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47"/>
  </p:notesMasterIdLst>
  <p:handoutMasterIdLst>
    <p:handoutMasterId r:id="rId48"/>
  </p:handoutMasterIdLst>
  <p:sldIdLst>
    <p:sldId id="486" r:id="rId2"/>
    <p:sldId id="463" r:id="rId3"/>
    <p:sldId id="477" r:id="rId4"/>
    <p:sldId id="487" r:id="rId5"/>
    <p:sldId id="490" r:id="rId6"/>
    <p:sldId id="491" r:id="rId7"/>
    <p:sldId id="492" r:id="rId8"/>
    <p:sldId id="497" r:id="rId9"/>
    <p:sldId id="499" r:id="rId10"/>
    <p:sldId id="501" r:id="rId11"/>
    <p:sldId id="502" r:id="rId12"/>
    <p:sldId id="505" r:id="rId13"/>
    <p:sldId id="506" r:id="rId14"/>
    <p:sldId id="507" r:id="rId15"/>
    <p:sldId id="513" r:id="rId16"/>
    <p:sldId id="518" r:id="rId17"/>
    <p:sldId id="519" r:id="rId18"/>
    <p:sldId id="520" r:id="rId19"/>
    <p:sldId id="466" r:id="rId20"/>
    <p:sldId id="469" r:id="rId21"/>
    <p:sldId id="489" r:id="rId22"/>
    <p:sldId id="467" r:id="rId23"/>
    <p:sldId id="488" r:id="rId24"/>
    <p:sldId id="481" r:id="rId25"/>
    <p:sldId id="522" r:id="rId26"/>
    <p:sldId id="523" r:id="rId27"/>
    <p:sldId id="524" r:id="rId28"/>
    <p:sldId id="525" r:id="rId29"/>
    <p:sldId id="526" r:id="rId30"/>
    <p:sldId id="527" r:id="rId31"/>
    <p:sldId id="528" r:id="rId32"/>
    <p:sldId id="529" r:id="rId33"/>
    <p:sldId id="531" r:id="rId34"/>
    <p:sldId id="532" r:id="rId35"/>
    <p:sldId id="533" r:id="rId36"/>
    <p:sldId id="535" r:id="rId37"/>
    <p:sldId id="537" r:id="rId38"/>
    <p:sldId id="538" r:id="rId39"/>
    <p:sldId id="539" r:id="rId40"/>
    <p:sldId id="540" r:id="rId41"/>
    <p:sldId id="541" r:id="rId42"/>
    <p:sldId id="542" r:id="rId43"/>
    <p:sldId id="543" r:id="rId44"/>
    <p:sldId id="544" r:id="rId45"/>
    <p:sldId id="547" r:id="rId4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E60702"/>
    <a:srgbClr val="003FBE"/>
    <a:srgbClr val="59AEB5"/>
    <a:srgbClr val="00B9E4"/>
    <a:srgbClr val="FFFF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5310" autoAdjust="0"/>
    <p:restoredTop sz="96728" autoAdjust="0"/>
  </p:normalViewPr>
  <p:slideViewPr>
    <p:cSldViewPr>
      <p:cViewPr>
        <p:scale>
          <a:sx n="66" d="100"/>
          <a:sy n="66" d="100"/>
        </p:scale>
        <p:origin x="-131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50" d="100"/>
          <a:sy n="150" d="100"/>
        </p:scale>
        <p:origin x="-168" y="-5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r>
              <a:rPr lang="en-US"/>
              <a:t>Reverse Engineering and Functional Analysis</a:t>
            </a:r>
          </a:p>
        </p:txBody>
      </p:sp>
      <p:sp>
        <p:nvSpPr>
          <p:cNvPr id="450563" name="Rectangle 3"/>
          <p:cNvSpPr>
            <a:spLocks noGrp="1" noChangeArrowheads="1"/>
          </p:cNvSpPr>
          <p:nvPr>
            <p:ph type="dt" sz="quarter" idx="1"/>
          </p:nvPr>
        </p:nvSpPr>
        <p:spPr bwMode="auto">
          <a:xfrm>
            <a:off x="3429000" y="0"/>
            <a:ext cx="34290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r>
              <a:rPr lang="en-US"/>
              <a:t>Introduction to Engineering Design</a:t>
            </a:r>
          </a:p>
          <a:p>
            <a:r>
              <a:rPr lang="en-US"/>
              <a:t>Unit 3 – Lesson 3.2 – Functional Analysis</a:t>
            </a:r>
          </a:p>
        </p:txBody>
      </p:sp>
      <p:sp>
        <p:nvSpPr>
          <p:cNvPr id="45056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Arial" charset="0"/>
                <a:cs typeface="Arial" charset="0"/>
              </a:defRPr>
            </a:lvl1pPr>
          </a:lstStyle>
          <a:p>
            <a:r>
              <a:rPr lang="en-US"/>
              <a:t>Project Lead The Way</a:t>
            </a:r>
            <a:r>
              <a:rPr lang="en-US" baseline="30000"/>
              <a:t>®</a:t>
            </a:r>
          </a:p>
          <a:p>
            <a:r>
              <a:rPr lang="en-US"/>
              <a:t>Copyright 2006</a:t>
            </a:r>
          </a:p>
        </p:txBody>
      </p:sp>
      <p:sp>
        <p:nvSpPr>
          <p:cNvPr id="45056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Arial" charset="0"/>
              </a:defRPr>
            </a:lvl1pPr>
          </a:lstStyle>
          <a:p>
            <a:fld id="{BD53BED8-1FA9-460D-BACC-80DA46869DC8}" type="slidenum">
              <a:rPr lang="en-US"/>
              <a:pPr/>
              <a:t>‹#›</a:t>
            </a:fld>
            <a:endParaRPr lang="en-US"/>
          </a:p>
        </p:txBody>
      </p:sp>
      <p:pic>
        <p:nvPicPr>
          <p:cNvPr id="450568" name="Picture 8"/>
          <p:cNvPicPr>
            <a:picLocks noChangeAspect="1" noChangeArrowheads="1"/>
          </p:cNvPicPr>
          <p:nvPr/>
        </p:nvPicPr>
        <p:blipFill>
          <a:blip r:embed="rId2">
            <a:clrChange>
              <a:clrFrom>
                <a:srgbClr val="E6E6E6"/>
              </a:clrFrom>
              <a:clrTo>
                <a:srgbClr val="E6E6E6">
                  <a:alpha val="0"/>
                </a:srgbClr>
              </a:clrTo>
            </a:clrChange>
          </a:blip>
          <a:srcRect/>
          <a:stretch>
            <a:fillRect/>
          </a:stretch>
        </p:blipFill>
        <p:spPr bwMode="auto">
          <a:xfrm>
            <a:off x="6307138" y="8732838"/>
            <a:ext cx="474662" cy="487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r>
              <a:rPr lang="en-US"/>
              <a:t>Reverse Engineering and Functional Analysis</a:t>
            </a:r>
          </a:p>
        </p:txBody>
      </p:sp>
      <p:sp>
        <p:nvSpPr>
          <p:cNvPr id="143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4336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6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Arial" charset="0"/>
                <a:cs typeface="Arial" charset="0"/>
              </a:defRPr>
            </a:lvl1pPr>
          </a:lstStyle>
          <a:p>
            <a:r>
              <a:rPr lang="en-US"/>
              <a:t>Project Lead The Way</a:t>
            </a:r>
            <a:r>
              <a:rPr lang="en-US" baseline="30000"/>
              <a:t>®</a:t>
            </a:r>
          </a:p>
          <a:p>
            <a:r>
              <a:rPr lang="en-US"/>
              <a:t>Copyright 2006</a:t>
            </a:r>
          </a:p>
        </p:txBody>
      </p:sp>
      <p:sp>
        <p:nvSpPr>
          <p:cNvPr id="14336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F384CE2-E39D-409D-B95C-AE86E031DFB6}" type="slidenum">
              <a:rPr lang="en-US"/>
              <a:pPr/>
              <a:t>‹#›</a:t>
            </a:fld>
            <a:endParaRPr lang="en-US"/>
          </a:p>
        </p:txBody>
      </p:sp>
      <p:sp>
        <p:nvSpPr>
          <p:cNvPr id="143369" name="Rectangle 9"/>
          <p:cNvSpPr>
            <a:spLocks noGrp="1" noChangeArrowheads="1"/>
          </p:cNvSpPr>
          <p:nvPr>
            <p:ph type="dt" sz="quarter" idx="1"/>
          </p:nvPr>
        </p:nvSpPr>
        <p:spPr bwMode="auto">
          <a:xfrm>
            <a:off x="3581400" y="0"/>
            <a:ext cx="32766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r>
              <a:rPr lang="en-US"/>
              <a:t>Introduction to Engineering Design</a:t>
            </a:r>
          </a:p>
          <a:p>
            <a:r>
              <a:rPr lang="en-US"/>
              <a:t>Unit 3 – Lesson 3.2 – Functional Analysis</a:t>
            </a:r>
          </a:p>
        </p:txBody>
      </p:sp>
      <p:pic>
        <p:nvPicPr>
          <p:cNvPr id="143371" name="Picture 11"/>
          <p:cNvPicPr>
            <a:picLocks noChangeAspect="1" noChangeArrowheads="1"/>
          </p:cNvPicPr>
          <p:nvPr/>
        </p:nvPicPr>
        <p:blipFill>
          <a:blip r:embed="rId2">
            <a:clrChange>
              <a:clrFrom>
                <a:srgbClr val="E6E6E6"/>
              </a:clrFrom>
              <a:clrTo>
                <a:srgbClr val="E6E6E6">
                  <a:alpha val="0"/>
                </a:srgbClr>
              </a:clrTo>
            </a:clrChange>
          </a:blip>
          <a:srcRect/>
          <a:stretch>
            <a:fillRect/>
          </a:stretch>
        </p:blipFill>
        <p:spPr bwMode="auto">
          <a:xfrm>
            <a:off x="6307138" y="8732838"/>
            <a:ext cx="474662" cy="487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Reverse Engineering and Functional Analysis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0B406B4E-C3AB-4615-BB9F-26BE10C6FA61}" type="slidenum">
              <a:rPr lang="en-US"/>
              <a:pPr/>
              <a:t>2</a:t>
            </a:fld>
            <a:endParaRPr lang="en-US"/>
          </a:p>
        </p:txBody>
      </p:sp>
      <p:sp>
        <p:nvSpPr>
          <p:cNvPr id="7" name="Rectangle 9"/>
          <p:cNvSpPr>
            <a:spLocks noGrp="1" noChangeArrowheads="1"/>
          </p:cNvSpPr>
          <p:nvPr>
            <p:ph type="dt" sz="quarter" idx="1"/>
          </p:nvPr>
        </p:nvSpPr>
        <p:spPr>
          <a:ln/>
        </p:spPr>
        <p:txBody>
          <a:bodyPr/>
          <a:lstStyle/>
          <a:p>
            <a:r>
              <a:rPr lang="en-US"/>
              <a:t>Introduction to Engineering Design</a:t>
            </a:r>
          </a:p>
          <a:p>
            <a:r>
              <a:rPr lang="en-US"/>
              <a:t>Unit 3 – Lesson 3.2 – Functional Analysis</a:t>
            </a:r>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Reverse Engineering and Functional Analysis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D54EAA13-6CCA-4A2F-9431-7C8B32E3F457}" type="slidenum">
              <a:rPr lang="en-US"/>
              <a:pPr/>
              <a:t>21</a:t>
            </a:fld>
            <a:endParaRPr lang="en-US"/>
          </a:p>
        </p:txBody>
      </p:sp>
      <p:sp>
        <p:nvSpPr>
          <p:cNvPr id="7" name="Rectangle 9"/>
          <p:cNvSpPr>
            <a:spLocks noGrp="1" noChangeArrowheads="1"/>
          </p:cNvSpPr>
          <p:nvPr>
            <p:ph type="dt" sz="quarter" idx="1"/>
          </p:nvPr>
        </p:nvSpPr>
        <p:spPr>
          <a:ln/>
        </p:spPr>
        <p:txBody>
          <a:bodyPr/>
          <a:lstStyle/>
          <a:p>
            <a:r>
              <a:rPr lang="en-US"/>
              <a:t>Introduction to Engineering Design</a:t>
            </a:r>
          </a:p>
          <a:p>
            <a:r>
              <a:rPr lang="en-US"/>
              <a:t>Unit 3 – Lesson 3.2 – Functional Analysis</a:t>
            </a:r>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pPr marL="228600" indent="-228600"/>
            <a:endParaRPr lang="en-US"/>
          </a:p>
          <a:p>
            <a:pPr marL="228600" indent="-22860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Reverse Engineering and Functional Analysis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0FCCA1B1-D4CA-4241-90EF-8638F4DF524B}" type="slidenum">
              <a:rPr lang="en-US"/>
              <a:pPr/>
              <a:t>22</a:t>
            </a:fld>
            <a:endParaRPr lang="en-US"/>
          </a:p>
        </p:txBody>
      </p:sp>
      <p:sp>
        <p:nvSpPr>
          <p:cNvPr id="7" name="Rectangle 9"/>
          <p:cNvSpPr>
            <a:spLocks noGrp="1" noChangeArrowheads="1"/>
          </p:cNvSpPr>
          <p:nvPr>
            <p:ph type="dt" sz="quarter" idx="1"/>
          </p:nvPr>
        </p:nvSpPr>
        <p:spPr>
          <a:ln/>
        </p:spPr>
        <p:txBody>
          <a:bodyPr/>
          <a:lstStyle/>
          <a:p>
            <a:r>
              <a:rPr lang="en-US"/>
              <a:t>Introduction to Engineering Design</a:t>
            </a:r>
          </a:p>
          <a:p>
            <a:r>
              <a:rPr lang="en-US"/>
              <a:t>Unit 3 – Lesson 3.2 – Functional Analysis</a:t>
            </a:r>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pPr marL="228600" indent="-228600"/>
            <a:endParaRPr lang="en-US"/>
          </a:p>
          <a:p>
            <a:pPr marL="228600" indent="-22860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Reverse Engineering and Functional Analysis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61C2420C-F9C7-464B-A149-C1BA57CFF706}" type="slidenum">
              <a:rPr lang="en-US"/>
              <a:pPr/>
              <a:t>23</a:t>
            </a:fld>
            <a:endParaRPr lang="en-US"/>
          </a:p>
        </p:txBody>
      </p:sp>
      <p:sp>
        <p:nvSpPr>
          <p:cNvPr id="7" name="Rectangle 9"/>
          <p:cNvSpPr>
            <a:spLocks noGrp="1" noChangeArrowheads="1"/>
          </p:cNvSpPr>
          <p:nvPr>
            <p:ph type="dt" sz="quarter" idx="1"/>
          </p:nvPr>
        </p:nvSpPr>
        <p:spPr>
          <a:ln/>
        </p:spPr>
        <p:txBody>
          <a:bodyPr/>
          <a:lstStyle/>
          <a:p>
            <a:r>
              <a:rPr lang="en-US"/>
              <a:t>Introduction to Engineering Design</a:t>
            </a:r>
          </a:p>
          <a:p>
            <a:r>
              <a:rPr lang="en-US"/>
              <a:t>Unit 3 – Lesson 3.2 – Functional Analysis</a:t>
            </a:r>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pPr marL="228600" indent="-228600"/>
            <a:endParaRPr lang="en-US"/>
          </a:p>
          <a:p>
            <a:pPr marL="228600" indent="-22860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Reverse Engineering and Functional Analysis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752CDCA5-AC35-469C-95EB-FD81F2B02B83}" type="slidenum">
              <a:rPr lang="en-US"/>
              <a:pPr/>
              <a:t>24</a:t>
            </a:fld>
            <a:endParaRPr lang="en-US"/>
          </a:p>
        </p:txBody>
      </p:sp>
      <p:sp>
        <p:nvSpPr>
          <p:cNvPr id="7" name="Rectangle 9"/>
          <p:cNvSpPr>
            <a:spLocks noGrp="1" noChangeArrowheads="1"/>
          </p:cNvSpPr>
          <p:nvPr>
            <p:ph type="dt" sz="quarter" idx="1"/>
          </p:nvPr>
        </p:nvSpPr>
        <p:spPr>
          <a:ln/>
        </p:spPr>
        <p:txBody>
          <a:bodyPr/>
          <a:lstStyle/>
          <a:p>
            <a:r>
              <a:rPr lang="en-US"/>
              <a:t>Introduction to Engineering Design</a:t>
            </a:r>
          </a:p>
          <a:p>
            <a:r>
              <a:rPr lang="en-US"/>
              <a:t>Unit 3 – Lesson 3.2 – Functional Analysis</a:t>
            </a: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pPr marL="228600" indent="-228600"/>
            <a:endParaRPr lang="en-US"/>
          </a:p>
          <a:p>
            <a:pPr marL="228600" indent="-22860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Product Disassembly</a:t>
            </a:r>
          </a:p>
        </p:txBody>
      </p:sp>
      <p:sp>
        <p:nvSpPr>
          <p:cNvPr id="5" name="Rectangle 7"/>
          <p:cNvSpPr>
            <a:spLocks noGrp="1" noChangeArrowheads="1"/>
          </p:cNvSpPr>
          <p:nvPr>
            <p:ph type="sldNum" sz="quarter" idx="5"/>
          </p:nvPr>
        </p:nvSpPr>
        <p:spPr>
          <a:ln/>
        </p:spPr>
        <p:txBody>
          <a:bodyPr/>
          <a:lstStyle/>
          <a:p>
            <a:fld id="{113BCB0A-837F-40E0-A3CA-075EB91B8BBC}" type="slidenum">
              <a:rPr lang="en-US"/>
              <a:pPr/>
              <a:t>26</a:t>
            </a:fld>
            <a:endParaRPr lang="en-US"/>
          </a:p>
        </p:txBody>
      </p:sp>
      <p:sp>
        <p:nvSpPr>
          <p:cNvPr id="6" name="Rectangle 10"/>
          <p:cNvSpPr>
            <a:spLocks noGrp="1" noChangeArrowheads="1"/>
          </p:cNvSpPr>
          <p:nvPr>
            <p:ph type="dt" sz="quarter" idx="1"/>
          </p:nvPr>
        </p:nvSpPr>
        <p:spPr>
          <a:ln/>
        </p:spPr>
        <p:txBody>
          <a:bodyPr/>
          <a:lstStyle/>
          <a:p>
            <a:r>
              <a:rPr lang="en-US"/>
              <a:t>Introduction to Engineering Design</a:t>
            </a:r>
          </a:p>
          <a:p>
            <a:r>
              <a:rPr lang="en-US"/>
              <a:t>Unit 3 – Lesson 3.3 – Structural Analysis</a:t>
            </a:r>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pPr marL="228600" indent="-228600"/>
            <a:r>
              <a:rPr lang="en-US"/>
              <a:t>Common Changes to Unit:</a:t>
            </a:r>
          </a:p>
          <a:p>
            <a:pPr marL="228600" indent="-228600">
              <a:buFontTx/>
              <a:buAutoNum type="arabicPeriod"/>
            </a:pPr>
            <a:r>
              <a:rPr lang="en-US"/>
              <a:t>Revised lessons include Essential Questions that all students should be able to answer as a result of the lesson and completing the related activities. The Essential questions are related directly to the concepts and standards. The Key Terms are linked to Glossary and provide teacher and students with a ready source of information related to the lesson and activities.</a:t>
            </a:r>
          </a:p>
          <a:p>
            <a:pPr marL="228600" indent="-228600"/>
            <a:endParaRPr lang="en-US"/>
          </a:p>
          <a:p>
            <a:pPr marL="228600" indent="-22860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Reverse Engineering and Functional Analysis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9899A88F-12BD-4380-B4DF-ED791FA1F3B6}" type="slidenum">
              <a:rPr lang="en-US"/>
              <a:pPr/>
              <a:t>3</a:t>
            </a:fld>
            <a:endParaRPr lang="en-US"/>
          </a:p>
        </p:txBody>
      </p:sp>
      <p:sp>
        <p:nvSpPr>
          <p:cNvPr id="7" name="Rectangle 9"/>
          <p:cNvSpPr>
            <a:spLocks noGrp="1" noChangeArrowheads="1"/>
          </p:cNvSpPr>
          <p:nvPr>
            <p:ph type="dt" sz="quarter" idx="1"/>
          </p:nvPr>
        </p:nvSpPr>
        <p:spPr>
          <a:ln/>
        </p:spPr>
        <p:txBody>
          <a:bodyPr/>
          <a:lstStyle/>
          <a:p>
            <a:r>
              <a:rPr lang="en-US"/>
              <a:t>Introduction to Engineering Design</a:t>
            </a:r>
          </a:p>
          <a:p>
            <a:r>
              <a:rPr lang="en-US"/>
              <a:t>Unit 3 – Lesson 3.2 – Functional Analysis</a:t>
            </a:r>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pPr marL="228600" indent="-228600"/>
            <a:endParaRPr lang="en-US"/>
          </a:p>
          <a:p>
            <a:pPr marL="228600" indent="-22860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Reverse Engineering and Functional Analysis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A160E96C-9948-4C08-BF9C-38D55EC236C3}" type="slidenum">
              <a:rPr lang="en-US"/>
              <a:pPr/>
              <a:t>4</a:t>
            </a:fld>
            <a:endParaRPr lang="en-US"/>
          </a:p>
        </p:txBody>
      </p:sp>
      <p:sp>
        <p:nvSpPr>
          <p:cNvPr id="7" name="Rectangle 9"/>
          <p:cNvSpPr>
            <a:spLocks noGrp="1" noChangeArrowheads="1"/>
          </p:cNvSpPr>
          <p:nvPr>
            <p:ph type="dt" sz="quarter" idx="1"/>
          </p:nvPr>
        </p:nvSpPr>
        <p:spPr>
          <a:ln/>
        </p:spPr>
        <p:txBody>
          <a:bodyPr/>
          <a:lstStyle/>
          <a:p>
            <a:r>
              <a:rPr lang="en-US"/>
              <a:t>Introduction to Engineering Design</a:t>
            </a:r>
          </a:p>
          <a:p>
            <a:r>
              <a:rPr lang="en-US"/>
              <a:t>Unit 3 – Lesson 3.2 – Functional Analysis</a:t>
            </a:r>
          </a:p>
        </p:txBody>
      </p:sp>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pPr marL="228600" indent="-228600"/>
            <a:endParaRPr lang="en-US"/>
          </a:p>
          <a:p>
            <a:pPr marL="228600" indent="-22860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Reverse Engineering and Functional Analysis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37E10193-EA2D-4080-8914-EAD164882B67}" type="slidenum">
              <a:rPr lang="en-US"/>
              <a:pPr/>
              <a:t>5</a:t>
            </a:fld>
            <a:endParaRPr lang="en-US"/>
          </a:p>
        </p:txBody>
      </p:sp>
      <p:sp>
        <p:nvSpPr>
          <p:cNvPr id="7" name="Rectangle 9"/>
          <p:cNvSpPr>
            <a:spLocks noGrp="1" noChangeArrowheads="1"/>
          </p:cNvSpPr>
          <p:nvPr>
            <p:ph type="dt" sz="quarter" idx="1"/>
          </p:nvPr>
        </p:nvSpPr>
        <p:spPr>
          <a:ln/>
        </p:spPr>
        <p:txBody>
          <a:bodyPr/>
          <a:lstStyle/>
          <a:p>
            <a:r>
              <a:rPr lang="en-US"/>
              <a:t>Introduction to Engineering Design</a:t>
            </a:r>
          </a:p>
          <a:p>
            <a:r>
              <a:rPr lang="en-US"/>
              <a:t>Unit 3 – Lesson 3.2 – Functional Analysis</a:t>
            </a:r>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pPr marL="228600" indent="-228600"/>
            <a:endParaRPr lang="en-US"/>
          </a:p>
          <a:p>
            <a:pPr marL="228600" indent="-22860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Visual Design Principles and Elements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4A1789DA-BBE3-44DC-8E33-14EA6B5F7CE0}" type="slidenum">
              <a:rPr lang="en-US"/>
              <a:pPr/>
              <a:t>12</a:t>
            </a:fld>
            <a:endParaRPr lang="en-US"/>
          </a:p>
        </p:txBody>
      </p:sp>
      <p:sp>
        <p:nvSpPr>
          <p:cNvPr id="7" name="Rectangle 10"/>
          <p:cNvSpPr>
            <a:spLocks noGrp="1" noChangeArrowheads="1"/>
          </p:cNvSpPr>
          <p:nvPr>
            <p:ph type="dt" sz="quarter" idx="1"/>
          </p:nvPr>
        </p:nvSpPr>
        <p:spPr>
          <a:ln/>
        </p:spPr>
        <p:txBody>
          <a:bodyPr/>
          <a:lstStyle/>
          <a:p>
            <a:r>
              <a:rPr lang="en-US"/>
              <a:t>Introduction to Engineering Design</a:t>
            </a:r>
          </a:p>
          <a:p>
            <a:r>
              <a:rPr lang="en-US"/>
              <a:t>Unit 3 – Lesson 3.1 – Visual Analysis</a:t>
            </a:r>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a:t>Add black to get a shade. Add white to get a tint.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Visual Design Principles and Elements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0B056F8B-23E2-4554-8775-AF03B7C82FF3}" type="slidenum">
              <a:rPr lang="en-US"/>
              <a:pPr/>
              <a:t>13</a:t>
            </a:fld>
            <a:endParaRPr lang="en-US"/>
          </a:p>
        </p:txBody>
      </p:sp>
      <p:sp>
        <p:nvSpPr>
          <p:cNvPr id="7" name="Rectangle 10"/>
          <p:cNvSpPr>
            <a:spLocks noGrp="1" noChangeArrowheads="1"/>
          </p:cNvSpPr>
          <p:nvPr>
            <p:ph type="dt" sz="quarter" idx="1"/>
          </p:nvPr>
        </p:nvSpPr>
        <p:spPr>
          <a:ln/>
        </p:spPr>
        <p:txBody>
          <a:bodyPr/>
          <a:lstStyle/>
          <a:p>
            <a:r>
              <a:rPr lang="en-US"/>
              <a:t>Introduction to Engineering Design</a:t>
            </a:r>
          </a:p>
          <a:p>
            <a:r>
              <a:rPr lang="en-US"/>
              <a:t>Unit 3 – Lesson 3.1 – Visual Analysis</a:t>
            </a:r>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a:t>There are many different lists of design principles used by various occupational areas.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Visual Design Principles and Elements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04D7E75F-F500-4F6F-BCC3-A616A0A596A8}" type="slidenum">
              <a:rPr lang="en-US"/>
              <a:pPr/>
              <a:t>15</a:t>
            </a:fld>
            <a:endParaRPr lang="en-US"/>
          </a:p>
        </p:txBody>
      </p:sp>
      <p:sp>
        <p:nvSpPr>
          <p:cNvPr id="7" name="Rectangle 10"/>
          <p:cNvSpPr>
            <a:spLocks noGrp="1" noChangeArrowheads="1"/>
          </p:cNvSpPr>
          <p:nvPr>
            <p:ph type="dt" sz="quarter" idx="1"/>
          </p:nvPr>
        </p:nvSpPr>
        <p:spPr>
          <a:ln/>
        </p:spPr>
        <p:txBody>
          <a:bodyPr/>
          <a:lstStyle/>
          <a:p>
            <a:r>
              <a:rPr lang="en-US"/>
              <a:t>Introduction to Engineering Design</a:t>
            </a:r>
          </a:p>
          <a:p>
            <a:r>
              <a:rPr lang="en-US"/>
              <a:t>Unit 3 – Lesson 3.1 – Visual Analysis</a:t>
            </a:r>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r>
              <a:rPr lang="en-US"/>
              <a:t>This principle is sometimes referred to as repetition.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Reverse Engineering and Functional Analysis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980164A1-1A5D-425E-8E7C-95FC8EA23078}" type="slidenum">
              <a:rPr lang="en-US"/>
              <a:pPr/>
              <a:t>19</a:t>
            </a:fld>
            <a:endParaRPr lang="en-US"/>
          </a:p>
        </p:txBody>
      </p:sp>
      <p:sp>
        <p:nvSpPr>
          <p:cNvPr id="7" name="Rectangle 9"/>
          <p:cNvSpPr>
            <a:spLocks noGrp="1" noChangeArrowheads="1"/>
          </p:cNvSpPr>
          <p:nvPr>
            <p:ph type="dt" sz="quarter" idx="1"/>
          </p:nvPr>
        </p:nvSpPr>
        <p:spPr>
          <a:ln/>
        </p:spPr>
        <p:txBody>
          <a:bodyPr/>
          <a:lstStyle/>
          <a:p>
            <a:r>
              <a:rPr lang="en-US"/>
              <a:t>Introduction to Engineering Design</a:t>
            </a:r>
          </a:p>
          <a:p>
            <a:r>
              <a:rPr lang="en-US"/>
              <a:t>Unit 3 – Lesson 3.2 – Functional Analysis</a:t>
            </a:r>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pPr marL="228600" indent="-228600"/>
            <a:endParaRPr lang="en-US"/>
          </a:p>
          <a:p>
            <a:pPr marL="228600" indent="-22860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Reverse Engineering and Functional Analysis</a:t>
            </a:r>
          </a:p>
        </p:txBody>
      </p:sp>
      <p:sp>
        <p:nvSpPr>
          <p:cNvPr id="5" name="Rectangle 6"/>
          <p:cNvSpPr>
            <a:spLocks noGrp="1" noChangeArrowheads="1"/>
          </p:cNvSpPr>
          <p:nvPr>
            <p:ph type="ftr" sz="quarter" idx="4"/>
          </p:nvPr>
        </p:nvSpPr>
        <p:spPr>
          <a:ln/>
        </p:spPr>
        <p:txBody>
          <a:bodyPr/>
          <a:lstStyle/>
          <a:p>
            <a:r>
              <a:rPr lang="en-US"/>
              <a:t>Project Lead The Way</a:t>
            </a:r>
            <a:r>
              <a:rPr lang="en-US" baseline="30000"/>
              <a:t>®</a:t>
            </a:r>
          </a:p>
          <a:p>
            <a:r>
              <a:rPr lang="en-US"/>
              <a:t>Copyright 2006</a:t>
            </a:r>
          </a:p>
        </p:txBody>
      </p:sp>
      <p:sp>
        <p:nvSpPr>
          <p:cNvPr id="6" name="Rectangle 7"/>
          <p:cNvSpPr>
            <a:spLocks noGrp="1" noChangeArrowheads="1"/>
          </p:cNvSpPr>
          <p:nvPr>
            <p:ph type="sldNum" sz="quarter" idx="5"/>
          </p:nvPr>
        </p:nvSpPr>
        <p:spPr>
          <a:ln/>
        </p:spPr>
        <p:txBody>
          <a:bodyPr/>
          <a:lstStyle/>
          <a:p>
            <a:fld id="{00A437AC-7959-491F-BF0E-0D38752FDF6E}" type="slidenum">
              <a:rPr lang="en-US"/>
              <a:pPr/>
              <a:t>20</a:t>
            </a:fld>
            <a:endParaRPr lang="en-US"/>
          </a:p>
        </p:txBody>
      </p:sp>
      <p:sp>
        <p:nvSpPr>
          <p:cNvPr id="7" name="Rectangle 9"/>
          <p:cNvSpPr>
            <a:spLocks noGrp="1" noChangeArrowheads="1"/>
          </p:cNvSpPr>
          <p:nvPr>
            <p:ph type="dt" sz="quarter" idx="1"/>
          </p:nvPr>
        </p:nvSpPr>
        <p:spPr>
          <a:ln/>
        </p:spPr>
        <p:txBody>
          <a:bodyPr/>
          <a:lstStyle/>
          <a:p>
            <a:r>
              <a:rPr lang="en-US"/>
              <a:t>Introduction to Engineering Design</a:t>
            </a:r>
          </a:p>
          <a:p>
            <a:r>
              <a:rPr lang="en-US"/>
              <a:t>Unit 3 – Lesson 3.2 – Functional Analysis</a:t>
            </a:r>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pPr marL="228600" indent="-228600"/>
            <a:endParaRPr lang="en-US"/>
          </a:p>
          <a:p>
            <a:pPr marL="228600" indent="-22860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165DB-449B-4564-98DE-0328A092F9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E0F5F-409C-4D10-9815-0FBA33EE2F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42103-1EFE-4D00-9377-EA9877F1C6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70C8E-C7DF-449B-A514-7001DA5CFC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239F1-9B30-4FAA-81B2-86A28353D2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6DDA1-E02B-499C-BD8F-38D8AC0B3D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9B07C-D926-4BAF-8EB0-7444AACB0E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E6B79-71B8-4073-A4C8-FE42DB1B14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4A2E7-3711-4A85-AF73-A61C7A4C16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99782-5A2C-42F6-88F3-41DC406ECD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8140B-8569-4534-8F8D-BC130BAFB5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4549D-5D82-49E5-B64D-5D694E7CE6F7}" type="slidenum">
              <a:rPr lang="en-US" smtClean="0"/>
              <a:pPr/>
              <a:t>‹#›</a:t>
            </a:fld>
            <a:endParaRPr lang="en-US"/>
          </a:p>
        </p:txBody>
      </p:sp>
      <p:pic>
        <p:nvPicPr>
          <p:cNvPr id="7" name="Picture 16"/>
          <p:cNvPicPr>
            <a:picLocks noChangeAspect="1" noChangeArrowheads="1"/>
          </p:cNvPicPr>
          <p:nvPr userDrawn="1"/>
        </p:nvPicPr>
        <p:blipFill>
          <a:blip r:embed="rId13">
            <a:clrChange>
              <a:clrFrom>
                <a:srgbClr val="E6E6E6"/>
              </a:clrFrom>
              <a:clrTo>
                <a:srgbClr val="E6E6E6">
                  <a:alpha val="0"/>
                </a:srgbClr>
              </a:clrTo>
            </a:clrChange>
          </a:blip>
          <a:srcRect/>
          <a:stretch>
            <a:fillRect/>
          </a:stretch>
        </p:blipFill>
        <p:spPr bwMode="auto">
          <a:xfrm>
            <a:off x="8429625" y="6243638"/>
            <a:ext cx="474663" cy="487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wmf"/></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7652" name="Text Box 4"/>
          <p:cNvSpPr txBox="1">
            <a:spLocks noChangeArrowheads="1"/>
          </p:cNvSpPr>
          <p:nvPr/>
        </p:nvSpPr>
        <p:spPr bwMode="auto">
          <a:xfrm>
            <a:off x="533400" y="1524000"/>
            <a:ext cx="8077200" cy="3514725"/>
          </a:xfrm>
          <a:prstGeom prst="rect">
            <a:avLst/>
          </a:prstGeom>
          <a:noFill/>
          <a:ln w="9525">
            <a:noFill/>
            <a:miter lim="800000"/>
            <a:headEnd/>
            <a:tailEnd/>
          </a:ln>
          <a:effectLst/>
        </p:spPr>
        <p:txBody>
          <a:bodyPr>
            <a:spAutoFit/>
          </a:bodyPr>
          <a:lstStyle/>
          <a:p>
            <a:pPr algn="ctr">
              <a:spcBef>
                <a:spcPct val="20000"/>
              </a:spcBef>
            </a:pPr>
            <a:r>
              <a:rPr lang="en-US" sz="6600">
                <a:solidFill>
                  <a:schemeClr val="folHlink"/>
                </a:solidFill>
                <a:effectLst>
                  <a:outerShdw blurRad="38100" dist="38100" dir="2700000" algn="tl">
                    <a:srgbClr val="C0C0C0"/>
                  </a:outerShdw>
                </a:effectLst>
                <a:latin typeface="Arial" charset="0"/>
              </a:rPr>
              <a:t>Reverse Engineering</a:t>
            </a:r>
          </a:p>
          <a:p>
            <a:pPr algn="ctr">
              <a:spcBef>
                <a:spcPct val="20000"/>
              </a:spcBef>
            </a:pPr>
            <a:r>
              <a:rPr lang="en-US" sz="6600" i="1">
                <a:effectLst>
                  <a:outerShdw blurRad="38100" dist="38100" dir="2700000" algn="tl">
                    <a:srgbClr val="C0C0C0"/>
                  </a:outerShdw>
                </a:effectLst>
                <a:latin typeface="Arial" charset="0"/>
              </a:rPr>
              <a:t>and</a:t>
            </a:r>
          </a:p>
          <a:p>
            <a:pPr algn="ctr">
              <a:spcBef>
                <a:spcPct val="20000"/>
              </a:spcBef>
            </a:pPr>
            <a:r>
              <a:rPr lang="en-US" sz="6600">
                <a:solidFill>
                  <a:schemeClr val="folHlink"/>
                </a:solidFill>
                <a:effectLst>
                  <a:outerShdw blurRad="38100" dist="38100" dir="2700000" algn="tl">
                    <a:srgbClr val="C0C0C0"/>
                  </a:outerShdw>
                </a:effectLst>
                <a:latin typeface="Arial" charset="0"/>
              </a:rPr>
              <a:t>Functional Analysis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9347" name="Rectangle 3"/>
          <p:cNvSpPr>
            <a:spLocks noChangeArrowheads="1"/>
          </p:cNvSpPr>
          <p:nvPr/>
        </p:nvSpPr>
        <p:spPr bwMode="auto">
          <a:xfrm>
            <a:off x="457200" y="914400"/>
            <a:ext cx="8229600" cy="1143000"/>
          </a:xfrm>
          <a:prstGeom prst="rect">
            <a:avLst/>
          </a:prstGeom>
          <a:noFill/>
          <a:ln w="9525">
            <a:noFill/>
            <a:miter lim="800000"/>
            <a:headEnd/>
            <a:tailEnd/>
          </a:ln>
          <a:effectLst/>
        </p:spPr>
        <p:txBody>
          <a:bodyPr anchor="ctr"/>
          <a:lstStyle/>
          <a:p>
            <a:pPr algn="ctr" eaLnBrk="1" hangingPunct="1"/>
            <a:r>
              <a:rPr lang="en-US" sz="4400" b="0">
                <a:solidFill>
                  <a:srgbClr val="E60702"/>
                </a:solidFill>
                <a:cs typeface="Arial" charset="0"/>
              </a:rPr>
              <a:t>Space</a:t>
            </a:r>
          </a:p>
          <a:p>
            <a:pPr algn="ctr" eaLnBrk="1" hangingPunct="1"/>
            <a:endParaRPr lang="en-US" sz="3200" b="0">
              <a:solidFill>
                <a:srgbClr val="E60702"/>
              </a:solidFill>
              <a:cs typeface="Arial" charset="0"/>
            </a:endParaRPr>
          </a:p>
          <a:p>
            <a:pPr algn="ctr"/>
            <a:r>
              <a:rPr lang="en-US" sz="3200" b="0">
                <a:solidFill>
                  <a:schemeClr val="tx1"/>
                </a:solidFill>
              </a:rPr>
              <a:t>By incorporating the use of space</a:t>
            </a:r>
          </a:p>
          <a:p>
            <a:pPr algn="ctr"/>
            <a:r>
              <a:rPr lang="en-US" sz="3200" b="0">
                <a:solidFill>
                  <a:schemeClr val="tx1"/>
                </a:solidFill>
              </a:rPr>
              <a:t>in your design, you can enlarge or reduce the visual space.</a:t>
            </a:r>
          </a:p>
        </p:txBody>
      </p:sp>
      <p:sp>
        <p:nvSpPr>
          <p:cNvPr id="569348" name="Rectangle 4"/>
          <p:cNvSpPr>
            <a:spLocks noChangeArrowheads="1"/>
          </p:cNvSpPr>
          <p:nvPr/>
        </p:nvSpPr>
        <p:spPr bwMode="auto">
          <a:xfrm>
            <a:off x="546100" y="3233738"/>
            <a:ext cx="3276600" cy="2830512"/>
          </a:xfrm>
          <a:prstGeom prst="rect">
            <a:avLst/>
          </a:prstGeom>
          <a:noFill/>
          <a:ln w="9525">
            <a:noFill/>
            <a:miter lim="800000"/>
            <a:headEnd/>
            <a:tailEnd/>
          </a:ln>
          <a:effectLst/>
        </p:spPr>
        <p:txBody>
          <a:bodyPr>
            <a:spAutoFit/>
          </a:bodyPr>
          <a:lstStyle/>
          <a:p>
            <a:pPr eaLnBrk="1" hangingPunct="1">
              <a:spcBef>
                <a:spcPct val="50000"/>
              </a:spcBef>
              <a:buClr>
                <a:schemeClr val="tx1"/>
              </a:buClr>
            </a:pPr>
            <a:r>
              <a:rPr lang="en-US" sz="2400">
                <a:solidFill>
                  <a:schemeClr val="tx1"/>
                </a:solidFill>
                <a:cs typeface="Arial" charset="0"/>
              </a:rPr>
              <a:t>Types</a:t>
            </a:r>
          </a:p>
          <a:p>
            <a:pPr lvl="1" eaLnBrk="1" hangingPunct="1">
              <a:spcBef>
                <a:spcPct val="50000"/>
              </a:spcBef>
              <a:buClr>
                <a:schemeClr val="tx1"/>
              </a:buClr>
              <a:buFontTx/>
              <a:buChar char="•"/>
            </a:pPr>
            <a:r>
              <a:rPr lang="en-US" sz="2400" b="0">
                <a:solidFill>
                  <a:schemeClr val="tx1"/>
                </a:solidFill>
                <a:cs typeface="Arial" charset="0"/>
              </a:rPr>
              <a:t>Open, uncluttered spaces</a:t>
            </a:r>
          </a:p>
          <a:p>
            <a:pPr lvl="1" eaLnBrk="1" hangingPunct="1">
              <a:spcBef>
                <a:spcPct val="50000"/>
              </a:spcBef>
              <a:buClr>
                <a:schemeClr val="tx1"/>
              </a:buClr>
              <a:buFontTx/>
              <a:buChar char="•"/>
            </a:pPr>
            <a:r>
              <a:rPr lang="en-US" sz="2400" b="0">
                <a:solidFill>
                  <a:schemeClr val="tx1"/>
                </a:solidFill>
                <a:cs typeface="Arial" charset="0"/>
              </a:rPr>
              <a:t>Cramped, busy</a:t>
            </a:r>
          </a:p>
          <a:p>
            <a:pPr lvl="1" eaLnBrk="1" hangingPunct="1">
              <a:spcBef>
                <a:spcPct val="50000"/>
              </a:spcBef>
              <a:buClr>
                <a:schemeClr val="tx1"/>
              </a:buClr>
              <a:buFontTx/>
              <a:buChar char="•"/>
            </a:pPr>
            <a:r>
              <a:rPr lang="en-US" sz="2400" b="0">
                <a:solidFill>
                  <a:schemeClr val="tx1"/>
                </a:solidFill>
                <a:cs typeface="Arial" charset="0"/>
              </a:rPr>
              <a:t>Unused vs. good use of space</a:t>
            </a:r>
          </a:p>
        </p:txBody>
      </p:sp>
      <p:pic>
        <p:nvPicPr>
          <p:cNvPr id="569350" name="Picture 6"/>
          <p:cNvPicPr>
            <a:picLocks noChangeAspect="1" noChangeArrowheads="1"/>
          </p:cNvPicPr>
          <p:nvPr/>
        </p:nvPicPr>
        <p:blipFill>
          <a:blip r:embed="rId2"/>
          <a:srcRect/>
          <a:stretch>
            <a:fillRect/>
          </a:stretch>
        </p:blipFill>
        <p:spPr bwMode="auto">
          <a:xfrm>
            <a:off x="3886200" y="2895600"/>
            <a:ext cx="4476750" cy="3162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0370" name="Rectangle 2"/>
          <p:cNvSpPr>
            <a:spLocks noChangeArrowheads="1"/>
          </p:cNvSpPr>
          <p:nvPr/>
        </p:nvSpPr>
        <p:spPr bwMode="auto">
          <a:xfrm>
            <a:off x="457200" y="914400"/>
            <a:ext cx="8229600" cy="1143000"/>
          </a:xfrm>
          <a:prstGeom prst="rect">
            <a:avLst/>
          </a:prstGeom>
          <a:noFill/>
          <a:ln w="9525">
            <a:noFill/>
            <a:miter lim="800000"/>
            <a:headEnd/>
            <a:tailEnd/>
          </a:ln>
          <a:effectLst/>
        </p:spPr>
        <p:txBody>
          <a:bodyPr anchor="ctr"/>
          <a:lstStyle/>
          <a:p>
            <a:pPr algn="ctr" eaLnBrk="1" hangingPunct="1"/>
            <a:r>
              <a:rPr lang="en-US" sz="4400" b="0">
                <a:solidFill>
                  <a:srgbClr val="E60702"/>
                </a:solidFill>
                <a:cs typeface="Arial" charset="0"/>
              </a:rPr>
              <a:t>Texture</a:t>
            </a:r>
          </a:p>
          <a:p>
            <a:pPr algn="ctr" eaLnBrk="1" hangingPunct="1"/>
            <a:endParaRPr lang="en-US" sz="3200" b="0">
              <a:solidFill>
                <a:srgbClr val="E60702"/>
              </a:solidFill>
              <a:cs typeface="Arial" charset="0"/>
            </a:endParaRPr>
          </a:p>
          <a:p>
            <a:pPr algn="ctr"/>
            <a:r>
              <a:rPr lang="en-US" sz="3200" b="0">
                <a:solidFill>
                  <a:schemeClr val="tx1"/>
                </a:solidFill>
                <a:cs typeface="Arial" charset="0"/>
              </a:rPr>
              <a:t>The surface look or feel of something.</a:t>
            </a:r>
            <a:r>
              <a:rPr lang="en-US" sz="3200">
                <a:solidFill>
                  <a:schemeClr val="tx1"/>
                </a:solidFill>
                <a:cs typeface="Arial" charset="0"/>
              </a:rPr>
              <a:t> </a:t>
            </a:r>
          </a:p>
        </p:txBody>
      </p:sp>
      <p:sp>
        <p:nvSpPr>
          <p:cNvPr id="570371" name="Rectangle 3"/>
          <p:cNvSpPr>
            <a:spLocks noChangeArrowheads="1"/>
          </p:cNvSpPr>
          <p:nvPr/>
        </p:nvSpPr>
        <p:spPr bwMode="auto">
          <a:xfrm>
            <a:off x="914400" y="2819400"/>
            <a:ext cx="8077200" cy="3013075"/>
          </a:xfrm>
          <a:prstGeom prst="rect">
            <a:avLst/>
          </a:prstGeom>
          <a:noFill/>
          <a:ln w="9525">
            <a:noFill/>
            <a:miter lim="800000"/>
            <a:headEnd/>
            <a:tailEnd/>
          </a:ln>
          <a:effectLst/>
        </p:spPr>
        <p:txBody>
          <a:bodyPr>
            <a:spAutoFit/>
          </a:bodyPr>
          <a:lstStyle/>
          <a:p>
            <a:pPr eaLnBrk="1" hangingPunct="1">
              <a:spcBef>
                <a:spcPct val="50000"/>
              </a:spcBef>
              <a:buClr>
                <a:schemeClr val="tx1"/>
              </a:buClr>
            </a:pPr>
            <a:r>
              <a:rPr lang="en-US" sz="2400">
                <a:solidFill>
                  <a:schemeClr val="tx1"/>
                </a:solidFill>
                <a:cs typeface="Arial" charset="0"/>
              </a:rPr>
              <a:t>Types</a:t>
            </a:r>
          </a:p>
          <a:p>
            <a:pPr lvl="1" eaLnBrk="1" hangingPunct="1">
              <a:spcBef>
                <a:spcPct val="50000"/>
              </a:spcBef>
              <a:buClr>
                <a:schemeClr val="tx1"/>
              </a:buClr>
              <a:buFontTx/>
              <a:buChar char="•"/>
            </a:pPr>
            <a:r>
              <a:rPr lang="en-US" sz="2400" b="0">
                <a:solidFill>
                  <a:schemeClr val="tx1"/>
                </a:solidFill>
                <a:cs typeface="Arial" charset="0"/>
              </a:rPr>
              <a:t>Smooth surface</a:t>
            </a:r>
          </a:p>
          <a:p>
            <a:pPr lvl="2" eaLnBrk="1" hangingPunct="1">
              <a:spcBef>
                <a:spcPct val="50000"/>
              </a:spcBef>
              <a:buClr>
                <a:schemeClr val="tx1"/>
              </a:buClr>
              <a:buFontTx/>
              <a:buChar char="•"/>
            </a:pPr>
            <a:r>
              <a:rPr lang="en-US" sz="2400" b="0">
                <a:solidFill>
                  <a:schemeClr val="tx1"/>
                </a:solidFill>
                <a:cs typeface="Arial" charset="0"/>
              </a:rPr>
              <a:t>Reflects more light and, therefore, is a more intense color.</a:t>
            </a:r>
          </a:p>
          <a:p>
            <a:pPr lvl="1" eaLnBrk="1" hangingPunct="1">
              <a:spcBef>
                <a:spcPct val="50000"/>
              </a:spcBef>
              <a:buClr>
                <a:schemeClr val="tx1"/>
              </a:buClr>
              <a:buFontTx/>
              <a:buChar char="•"/>
            </a:pPr>
            <a:r>
              <a:rPr lang="en-US" sz="2400" b="0">
                <a:solidFill>
                  <a:schemeClr val="tx1"/>
                </a:solidFill>
                <a:cs typeface="Arial" charset="0"/>
              </a:rPr>
              <a:t>Rough surface</a:t>
            </a:r>
          </a:p>
          <a:p>
            <a:pPr lvl="2" eaLnBrk="1" hangingPunct="1">
              <a:spcBef>
                <a:spcPct val="50000"/>
              </a:spcBef>
              <a:buClr>
                <a:schemeClr val="tx1"/>
              </a:buClr>
              <a:buFontTx/>
              <a:buChar char="•"/>
            </a:pPr>
            <a:r>
              <a:rPr lang="en-US" sz="2400" b="0">
                <a:solidFill>
                  <a:schemeClr val="tx1"/>
                </a:solidFill>
                <a:cs typeface="Arial" charset="0"/>
              </a:rPr>
              <a:t>Absorbs more light and, therefore, appears darker.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1394" name="Rectangle 2"/>
          <p:cNvSpPr>
            <a:spLocks noChangeArrowheads="1"/>
          </p:cNvSpPr>
          <p:nvPr/>
        </p:nvSpPr>
        <p:spPr bwMode="auto">
          <a:xfrm>
            <a:off x="457200" y="1371600"/>
            <a:ext cx="8229600" cy="1143000"/>
          </a:xfrm>
          <a:prstGeom prst="rect">
            <a:avLst/>
          </a:prstGeom>
          <a:noFill/>
          <a:ln w="9525">
            <a:noFill/>
            <a:miter lim="800000"/>
            <a:headEnd/>
            <a:tailEnd/>
          </a:ln>
          <a:effectLst/>
        </p:spPr>
        <p:txBody>
          <a:bodyPr anchor="ctr"/>
          <a:lstStyle/>
          <a:p>
            <a:pPr algn="ctr" eaLnBrk="1" hangingPunct="1"/>
            <a:r>
              <a:rPr lang="en-US" sz="4400" b="0">
                <a:solidFill>
                  <a:srgbClr val="E60702"/>
                </a:solidFill>
                <a:cs typeface="Arial" charset="0"/>
              </a:rPr>
              <a:t>Value</a:t>
            </a:r>
          </a:p>
          <a:p>
            <a:pPr algn="ctr" eaLnBrk="1" hangingPunct="1"/>
            <a:endParaRPr lang="en-US" sz="3200" b="0">
              <a:solidFill>
                <a:srgbClr val="E60702"/>
              </a:solidFill>
              <a:cs typeface="Arial" charset="0"/>
            </a:endParaRPr>
          </a:p>
          <a:p>
            <a:pPr algn="ctr" eaLnBrk="1" hangingPunct="1"/>
            <a:r>
              <a:rPr lang="en-US" sz="3200" b="0">
                <a:solidFill>
                  <a:schemeClr val="tx1"/>
                </a:solidFill>
                <a:cs typeface="Arial" charset="0"/>
              </a:rPr>
              <a:t>The relative lightness or darkness of a color.</a:t>
            </a:r>
          </a:p>
          <a:p>
            <a:pPr algn="ctr" eaLnBrk="1" hangingPunct="1"/>
            <a:endParaRPr lang="en-US" sz="3200" b="0">
              <a:solidFill>
                <a:schemeClr val="tx1"/>
              </a:solidFill>
              <a:cs typeface="Arial" charset="0"/>
            </a:endParaRPr>
          </a:p>
          <a:p>
            <a:pPr algn="ctr" eaLnBrk="1" hangingPunct="1"/>
            <a:endParaRPr lang="en-US" sz="3200" b="0">
              <a:solidFill>
                <a:schemeClr val="tx1"/>
              </a:solidFill>
              <a:cs typeface="Arial" charset="0"/>
            </a:endParaRPr>
          </a:p>
        </p:txBody>
      </p:sp>
      <p:sp>
        <p:nvSpPr>
          <p:cNvPr id="571395" name="Rectangle 3"/>
          <p:cNvSpPr>
            <a:spLocks noChangeArrowheads="1"/>
          </p:cNvSpPr>
          <p:nvPr/>
        </p:nvSpPr>
        <p:spPr bwMode="auto">
          <a:xfrm>
            <a:off x="609600" y="3324225"/>
            <a:ext cx="8077200" cy="2647950"/>
          </a:xfrm>
          <a:prstGeom prst="rect">
            <a:avLst/>
          </a:prstGeom>
          <a:noFill/>
          <a:ln w="9525">
            <a:noFill/>
            <a:miter lim="800000"/>
            <a:headEnd/>
            <a:tailEnd/>
          </a:ln>
          <a:effectLst/>
        </p:spPr>
        <p:txBody>
          <a:bodyPr>
            <a:spAutoFit/>
          </a:bodyPr>
          <a:lstStyle/>
          <a:p>
            <a:pPr eaLnBrk="1" hangingPunct="1">
              <a:spcBef>
                <a:spcPct val="50000"/>
              </a:spcBef>
              <a:buClr>
                <a:schemeClr val="tx1"/>
              </a:buClr>
            </a:pPr>
            <a:r>
              <a:rPr lang="en-US" sz="2400">
                <a:solidFill>
                  <a:schemeClr val="tx1"/>
                </a:solidFill>
                <a:cs typeface="Arial" charset="0"/>
              </a:rPr>
              <a:t>Methods</a:t>
            </a:r>
          </a:p>
          <a:p>
            <a:pPr lvl="1" eaLnBrk="1" hangingPunct="1">
              <a:spcBef>
                <a:spcPct val="50000"/>
              </a:spcBef>
              <a:buClr>
                <a:schemeClr val="tx1"/>
              </a:buClr>
              <a:buFontTx/>
              <a:buChar char="•"/>
            </a:pPr>
            <a:r>
              <a:rPr lang="en-US" sz="2400" b="0">
                <a:solidFill>
                  <a:schemeClr val="tx1"/>
                </a:solidFill>
                <a:cs typeface="Arial" charset="0"/>
              </a:rPr>
              <a:t>Shade</a:t>
            </a:r>
          </a:p>
          <a:p>
            <a:pPr lvl="2" eaLnBrk="1" hangingPunct="1">
              <a:spcBef>
                <a:spcPct val="50000"/>
              </a:spcBef>
              <a:buClr>
                <a:schemeClr val="tx1"/>
              </a:buClr>
            </a:pPr>
            <a:r>
              <a:rPr lang="en-US" sz="2400" b="0">
                <a:solidFill>
                  <a:schemeClr val="tx1"/>
                </a:solidFill>
                <a:cs typeface="Arial" charset="0"/>
              </a:rPr>
              <a:t>Degree of darkness of a color</a:t>
            </a:r>
          </a:p>
          <a:p>
            <a:pPr lvl="1" eaLnBrk="1" hangingPunct="1">
              <a:spcBef>
                <a:spcPct val="50000"/>
              </a:spcBef>
              <a:buClr>
                <a:schemeClr val="tx1"/>
              </a:buClr>
              <a:buFontTx/>
              <a:buChar char="•"/>
            </a:pPr>
            <a:r>
              <a:rPr lang="en-US" sz="2400" b="0">
                <a:solidFill>
                  <a:schemeClr val="tx1"/>
                </a:solidFill>
                <a:cs typeface="Arial" charset="0"/>
              </a:rPr>
              <a:t>Tint</a:t>
            </a:r>
          </a:p>
          <a:p>
            <a:pPr lvl="2" eaLnBrk="1" hangingPunct="1">
              <a:spcBef>
                <a:spcPct val="50000"/>
              </a:spcBef>
              <a:buClr>
                <a:schemeClr val="tx1"/>
              </a:buClr>
            </a:pPr>
            <a:r>
              <a:rPr lang="en-US" sz="2400" b="0">
                <a:solidFill>
                  <a:schemeClr val="tx1"/>
                </a:solidFill>
                <a:cs typeface="Arial" charset="0"/>
              </a:rPr>
              <a:t>A pale or faint variation of a color</a:t>
            </a:r>
          </a:p>
        </p:txBody>
      </p:sp>
      <p:sp>
        <p:nvSpPr>
          <p:cNvPr id="571404" name="Rectangle 12"/>
          <p:cNvSpPr>
            <a:spLocks noChangeArrowheads="1"/>
          </p:cNvSpPr>
          <p:nvPr/>
        </p:nvSpPr>
        <p:spPr bwMode="auto">
          <a:xfrm>
            <a:off x="609600" y="2438400"/>
            <a:ext cx="7848600" cy="838200"/>
          </a:xfrm>
          <a:prstGeom prst="rect">
            <a:avLst/>
          </a:prstGeom>
          <a:gradFill rotWithShape="0">
            <a:gsLst>
              <a:gs pos="0">
                <a:srgbClr val="5E9EFF"/>
              </a:gs>
              <a:gs pos="39999">
                <a:srgbClr val="85C2FF"/>
              </a:gs>
              <a:gs pos="70000">
                <a:srgbClr val="C4D6EB"/>
              </a:gs>
              <a:gs pos="100000">
                <a:srgbClr val="FFEBFA"/>
              </a:gs>
            </a:gsLst>
            <a:lin ang="0" scaled="1"/>
          </a:gra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9890" name="Rectangle 2"/>
          <p:cNvSpPr>
            <a:spLocks noChangeArrowheads="1"/>
          </p:cNvSpPr>
          <p:nvPr/>
        </p:nvSpPr>
        <p:spPr bwMode="auto">
          <a:xfrm>
            <a:off x="1295400" y="569913"/>
            <a:ext cx="6343650" cy="1143000"/>
          </a:xfrm>
          <a:prstGeom prst="rect">
            <a:avLst/>
          </a:prstGeom>
          <a:noFill/>
          <a:ln w="9525">
            <a:noFill/>
            <a:miter lim="800000"/>
            <a:headEnd/>
            <a:tailEnd/>
          </a:ln>
          <a:effectLst/>
        </p:spPr>
        <p:txBody>
          <a:bodyPr lIns="92075" tIns="46038" rIns="92075" bIns="46038" anchor="ctr"/>
          <a:lstStyle/>
          <a:p>
            <a:pPr algn="ctr" eaLnBrk="1" hangingPunct="1"/>
            <a:r>
              <a:rPr lang="en-US" sz="4400" b="0">
                <a:solidFill>
                  <a:srgbClr val="0000CC"/>
                </a:solidFill>
                <a:cs typeface="Arial" charset="0"/>
              </a:rPr>
              <a:t>Visual Design Principles</a:t>
            </a:r>
          </a:p>
        </p:txBody>
      </p:sp>
      <p:sp>
        <p:nvSpPr>
          <p:cNvPr id="549891" name="Rectangle 3"/>
          <p:cNvSpPr>
            <a:spLocks noChangeArrowheads="1"/>
          </p:cNvSpPr>
          <p:nvPr/>
        </p:nvSpPr>
        <p:spPr bwMode="auto">
          <a:xfrm>
            <a:off x="1182688" y="2017713"/>
            <a:ext cx="7772400" cy="1184275"/>
          </a:xfrm>
          <a:prstGeom prst="rect">
            <a:avLst/>
          </a:prstGeom>
          <a:noFill/>
          <a:ln w="9525">
            <a:noFill/>
            <a:miter lim="800000"/>
            <a:headEnd/>
            <a:tailEnd/>
          </a:ln>
          <a:effectLst/>
        </p:spPr>
        <p:txBody>
          <a:bodyPr lIns="92075" tIns="46038" rIns="92075" bIns="46038"/>
          <a:lstStyle/>
          <a:p>
            <a:pPr eaLnBrk="1" hangingPunct="1">
              <a:spcBef>
                <a:spcPct val="20000"/>
              </a:spcBef>
            </a:pPr>
            <a:r>
              <a:rPr lang="en-US" sz="3200" b="0">
                <a:solidFill>
                  <a:schemeClr val="tx1"/>
                </a:solidFill>
                <a:cs typeface="Arial" charset="0"/>
              </a:rPr>
              <a:t>There are five principles that encompass an interesting design.</a:t>
            </a:r>
          </a:p>
        </p:txBody>
      </p:sp>
      <p:sp>
        <p:nvSpPr>
          <p:cNvPr id="549892" name="Text Box 4"/>
          <p:cNvSpPr txBox="1">
            <a:spLocks noChangeArrowheads="1"/>
          </p:cNvSpPr>
          <p:nvPr/>
        </p:nvSpPr>
        <p:spPr bwMode="auto">
          <a:xfrm>
            <a:off x="1322388" y="3263900"/>
            <a:ext cx="3478212" cy="2647950"/>
          </a:xfrm>
          <a:prstGeom prst="rect">
            <a:avLst/>
          </a:prstGeom>
          <a:noFill/>
          <a:ln w="9525">
            <a:noFill/>
            <a:miter lim="800000"/>
            <a:headEnd/>
            <a:tailEnd/>
          </a:ln>
          <a:effectLst/>
        </p:spPr>
        <p:txBody>
          <a:bodyPr>
            <a:spAutoFit/>
          </a:bodyPr>
          <a:lstStyle/>
          <a:p>
            <a:pPr>
              <a:spcBef>
                <a:spcPct val="50000"/>
              </a:spcBef>
              <a:buFontTx/>
              <a:buChar char="•"/>
            </a:pPr>
            <a:r>
              <a:rPr lang="en-US" sz="2400" b="0">
                <a:solidFill>
                  <a:schemeClr val="tx1"/>
                </a:solidFill>
              </a:rPr>
              <a:t>Balance</a:t>
            </a:r>
          </a:p>
          <a:p>
            <a:pPr>
              <a:spcBef>
                <a:spcPct val="50000"/>
              </a:spcBef>
              <a:buFontTx/>
              <a:buChar char="•"/>
            </a:pPr>
            <a:r>
              <a:rPr lang="en-US" sz="2400" b="0">
                <a:solidFill>
                  <a:schemeClr val="tx1"/>
                </a:solidFill>
              </a:rPr>
              <a:t>Rhythm</a:t>
            </a:r>
          </a:p>
          <a:p>
            <a:pPr>
              <a:spcBef>
                <a:spcPct val="50000"/>
              </a:spcBef>
              <a:buFontTx/>
              <a:buChar char="•"/>
            </a:pPr>
            <a:r>
              <a:rPr lang="en-US" sz="2400" b="0">
                <a:solidFill>
                  <a:schemeClr val="tx1"/>
                </a:solidFill>
              </a:rPr>
              <a:t>Emphasis</a:t>
            </a:r>
          </a:p>
          <a:p>
            <a:pPr>
              <a:spcBef>
                <a:spcPct val="50000"/>
              </a:spcBef>
              <a:buFontTx/>
              <a:buChar char="•"/>
            </a:pPr>
            <a:r>
              <a:rPr lang="en-US" sz="2400" b="0">
                <a:solidFill>
                  <a:schemeClr val="tx1"/>
                </a:solidFill>
              </a:rPr>
              <a:t>Proportion and scale</a:t>
            </a:r>
          </a:p>
          <a:p>
            <a:pPr>
              <a:spcBef>
                <a:spcPct val="50000"/>
              </a:spcBef>
              <a:buFontTx/>
              <a:buChar char="•"/>
            </a:pPr>
            <a:r>
              <a:rPr lang="en-US" sz="2400" b="0">
                <a:solidFill>
                  <a:schemeClr val="tx1"/>
                </a:solidFill>
              </a:rPr>
              <a:t>Unity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2895600" y="381000"/>
            <a:ext cx="2955925" cy="1143000"/>
          </a:xfrm>
          <a:prstGeom prst="rect">
            <a:avLst/>
          </a:prstGeom>
          <a:noFill/>
          <a:ln w="9525">
            <a:noFill/>
            <a:miter lim="800000"/>
            <a:headEnd/>
            <a:tailEnd/>
          </a:ln>
          <a:effectLst/>
        </p:spPr>
        <p:txBody>
          <a:bodyPr lIns="92075" tIns="46038" rIns="92075" bIns="46038" anchor="ctr"/>
          <a:lstStyle/>
          <a:p>
            <a:pPr algn="ctr" eaLnBrk="1" hangingPunct="1"/>
            <a:r>
              <a:rPr lang="en-US" sz="4400" b="0">
                <a:solidFill>
                  <a:srgbClr val="E60702"/>
                </a:solidFill>
                <a:cs typeface="Arial" charset="0"/>
              </a:rPr>
              <a:t>Balance</a:t>
            </a:r>
          </a:p>
        </p:txBody>
      </p:sp>
      <p:sp>
        <p:nvSpPr>
          <p:cNvPr id="550915" name="Rectangle 3"/>
          <p:cNvSpPr>
            <a:spLocks noChangeArrowheads="1"/>
          </p:cNvSpPr>
          <p:nvPr/>
        </p:nvSpPr>
        <p:spPr bwMode="auto">
          <a:xfrm>
            <a:off x="304800" y="2057400"/>
            <a:ext cx="8301038" cy="1700213"/>
          </a:xfrm>
          <a:prstGeom prst="rect">
            <a:avLst/>
          </a:prstGeom>
          <a:noFill/>
          <a:ln w="9525">
            <a:noFill/>
            <a:miter lim="800000"/>
            <a:headEnd/>
            <a:tailEnd/>
          </a:ln>
          <a:effectLst/>
        </p:spPr>
        <p:txBody>
          <a:bodyPr lIns="92075" tIns="46038" rIns="92075" bIns="46038"/>
          <a:lstStyle/>
          <a:p>
            <a:pPr eaLnBrk="1" hangingPunct="1">
              <a:spcBef>
                <a:spcPct val="20000"/>
              </a:spcBef>
              <a:buClr>
                <a:schemeClr val="tx1"/>
              </a:buClr>
            </a:pPr>
            <a:r>
              <a:rPr lang="en-US" sz="2400">
                <a:solidFill>
                  <a:schemeClr val="tx1"/>
                </a:solidFill>
                <a:cs typeface="Times New Roman" pitchFamily="18" charset="0"/>
              </a:rPr>
              <a:t>Parts of the design are equally distributed to create a sense of stability. </a:t>
            </a:r>
          </a:p>
          <a:p>
            <a:pPr eaLnBrk="1" hangingPunct="1">
              <a:spcBef>
                <a:spcPct val="20000"/>
              </a:spcBef>
              <a:buClr>
                <a:schemeClr val="tx1"/>
              </a:buClr>
            </a:pPr>
            <a:r>
              <a:rPr lang="en-US" sz="2400">
                <a:solidFill>
                  <a:schemeClr val="tx1"/>
                </a:solidFill>
                <a:cs typeface="Times New Roman" pitchFamily="18" charset="0"/>
              </a:rPr>
              <a:t>There can be physical as well as visual balance.</a:t>
            </a:r>
            <a:endParaRPr lang="en-US" sz="2400">
              <a:solidFill>
                <a:schemeClr val="tx1"/>
              </a:solidFill>
              <a:cs typeface="Arial" charset="0"/>
            </a:endParaRPr>
          </a:p>
          <a:p>
            <a:pPr eaLnBrk="1" hangingPunct="1">
              <a:spcBef>
                <a:spcPct val="20000"/>
              </a:spcBef>
              <a:buClr>
                <a:schemeClr val="tx1"/>
              </a:buClr>
            </a:pPr>
            <a:r>
              <a:rPr lang="en-US" sz="2400">
                <a:solidFill>
                  <a:schemeClr val="tx1"/>
                </a:solidFill>
                <a:cs typeface="Arial" charset="0"/>
              </a:rPr>
              <a:t>Types</a:t>
            </a:r>
          </a:p>
          <a:p>
            <a:pPr marL="463550" lvl="1" indent="-6350" eaLnBrk="1" hangingPunct="1">
              <a:spcBef>
                <a:spcPct val="20000"/>
              </a:spcBef>
              <a:buClr>
                <a:schemeClr val="tx1"/>
              </a:buClr>
              <a:buFontTx/>
              <a:buChar char="•"/>
            </a:pPr>
            <a:r>
              <a:rPr lang="en-US" sz="2400" b="0">
                <a:solidFill>
                  <a:schemeClr val="tx1"/>
                </a:solidFill>
                <a:cs typeface="Arial" charset="0"/>
              </a:rPr>
              <a:t>Symmetrical or Formal Balance</a:t>
            </a:r>
          </a:p>
          <a:p>
            <a:pPr marL="463550" lvl="1" indent="-6350" eaLnBrk="1" hangingPunct="1">
              <a:spcBef>
                <a:spcPct val="20000"/>
              </a:spcBef>
              <a:buClr>
                <a:schemeClr val="tx1"/>
              </a:buClr>
              <a:buFontTx/>
              <a:buChar char="•"/>
            </a:pPr>
            <a:r>
              <a:rPr lang="en-US" sz="2400" b="0">
                <a:solidFill>
                  <a:schemeClr val="tx1"/>
                </a:solidFill>
                <a:cs typeface="Arial" charset="0"/>
              </a:rPr>
              <a:t>Asymmetrical or Informal Balance</a:t>
            </a:r>
          </a:p>
          <a:p>
            <a:pPr marL="463550" lvl="1" indent="-6350" eaLnBrk="1" hangingPunct="1">
              <a:spcBef>
                <a:spcPct val="20000"/>
              </a:spcBef>
              <a:buClr>
                <a:schemeClr val="tx1"/>
              </a:buClr>
              <a:buFontTx/>
              <a:buChar char="•"/>
            </a:pPr>
            <a:r>
              <a:rPr lang="en-US" sz="2400" b="0">
                <a:solidFill>
                  <a:schemeClr val="tx1"/>
                </a:solidFill>
                <a:cs typeface="Arial" charset="0"/>
              </a:rPr>
              <a:t>Radial Balance</a:t>
            </a:r>
          </a:p>
          <a:p>
            <a:pPr marL="463550" lvl="1" indent="-6350" eaLnBrk="1" hangingPunct="1">
              <a:spcBef>
                <a:spcPct val="20000"/>
              </a:spcBef>
              <a:buClr>
                <a:schemeClr val="tx1"/>
              </a:buClr>
              <a:buFontTx/>
              <a:buChar char="•"/>
            </a:pPr>
            <a:r>
              <a:rPr lang="en-US" sz="2400" b="0">
                <a:solidFill>
                  <a:schemeClr val="tx1"/>
                </a:solidFill>
                <a:cs typeface="Arial" charset="0"/>
              </a:rPr>
              <a:t>Vertical Balance</a:t>
            </a:r>
          </a:p>
          <a:p>
            <a:pPr marL="463550" lvl="1" indent="-6350" eaLnBrk="1" hangingPunct="1">
              <a:spcBef>
                <a:spcPct val="20000"/>
              </a:spcBef>
              <a:buClr>
                <a:schemeClr val="tx1"/>
              </a:buClr>
              <a:buFontTx/>
              <a:buChar char="•"/>
            </a:pPr>
            <a:r>
              <a:rPr lang="en-US" sz="2400" b="0">
                <a:solidFill>
                  <a:schemeClr val="tx1"/>
                </a:solidFill>
                <a:cs typeface="Arial" charset="0"/>
              </a:rPr>
              <a:t>Horizontal Balance</a:t>
            </a:r>
          </a:p>
          <a:p>
            <a:pPr marL="463550" lvl="1" indent="-6350" eaLnBrk="1" hangingPunct="1">
              <a:spcBef>
                <a:spcPct val="20000"/>
              </a:spcBef>
              <a:buClr>
                <a:schemeClr val="tx1"/>
              </a:buClr>
              <a:buFontTx/>
              <a:buChar char="•"/>
            </a:pPr>
            <a:endParaRPr lang="en-US" sz="2400" b="0">
              <a:solidFill>
                <a:schemeClr val="tx1"/>
              </a:solidFill>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7058" name="Rectangle 2"/>
          <p:cNvSpPr>
            <a:spLocks noGrp="1" noChangeArrowheads="1"/>
          </p:cNvSpPr>
          <p:nvPr>
            <p:ph type="title" idx="4294967295"/>
          </p:nvPr>
        </p:nvSpPr>
        <p:spPr>
          <a:xfrm>
            <a:off x="0" y="381000"/>
            <a:ext cx="8229600" cy="1143000"/>
          </a:xfrm>
        </p:spPr>
        <p:txBody>
          <a:bodyPr>
            <a:normAutofit fontScale="90000"/>
          </a:bodyPr>
          <a:lstStyle/>
          <a:p>
            <a:r>
              <a:rPr lang="en-US">
                <a:solidFill>
                  <a:srgbClr val="E60702"/>
                </a:solidFill>
              </a:rPr>
              <a:t>Rhythm</a:t>
            </a:r>
            <a:br>
              <a:rPr lang="en-US">
                <a:solidFill>
                  <a:srgbClr val="E60702"/>
                </a:solidFill>
              </a:rPr>
            </a:br>
            <a:endParaRPr lang="en-US" sz="3200">
              <a:solidFill>
                <a:schemeClr val="tx1"/>
              </a:solidFill>
            </a:endParaRPr>
          </a:p>
        </p:txBody>
      </p:sp>
      <p:sp>
        <p:nvSpPr>
          <p:cNvPr id="557059" name="Rectangle 3"/>
          <p:cNvSpPr>
            <a:spLocks noChangeArrowheads="1"/>
          </p:cNvSpPr>
          <p:nvPr/>
        </p:nvSpPr>
        <p:spPr bwMode="auto">
          <a:xfrm>
            <a:off x="533400" y="1617663"/>
            <a:ext cx="8077200" cy="3195637"/>
          </a:xfrm>
          <a:prstGeom prst="rect">
            <a:avLst/>
          </a:prstGeom>
          <a:noFill/>
          <a:ln w="9525">
            <a:noFill/>
            <a:miter lim="800000"/>
            <a:headEnd/>
            <a:tailEnd/>
          </a:ln>
          <a:effectLst/>
        </p:spPr>
        <p:txBody>
          <a:bodyPr>
            <a:spAutoFit/>
          </a:bodyPr>
          <a:lstStyle/>
          <a:p>
            <a:pPr eaLnBrk="1" hangingPunct="1">
              <a:spcBef>
                <a:spcPct val="50000"/>
              </a:spcBef>
              <a:buClr>
                <a:schemeClr val="tx1"/>
              </a:buClr>
            </a:pPr>
            <a:r>
              <a:rPr lang="en-US" sz="2400">
                <a:solidFill>
                  <a:schemeClr val="tx1"/>
                </a:solidFill>
                <a:cs typeface="Times New Roman" pitchFamily="18" charset="0"/>
              </a:rPr>
              <a:t>Repeated use of line, shape, color, texture or pattern. </a:t>
            </a:r>
          </a:p>
          <a:p>
            <a:pPr eaLnBrk="1" hangingPunct="1">
              <a:spcBef>
                <a:spcPct val="50000"/>
              </a:spcBef>
              <a:buClr>
                <a:schemeClr val="tx1"/>
              </a:buClr>
            </a:pPr>
            <a:r>
              <a:rPr lang="en-US" sz="2400">
                <a:solidFill>
                  <a:schemeClr val="tx1"/>
                </a:solidFill>
                <a:cs typeface="Arial" charset="0"/>
              </a:rPr>
              <a:t>Types</a:t>
            </a:r>
          </a:p>
          <a:p>
            <a:pPr lvl="1" eaLnBrk="1" hangingPunct="1">
              <a:spcBef>
                <a:spcPct val="50000"/>
              </a:spcBef>
              <a:buClr>
                <a:schemeClr val="tx1"/>
              </a:buClr>
              <a:buFontTx/>
              <a:buChar char="•"/>
            </a:pPr>
            <a:r>
              <a:rPr lang="en-US" sz="2400" b="0">
                <a:solidFill>
                  <a:schemeClr val="tx1"/>
                </a:solidFill>
                <a:cs typeface="Arial" charset="0"/>
              </a:rPr>
              <a:t>Regular rhythm</a:t>
            </a:r>
          </a:p>
          <a:p>
            <a:pPr lvl="1" eaLnBrk="1" hangingPunct="1">
              <a:spcBef>
                <a:spcPct val="50000"/>
              </a:spcBef>
              <a:buClr>
                <a:schemeClr val="tx1"/>
              </a:buClr>
              <a:buFontTx/>
              <a:buChar char="•"/>
            </a:pPr>
            <a:r>
              <a:rPr lang="en-US" sz="2400" b="0">
                <a:solidFill>
                  <a:schemeClr val="tx1"/>
                </a:solidFill>
                <a:cs typeface="Arial" charset="0"/>
              </a:rPr>
              <a:t>Graduated rhythm</a:t>
            </a:r>
          </a:p>
          <a:p>
            <a:pPr lvl="1" eaLnBrk="1" hangingPunct="1">
              <a:spcBef>
                <a:spcPct val="50000"/>
              </a:spcBef>
              <a:buClr>
                <a:schemeClr val="tx1"/>
              </a:buClr>
              <a:buFontTx/>
              <a:buChar char="•"/>
            </a:pPr>
            <a:r>
              <a:rPr lang="en-US" sz="2400" b="0">
                <a:solidFill>
                  <a:schemeClr val="tx1"/>
                </a:solidFill>
                <a:cs typeface="Arial" charset="0"/>
              </a:rPr>
              <a:t>Random rhythm</a:t>
            </a:r>
          </a:p>
          <a:p>
            <a:pPr lvl="1" eaLnBrk="1" hangingPunct="1">
              <a:spcBef>
                <a:spcPct val="50000"/>
              </a:spcBef>
              <a:buClr>
                <a:schemeClr val="tx1"/>
              </a:buClr>
              <a:buFontTx/>
              <a:buChar char="•"/>
            </a:pPr>
            <a:r>
              <a:rPr lang="en-US" sz="2400" b="0">
                <a:solidFill>
                  <a:schemeClr val="tx1"/>
                </a:solidFill>
                <a:cs typeface="Arial" charset="0"/>
              </a:rPr>
              <a:t>Gradated rhythm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2178" name="Rectangle 2"/>
          <p:cNvSpPr>
            <a:spLocks noChangeArrowheads="1"/>
          </p:cNvSpPr>
          <p:nvPr/>
        </p:nvSpPr>
        <p:spPr bwMode="auto">
          <a:xfrm>
            <a:off x="457200" y="381000"/>
            <a:ext cx="8229600" cy="1143000"/>
          </a:xfrm>
          <a:prstGeom prst="rect">
            <a:avLst/>
          </a:prstGeom>
          <a:noFill/>
          <a:ln w="9525">
            <a:noFill/>
            <a:miter lim="800000"/>
            <a:headEnd/>
            <a:tailEnd/>
          </a:ln>
          <a:effectLst/>
        </p:spPr>
        <p:txBody>
          <a:bodyPr anchor="ctr"/>
          <a:lstStyle/>
          <a:p>
            <a:pPr algn="ctr" eaLnBrk="1" hangingPunct="1"/>
            <a:r>
              <a:rPr lang="en-US" sz="4400" b="0">
                <a:solidFill>
                  <a:srgbClr val="E60702"/>
                </a:solidFill>
                <a:cs typeface="Arial" charset="0"/>
              </a:rPr>
              <a:t>Emphasis</a:t>
            </a:r>
            <a:br>
              <a:rPr lang="en-US" sz="4400" b="0">
                <a:solidFill>
                  <a:srgbClr val="E60702"/>
                </a:solidFill>
                <a:cs typeface="Arial" charset="0"/>
              </a:rPr>
            </a:br>
            <a:endParaRPr lang="en-US" sz="3200" b="0">
              <a:solidFill>
                <a:schemeClr val="tx1"/>
              </a:solidFill>
              <a:cs typeface="Arial" charset="0"/>
            </a:endParaRPr>
          </a:p>
        </p:txBody>
      </p:sp>
      <p:sp>
        <p:nvSpPr>
          <p:cNvPr id="562179" name="Rectangle 3"/>
          <p:cNvSpPr>
            <a:spLocks noChangeArrowheads="1"/>
          </p:cNvSpPr>
          <p:nvPr/>
        </p:nvSpPr>
        <p:spPr bwMode="auto">
          <a:xfrm>
            <a:off x="533400" y="1617663"/>
            <a:ext cx="4038600" cy="4838700"/>
          </a:xfrm>
          <a:prstGeom prst="rect">
            <a:avLst/>
          </a:prstGeom>
          <a:noFill/>
          <a:ln w="9525">
            <a:noFill/>
            <a:miter lim="800000"/>
            <a:headEnd/>
            <a:tailEnd/>
          </a:ln>
          <a:effectLst/>
        </p:spPr>
        <p:txBody>
          <a:bodyPr>
            <a:spAutoFit/>
          </a:bodyPr>
          <a:lstStyle/>
          <a:p>
            <a:pPr eaLnBrk="1" hangingPunct="1">
              <a:spcBef>
                <a:spcPct val="50000"/>
              </a:spcBef>
              <a:buClr>
                <a:schemeClr val="tx1"/>
              </a:buClr>
              <a:buFontTx/>
              <a:buChar char="•"/>
            </a:pPr>
            <a:r>
              <a:rPr lang="en-US" sz="2400">
                <a:solidFill>
                  <a:schemeClr val="tx1"/>
                </a:solidFill>
                <a:cs typeface="Times New Roman" pitchFamily="18" charset="0"/>
              </a:rPr>
              <a:t>Points of attention in a design. </a:t>
            </a:r>
          </a:p>
          <a:p>
            <a:pPr eaLnBrk="1" hangingPunct="1">
              <a:spcBef>
                <a:spcPct val="50000"/>
              </a:spcBef>
              <a:buClr>
                <a:schemeClr val="tx1"/>
              </a:buClr>
              <a:buFontTx/>
              <a:buChar char="•"/>
            </a:pPr>
            <a:r>
              <a:rPr lang="en-US" sz="2400">
                <a:solidFill>
                  <a:schemeClr val="tx1"/>
                </a:solidFill>
                <a:cs typeface="Times New Roman" pitchFamily="18" charset="0"/>
              </a:rPr>
              <a:t>The feature in a design that attracts one’s eye. </a:t>
            </a:r>
          </a:p>
          <a:p>
            <a:pPr eaLnBrk="1" hangingPunct="1">
              <a:spcBef>
                <a:spcPct val="50000"/>
              </a:spcBef>
              <a:buClr>
                <a:schemeClr val="tx1"/>
              </a:buClr>
              <a:buFontTx/>
              <a:buChar char="•"/>
            </a:pPr>
            <a:r>
              <a:rPr lang="en-US" sz="2400">
                <a:solidFill>
                  <a:schemeClr val="tx1"/>
                </a:solidFill>
                <a:cs typeface="Times New Roman" pitchFamily="18" charset="0"/>
              </a:rPr>
              <a:t>The focal point.</a:t>
            </a:r>
          </a:p>
          <a:p>
            <a:pPr eaLnBrk="1" hangingPunct="1">
              <a:spcBef>
                <a:spcPct val="50000"/>
              </a:spcBef>
              <a:buClr>
                <a:schemeClr val="tx1"/>
              </a:buClr>
              <a:buFontTx/>
              <a:buChar char="•"/>
            </a:pPr>
            <a:r>
              <a:rPr lang="en-US" sz="2400">
                <a:solidFill>
                  <a:schemeClr val="tx1"/>
                </a:solidFill>
                <a:cs typeface="Arial" charset="0"/>
              </a:rPr>
              <a:t>Emphasis can be achieved through size, placement, color and use of lines.</a:t>
            </a:r>
          </a:p>
          <a:p>
            <a:pPr eaLnBrk="1" hangingPunct="1">
              <a:spcBef>
                <a:spcPct val="50000"/>
              </a:spcBef>
              <a:buClr>
                <a:schemeClr val="tx1"/>
              </a:buClr>
              <a:buFontTx/>
              <a:buChar char="•"/>
            </a:pPr>
            <a:r>
              <a:rPr lang="en-US" sz="2400">
                <a:solidFill>
                  <a:schemeClr val="tx1"/>
                </a:solidFill>
                <a:cs typeface="Arial" charset="0"/>
              </a:rPr>
              <a:t>The most personal aspect of a design.</a:t>
            </a:r>
            <a:endParaRPr lang="en-US" sz="2400" b="0">
              <a:solidFill>
                <a:schemeClr val="tx1"/>
              </a:solidFill>
              <a:cs typeface="Arial" charset="0"/>
            </a:endParaRPr>
          </a:p>
        </p:txBody>
      </p:sp>
      <p:pic>
        <p:nvPicPr>
          <p:cNvPr id="562181" name="Picture 5"/>
          <p:cNvPicPr>
            <a:picLocks noChangeAspect="1" noChangeArrowheads="1"/>
          </p:cNvPicPr>
          <p:nvPr/>
        </p:nvPicPr>
        <p:blipFill>
          <a:blip r:embed="rId2"/>
          <a:srcRect/>
          <a:stretch>
            <a:fillRect/>
          </a:stretch>
        </p:blipFill>
        <p:spPr bwMode="auto">
          <a:xfrm>
            <a:off x="4572000" y="1905000"/>
            <a:ext cx="3648075" cy="3524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02" name="Rectangle 2"/>
          <p:cNvSpPr>
            <a:spLocks noChangeArrowheads="1"/>
          </p:cNvSpPr>
          <p:nvPr/>
        </p:nvSpPr>
        <p:spPr bwMode="auto">
          <a:xfrm>
            <a:off x="457200" y="381000"/>
            <a:ext cx="8229600" cy="1143000"/>
          </a:xfrm>
          <a:prstGeom prst="rect">
            <a:avLst/>
          </a:prstGeom>
          <a:noFill/>
          <a:ln w="9525">
            <a:noFill/>
            <a:miter lim="800000"/>
            <a:headEnd/>
            <a:tailEnd/>
          </a:ln>
          <a:effectLst/>
        </p:spPr>
        <p:txBody>
          <a:bodyPr anchor="ctr"/>
          <a:lstStyle/>
          <a:p>
            <a:pPr algn="ctr" eaLnBrk="1" hangingPunct="1"/>
            <a:r>
              <a:rPr lang="en-US" sz="4400" b="0">
                <a:solidFill>
                  <a:srgbClr val="E60702"/>
                </a:solidFill>
                <a:cs typeface="Arial" charset="0"/>
              </a:rPr>
              <a:t>Proportion and Scale</a:t>
            </a:r>
            <a:endParaRPr lang="en-US" sz="3200" b="0">
              <a:solidFill>
                <a:schemeClr val="tx1"/>
              </a:solidFill>
              <a:cs typeface="Arial" charset="0"/>
            </a:endParaRPr>
          </a:p>
        </p:txBody>
      </p:sp>
      <p:sp>
        <p:nvSpPr>
          <p:cNvPr id="563203" name="Rectangle 3"/>
          <p:cNvSpPr>
            <a:spLocks noChangeArrowheads="1"/>
          </p:cNvSpPr>
          <p:nvPr/>
        </p:nvSpPr>
        <p:spPr bwMode="auto">
          <a:xfrm>
            <a:off x="533400" y="1617663"/>
            <a:ext cx="3949700" cy="4656137"/>
          </a:xfrm>
          <a:prstGeom prst="rect">
            <a:avLst/>
          </a:prstGeom>
          <a:noFill/>
          <a:ln w="9525">
            <a:noFill/>
            <a:miter lim="800000"/>
            <a:headEnd/>
            <a:tailEnd/>
          </a:ln>
          <a:effectLst/>
        </p:spPr>
        <p:txBody>
          <a:bodyPr>
            <a:spAutoFit/>
          </a:bodyPr>
          <a:lstStyle/>
          <a:p>
            <a:pPr eaLnBrk="1" hangingPunct="1">
              <a:spcBef>
                <a:spcPct val="50000"/>
              </a:spcBef>
              <a:buClr>
                <a:schemeClr val="tx1"/>
              </a:buClr>
              <a:buFontTx/>
              <a:buChar char="•"/>
            </a:pPr>
            <a:r>
              <a:rPr lang="en-US" sz="2400">
                <a:solidFill>
                  <a:schemeClr val="tx1"/>
                </a:solidFill>
                <a:cs typeface="Times New Roman" pitchFamily="18" charset="0"/>
              </a:rPr>
              <a:t>Comparative relationships between elements in a design with respect to size. </a:t>
            </a:r>
          </a:p>
          <a:p>
            <a:pPr eaLnBrk="1" hangingPunct="1">
              <a:spcBef>
                <a:spcPct val="50000"/>
              </a:spcBef>
              <a:buClr>
                <a:schemeClr val="tx1"/>
              </a:buClr>
              <a:buFontTx/>
              <a:buChar char="•"/>
            </a:pPr>
            <a:r>
              <a:rPr lang="en-US" sz="2400">
                <a:solidFill>
                  <a:schemeClr val="tx1"/>
                </a:solidFill>
                <a:cs typeface="Arial" charset="0"/>
              </a:rPr>
              <a:t>3:5 ratio is known as the Golden Mean.</a:t>
            </a:r>
          </a:p>
          <a:p>
            <a:pPr eaLnBrk="1" hangingPunct="1">
              <a:spcBef>
                <a:spcPct val="50000"/>
              </a:spcBef>
              <a:buClr>
                <a:schemeClr val="tx1"/>
              </a:buClr>
              <a:buFontTx/>
              <a:buChar char="•"/>
            </a:pPr>
            <a:r>
              <a:rPr lang="en-US" sz="2400">
                <a:solidFill>
                  <a:schemeClr val="tx1"/>
                </a:solidFill>
                <a:cs typeface="Arial" charset="0"/>
              </a:rPr>
              <a:t>Scale</a:t>
            </a:r>
          </a:p>
          <a:p>
            <a:pPr lvl="1" eaLnBrk="1" hangingPunct="1">
              <a:spcBef>
                <a:spcPct val="50000"/>
              </a:spcBef>
              <a:buClr>
                <a:schemeClr val="tx1"/>
              </a:buClr>
              <a:buFontTx/>
              <a:buChar char="•"/>
            </a:pPr>
            <a:r>
              <a:rPr lang="en-US" sz="2400" b="0">
                <a:solidFill>
                  <a:schemeClr val="tx1"/>
                </a:solidFill>
                <a:cs typeface="Times New Roman" pitchFamily="18" charset="0"/>
              </a:rPr>
              <a:t>The proportions or size of one part of the image in relationship to the other.</a:t>
            </a:r>
            <a:r>
              <a:rPr lang="en-US" sz="2400" b="0">
                <a:solidFill>
                  <a:schemeClr val="tx1"/>
                </a:solidFill>
                <a:cs typeface="Arial" charset="0"/>
              </a:rPr>
              <a:t> </a:t>
            </a:r>
          </a:p>
        </p:txBody>
      </p:sp>
      <p:sp>
        <p:nvSpPr>
          <p:cNvPr id="563207" name="Rectangle 7"/>
          <p:cNvSpPr>
            <a:spLocks noChangeArrowheads="1"/>
          </p:cNvSpPr>
          <p:nvPr/>
        </p:nvSpPr>
        <p:spPr bwMode="auto">
          <a:xfrm>
            <a:off x="3048000" y="3733800"/>
            <a:ext cx="6858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563208" name="Rectangle 8"/>
          <p:cNvSpPr>
            <a:spLocks noChangeArrowheads="1"/>
          </p:cNvSpPr>
          <p:nvPr/>
        </p:nvSpPr>
        <p:spPr bwMode="auto">
          <a:xfrm>
            <a:off x="3048000" y="4038600"/>
            <a:ext cx="6858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563209" name="Picture 9"/>
          <p:cNvPicPr>
            <a:picLocks noChangeAspect="1" noChangeArrowheads="1"/>
          </p:cNvPicPr>
          <p:nvPr/>
        </p:nvPicPr>
        <p:blipFill>
          <a:blip r:embed="rId2"/>
          <a:srcRect/>
          <a:stretch>
            <a:fillRect/>
          </a:stretch>
        </p:blipFill>
        <p:spPr bwMode="auto">
          <a:xfrm>
            <a:off x="4800600" y="1752600"/>
            <a:ext cx="3819525" cy="2867025"/>
          </a:xfrm>
          <a:prstGeom prst="rect">
            <a:avLst/>
          </a:prstGeom>
          <a:noFill/>
          <a:ln w="9525">
            <a:noFill/>
            <a:miter lim="800000"/>
            <a:headEnd/>
            <a:tailEnd/>
          </a:ln>
          <a:effectLst/>
        </p:spPr>
      </p:pic>
      <p:pic>
        <p:nvPicPr>
          <p:cNvPr id="563210" name="Picture 10"/>
          <p:cNvPicPr>
            <a:picLocks noChangeAspect="1" noChangeArrowheads="1"/>
          </p:cNvPicPr>
          <p:nvPr/>
        </p:nvPicPr>
        <p:blipFill>
          <a:blip r:embed="rId3"/>
          <a:srcRect/>
          <a:stretch>
            <a:fillRect/>
          </a:stretch>
        </p:blipFill>
        <p:spPr bwMode="auto">
          <a:xfrm>
            <a:off x="5715000" y="4724400"/>
            <a:ext cx="1933575" cy="1266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4226" name="Rectangle 2"/>
          <p:cNvSpPr>
            <a:spLocks noChangeArrowheads="1"/>
          </p:cNvSpPr>
          <p:nvPr/>
        </p:nvSpPr>
        <p:spPr bwMode="auto">
          <a:xfrm>
            <a:off x="2895600" y="381000"/>
            <a:ext cx="2955925" cy="1143000"/>
          </a:xfrm>
          <a:prstGeom prst="rect">
            <a:avLst/>
          </a:prstGeom>
          <a:noFill/>
          <a:ln w="9525">
            <a:noFill/>
            <a:miter lim="800000"/>
            <a:headEnd/>
            <a:tailEnd/>
          </a:ln>
          <a:effectLst/>
        </p:spPr>
        <p:txBody>
          <a:bodyPr lIns="92075" tIns="46038" rIns="92075" bIns="46038" anchor="ctr"/>
          <a:lstStyle/>
          <a:p>
            <a:pPr algn="ctr" eaLnBrk="1" hangingPunct="1"/>
            <a:r>
              <a:rPr lang="en-US" sz="4400" b="0">
                <a:solidFill>
                  <a:srgbClr val="E60702"/>
                </a:solidFill>
                <a:cs typeface="Arial" charset="0"/>
              </a:rPr>
              <a:t>Unity</a:t>
            </a:r>
          </a:p>
        </p:txBody>
      </p:sp>
      <p:sp>
        <p:nvSpPr>
          <p:cNvPr id="564227" name="Rectangle 3"/>
          <p:cNvSpPr>
            <a:spLocks noChangeArrowheads="1"/>
          </p:cNvSpPr>
          <p:nvPr/>
        </p:nvSpPr>
        <p:spPr bwMode="auto">
          <a:xfrm>
            <a:off x="533400" y="1371600"/>
            <a:ext cx="8135938" cy="3554413"/>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tx1"/>
              </a:buClr>
              <a:buFontTx/>
              <a:buChar char="•"/>
            </a:pPr>
            <a:r>
              <a:rPr lang="en-US" sz="2400">
                <a:solidFill>
                  <a:schemeClr val="tx1"/>
                </a:solidFill>
                <a:cs typeface="Times New Roman" pitchFamily="18" charset="0"/>
              </a:rPr>
              <a:t>Unity is applying consistent use of lines, color, and texture within a design.</a:t>
            </a:r>
          </a:p>
          <a:p>
            <a:pPr marL="342900" indent="-342900" eaLnBrk="1" hangingPunct="1">
              <a:spcBef>
                <a:spcPct val="20000"/>
              </a:spcBef>
              <a:buClr>
                <a:schemeClr val="tx1"/>
              </a:buClr>
              <a:buFontTx/>
              <a:buChar char="•"/>
            </a:pPr>
            <a:r>
              <a:rPr lang="en-US" sz="2400">
                <a:solidFill>
                  <a:schemeClr val="tx1"/>
                </a:solidFill>
                <a:cs typeface="Times New Roman" pitchFamily="18" charset="0"/>
              </a:rPr>
              <a:t>To be harmonious.</a:t>
            </a:r>
            <a:endParaRPr lang="en-US" sz="2400">
              <a:solidFill>
                <a:schemeClr val="tx1"/>
              </a:solidFill>
              <a:cs typeface="Arial" charset="0"/>
            </a:endParaRPr>
          </a:p>
        </p:txBody>
      </p:sp>
      <p:pic>
        <p:nvPicPr>
          <p:cNvPr id="564229" name="Picture 5"/>
          <p:cNvPicPr>
            <a:picLocks noChangeAspect="1" noChangeArrowheads="1"/>
          </p:cNvPicPr>
          <p:nvPr/>
        </p:nvPicPr>
        <p:blipFill>
          <a:blip r:embed="rId2"/>
          <a:srcRect/>
          <a:stretch>
            <a:fillRect/>
          </a:stretch>
        </p:blipFill>
        <p:spPr bwMode="auto">
          <a:xfrm>
            <a:off x="1600200" y="2743200"/>
            <a:ext cx="5934075" cy="3800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20548" name="Rectangle 4"/>
          <p:cNvSpPr>
            <a:spLocks noChangeArrowheads="1"/>
          </p:cNvSpPr>
          <p:nvPr/>
        </p:nvSpPr>
        <p:spPr bwMode="auto">
          <a:xfrm>
            <a:off x="457200" y="2286000"/>
            <a:ext cx="8382000" cy="4235450"/>
          </a:xfrm>
          <a:prstGeom prst="rect">
            <a:avLst/>
          </a:prstGeom>
          <a:noFill/>
          <a:ln w="9525">
            <a:noFill/>
            <a:miter lim="800000"/>
            <a:headEnd/>
            <a:tailEnd/>
          </a:ln>
          <a:effectLst/>
        </p:spPr>
        <p:txBody>
          <a:bodyPr>
            <a:spAutoFit/>
          </a:bodyPr>
          <a:lstStyle/>
          <a:p>
            <a:pPr>
              <a:spcBef>
                <a:spcPct val="50000"/>
              </a:spcBef>
            </a:pPr>
            <a:r>
              <a:rPr lang="en-US" sz="3200">
                <a:latin typeface="Arial" charset="0"/>
              </a:rPr>
              <a:t>After a product has been selected, a non-destructive </a:t>
            </a:r>
            <a:r>
              <a:rPr lang="en-US" sz="3200" b="1" i="1">
                <a:solidFill>
                  <a:srgbClr val="A50021"/>
                </a:solidFill>
                <a:latin typeface="Arial" charset="0"/>
              </a:rPr>
              <a:t>Functional Analysis</a:t>
            </a:r>
            <a:r>
              <a:rPr lang="en-US" sz="3200">
                <a:latin typeface="Arial" charset="0"/>
              </a:rPr>
              <a:t> is performed.</a:t>
            </a:r>
          </a:p>
          <a:p>
            <a:pPr>
              <a:spcBef>
                <a:spcPct val="50000"/>
              </a:spcBef>
            </a:pPr>
            <a:r>
              <a:rPr lang="en-US" sz="3200">
                <a:latin typeface="Arial" charset="0"/>
                <a:cs typeface="Times New Roman" pitchFamily="18" charset="0"/>
              </a:rPr>
              <a:t>First, the product’s </a:t>
            </a:r>
            <a:r>
              <a:rPr lang="en-US" sz="3200" b="1" i="1">
                <a:solidFill>
                  <a:srgbClr val="A50021"/>
                </a:solidFill>
                <a:latin typeface="Arial" charset="0"/>
                <a:cs typeface="Times New Roman" pitchFamily="18" charset="0"/>
              </a:rPr>
              <a:t>purpose</a:t>
            </a:r>
            <a:r>
              <a:rPr lang="en-US" sz="3200">
                <a:latin typeface="Arial" charset="0"/>
                <a:cs typeface="Times New Roman" pitchFamily="18" charset="0"/>
              </a:rPr>
              <a:t> is identified. Next, observations are made to determine how the product </a:t>
            </a:r>
            <a:r>
              <a:rPr lang="en-US" sz="3200" b="1" i="1">
                <a:solidFill>
                  <a:srgbClr val="A50021"/>
                </a:solidFill>
                <a:latin typeface="Arial" charset="0"/>
                <a:cs typeface="Times New Roman" pitchFamily="18" charset="0"/>
              </a:rPr>
              <a:t>functions</a:t>
            </a:r>
            <a:r>
              <a:rPr lang="en-US" sz="3200">
                <a:latin typeface="Arial" charset="0"/>
                <a:cs typeface="Times New Roman" pitchFamily="18" charset="0"/>
              </a:rPr>
              <a:t>. These observations are recorded in detail. Lastly, the system’s </a:t>
            </a:r>
            <a:r>
              <a:rPr lang="en-US" sz="3200" b="1" i="1">
                <a:solidFill>
                  <a:srgbClr val="A50021"/>
                </a:solidFill>
                <a:latin typeface="Arial" charset="0"/>
                <a:cs typeface="Times New Roman" pitchFamily="18" charset="0"/>
              </a:rPr>
              <a:t>inputs</a:t>
            </a:r>
            <a:r>
              <a:rPr lang="en-US" sz="3200">
                <a:latin typeface="Arial" charset="0"/>
                <a:cs typeface="Times New Roman" pitchFamily="18" charset="0"/>
              </a:rPr>
              <a:t> and </a:t>
            </a:r>
            <a:r>
              <a:rPr lang="en-US" sz="3200" b="1" i="1">
                <a:solidFill>
                  <a:srgbClr val="A50021"/>
                </a:solidFill>
                <a:latin typeface="Arial" charset="0"/>
                <a:cs typeface="Times New Roman" pitchFamily="18" charset="0"/>
              </a:rPr>
              <a:t>outputs</a:t>
            </a:r>
            <a:r>
              <a:rPr lang="en-US" sz="3200">
                <a:latin typeface="Arial" charset="0"/>
                <a:cs typeface="Times New Roman" pitchFamily="18" charset="0"/>
              </a:rPr>
              <a:t> are listed.</a:t>
            </a:r>
          </a:p>
        </p:txBody>
      </p:sp>
      <p:sp>
        <p:nvSpPr>
          <p:cNvPr id="620550" name="Text Box 6"/>
          <p:cNvSpPr txBox="1">
            <a:spLocks noChangeArrowheads="1"/>
          </p:cNvSpPr>
          <p:nvPr/>
        </p:nvSpPr>
        <p:spPr bwMode="auto">
          <a:xfrm>
            <a:off x="1371600" y="990600"/>
            <a:ext cx="5105400" cy="762000"/>
          </a:xfrm>
          <a:prstGeom prst="rect">
            <a:avLst/>
          </a:prstGeom>
          <a:noFill/>
          <a:ln w="9525">
            <a:noFill/>
            <a:miter lim="800000"/>
            <a:headEnd/>
            <a:tailEnd/>
          </a:ln>
          <a:effectLst/>
        </p:spPr>
        <p:txBody>
          <a:bodyPr>
            <a:spAutoFit/>
          </a:bodyPr>
          <a:lstStyle/>
          <a:p>
            <a:pPr>
              <a:spcBef>
                <a:spcPct val="50000"/>
              </a:spcBef>
            </a:pPr>
            <a:r>
              <a:rPr lang="en-US" sz="4400">
                <a:solidFill>
                  <a:schemeClr val="folHlink"/>
                </a:solidFill>
                <a:effectLst>
                  <a:outerShdw blurRad="38100" dist="38100" dir="2700000" algn="tl">
                    <a:srgbClr val="C0C0C0"/>
                  </a:outerShdw>
                </a:effectLst>
                <a:latin typeface="Arial" charset="0"/>
              </a:rPr>
              <a:t>Functional Analysis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50917" name="Rectangle 5"/>
          <p:cNvSpPr>
            <a:spLocks noChangeArrowheads="1"/>
          </p:cNvSpPr>
          <p:nvPr/>
        </p:nvSpPr>
        <p:spPr bwMode="auto">
          <a:xfrm>
            <a:off x="533400" y="2362200"/>
            <a:ext cx="8153400" cy="3295650"/>
          </a:xfrm>
          <a:prstGeom prst="rect">
            <a:avLst/>
          </a:prstGeom>
          <a:noFill/>
          <a:ln w="9525">
            <a:noFill/>
            <a:miter lim="800000"/>
            <a:headEnd/>
            <a:tailEnd/>
          </a:ln>
          <a:effectLst/>
        </p:spPr>
        <p:txBody>
          <a:bodyPr>
            <a:spAutoFit/>
          </a:bodyPr>
          <a:lstStyle/>
          <a:p>
            <a:pPr>
              <a:spcBef>
                <a:spcPct val="50000"/>
              </a:spcBef>
            </a:pPr>
            <a:r>
              <a:rPr lang="en-US" sz="2800" i="1">
                <a:solidFill>
                  <a:srgbClr val="A50021"/>
                </a:solidFill>
                <a:latin typeface="Arial" charset="0"/>
                <a:cs typeface="Times New Roman" pitchFamily="18" charset="0"/>
              </a:rPr>
              <a:t>Reverse engineering</a:t>
            </a:r>
            <a:r>
              <a:rPr lang="en-US" sz="2800">
                <a:latin typeface="Arial" charset="0"/>
                <a:cs typeface="Times New Roman" pitchFamily="18" charset="0"/>
              </a:rPr>
              <a:t> (RE) is the process of </a:t>
            </a:r>
            <a:r>
              <a:rPr lang="en-US" sz="2800">
                <a:latin typeface="Arial" charset="0"/>
              </a:rPr>
              <a:t>taking something apart and analyzing its workings in detail, usually with the intention of understanding its function.</a:t>
            </a:r>
          </a:p>
          <a:p>
            <a:pPr>
              <a:spcBef>
                <a:spcPct val="50000"/>
              </a:spcBef>
            </a:pPr>
            <a:r>
              <a:rPr lang="en-US" sz="2800">
                <a:latin typeface="Arial" charset="0"/>
              </a:rPr>
              <a:t>Engineers use this information to prepare documentation, generate electronic data, or construct a new or improved device or program.</a:t>
            </a:r>
            <a:endParaRPr lang="en-US" sz="2800">
              <a:latin typeface="Arial" charset="0"/>
              <a:cs typeface="Times New Roman" pitchFamily="18" charset="0"/>
            </a:endParaRPr>
          </a:p>
        </p:txBody>
      </p:sp>
      <p:sp>
        <p:nvSpPr>
          <p:cNvPr id="550926" name="AutoShape 14" descr="KODAK MAX Outdoor One-Time-Use Camera W-27 Exposures"/>
          <p:cNvSpPr>
            <a:spLocks noChangeAspect="1" noChangeArrowheads="1"/>
          </p:cNvSpPr>
          <p:nvPr/>
        </p:nvSpPr>
        <p:spPr bwMode="auto">
          <a:xfrm>
            <a:off x="4424363" y="3281363"/>
            <a:ext cx="296862" cy="296862"/>
          </a:xfrm>
          <a:prstGeom prst="rect">
            <a:avLst/>
          </a:prstGeom>
          <a:noFill/>
        </p:spPr>
        <p:txBody>
          <a:bodyPr/>
          <a:lstStyle/>
          <a:p>
            <a:endParaRPr lang="en-US"/>
          </a:p>
        </p:txBody>
      </p:sp>
      <p:sp>
        <p:nvSpPr>
          <p:cNvPr id="550929" name="Text Box 17"/>
          <p:cNvSpPr txBox="1">
            <a:spLocks noChangeArrowheads="1"/>
          </p:cNvSpPr>
          <p:nvPr/>
        </p:nvSpPr>
        <p:spPr bwMode="auto">
          <a:xfrm>
            <a:off x="1371600" y="990600"/>
            <a:ext cx="5562600" cy="762000"/>
          </a:xfrm>
          <a:prstGeom prst="rect">
            <a:avLst/>
          </a:prstGeom>
          <a:noFill/>
          <a:ln w="9525">
            <a:noFill/>
            <a:miter lim="800000"/>
            <a:headEnd/>
            <a:tailEnd/>
          </a:ln>
          <a:effectLst/>
        </p:spPr>
        <p:txBody>
          <a:bodyPr>
            <a:spAutoFit/>
          </a:bodyPr>
          <a:lstStyle/>
          <a:p>
            <a:pPr>
              <a:spcBef>
                <a:spcPct val="50000"/>
              </a:spcBef>
            </a:pPr>
            <a:r>
              <a:rPr lang="en-US" sz="4400">
                <a:solidFill>
                  <a:schemeClr val="folHlink"/>
                </a:solidFill>
                <a:effectLst>
                  <a:outerShdw blurRad="38100" dist="38100" dir="2700000" algn="tl">
                    <a:srgbClr val="C0C0C0"/>
                  </a:outerShdw>
                </a:effectLst>
                <a:latin typeface="Arial" charset="0"/>
              </a:rPr>
              <a:t>Reverse Engineering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26695" name="Picture 7" descr="toothbrush"/>
          <p:cNvPicPr>
            <a:picLocks noChangeAspect="1" noChangeArrowheads="1"/>
          </p:cNvPicPr>
          <p:nvPr/>
        </p:nvPicPr>
        <p:blipFill>
          <a:blip r:embed="rId3"/>
          <a:srcRect t="5058" b="4669"/>
          <a:stretch>
            <a:fillRect/>
          </a:stretch>
        </p:blipFill>
        <p:spPr bwMode="auto">
          <a:xfrm>
            <a:off x="5334000" y="2286000"/>
            <a:ext cx="3117850" cy="3733800"/>
          </a:xfrm>
          <a:prstGeom prst="rect">
            <a:avLst/>
          </a:prstGeom>
          <a:noFill/>
        </p:spPr>
      </p:pic>
      <p:sp>
        <p:nvSpPr>
          <p:cNvPr id="626692" name="Rectangle 4"/>
          <p:cNvSpPr>
            <a:spLocks noChangeArrowheads="1"/>
          </p:cNvSpPr>
          <p:nvPr/>
        </p:nvSpPr>
        <p:spPr bwMode="auto">
          <a:xfrm>
            <a:off x="533400" y="2209800"/>
            <a:ext cx="4648200" cy="3990975"/>
          </a:xfrm>
          <a:prstGeom prst="rect">
            <a:avLst/>
          </a:prstGeom>
          <a:noFill/>
          <a:ln w="9525">
            <a:noFill/>
            <a:miter lim="800000"/>
            <a:headEnd/>
            <a:tailEnd/>
          </a:ln>
          <a:effectLst/>
        </p:spPr>
        <p:txBody>
          <a:bodyPr>
            <a:spAutoFit/>
          </a:bodyPr>
          <a:lstStyle/>
          <a:p>
            <a:pPr>
              <a:spcBef>
                <a:spcPct val="50000"/>
              </a:spcBef>
            </a:pPr>
            <a:r>
              <a:rPr lang="en-US" sz="3200">
                <a:latin typeface="Arial" charset="0"/>
              </a:rPr>
              <a:t>The </a:t>
            </a:r>
            <a:r>
              <a:rPr lang="en-US" sz="3200" b="1" i="1">
                <a:solidFill>
                  <a:srgbClr val="A50021"/>
                </a:solidFill>
                <a:latin typeface="Arial" charset="0"/>
              </a:rPr>
              <a:t>purpose</a:t>
            </a:r>
            <a:r>
              <a:rPr lang="en-US" sz="3200">
                <a:latin typeface="Arial" charset="0"/>
              </a:rPr>
              <a:t> of a toothbrush is to clean teeth and gums to prevent tooth and gum decay. Water and a cleansing paste are also used in conjunction with the brush.</a:t>
            </a:r>
          </a:p>
        </p:txBody>
      </p:sp>
      <p:sp>
        <p:nvSpPr>
          <p:cNvPr id="626696" name="Text Box 8"/>
          <p:cNvSpPr txBox="1">
            <a:spLocks noChangeArrowheads="1"/>
          </p:cNvSpPr>
          <p:nvPr/>
        </p:nvSpPr>
        <p:spPr bwMode="auto">
          <a:xfrm>
            <a:off x="1371600" y="990600"/>
            <a:ext cx="7543800" cy="762000"/>
          </a:xfrm>
          <a:prstGeom prst="rect">
            <a:avLst/>
          </a:prstGeom>
          <a:noFill/>
          <a:ln w="9525">
            <a:noFill/>
            <a:miter lim="800000"/>
            <a:headEnd/>
            <a:tailEnd/>
          </a:ln>
          <a:effectLst/>
        </p:spPr>
        <p:txBody>
          <a:bodyPr>
            <a:spAutoFit/>
          </a:bodyPr>
          <a:lstStyle/>
          <a:p>
            <a:pPr>
              <a:spcBef>
                <a:spcPct val="50000"/>
              </a:spcBef>
            </a:pPr>
            <a:r>
              <a:rPr lang="en-US" sz="4400">
                <a:solidFill>
                  <a:schemeClr val="folHlink"/>
                </a:solidFill>
                <a:effectLst>
                  <a:outerShdw blurRad="38100" dist="38100" dir="2700000" algn="tl">
                    <a:srgbClr val="C0C0C0"/>
                  </a:outerShdw>
                </a:effectLst>
                <a:latin typeface="Arial" charset="0"/>
              </a:rPr>
              <a:t>Functional Analysis Example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2772" name="Text Box 4"/>
          <p:cNvSpPr txBox="1">
            <a:spLocks noChangeArrowheads="1"/>
          </p:cNvSpPr>
          <p:nvPr/>
        </p:nvSpPr>
        <p:spPr bwMode="auto">
          <a:xfrm>
            <a:off x="1371600" y="990600"/>
            <a:ext cx="7543800" cy="762000"/>
          </a:xfrm>
          <a:prstGeom prst="rect">
            <a:avLst/>
          </a:prstGeom>
          <a:noFill/>
          <a:ln w="9525">
            <a:noFill/>
            <a:miter lim="800000"/>
            <a:headEnd/>
            <a:tailEnd/>
          </a:ln>
          <a:effectLst/>
        </p:spPr>
        <p:txBody>
          <a:bodyPr>
            <a:spAutoFit/>
          </a:bodyPr>
          <a:lstStyle/>
          <a:p>
            <a:pPr>
              <a:spcBef>
                <a:spcPct val="50000"/>
              </a:spcBef>
            </a:pPr>
            <a:r>
              <a:rPr lang="en-US" sz="4400">
                <a:solidFill>
                  <a:schemeClr val="folHlink"/>
                </a:solidFill>
                <a:effectLst>
                  <a:outerShdw blurRad="38100" dist="38100" dir="2700000" algn="tl">
                    <a:srgbClr val="C0C0C0"/>
                  </a:outerShdw>
                </a:effectLst>
                <a:latin typeface="Arial" charset="0"/>
              </a:rPr>
              <a:t>Functional Analysis Example</a:t>
            </a:r>
          </a:p>
        </p:txBody>
      </p:sp>
      <p:pic>
        <p:nvPicPr>
          <p:cNvPr id="672773" name="Picture 5"/>
          <p:cNvPicPr>
            <a:picLocks noChangeAspect="1" noChangeArrowheads="1"/>
          </p:cNvPicPr>
          <p:nvPr/>
        </p:nvPicPr>
        <p:blipFill>
          <a:blip r:embed="rId3"/>
          <a:srcRect l="3461" t="1563" b="6250"/>
          <a:stretch>
            <a:fillRect/>
          </a:stretch>
        </p:blipFill>
        <p:spPr bwMode="auto">
          <a:xfrm>
            <a:off x="6172200" y="1905000"/>
            <a:ext cx="2233613" cy="4724400"/>
          </a:xfrm>
          <a:prstGeom prst="rect">
            <a:avLst/>
          </a:prstGeom>
          <a:noFill/>
          <a:ln w="9525">
            <a:noFill/>
            <a:miter lim="800000"/>
            <a:headEnd/>
            <a:tailEnd/>
          </a:ln>
          <a:effectLst/>
        </p:spPr>
      </p:pic>
      <p:sp>
        <p:nvSpPr>
          <p:cNvPr id="672774" name="Rectangle 6"/>
          <p:cNvSpPr>
            <a:spLocks noChangeArrowheads="1"/>
          </p:cNvSpPr>
          <p:nvPr/>
        </p:nvSpPr>
        <p:spPr bwMode="auto">
          <a:xfrm>
            <a:off x="533400" y="2209800"/>
            <a:ext cx="5486400" cy="4235450"/>
          </a:xfrm>
          <a:prstGeom prst="rect">
            <a:avLst/>
          </a:prstGeom>
          <a:noFill/>
          <a:ln w="9525">
            <a:noFill/>
            <a:miter lim="800000"/>
            <a:headEnd/>
            <a:tailEnd/>
          </a:ln>
          <a:effectLst/>
        </p:spPr>
        <p:txBody>
          <a:bodyPr>
            <a:spAutoFit/>
          </a:bodyPr>
          <a:lstStyle/>
          <a:p>
            <a:pPr>
              <a:spcBef>
                <a:spcPct val="50000"/>
              </a:spcBef>
            </a:pPr>
            <a:r>
              <a:rPr lang="en-US" sz="3200">
                <a:latin typeface="Arial" charset="0"/>
              </a:rPr>
              <a:t>The engineer makes an annotated sketch of the product and labels all of the visible components.</a:t>
            </a:r>
          </a:p>
          <a:p>
            <a:pPr>
              <a:spcBef>
                <a:spcPct val="50000"/>
              </a:spcBef>
            </a:pPr>
            <a:r>
              <a:rPr lang="en-US" sz="3200">
                <a:latin typeface="Arial" charset="0"/>
              </a:rPr>
              <a:t>This information is used to write up a detailed analysis of the object’s sequential operation, or function.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22596" name="Rectangle 4"/>
          <p:cNvSpPr>
            <a:spLocks noChangeArrowheads="1"/>
          </p:cNvSpPr>
          <p:nvPr/>
        </p:nvSpPr>
        <p:spPr bwMode="auto">
          <a:xfrm>
            <a:off x="533400" y="2252663"/>
            <a:ext cx="8153400" cy="2041525"/>
          </a:xfrm>
          <a:prstGeom prst="rect">
            <a:avLst/>
          </a:prstGeom>
          <a:noFill/>
          <a:ln w="9525">
            <a:noFill/>
            <a:miter lim="800000"/>
            <a:headEnd/>
            <a:tailEnd/>
          </a:ln>
          <a:effectLst/>
        </p:spPr>
        <p:txBody>
          <a:bodyPr>
            <a:spAutoFit/>
          </a:bodyPr>
          <a:lstStyle/>
          <a:p>
            <a:pPr>
              <a:spcBef>
                <a:spcPct val="50000"/>
              </a:spcBef>
            </a:pPr>
            <a:r>
              <a:rPr lang="en-US" sz="3200">
                <a:latin typeface="Arial" charset="0"/>
              </a:rPr>
              <a:t>A</a:t>
            </a:r>
            <a:r>
              <a:rPr lang="en-US" sz="3200" i="1">
                <a:solidFill>
                  <a:srgbClr val="003FBE"/>
                </a:solidFill>
                <a:effectLst>
                  <a:outerShdw blurRad="38100" dist="38100" dir="2700000" algn="tl">
                    <a:srgbClr val="C0C0C0"/>
                  </a:outerShdw>
                </a:effectLst>
                <a:latin typeface="Arial" charset="0"/>
              </a:rPr>
              <a:t> </a:t>
            </a:r>
            <a:r>
              <a:rPr lang="en-US" sz="3200" b="1" i="1">
                <a:solidFill>
                  <a:srgbClr val="A50021"/>
                </a:solidFill>
                <a:latin typeface="Arial" charset="0"/>
              </a:rPr>
              <a:t>black box systems model</a:t>
            </a:r>
            <a:r>
              <a:rPr lang="en-US" sz="3200">
                <a:latin typeface="Arial" charset="0"/>
              </a:rPr>
              <a:t> is used to identify what goes into and out of the product in order to make it work as a system.</a:t>
            </a:r>
          </a:p>
        </p:txBody>
      </p:sp>
      <p:grpSp>
        <p:nvGrpSpPr>
          <p:cNvPr id="622608" name="Group 16"/>
          <p:cNvGrpSpPr>
            <a:grpSpLocks/>
          </p:cNvGrpSpPr>
          <p:nvPr/>
        </p:nvGrpSpPr>
        <p:grpSpPr bwMode="auto">
          <a:xfrm>
            <a:off x="1104900" y="4538663"/>
            <a:ext cx="6934200" cy="1557337"/>
            <a:chOff x="696" y="2544"/>
            <a:chExt cx="4368" cy="981"/>
          </a:xfrm>
        </p:grpSpPr>
        <p:sp>
          <p:nvSpPr>
            <p:cNvPr id="622601" name="Rectangle 9"/>
            <p:cNvSpPr>
              <a:spLocks noChangeArrowheads="1"/>
            </p:cNvSpPr>
            <p:nvPr/>
          </p:nvSpPr>
          <p:spPr bwMode="auto">
            <a:xfrm>
              <a:off x="1824" y="2651"/>
              <a:ext cx="2112" cy="87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22600" name="Rectangle 8"/>
            <p:cNvSpPr>
              <a:spLocks noChangeArrowheads="1"/>
            </p:cNvSpPr>
            <p:nvPr/>
          </p:nvSpPr>
          <p:spPr bwMode="auto">
            <a:xfrm>
              <a:off x="1872" y="2688"/>
              <a:ext cx="1968" cy="826"/>
            </a:xfrm>
            <a:prstGeom prst="rect">
              <a:avLst/>
            </a:prstGeom>
            <a:noFill/>
            <a:ln w="9525">
              <a:noFill/>
              <a:miter lim="800000"/>
              <a:headEnd/>
              <a:tailEnd/>
            </a:ln>
            <a:effectLst/>
          </p:spPr>
          <p:txBody>
            <a:bodyPr>
              <a:spAutoFit/>
            </a:bodyPr>
            <a:lstStyle/>
            <a:p>
              <a:pPr algn="ctr"/>
              <a:r>
                <a:rPr lang="en-US" sz="4000" b="1" i="1">
                  <a:solidFill>
                    <a:schemeClr val="bg1"/>
                  </a:solidFill>
                  <a:effectLst>
                    <a:outerShdw blurRad="38100" dist="38100" dir="2700000" algn="tl">
                      <a:srgbClr val="C0C0C0"/>
                    </a:outerShdw>
                  </a:effectLst>
                  <a:latin typeface="Arial" charset="0"/>
                </a:rPr>
                <a:t>Product Function</a:t>
              </a:r>
            </a:p>
          </p:txBody>
        </p:sp>
        <p:sp>
          <p:nvSpPr>
            <p:cNvPr id="622602" name="AutoShape 10"/>
            <p:cNvSpPr>
              <a:spLocks noChangeArrowheads="1"/>
            </p:cNvSpPr>
            <p:nvPr/>
          </p:nvSpPr>
          <p:spPr bwMode="auto">
            <a:xfrm>
              <a:off x="696" y="2979"/>
              <a:ext cx="1092" cy="182"/>
            </a:xfrm>
            <a:prstGeom prst="rightArrow">
              <a:avLst>
                <a:gd name="adj1" fmla="val 50000"/>
                <a:gd name="adj2" fmla="val 150000"/>
              </a:avLst>
            </a:prstGeom>
            <a:solidFill>
              <a:srgbClr val="003FBE"/>
            </a:solidFill>
            <a:ln w="9525">
              <a:solidFill>
                <a:schemeClr val="tx1"/>
              </a:solidFill>
              <a:miter lim="800000"/>
              <a:headEnd/>
              <a:tailEnd/>
            </a:ln>
            <a:effectLst/>
          </p:spPr>
          <p:txBody>
            <a:bodyPr wrap="none" anchor="ctr"/>
            <a:lstStyle/>
            <a:p>
              <a:endParaRPr lang="en-US"/>
            </a:p>
          </p:txBody>
        </p:sp>
        <p:sp>
          <p:nvSpPr>
            <p:cNvPr id="622603" name="AutoShape 11"/>
            <p:cNvSpPr>
              <a:spLocks noChangeArrowheads="1"/>
            </p:cNvSpPr>
            <p:nvPr/>
          </p:nvSpPr>
          <p:spPr bwMode="auto">
            <a:xfrm>
              <a:off x="3972" y="2943"/>
              <a:ext cx="1092" cy="182"/>
            </a:xfrm>
            <a:prstGeom prst="rightArrow">
              <a:avLst>
                <a:gd name="adj1" fmla="val 50000"/>
                <a:gd name="adj2" fmla="val 150000"/>
              </a:avLst>
            </a:prstGeom>
            <a:solidFill>
              <a:srgbClr val="003FBE"/>
            </a:solidFill>
            <a:ln w="9525">
              <a:solidFill>
                <a:schemeClr val="tx1"/>
              </a:solidFill>
              <a:miter lim="800000"/>
              <a:headEnd/>
              <a:tailEnd/>
            </a:ln>
            <a:effectLst/>
          </p:spPr>
          <p:txBody>
            <a:bodyPr wrap="none" anchor="ctr"/>
            <a:lstStyle/>
            <a:p>
              <a:endParaRPr lang="en-US"/>
            </a:p>
          </p:txBody>
        </p:sp>
        <p:sp>
          <p:nvSpPr>
            <p:cNvPr id="622604" name="Rectangle 12"/>
            <p:cNvSpPr>
              <a:spLocks noChangeArrowheads="1"/>
            </p:cNvSpPr>
            <p:nvPr/>
          </p:nvSpPr>
          <p:spPr bwMode="auto">
            <a:xfrm>
              <a:off x="4039" y="2544"/>
              <a:ext cx="953" cy="365"/>
            </a:xfrm>
            <a:prstGeom prst="rect">
              <a:avLst/>
            </a:prstGeom>
            <a:noFill/>
            <a:ln w="9525">
              <a:noFill/>
              <a:miter lim="800000"/>
              <a:headEnd/>
              <a:tailEnd/>
            </a:ln>
            <a:effectLst/>
          </p:spPr>
          <p:txBody>
            <a:bodyPr wrap="none">
              <a:spAutoFit/>
            </a:bodyPr>
            <a:lstStyle/>
            <a:p>
              <a:r>
                <a:rPr lang="en-US" sz="3200" b="1">
                  <a:latin typeface="Arial" charset="0"/>
                </a:rPr>
                <a:t>Output</a:t>
              </a:r>
            </a:p>
          </p:txBody>
        </p:sp>
        <p:sp>
          <p:nvSpPr>
            <p:cNvPr id="622605" name="Rectangle 13"/>
            <p:cNvSpPr>
              <a:spLocks noChangeArrowheads="1"/>
            </p:cNvSpPr>
            <p:nvPr/>
          </p:nvSpPr>
          <p:spPr bwMode="auto">
            <a:xfrm>
              <a:off x="739" y="2544"/>
              <a:ext cx="882" cy="365"/>
            </a:xfrm>
            <a:prstGeom prst="rect">
              <a:avLst/>
            </a:prstGeom>
            <a:noFill/>
            <a:ln w="9525">
              <a:noFill/>
              <a:miter lim="800000"/>
              <a:headEnd/>
              <a:tailEnd/>
            </a:ln>
            <a:effectLst/>
          </p:spPr>
          <p:txBody>
            <a:bodyPr wrap="none">
              <a:spAutoFit/>
            </a:bodyPr>
            <a:lstStyle/>
            <a:p>
              <a:r>
                <a:rPr lang="en-US" sz="3200" b="1">
                  <a:latin typeface="Arial" charset="0"/>
                </a:rPr>
                <a:t>Inputs</a:t>
              </a:r>
            </a:p>
          </p:txBody>
        </p:sp>
      </p:grpSp>
      <p:sp>
        <p:nvSpPr>
          <p:cNvPr id="622609" name="Text Box 17"/>
          <p:cNvSpPr txBox="1">
            <a:spLocks noChangeArrowheads="1"/>
          </p:cNvSpPr>
          <p:nvPr/>
        </p:nvSpPr>
        <p:spPr bwMode="auto">
          <a:xfrm>
            <a:off x="1371600" y="990600"/>
            <a:ext cx="7543800" cy="762000"/>
          </a:xfrm>
          <a:prstGeom prst="rect">
            <a:avLst/>
          </a:prstGeom>
          <a:noFill/>
          <a:ln w="9525">
            <a:noFill/>
            <a:miter lim="800000"/>
            <a:headEnd/>
            <a:tailEnd/>
          </a:ln>
          <a:effectLst/>
        </p:spPr>
        <p:txBody>
          <a:bodyPr>
            <a:spAutoFit/>
          </a:bodyPr>
          <a:lstStyle/>
          <a:p>
            <a:pPr>
              <a:spcBef>
                <a:spcPct val="50000"/>
              </a:spcBef>
            </a:pPr>
            <a:r>
              <a:rPr lang="en-US" sz="4400">
                <a:solidFill>
                  <a:schemeClr val="folHlink"/>
                </a:solidFill>
                <a:effectLst>
                  <a:outerShdw blurRad="38100" dist="38100" dir="2700000" algn="tl">
                    <a:srgbClr val="C0C0C0"/>
                  </a:outerShdw>
                </a:effectLst>
                <a:latin typeface="Arial" charset="0"/>
              </a:rPr>
              <a:t>Black Box Systems Model</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0731" name="Rectangle 11"/>
          <p:cNvSpPr>
            <a:spLocks noChangeArrowheads="1"/>
          </p:cNvSpPr>
          <p:nvPr/>
        </p:nvSpPr>
        <p:spPr bwMode="auto">
          <a:xfrm>
            <a:off x="457200" y="2238375"/>
            <a:ext cx="8305800" cy="1554163"/>
          </a:xfrm>
          <a:prstGeom prst="rect">
            <a:avLst/>
          </a:prstGeom>
          <a:noFill/>
          <a:ln w="9525">
            <a:noFill/>
            <a:miter lim="800000"/>
            <a:headEnd/>
            <a:tailEnd/>
          </a:ln>
          <a:effectLst/>
        </p:spPr>
        <p:txBody>
          <a:bodyPr>
            <a:spAutoFit/>
          </a:bodyPr>
          <a:lstStyle/>
          <a:p>
            <a:r>
              <a:rPr lang="en-US" sz="3200">
                <a:latin typeface="Arial" charset="0"/>
              </a:rPr>
              <a:t>The “</a:t>
            </a:r>
            <a:r>
              <a:rPr lang="en-US" sz="3200" i="1">
                <a:latin typeface="Arial" charset="0"/>
              </a:rPr>
              <a:t>black box</a:t>
            </a:r>
            <a:r>
              <a:rPr lang="en-US" sz="3200">
                <a:latin typeface="Arial" charset="0"/>
              </a:rPr>
              <a:t>” is used to represent the product’s internal components or processes, which are deemed unknown at this point.</a:t>
            </a:r>
          </a:p>
        </p:txBody>
      </p:sp>
      <p:sp>
        <p:nvSpPr>
          <p:cNvPr id="670732" name="Text Box 12"/>
          <p:cNvSpPr txBox="1">
            <a:spLocks noChangeArrowheads="1"/>
          </p:cNvSpPr>
          <p:nvPr/>
        </p:nvSpPr>
        <p:spPr bwMode="auto">
          <a:xfrm>
            <a:off x="1371600" y="990600"/>
            <a:ext cx="7543800" cy="762000"/>
          </a:xfrm>
          <a:prstGeom prst="rect">
            <a:avLst/>
          </a:prstGeom>
          <a:noFill/>
          <a:ln w="9525">
            <a:noFill/>
            <a:miter lim="800000"/>
            <a:headEnd/>
            <a:tailEnd/>
          </a:ln>
          <a:effectLst/>
        </p:spPr>
        <p:txBody>
          <a:bodyPr>
            <a:spAutoFit/>
          </a:bodyPr>
          <a:lstStyle/>
          <a:p>
            <a:pPr>
              <a:spcBef>
                <a:spcPct val="50000"/>
              </a:spcBef>
            </a:pPr>
            <a:r>
              <a:rPr lang="en-US" sz="4400">
                <a:solidFill>
                  <a:schemeClr val="folHlink"/>
                </a:solidFill>
                <a:effectLst>
                  <a:outerShdw blurRad="38100" dist="38100" dir="2700000" algn="tl">
                    <a:srgbClr val="C0C0C0"/>
                  </a:outerShdw>
                </a:effectLst>
                <a:latin typeface="Arial" charset="0"/>
              </a:rPr>
              <a:t>Black Box Systems Model</a:t>
            </a:r>
          </a:p>
        </p:txBody>
      </p:sp>
      <p:grpSp>
        <p:nvGrpSpPr>
          <p:cNvPr id="670740" name="Group 20"/>
          <p:cNvGrpSpPr>
            <a:grpSpLocks/>
          </p:cNvGrpSpPr>
          <p:nvPr/>
        </p:nvGrpSpPr>
        <p:grpSpPr bwMode="auto">
          <a:xfrm>
            <a:off x="1104900" y="4538663"/>
            <a:ext cx="6934200" cy="1557337"/>
            <a:chOff x="696" y="2544"/>
            <a:chExt cx="4368" cy="981"/>
          </a:xfrm>
        </p:grpSpPr>
        <p:sp>
          <p:nvSpPr>
            <p:cNvPr id="670741" name="Rectangle 21"/>
            <p:cNvSpPr>
              <a:spLocks noChangeArrowheads="1"/>
            </p:cNvSpPr>
            <p:nvPr/>
          </p:nvSpPr>
          <p:spPr bwMode="auto">
            <a:xfrm>
              <a:off x="1824" y="2651"/>
              <a:ext cx="2112" cy="87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70742" name="Rectangle 22"/>
            <p:cNvSpPr>
              <a:spLocks noChangeArrowheads="1"/>
            </p:cNvSpPr>
            <p:nvPr/>
          </p:nvSpPr>
          <p:spPr bwMode="auto">
            <a:xfrm>
              <a:off x="1872" y="2688"/>
              <a:ext cx="1968" cy="826"/>
            </a:xfrm>
            <a:prstGeom prst="rect">
              <a:avLst/>
            </a:prstGeom>
            <a:noFill/>
            <a:ln w="9525">
              <a:noFill/>
              <a:miter lim="800000"/>
              <a:headEnd/>
              <a:tailEnd/>
            </a:ln>
            <a:effectLst/>
          </p:spPr>
          <p:txBody>
            <a:bodyPr>
              <a:spAutoFit/>
            </a:bodyPr>
            <a:lstStyle/>
            <a:p>
              <a:pPr algn="ctr"/>
              <a:r>
                <a:rPr lang="en-US" sz="4000" b="1" i="1">
                  <a:solidFill>
                    <a:schemeClr val="bg1"/>
                  </a:solidFill>
                  <a:effectLst>
                    <a:outerShdw blurRad="38100" dist="38100" dir="2700000" algn="tl">
                      <a:srgbClr val="C0C0C0"/>
                    </a:outerShdw>
                  </a:effectLst>
                  <a:latin typeface="Arial" charset="0"/>
                </a:rPr>
                <a:t>Product Function</a:t>
              </a:r>
            </a:p>
          </p:txBody>
        </p:sp>
        <p:sp>
          <p:nvSpPr>
            <p:cNvPr id="670743" name="AutoShape 23"/>
            <p:cNvSpPr>
              <a:spLocks noChangeArrowheads="1"/>
            </p:cNvSpPr>
            <p:nvPr/>
          </p:nvSpPr>
          <p:spPr bwMode="auto">
            <a:xfrm>
              <a:off x="696" y="2979"/>
              <a:ext cx="1092" cy="182"/>
            </a:xfrm>
            <a:prstGeom prst="rightArrow">
              <a:avLst>
                <a:gd name="adj1" fmla="val 50000"/>
                <a:gd name="adj2" fmla="val 150000"/>
              </a:avLst>
            </a:prstGeom>
            <a:solidFill>
              <a:srgbClr val="003FBE"/>
            </a:solidFill>
            <a:ln w="9525">
              <a:solidFill>
                <a:schemeClr val="tx1"/>
              </a:solidFill>
              <a:miter lim="800000"/>
              <a:headEnd/>
              <a:tailEnd/>
            </a:ln>
            <a:effectLst/>
          </p:spPr>
          <p:txBody>
            <a:bodyPr wrap="none" anchor="ctr"/>
            <a:lstStyle/>
            <a:p>
              <a:endParaRPr lang="en-US"/>
            </a:p>
          </p:txBody>
        </p:sp>
        <p:sp>
          <p:nvSpPr>
            <p:cNvPr id="670744" name="AutoShape 24"/>
            <p:cNvSpPr>
              <a:spLocks noChangeArrowheads="1"/>
            </p:cNvSpPr>
            <p:nvPr/>
          </p:nvSpPr>
          <p:spPr bwMode="auto">
            <a:xfrm>
              <a:off x="3972" y="2943"/>
              <a:ext cx="1092" cy="182"/>
            </a:xfrm>
            <a:prstGeom prst="rightArrow">
              <a:avLst>
                <a:gd name="adj1" fmla="val 50000"/>
                <a:gd name="adj2" fmla="val 150000"/>
              </a:avLst>
            </a:prstGeom>
            <a:solidFill>
              <a:srgbClr val="003FBE"/>
            </a:solidFill>
            <a:ln w="9525">
              <a:solidFill>
                <a:schemeClr val="tx1"/>
              </a:solidFill>
              <a:miter lim="800000"/>
              <a:headEnd/>
              <a:tailEnd/>
            </a:ln>
            <a:effectLst/>
          </p:spPr>
          <p:txBody>
            <a:bodyPr wrap="none" anchor="ctr"/>
            <a:lstStyle/>
            <a:p>
              <a:endParaRPr lang="en-US"/>
            </a:p>
          </p:txBody>
        </p:sp>
        <p:sp>
          <p:nvSpPr>
            <p:cNvPr id="670745" name="Rectangle 25"/>
            <p:cNvSpPr>
              <a:spLocks noChangeArrowheads="1"/>
            </p:cNvSpPr>
            <p:nvPr/>
          </p:nvSpPr>
          <p:spPr bwMode="auto">
            <a:xfrm>
              <a:off x="4039" y="2544"/>
              <a:ext cx="953" cy="365"/>
            </a:xfrm>
            <a:prstGeom prst="rect">
              <a:avLst/>
            </a:prstGeom>
            <a:noFill/>
            <a:ln w="9525">
              <a:noFill/>
              <a:miter lim="800000"/>
              <a:headEnd/>
              <a:tailEnd/>
            </a:ln>
            <a:effectLst/>
          </p:spPr>
          <p:txBody>
            <a:bodyPr wrap="none">
              <a:spAutoFit/>
            </a:bodyPr>
            <a:lstStyle/>
            <a:p>
              <a:r>
                <a:rPr lang="en-US" sz="3200" b="1">
                  <a:latin typeface="Arial" charset="0"/>
                </a:rPr>
                <a:t>Output</a:t>
              </a:r>
            </a:p>
          </p:txBody>
        </p:sp>
        <p:sp>
          <p:nvSpPr>
            <p:cNvPr id="670746" name="Rectangle 26"/>
            <p:cNvSpPr>
              <a:spLocks noChangeArrowheads="1"/>
            </p:cNvSpPr>
            <p:nvPr/>
          </p:nvSpPr>
          <p:spPr bwMode="auto">
            <a:xfrm>
              <a:off x="739" y="2544"/>
              <a:ext cx="882" cy="365"/>
            </a:xfrm>
            <a:prstGeom prst="rect">
              <a:avLst/>
            </a:prstGeom>
            <a:noFill/>
            <a:ln w="9525">
              <a:noFill/>
              <a:miter lim="800000"/>
              <a:headEnd/>
              <a:tailEnd/>
            </a:ln>
            <a:effectLst/>
          </p:spPr>
          <p:txBody>
            <a:bodyPr wrap="none">
              <a:spAutoFit/>
            </a:bodyPr>
            <a:lstStyle/>
            <a:p>
              <a:r>
                <a:rPr lang="en-US" sz="3200" b="1">
                  <a:latin typeface="Arial" charset="0"/>
                </a:rPr>
                <a:t>Inputs</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51268" name="Rectangle 1028"/>
          <p:cNvSpPr>
            <a:spLocks noChangeArrowheads="1"/>
          </p:cNvSpPr>
          <p:nvPr/>
        </p:nvSpPr>
        <p:spPr bwMode="auto">
          <a:xfrm>
            <a:off x="603250" y="2284413"/>
            <a:ext cx="2436813" cy="1800225"/>
          </a:xfrm>
          <a:prstGeom prst="rect">
            <a:avLst/>
          </a:prstGeom>
          <a:noFill/>
          <a:ln w="9525">
            <a:noFill/>
            <a:miter lim="800000"/>
            <a:headEnd/>
            <a:tailEnd/>
          </a:ln>
          <a:effectLst/>
        </p:spPr>
        <p:txBody>
          <a:bodyPr wrap="none">
            <a:spAutoFit/>
          </a:bodyPr>
          <a:lstStyle/>
          <a:p>
            <a:pPr marL="231775" indent="-231775">
              <a:buClr>
                <a:schemeClr val="folHlink"/>
              </a:buClr>
              <a:buFontTx/>
              <a:buChar char="•"/>
            </a:pPr>
            <a:r>
              <a:rPr lang="en-US" sz="2800">
                <a:latin typeface="Arial" charset="0"/>
              </a:rPr>
              <a:t>Hand motion</a:t>
            </a:r>
          </a:p>
          <a:p>
            <a:pPr marL="231775" indent="-231775">
              <a:buClr>
                <a:schemeClr val="folHlink"/>
              </a:buClr>
              <a:buFontTx/>
              <a:buChar char="•"/>
            </a:pPr>
            <a:r>
              <a:rPr lang="en-US" sz="2800">
                <a:latin typeface="Arial" charset="0"/>
              </a:rPr>
              <a:t>Toothpaste</a:t>
            </a:r>
          </a:p>
          <a:p>
            <a:pPr marL="231775" indent="-231775">
              <a:buClr>
                <a:schemeClr val="folHlink"/>
              </a:buClr>
              <a:buFontTx/>
              <a:buChar char="•"/>
            </a:pPr>
            <a:r>
              <a:rPr lang="en-US" sz="2800">
                <a:latin typeface="Arial" charset="0"/>
              </a:rPr>
              <a:t>Water</a:t>
            </a:r>
          </a:p>
          <a:p>
            <a:pPr marL="231775" indent="-231775">
              <a:buClr>
                <a:schemeClr val="folHlink"/>
              </a:buClr>
              <a:buFontTx/>
              <a:buChar char="•"/>
            </a:pPr>
            <a:r>
              <a:rPr lang="en-US" sz="2800">
                <a:latin typeface="Arial" charset="0"/>
              </a:rPr>
              <a:t>Energy</a:t>
            </a:r>
          </a:p>
        </p:txBody>
      </p:sp>
      <p:sp>
        <p:nvSpPr>
          <p:cNvPr id="651269" name="Rectangle 1029"/>
          <p:cNvSpPr>
            <a:spLocks noChangeArrowheads="1"/>
          </p:cNvSpPr>
          <p:nvPr/>
        </p:nvSpPr>
        <p:spPr bwMode="auto">
          <a:xfrm>
            <a:off x="6251575" y="2133600"/>
            <a:ext cx="2587625" cy="2227263"/>
          </a:xfrm>
          <a:prstGeom prst="rect">
            <a:avLst/>
          </a:prstGeom>
          <a:noFill/>
          <a:ln w="9525">
            <a:noFill/>
            <a:miter lim="800000"/>
            <a:headEnd/>
            <a:tailEnd/>
          </a:ln>
          <a:effectLst/>
        </p:spPr>
        <p:txBody>
          <a:bodyPr>
            <a:spAutoFit/>
          </a:bodyPr>
          <a:lstStyle/>
          <a:p>
            <a:pPr marL="231775" indent="-231775">
              <a:buClr>
                <a:schemeClr val="folHlink"/>
              </a:buClr>
              <a:buFontTx/>
              <a:buChar char="•"/>
            </a:pPr>
            <a:r>
              <a:rPr lang="en-US" sz="2800">
                <a:latin typeface="Arial" charset="0"/>
              </a:rPr>
              <a:t>Sound</a:t>
            </a:r>
          </a:p>
          <a:p>
            <a:pPr marL="231775" indent="-231775">
              <a:buClr>
                <a:schemeClr val="folHlink"/>
              </a:buClr>
              <a:buFontTx/>
              <a:buChar char="•"/>
            </a:pPr>
            <a:r>
              <a:rPr lang="en-US" sz="2800">
                <a:latin typeface="Arial" charset="0"/>
              </a:rPr>
              <a:t>Heat</a:t>
            </a:r>
          </a:p>
          <a:p>
            <a:pPr marL="231775" indent="-231775">
              <a:buClr>
                <a:schemeClr val="folHlink"/>
              </a:buClr>
              <a:buFontTx/>
              <a:buChar char="•"/>
            </a:pPr>
            <a:r>
              <a:rPr lang="en-US" sz="2800">
                <a:latin typeface="Arial" charset="0"/>
              </a:rPr>
              <a:t>Waste</a:t>
            </a:r>
          </a:p>
          <a:p>
            <a:pPr marL="231775" indent="-231775">
              <a:buClr>
                <a:schemeClr val="folHlink"/>
              </a:buClr>
              <a:buFontTx/>
              <a:buChar char="•"/>
            </a:pPr>
            <a:r>
              <a:rPr lang="en-US" sz="2800">
                <a:latin typeface="Arial" charset="0"/>
              </a:rPr>
              <a:t>Clean teeth and gums</a:t>
            </a:r>
          </a:p>
        </p:txBody>
      </p:sp>
      <p:sp>
        <p:nvSpPr>
          <p:cNvPr id="651279" name="Text Box 1039"/>
          <p:cNvSpPr txBox="1">
            <a:spLocks noChangeArrowheads="1"/>
          </p:cNvSpPr>
          <p:nvPr/>
        </p:nvSpPr>
        <p:spPr bwMode="auto">
          <a:xfrm>
            <a:off x="1371600" y="990600"/>
            <a:ext cx="7543800" cy="762000"/>
          </a:xfrm>
          <a:prstGeom prst="rect">
            <a:avLst/>
          </a:prstGeom>
          <a:noFill/>
          <a:ln w="9525">
            <a:noFill/>
            <a:miter lim="800000"/>
            <a:headEnd/>
            <a:tailEnd/>
          </a:ln>
          <a:effectLst/>
        </p:spPr>
        <p:txBody>
          <a:bodyPr>
            <a:spAutoFit/>
          </a:bodyPr>
          <a:lstStyle/>
          <a:p>
            <a:pPr>
              <a:spcBef>
                <a:spcPct val="50000"/>
              </a:spcBef>
            </a:pPr>
            <a:r>
              <a:rPr lang="en-US" sz="4400">
                <a:solidFill>
                  <a:schemeClr val="folHlink"/>
                </a:solidFill>
                <a:effectLst>
                  <a:outerShdw blurRad="38100" dist="38100" dir="2700000" algn="tl">
                    <a:srgbClr val="C0C0C0"/>
                  </a:outerShdw>
                </a:effectLst>
                <a:latin typeface="Arial" charset="0"/>
              </a:rPr>
              <a:t>Functional Analysis Example</a:t>
            </a:r>
          </a:p>
        </p:txBody>
      </p:sp>
      <p:grpSp>
        <p:nvGrpSpPr>
          <p:cNvPr id="651280" name="Group 1040"/>
          <p:cNvGrpSpPr>
            <a:grpSpLocks/>
          </p:cNvGrpSpPr>
          <p:nvPr/>
        </p:nvGrpSpPr>
        <p:grpSpPr bwMode="auto">
          <a:xfrm>
            <a:off x="1104900" y="4538663"/>
            <a:ext cx="6934200" cy="1557337"/>
            <a:chOff x="696" y="2544"/>
            <a:chExt cx="4368" cy="981"/>
          </a:xfrm>
        </p:grpSpPr>
        <p:sp>
          <p:nvSpPr>
            <p:cNvPr id="651281" name="Rectangle 1041"/>
            <p:cNvSpPr>
              <a:spLocks noChangeArrowheads="1"/>
            </p:cNvSpPr>
            <p:nvPr/>
          </p:nvSpPr>
          <p:spPr bwMode="auto">
            <a:xfrm>
              <a:off x="1824" y="2651"/>
              <a:ext cx="2112" cy="87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51282" name="Rectangle 1042"/>
            <p:cNvSpPr>
              <a:spLocks noChangeArrowheads="1"/>
            </p:cNvSpPr>
            <p:nvPr/>
          </p:nvSpPr>
          <p:spPr bwMode="auto">
            <a:xfrm>
              <a:off x="1872" y="2688"/>
              <a:ext cx="1968" cy="826"/>
            </a:xfrm>
            <a:prstGeom prst="rect">
              <a:avLst/>
            </a:prstGeom>
            <a:noFill/>
            <a:ln w="9525">
              <a:noFill/>
              <a:miter lim="800000"/>
              <a:headEnd/>
              <a:tailEnd/>
            </a:ln>
            <a:effectLst/>
          </p:spPr>
          <p:txBody>
            <a:bodyPr>
              <a:spAutoFit/>
            </a:bodyPr>
            <a:lstStyle/>
            <a:p>
              <a:pPr algn="ctr"/>
              <a:r>
                <a:rPr lang="en-US" sz="4000" b="1" i="1">
                  <a:solidFill>
                    <a:schemeClr val="bg1"/>
                  </a:solidFill>
                  <a:effectLst>
                    <a:outerShdw blurRad="38100" dist="38100" dir="2700000" algn="tl">
                      <a:srgbClr val="C0C0C0"/>
                    </a:outerShdw>
                  </a:effectLst>
                  <a:latin typeface="Arial" charset="0"/>
                </a:rPr>
                <a:t>Product Function</a:t>
              </a:r>
            </a:p>
          </p:txBody>
        </p:sp>
        <p:sp>
          <p:nvSpPr>
            <p:cNvPr id="651283" name="AutoShape 1043"/>
            <p:cNvSpPr>
              <a:spLocks noChangeArrowheads="1"/>
            </p:cNvSpPr>
            <p:nvPr/>
          </p:nvSpPr>
          <p:spPr bwMode="auto">
            <a:xfrm>
              <a:off x="696" y="2979"/>
              <a:ext cx="1092" cy="182"/>
            </a:xfrm>
            <a:prstGeom prst="rightArrow">
              <a:avLst>
                <a:gd name="adj1" fmla="val 50000"/>
                <a:gd name="adj2" fmla="val 150000"/>
              </a:avLst>
            </a:prstGeom>
            <a:solidFill>
              <a:srgbClr val="003FBE"/>
            </a:solidFill>
            <a:ln w="9525">
              <a:solidFill>
                <a:schemeClr val="tx1"/>
              </a:solidFill>
              <a:miter lim="800000"/>
              <a:headEnd/>
              <a:tailEnd/>
            </a:ln>
            <a:effectLst/>
          </p:spPr>
          <p:txBody>
            <a:bodyPr wrap="none" anchor="ctr"/>
            <a:lstStyle/>
            <a:p>
              <a:endParaRPr lang="en-US"/>
            </a:p>
          </p:txBody>
        </p:sp>
        <p:sp>
          <p:nvSpPr>
            <p:cNvPr id="651284" name="AutoShape 1044"/>
            <p:cNvSpPr>
              <a:spLocks noChangeArrowheads="1"/>
            </p:cNvSpPr>
            <p:nvPr/>
          </p:nvSpPr>
          <p:spPr bwMode="auto">
            <a:xfrm>
              <a:off x="3972" y="2943"/>
              <a:ext cx="1092" cy="182"/>
            </a:xfrm>
            <a:prstGeom prst="rightArrow">
              <a:avLst>
                <a:gd name="adj1" fmla="val 50000"/>
                <a:gd name="adj2" fmla="val 150000"/>
              </a:avLst>
            </a:prstGeom>
            <a:solidFill>
              <a:srgbClr val="003FBE"/>
            </a:solidFill>
            <a:ln w="9525">
              <a:solidFill>
                <a:schemeClr val="tx1"/>
              </a:solidFill>
              <a:miter lim="800000"/>
              <a:headEnd/>
              <a:tailEnd/>
            </a:ln>
            <a:effectLst/>
          </p:spPr>
          <p:txBody>
            <a:bodyPr wrap="none" anchor="ctr"/>
            <a:lstStyle/>
            <a:p>
              <a:endParaRPr lang="en-US"/>
            </a:p>
          </p:txBody>
        </p:sp>
        <p:sp>
          <p:nvSpPr>
            <p:cNvPr id="651285" name="Rectangle 1045"/>
            <p:cNvSpPr>
              <a:spLocks noChangeArrowheads="1"/>
            </p:cNvSpPr>
            <p:nvPr/>
          </p:nvSpPr>
          <p:spPr bwMode="auto">
            <a:xfrm>
              <a:off x="4039" y="2544"/>
              <a:ext cx="953" cy="365"/>
            </a:xfrm>
            <a:prstGeom prst="rect">
              <a:avLst/>
            </a:prstGeom>
            <a:noFill/>
            <a:ln w="9525">
              <a:noFill/>
              <a:miter lim="800000"/>
              <a:headEnd/>
              <a:tailEnd/>
            </a:ln>
            <a:effectLst/>
          </p:spPr>
          <p:txBody>
            <a:bodyPr wrap="none">
              <a:spAutoFit/>
            </a:bodyPr>
            <a:lstStyle/>
            <a:p>
              <a:r>
                <a:rPr lang="en-US" sz="3200" b="1">
                  <a:latin typeface="Arial" charset="0"/>
                </a:rPr>
                <a:t>Output</a:t>
              </a:r>
            </a:p>
          </p:txBody>
        </p:sp>
        <p:sp>
          <p:nvSpPr>
            <p:cNvPr id="651286" name="Rectangle 1046"/>
            <p:cNvSpPr>
              <a:spLocks noChangeArrowheads="1"/>
            </p:cNvSpPr>
            <p:nvPr/>
          </p:nvSpPr>
          <p:spPr bwMode="auto">
            <a:xfrm>
              <a:off x="739" y="2544"/>
              <a:ext cx="882" cy="365"/>
            </a:xfrm>
            <a:prstGeom prst="rect">
              <a:avLst/>
            </a:prstGeom>
            <a:noFill/>
            <a:ln w="9525">
              <a:noFill/>
              <a:miter lim="800000"/>
              <a:headEnd/>
              <a:tailEnd/>
            </a:ln>
            <a:effectLst/>
          </p:spPr>
          <p:txBody>
            <a:bodyPr wrap="none">
              <a:spAutoFit/>
            </a:bodyPr>
            <a:lstStyle/>
            <a:p>
              <a:r>
                <a:rPr lang="en-US" sz="3200" b="1">
                  <a:latin typeface="Arial" charset="0"/>
                </a:rPr>
                <a:t>Inputs</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5" name="Rectangle 3"/>
          <p:cNvSpPr>
            <a:spLocks noGrp="1" noChangeArrowheads="1"/>
          </p:cNvSpPr>
          <p:nvPr>
            <p:ph idx="1"/>
          </p:nvPr>
        </p:nvSpPr>
        <p:spPr>
          <a:xfrm>
            <a:off x="457200" y="1600200"/>
            <a:ext cx="8229600" cy="2743200"/>
          </a:xfrm>
        </p:spPr>
        <p:txBody>
          <a:bodyPr/>
          <a:lstStyle/>
          <a:p>
            <a:pPr algn="ctr">
              <a:buFontTx/>
              <a:buNone/>
            </a:pPr>
            <a:r>
              <a:rPr lang="en-US" sz="7200"/>
              <a:t>Product Disassembly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0" name="Rectangle 10"/>
          <p:cNvSpPr>
            <a:spLocks noGrp="1" noChangeArrowheads="1"/>
          </p:cNvSpPr>
          <p:nvPr>
            <p:ph type="title"/>
          </p:nvPr>
        </p:nvSpPr>
        <p:spPr/>
        <p:txBody>
          <a:bodyPr/>
          <a:lstStyle/>
          <a:p>
            <a:r>
              <a:rPr lang="en-US"/>
              <a:t>Product Disassembly</a:t>
            </a:r>
          </a:p>
        </p:txBody>
      </p:sp>
      <p:sp>
        <p:nvSpPr>
          <p:cNvPr id="522251" name="Rectangle 11"/>
          <p:cNvSpPr>
            <a:spLocks noGrp="1" noChangeArrowheads="1"/>
          </p:cNvSpPr>
          <p:nvPr>
            <p:ph idx="1"/>
          </p:nvPr>
        </p:nvSpPr>
        <p:spPr/>
        <p:txBody>
          <a:bodyPr>
            <a:normAutofit/>
          </a:bodyPr>
          <a:lstStyle/>
          <a:p>
            <a:pPr>
              <a:buFontTx/>
              <a:buNone/>
            </a:pPr>
            <a:r>
              <a:rPr lang="en-US" sz="2400"/>
              <a:t>Disassembly or teardown of a product is a major step in the Reverse Engineering process. </a:t>
            </a:r>
          </a:p>
          <a:p>
            <a:pPr>
              <a:buFontTx/>
              <a:buNone/>
            </a:pPr>
            <a:endParaRPr lang="en-US" sz="2400"/>
          </a:p>
          <a:p>
            <a:pPr>
              <a:buFontTx/>
              <a:buNone/>
            </a:pPr>
            <a:r>
              <a:rPr lang="en-US" sz="2400"/>
              <a:t>It uncovers the principles behind how a product works. </a:t>
            </a:r>
          </a:p>
          <a:p>
            <a:pPr>
              <a:buFontTx/>
              <a:buNone/>
            </a:pPr>
            <a:endParaRPr lang="en-US" sz="2400"/>
          </a:p>
          <a:p>
            <a:pPr>
              <a:buFontTx/>
              <a:buNone/>
            </a:pPr>
            <a:r>
              <a:rPr lang="en-US" sz="2400"/>
              <a:t>It is always fun to tear apart a product, but nothing will be accomplished if data is not collected during the process.</a:t>
            </a:r>
          </a:p>
          <a:p>
            <a:pPr>
              <a:buFontTx/>
              <a:buNone/>
            </a:pPr>
            <a:endParaRPr lang="en-US" sz="2400"/>
          </a:p>
          <a:p>
            <a:pPr>
              <a:buFontTx/>
              <a:buNone/>
            </a:pPr>
            <a:r>
              <a:rPr lang="en-US" sz="2400"/>
              <a:t>To gather this data we will use a Product Teardown Chart.</a:t>
            </a:r>
          </a:p>
          <a:p>
            <a:pPr>
              <a:buFontTx/>
              <a:buNone/>
            </a:pPr>
            <a:endParaRPr lang="en-US" sz="2400"/>
          </a:p>
          <a:p>
            <a:pPr>
              <a:buFontTx/>
              <a:buNone/>
            </a:pPr>
            <a:endParaRPr lang="en-US" sz="2400"/>
          </a:p>
          <a:p>
            <a:pPr>
              <a:buFontTx/>
              <a:buNone/>
            </a:pPr>
            <a:endParaRPr lang="en-US" sz="240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381000" y="914400"/>
            <a:ext cx="8229600" cy="1143000"/>
          </a:xfrm>
        </p:spPr>
        <p:txBody>
          <a:bodyPr>
            <a:normAutofit fontScale="90000"/>
          </a:bodyPr>
          <a:lstStyle/>
          <a:p>
            <a:r>
              <a:rPr lang="en-US" sz="4000"/>
              <a:t>Product disassembly will answer the following questions:</a:t>
            </a:r>
            <a:br>
              <a:rPr lang="en-US" sz="4000"/>
            </a:br>
            <a:r>
              <a:rPr lang="en-US" sz="3200"/>
              <a:t/>
            </a:r>
            <a:br>
              <a:rPr lang="en-US" sz="3200"/>
            </a:br>
            <a:endParaRPr lang="en-US" sz="3200"/>
          </a:p>
        </p:txBody>
      </p:sp>
      <p:sp>
        <p:nvSpPr>
          <p:cNvPr id="555011" name="Rectangle 3"/>
          <p:cNvSpPr>
            <a:spLocks noGrp="1" noChangeArrowheads="1"/>
          </p:cNvSpPr>
          <p:nvPr>
            <p:ph idx="1"/>
          </p:nvPr>
        </p:nvSpPr>
        <p:spPr>
          <a:xfrm>
            <a:off x="152400" y="1600200"/>
            <a:ext cx="8458200" cy="5257800"/>
          </a:xfrm>
        </p:spPr>
        <p:txBody>
          <a:bodyPr/>
          <a:lstStyle/>
          <a:p>
            <a:pPr lvl="2"/>
            <a:endParaRPr lang="en-US" sz="2000"/>
          </a:p>
          <a:p>
            <a:pPr lvl="2"/>
            <a:r>
              <a:rPr lang="en-US" sz="2000"/>
              <a:t>How do the parts interact?</a:t>
            </a:r>
          </a:p>
          <a:p>
            <a:pPr lvl="2">
              <a:buFontTx/>
              <a:buNone/>
            </a:pPr>
            <a:endParaRPr lang="en-US" sz="2000"/>
          </a:p>
          <a:p>
            <a:pPr lvl="2"/>
            <a:r>
              <a:rPr lang="en-US" sz="2000"/>
              <a:t>What are the good and bad features</a:t>
            </a:r>
          </a:p>
          <a:p>
            <a:pPr lvl="3">
              <a:buFontTx/>
              <a:buNone/>
            </a:pPr>
            <a:r>
              <a:rPr lang="en-US" sz="1800"/>
              <a:t>…of the product’s form?</a:t>
            </a:r>
          </a:p>
          <a:p>
            <a:pPr lvl="3">
              <a:buFontTx/>
              <a:buNone/>
            </a:pPr>
            <a:r>
              <a:rPr lang="en-US" sz="1800"/>
              <a:t>…of the product’s function?</a:t>
            </a:r>
          </a:p>
          <a:p>
            <a:pPr lvl="3">
              <a:buFontTx/>
              <a:buNone/>
            </a:pPr>
            <a:endParaRPr lang="en-US" sz="1800"/>
          </a:p>
          <a:p>
            <a:pPr lvl="2"/>
            <a:r>
              <a:rPr lang="en-US" sz="2000"/>
              <a:t>What has caused the product to succeed or fail?</a:t>
            </a:r>
          </a:p>
          <a:p>
            <a:pPr lvl="2">
              <a:buFontTx/>
              <a:buNone/>
            </a:pPr>
            <a:endParaRPr lang="en-US" sz="2000"/>
          </a:p>
          <a:p>
            <a:pPr lvl="2"/>
            <a:r>
              <a:rPr lang="en-US" sz="2000"/>
              <a:t>Are the materials appropriate?</a:t>
            </a:r>
          </a:p>
          <a:p>
            <a:pPr lvl="2">
              <a:buFontTx/>
              <a:buNone/>
            </a:pPr>
            <a:endParaRPr lang="en-US" sz="2000"/>
          </a:p>
          <a:p>
            <a:pPr lvl="2"/>
            <a:r>
              <a:rPr lang="en-US" sz="2000"/>
              <a:t>What manufacturing process was used?</a:t>
            </a:r>
          </a:p>
          <a:p>
            <a:pPr lvl="2"/>
            <a:endParaRPr lang="en-US" sz="2000"/>
          </a:p>
          <a:p>
            <a:pPr lvl="2"/>
            <a:r>
              <a:rPr lang="en-US" sz="2000"/>
              <a:t>What is the estimated cost of the product?</a:t>
            </a:r>
          </a:p>
          <a:p>
            <a:endParaRPr lang="en-US" sz="2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normAutofit/>
          </a:bodyPr>
          <a:lstStyle/>
          <a:p>
            <a:r>
              <a:rPr lang="en-US" sz="4000"/>
              <a:t>Why do we perform disassembly?</a:t>
            </a:r>
            <a:endParaRPr lang="en-US" sz="1600"/>
          </a:p>
        </p:txBody>
      </p:sp>
      <p:sp>
        <p:nvSpPr>
          <p:cNvPr id="553987" name="Rectangle 3"/>
          <p:cNvSpPr>
            <a:spLocks noGrp="1" noChangeArrowheads="1"/>
          </p:cNvSpPr>
          <p:nvPr>
            <p:ph idx="1"/>
          </p:nvPr>
        </p:nvSpPr>
        <p:spPr>
          <a:xfrm>
            <a:off x="1447800" y="1600200"/>
            <a:ext cx="6553200" cy="4525963"/>
          </a:xfrm>
        </p:spPr>
        <p:txBody>
          <a:bodyPr/>
          <a:lstStyle/>
          <a:p>
            <a:r>
              <a:rPr lang="en-US" sz="2400"/>
              <a:t>To analyze an existing product and determine its components and interrelationships.</a:t>
            </a:r>
          </a:p>
          <a:p>
            <a:endParaRPr lang="en-US" sz="2400"/>
          </a:p>
          <a:p>
            <a:r>
              <a:rPr lang="en-US" sz="2400"/>
              <a:t>To determine strengths and weaknesses of parts.</a:t>
            </a:r>
          </a:p>
          <a:p>
            <a:endParaRPr lang="en-US" sz="2400"/>
          </a:p>
          <a:p>
            <a:r>
              <a:rPr lang="en-US" sz="2400"/>
              <a:t>To understand how it works.</a:t>
            </a:r>
          </a:p>
          <a:p>
            <a:endParaRPr lang="en-US" sz="2400"/>
          </a:p>
          <a:p>
            <a:r>
              <a:rPr lang="en-US" sz="2400"/>
              <a:t>To develop electronic documentation.</a:t>
            </a:r>
          </a:p>
          <a:p>
            <a:endParaRPr lang="en-US" sz="2800"/>
          </a:p>
          <a:p>
            <a:endParaRPr lang="en-US" sz="200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7059" name="Rectangle 3"/>
          <p:cNvSpPr>
            <a:spLocks noGrp="1" noChangeArrowheads="1"/>
          </p:cNvSpPr>
          <p:nvPr>
            <p:ph idx="1"/>
          </p:nvPr>
        </p:nvSpPr>
        <p:spPr/>
        <p:txBody>
          <a:bodyPr/>
          <a:lstStyle/>
          <a:p>
            <a:pPr algn="ctr">
              <a:buFontTx/>
              <a:buNone/>
            </a:pPr>
            <a:r>
              <a:rPr lang="en-US" sz="4400"/>
              <a:t>Product disassembly </a:t>
            </a:r>
          </a:p>
          <a:p>
            <a:pPr algn="ctr">
              <a:buFontTx/>
              <a:buNone/>
            </a:pPr>
            <a:r>
              <a:rPr lang="en-US" sz="4400"/>
              <a:t>is a major step in the </a:t>
            </a:r>
          </a:p>
          <a:p>
            <a:pPr algn="ctr">
              <a:buFontTx/>
              <a:buNone/>
            </a:pPr>
            <a:r>
              <a:rPr lang="en-US" sz="4400"/>
              <a:t>Reverse Engineering process.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43076" name="Rectangle 4"/>
          <p:cNvSpPr>
            <a:spLocks noChangeArrowheads="1"/>
          </p:cNvSpPr>
          <p:nvPr/>
        </p:nvSpPr>
        <p:spPr bwMode="auto">
          <a:xfrm>
            <a:off x="457200" y="2362200"/>
            <a:ext cx="8001000" cy="3724275"/>
          </a:xfrm>
          <a:prstGeom prst="rect">
            <a:avLst/>
          </a:prstGeom>
          <a:noFill/>
          <a:ln w="9525">
            <a:noFill/>
            <a:miter lim="800000"/>
            <a:headEnd/>
            <a:tailEnd/>
          </a:ln>
          <a:effectLst/>
        </p:spPr>
        <p:txBody>
          <a:bodyPr>
            <a:spAutoFit/>
          </a:bodyPr>
          <a:lstStyle/>
          <a:p>
            <a:pPr marL="231775" indent="-231775">
              <a:spcBef>
                <a:spcPct val="50000"/>
              </a:spcBef>
              <a:buClr>
                <a:schemeClr val="folHlink"/>
              </a:buClr>
              <a:buFontTx/>
              <a:buChar char="•"/>
            </a:pPr>
            <a:r>
              <a:rPr lang="en-US" sz="2800">
                <a:latin typeface="Arial" charset="0"/>
                <a:cs typeface="Times New Roman" pitchFamily="18" charset="0"/>
              </a:rPr>
              <a:t>Improve the design of a flawed product.</a:t>
            </a:r>
          </a:p>
          <a:p>
            <a:pPr marL="231775" indent="-231775">
              <a:spcBef>
                <a:spcPct val="50000"/>
              </a:spcBef>
              <a:buClr>
                <a:schemeClr val="folHlink"/>
              </a:buClr>
              <a:buFontTx/>
              <a:buChar char="•"/>
            </a:pPr>
            <a:r>
              <a:rPr lang="en-US" sz="2800">
                <a:latin typeface="Arial" charset="0"/>
                <a:cs typeface="Times New Roman" pitchFamily="18" charset="0"/>
              </a:rPr>
              <a:t>Improve the design of a part to maximize manufacturing techniques and appropriate materials.</a:t>
            </a:r>
          </a:p>
          <a:p>
            <a:pPr marL="231775" indent="-231775">
              <a:spcBef>
                <a:spcPct val="50000"/>
              </a:spcBef>
              <a:buClr>
                <a:schemeClr val="folHlink"/>
              </a:buClr>
              <a:buFontTx/>
              <a:buChar char="•"/>
            </a:pPr>
            <a:r>
              <a:rPr lang="en-US" sz="2800">
                <a:latin typeface="Arial" charset="0"/>
                <a:cs typeface="Times New Roman" pitchFamily="18" charset="0"/>
              </a:rPr>
              <a:t>Redesign a part to increase a company’s profit margin. </a:t>
            </a:r>
          </a:p>
          <a:p>
            <a:pPr marL="231775" indent="-231775">
              <a:spcBef>
                <a:spcPct val="50000"/>
              </a:spcBef>
              <a:buClr>
                <a:schemeClr val="folHlink"/>
              </a:buClr>
              <a:buFontTx/>
              <a:buChar char="•"/>
            </a:pPr>
            <a:r>
              <a:rPr lang="en-US" sz="2800">
                <a:latin typeface="Arial" charset="0"/>
                <a:cs typeface="Times New Roman" pitchFamily="18" charset="0"/>
              </a:rPr>
              <a:t>Discover how a competitor’s product  functions. </a:t>
            </a:r>
            <a:endParaRPr lang="en-US" sz="2800">
              <a:latin typeface="Arial" charset="0"/>
            </a:endParaRPr>
          </a:p>
        </p:txBody>
      </p:sp>
      <p:sp>
        <p:nvSpPr>
          <p:cNvPr id="643077" name="Text Box 5"/>
          <p:cNvSpPr txBox="1">
            <a:spLocks noChangeArrowheads="1"/>
          </p:cNvSpPr>
          <p:nvPr/>
        </p:nvSpPr>
        <p:spPr bwMode="auto">
          <a:xfrm>
            <a:off x="1371600" y="990600"/>
            <a:ext cx="4876800" cy="762000"/>
          </a:xfrm>
          <a:prstGeom prst="rect">
            <a:avLst/>
          </a:prstGeom>
          <a:noFill/>
          <a:ln w="9525">
            <a:noFill/>
            <a:miter lim="800000"/>
            <a:headEnd/>
            <a:tailEnd/>
          </a:ln>
          <a:effectLst/>
        </p:spPr>
        <p:txBody>
          <a:bodyPr>
            <a:spAutoFit/>
          </a:bodyPr>
          <a:lstStyle/>
          <a:p>
            <a:pPr>
              <a:spcBef>
                <a:spcPct val="50000"/>
              </a:spcBef>
            </a:pPr>
            <a:r>
              <a:rPr lang="en-US" sz="4400">
                <a:solidFill>
                  <a:schemeClr val="folHlink"/>
                </a:solidFill>
                <a:effectLst>
                  <a:outerShdw blurRad="38100" dist="38100" dir="2700000" algn="tl">
                    <a:srgbClr val="C0C0C0"/>
                  </a:outerShdw>
                </a:effectLst>
                <a:latin typeface="Arial" charset="0"/>
              </a:rPr>
              <a:t>Why Perform RE?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normAutofit/>
          </a:bodyPr>
          <a:lstStyle/>
          <a:p>
            <a:r>
              <a:rPr lang="en-US" sz="4000" b="1"/>
              <a:t>Why does Industry Reverse Engineer?</a:t>
            </a:r>
          </a:p>
        </p:txBody>
      </p:sp>
      <p:sp>
        <p:nvSpPr>
          <p:cNvPr id="558083" name="Rectangle 3"/>
          <p:cNvSpPr>
            <a:spLocks noGrp="1" noChangeArrowheads="1"/>
          </p:cNvSpPr>
          <p:nvPr>
            <p:ph idx="1"/>
          </p:nvPr>
        </p:nvSpPr>
        <p:spPr>
          <a:xfrm>
            <a:off x="457200" y="1905000"/>
            <a:ext cx="8229600" cy="4221163"/>
          </a:xfrm>
        </p:spPr>
        <p:txBody>
          <a:bodyPr/>
          <a:lstStyle/>
          <a:p>
            <a:r>
              <a:rPr lang="en-US" sz="2400"/>
              <a:t>The original manufacturer of a product no longer produces a product or replacement parts for the product.</a:t>
            </a:r>
          </a:p>
          <a:p>
            <a:endParaRPr lang="en-US" sz="2400"/>
          </a:p>
          <a:p>
            <a:r>
              <a:rPr lang="en-US" sz="2400"/>
              <a:t>Some bad features need to be “designed out.”</a:t>
            </a:r>
          </a:p>
          <a:p>
            <a:endParaRPr lang="en-US" sz="2400"/>
          </a:p>
          <a:p>
            <a:r>
              <a:rPr lang="en-US" sz="2400"/>
              <a:t>To strengthen the good features of a product.</a:t>
            </a:r>
          </a:p>
          <a:p>
            <a:endParaRPr lang="en-US" sz="2400"/>
          </a:p>
          <a:p>
            <a:r>
              <a:rPr lang="en-US" sz="2400"/>
              <a:t>To analyze the good and bad features of competitors’ products.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457200" y="533400"/>
            <a:ext cx="8229600" cy="1143000"/>
          </a:xfrm>
        </p:spPr>
        <p:txBody>
          <a:bodyPr>
            <a:normAutofit fontScale="90000"/>
          </a:bodyPr>
          <a:lstStyle/>
          <a:p>
            <a:r>
              <a:rPr lang="en-US" sz="4000"/>
              <a:t>Reasons for Reverse Engineering (Cont.)</a:t>
            </a:r>
            <a:br>
              <a:rPr lang="en-US" sz="4000"/>
            </a:br>
            <a:endParaRPr lang="en-US" sz="4000"/>
          </a:p>
        </p:txBody>
      </p:sp>
      <p:sp>
        <p:nvSpPr>
          <p:cNvPr id="560131" name="Rectangle 3"/>
          <p:cNvSpPr>
            <a:spLocks noGrp="1" noChangeArrowheads="1"/>
          </p:cNvSpPr>
          <p:nvPr>
            <p:ph idx="1"/>
          </p:nvPr>
        </p:nvSpPr>
        <p:spPr/>
        <p:txBody>
          <a:bodyPr/>
          <a:lstStyle/>
          <a:p>
            <a:pPr>
              <a:lnSpc>
                <a:spcPct val="90000"/>
              </a:lnSpc>
            </a:pPr>
            <a:endParaRPr lang="en-US" sz="2400"/>
          </a:p>
          <a:p>
            <a:pPr>
              <a:lnSpc>
                <a:spcPct val="90000"/>
              </a:lnSpc>
            </a:pPr>
            <a:endParaRPr lang="en-US" sz="2400"/>
          </a:p>
          <a:p>
            <a:pPr>
              <a:lnSpc>
                <a:spcPct val="90000"/>
              </a:lnSpc>
            </a:pPr>
            <a:r>
              <a:rPr lang="en-US" sz="2400"/>
              <a:t>To create CAD models and documentation that were not available, or sufficient to support new manufacturing processes, such as Computer Numerical Control/CNC.</a:t>
            </a:r>
          </a:p>
          <a:p>
            <a:pPr>
              <a:lnSpc>
                <a:spcPct val="90000"/>
              </a:lnSpc>
            </a:pPr>
            <a:endParaRPr lang="en-US" sz="2400"/>
          </a:p>
          <a:p>
            <a:pPr>
              <a:lnSpc>
                <a:spcPct val="90000"/>
              </a:lnSpc>
            </a:pPr>
            <a:r>
              <a:rPr lang="en-US" sz="2400"/>
              <a:t>To update obsolete materials or antiquated manufacturing processes.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1940" name="Picture 4"/>
          <p:cNvPicPr>
            <a:picLocks noChangeAspect="1" noChangeArrowheads="1"/>
          </p:cNvPicPr>
          <p:nvPr/>
        </p:nvPicPr>
        <p:blipFill>
          <a:blip r:embed="rId2">
            <a:lum bright="24000" contrast="36000"/>
          </a:blip>
          <a:srcRect/>
          <a:stretch>
            <a:fillRect/>
          </a:stretch>
        </p:blipFill>
        <p:spPr bwMode="auto">
          <a:xfrm>
            <a:off x="685800" y="838200"/>
            <a:ext cx="7772400" cy="5829300"/>
          </a:xfrm>
          <a:prstGeom prst="rect">
            <a:avLst/>
          </a:prstGeom>
          <a:noFill/>
          <a:ln w="9525">
            <a:noFill/>
            <a:miter lim="800000"/>
            <a:headEnd/>
            <a:tailEnd/>
          </a:ln>
          <a:effectLst/>
        </p:spPr>
      </p:pic>
      <p:sp>
        <p:nvSpPr>
          <p:cNvPr id="551939" name="Text Box 3"/>
          <p:cNvSpPr txBox="1">
            <a:spLocks noChangeArrowheads="1"/>
          </p:cNvSpPr>
          <p:nvPr/>
        </p:nvSpPr>
        <p:spPr bwMode="auto">
          <a:xfrm>
            <a:off x="1371600" y="152400"/>
            <a:ext cx="6629400" cy="519113"/>
          </a:xfrm>
          <a:prstGeom prst="rect">
            <a:avLst/>
          </a:prstGeom>
          <a:noFill/>
          <a:ln w="9525">
            <a:noFill/>
            <a:miter lim="800000"/>
            <a:headEnd/>
            <a:tailEnd/>
          </a:ln>
          <a:effectLst/>
        </p:spPr>
        <p:txBody>
          <a:bodyPr>
            <a:spAutoFit/>
          </a:bodyPr>
          <a:lstStyle/>
          <a:p>
            <a:pPr algn="ctr">
              <a:spcBef>
                <a:spcPct val="50000"/>
              </a:spcBef>
            </a:pPr>
            <a:r>
              <a:rPr lang="en-US" sz="2800">
                <a:solidFill>
                  <a:srgbClr val="000000"/>
                </a:solidFill>
              </a:rPr>
              <a:t>Sample Product Disassembly Display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a:t>Initial Product Selection</a:t>
            </a:r>
          </a:p>
        </p:txBody>
      </p:sp>
      <p:sp>
        <p:nvSpPr>
          <p:cNvPr id="564227" name="Rectangle 3"/>
          <p:cNvSpPr>
            <a:spLocks noGrp="1" noChangeArrowheads="1"/>
          </p:cNvSpPr>
          <p:nvPr>
            <p:ph idx="1"/>
          </p:nvPr>
        </p:nvSpPr>
        <p:spPr>
          <a:xfrm>
            <a:off x="1066800" y="1676400"/>
            <a:ext cx="7772400" cy="1752600"/>
          </a:xfrm>
        </p:spPr>
        <p:txBody>
          <a:bodyPr/>
          <a:lstStyle/>
          <a:p>
            <a:r>
              <a:rPr lang="en-US" sz="2800">
                <a:cs typeface="Times New Roman" pitchFamily="18" charset="0"/>
              </a:rPr>
              <a:t>An item to disassemble is selected.</a:t>
            </a:r>
          </a:p>
          <a:p>
            <a:r>
              <a:rPr lang="en-US" sz="2800">
                <a:cs typeface="Times New Roman" pitchFamily="18" charset="0"/>
              </a:rPr>
              <a:t>It could be as simple as a children's toy, </a:t>
            </a:r>
          </a:p>
          <a:p>
            <a:pPr>
              <a:buFontTx/>
              <a:buNone/>
            </a:pPr>
            <a:r>
              <a:rPr lang="en-US" sz="2800">
                <a:cs typeface="Times New Roman" pitchFamily="18" charset="0"/>
              </a:rPr>
              <a:t>	or as complex as a fishing reel.</a:t>
            </a:r>
            <a:endParaRPr lang="en-US" sz="2800"/>
          </a:p>
        </p:txBody>
      </p:sp>
      <p:graphicFrame>
        <p:nvGraphicFramePr>
          <p:cNvPr id="564228" name="Object 4"/>
          <p:cNvGraphicFramePr>
            <a:graphicFrameLocks noChangeAspect="1"/>
          </p:cNvGraphicFramePr>
          <p:nvPr/>
        </p:nvGraphicFramePr>
        <p:xfrm>
          <a:off x="762000" y="3733800"/>
          <a:ext cx="3048000" cy="2816225"/>
        </p:xfrm>
        <a:graphic>
          <a:graphicData uri="http://schemas.openxmlformats.org/presentationml/2006/ole">
            <p:oleObj spid="_x0000_s1026" name="Image Document" r:id="rId3" imgW="2923162" imgH="1177047" progId="">
              <p:embed/>
            </p:oleObj>
          </a:graphicData>
        </a:graphic>
      </p:graphicFrame>
      <p:pic>
        <p:nvPicPr>
          <p:cNvPr id="564230" name="Picture 6"/>
          <p:cNvPicPr>
            <a:picLocks noChangeAspect="1" noChangeArrowheads="1"/>
          </p:cNvPicPr>
          <p:nvPr/>
        </p:nvPicPr>
        <p:blipFill>
          <a:blip r:embed="rId4"/>
          <a:srcRect/>
          <a:stretch>
            <a:fillRect/>
          </a:stretch>
        </p:blipFill>
        <p:spPr bwMode="auto">
          <a:xfrm>
            <a:off x="4343400" y="3886200"/>
            <a:ext cx="3581400" cy="2686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762000" y="0"/>
            <a:ext cx="7772400" cy="1143000"/>
          </a:xfrm>
        </p:spPr>
        <p:txBody>
          <a:bodyPr/>
          <a:lstStyle/>
          <a:p>
            <a:r>
              <a:rPr lang="en-US"/>
              <a:t>Gathering Data</a:t>
            </a:r>
          </a:p>
        </p:txBody>
      </p:sp>
      <p:sp>
        <p:nvSpPr>
          <p:cNvPr id="565251" name="Rectangle 3"/>
          <p:cNvSpPr>
            <a:spLocks noGrp="1" noChangeArrowheads="1"/>
          </p:cNvSpPr>
          <p:nvPr>
            <p:ph idx="1"/>
          </p:nvPr>
        </p:nvSpPr>
        <p:spPr>
          <a:xfrm>
            <a:off x="1143000" y="914400"/>
            <a:ext cx="7772400" cy="4114800"/>
          </a:xfrm>
        </p:spPr>
        <p:txBody>
          <a:bodyPr/>
          <a:lstStyle/>
          <a:p>
            <a:pPr>
              <a:buFontTx/>
              <a:buNone/>
            </a:pPr>
            <a:endParaRPr lang="en-US" sz="2800">
              <a:cs typeface="Times New Roman" pitchFamily="18" charset="0"/>
            </a:endParaRPr>
          </a:p>
          <a:p>
            <a:r>
              <a:rPr lang="en-US" sz="2800">
                <a:cs typeface="Times New Roman" pitchFamily="18" charset="0"/>
              </a:rPr>
              <a:t>Carefully disassemble the product.</a:t>
            </a:r>
          </a:p>
          <a:p>
            <a:r>
              <a:rPr lang="en-US" sz="2800">
                <a:cs typeface="Times New Roman" pitchFamily="18" charset="0"/>
              </a:rPr>
              <a:t>Measure the parts and record information using the Product Teardown Chart shown on the next slide.</a:t>
            </a:r>
          </a:p>
          <a:p>
            <a:r>
              <a:rPr lang="en-US" sz="2800">
                <a:cs typeface="Times New Roman" pitchFamily="18" charset="0"/>
              </a:rPr>
              <a:t>Determine material properties.</a:t>
            </a:r>
          </a:p>
          <a:p>
            <a:endParaRPr lang="en-US"/>
          </a:p>
        </p:txBody>
      </p:sp>
      <p:pic>
        <p:nvPicPr>
          <p:cNvPr id="565252" name="Picture 4" descr="j0290924"/>
          <p:cNvPicPr>
            <a:picLocks noChangeAspect="1" noChangeArrowheads="1"/>
          </p:cNvPicPr>
          <p:nvPr/>
        </p:nvPicPr>
        <p:blipFill>
          <a:blip r:embed="rId2"/>
          <a:srcRect/>
          <a:stretch>
            <a:fillRect/>
          </a:stretch>
        </p:blipFill>
        <p:spPr bwMode="auto">
          <a:xfrm>
            <a:off x="1981200" y="4724400"/>
            <a:ext cx="1692275" cy="1665288"/>
          </a:xfrm>
          <a:prstGeom prst="rect">
            <a:avLst/>
          </a:prstGeom>
          <a:noFill/>
        </p:spPr>
      </p:pic>
      <p:pic>
        <p:nvPicPr>
          <p:cNvPr id="565253" name="Picture 5" descr="j0303555"/>
          <p:cNvPicPr>
            <a:picLocks noChangeAspect="1" noChangeArrowheads="1"/>
          </p:cNvPicPr>
          <p:nvPr/>
        </p:nvPicPr>
        <p:blipFill>
          <a:blip r:embed="rId3">
            <a:lum bright="52000" contrast="30000"/>
          </a:blip>
          <a:srcRect/>
          <a:stretch>
            <a:fillRect/>
          </a:stretch>
        </p:blipFill>
        <p:spPr bwMode="auto">
          <a:xfrm>
            <a:off x="3657600" y="4648200"/>
            <a:ext cx="1150938" cy="1784350"/>
          </a:xfrm>
          <a:prstGeom prst="rect">
            <a:avLst/>
          </a:prstGeom>
          <a:noFill/>
        </p:spPr>
      </p:pic>
      <p:pic>
        <p:nvPicPr>
          <p:cNvPr id="565254" name="Picture 6"/>
          <p:cNvPicPr>
            <a:picLocks noChangeAspect="1" noChangeArrowheads="1"/>
          </p:cNvPicPr>
          <p:nvPr/>
        </p:nvPicPr>
        <p:blipFill>
          <a:blip r:embed="rId4"/>
          <a:srcRect/>
          <a:stretch>
            <a:fillRect/>
          </a:stretch>
        </p:blipFill>
        <p:spPr bwMode="auto">
          <a:xfrm>
            <a:off x="6858000" y="4648200"/>
            <a:ext cx="2071688" cy="1554163"/>
          </a:xfrm>
          <a:prstGeom prst="rect">
            <a:avLst/>
          </a:prstGeom>
          <a:noFill/>
          <a:ln w="9525">
            <a:noFill/>
            <a:miter lim="800000"/>
            <a:headEnd/>
            <a:tailEnd/>
          </a:ln>
          <a:effectLst/>
        </p:spPr>
      </p:pic>
      <p:pic>
        <p:nvPicPr>
          <p:cNvPr id="565255" name="Picture 7" descr="j0282748"/>
          <p:cNvPicPr>
            <a:picLocks noChangeAspect="1" noChangeArrowheads="1" noCrop="1"/>
          </p:cNvPicPr>
          <p:nvPr/>
        </p:nvPicPr>
        <p:blipFill>
          <a:blip r:embed="rId5"/>
          <a:srcRect/>
          <a:stretch>
            <a:fillRect/>
          </a:stretch>
        </p:blipFill>
        <p:spPr bwMode="auto">
          <a:xfrm>
            <a:off x="5257800" y="4724400"/>
            <a:ext cx="1463675" cy="1463675"/>
          </a:xfrm>
          <a:prstGeom prst="rect">
            <a:avLst/>
          </a:prstGeom>
          <a:noFill/>
        </p:spPr>
      </p:pic>
      <p:pic>
        <p:nvPicPr>
          <p:cNvPr id="565256" name="Picture 8" descr="j0172629"/>
          <p:cNvPicPr>
            <a:picLocks noChangeAspect="1" noChangeArrowheads="1" noCrop="1"/>
          </p:cNvPicPr>
          <p:nvPr/>
        </p:nvPicPr>
        <p:blipFill>
          <a:blip r:embed="rId6"/>
          <a:srcRect/>
          <a:stretch>
            <a:fillRect/>
          </a:stretch>
        </p:blipFill>
        <p:spPr bwMode="auto">
          <a:xfrm>
            <a:off x="838200" y="4648200"/>
            <a:ext cx="1160463" cy="1325563"/>
          </a:xfrm>
          <a:prstGeom prst="rect">
            <a:avLst/>
          </a:prstGeom>
          <a:noFill/>
        </p:spPr>
      </p:pic>
      <p:sp>
        <p:nvSpPr>
          <p:cNvPr id="565257" name="Text Box 9"/>
          <p:cNvSpPr txBox="1">
            <a:spLocks noChangeArrowheads="1"/>
          </p:cNvSpPr>
          <p:nvPr/>
        </p:nvSpPr>
        <p:spPr bwMode="auto">
          <a:xfrm>
            <a:off x="914400" y="6248400"/>
            <a:ext cx="2362200" cy="476250"/>
          </a:xfrm>
          <a:prstGeom prst="rect">
            <a:avLst/>
          </a:prstGeom>
          <a:noFill/>
          <a:ln w="9525">
            <a:noFill/>
            <a:miter lim="800000"/>
            <a:headEnd/>
            <a:tailEnd/>
          </a:ln>
          <a:effectLst/>
        </p:spPr>
        <p:txBody>
          <a:bodyPr>
            <a:spAutoFit/>
          </a:bodyPr>
          <a:lstStyle/>
          <a:p>
            <a:pPr eaLnBrk="1" hangingPunct="1">
              <a:lnSpc>
                <a:spcPct val="90000"/>
              </a:lnSpc>
              <a:spcBef>
                <a:spcPct val="50000"/>
              </a:spcBef>
              <a:buClr>
                <a:srgbClr val="FFFF00"/>
              </a:buClr>
              <a:buSzPct val="80000"/>
              <a:buFont typeface="Wingdings" pitchFamily="2" charset="2"/>
              <a:buNone/>
            </a:pPr>
            <a:r>
              <a:rPr lang="en-US" sz="2800" b="0">
                <a:solidFill>
                  <a:schemeClr val="tx1"/>
                </a:solidFill>
                <a:cs typeface="Times New Roman" pitchFamily="18" charset="0"/>
              </a:rPr>
              <a:t>inquiry</a:t>
            </a:r>
          </a:p>
        </p:txBody>
      </p:sp>
      <p:sp>
        <p:nvSpPr>
          <p:cNvPr id="565258" name="Text Box 10"/>
          <p:cNvSpPr txBox="1">
            <a:spLocks noChangeArrowheads="1"/>
          </p:cNvSpPr>
          <p:nvPr/>
        </p:nvSpPr>
        <p:spPr bwMode="auto">
          <a:xfrm>
            <a:off x="5943600" y="6400800"/>
            <a:ext cx="2819400" cy="476250"/>
          </a:xfrm>
          <a:prstGeom prst="rect">
            <a:avLst/>
          </a:prstGeom>
          <a:noFill/>
          <a:ln w="9525">
            <a:noFill/>
            <a:miter lim="800000"/>
            <a:headEnd/>
            <a:tailEnd/>
          </a:ln>
          <a:effectLst/>
        </p:spPr>
        <p:txBody>
          <a:bodyPr>
            <a:spAutoFit/>
          </a:bodyPr>
          <a:lstStyle/>
          <a:p>
            <a:pPr eaLnBrk="1" hangingPunct="1">
              <a:lnSpc>
                <a:spcPct val="90000"/>
              </a:lnSpc>
              <a:spcBef>
                <a:spcPct val="50000"/>
              </a:spcBef>
              <a:buClr>
                <a:srgbClr val="FFFF00"/>
              </a:buClr>
              <a:buSzPct val="80000"/>
              <a:buFont typeface="Wingdings" pitchFamily="2" charset="2"/>
              <a:buNone/>
            </a:pPr>
            <a:r>
              <a:rPr lang="en-US" sz="2800" b="0">
                <a:solidFill>
                  <a:schemeClr val="tx1"/>
                </a:solidFill>
                <a:cs typeface="Times New Roman" pitchFamily="18" charset="0"/>
              </a:rPr>
              <a:t>discovery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0068" name="Picture 4"/>
          <p:cNvPicPr>
            <a:picLocks noGrp="1" noChangeAspect="1" noChangeArrowheads="1"/>
          </p:cNvPicPr>
          <p:nvPr>
            <p:ph idx="1"/>
          </p:nvPr>
        </p:nvPicPr>
        <p:blipFill>
          <a:blip r:embed="rId2"/>
          <a:srcRect l="3419" t="22115" r="2563"/>
          <a:stretch>
            <a:fillRect/>
          </a:stretch>
        </p:blipFill>
        <p:spPr>
          <a:xfrm>
            <a:off x="304800" y="1371600"/>
            <a:ext cx="8382000" cy="4830763"/>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762000" y="381000"/>
            <a:ext cx="7772400" cy="533400"/>
          </a:xfrm>
        </p:spPr>
        <p:txBody>
          <a:bodyPr/>
          <a:lstStyle/>
          <a:p>
            <a:r>
              <a:rPr lang="en-US" sz="2800"/>
              <a:t>Take measurements and record data…</a:t>
            </a:r>
            <a:endParaRPr lang="en-US"/>
          </a:p>
        </p:txBody>
      </p:sp>
      <p:pic>
        <p:nvPicPr>
          <p:cNvPr id="566277" name="Picture 5"/>
          <p:cNvPicPr>
            <a:picLocks noChangeAspect="1" noChangeArrowheads="1"/>
          </p:cNvPicPr>
          <p:nvPr/>
        </p:nvPicPr>
        <p:blipFill>
          <a:blip r:embed="rId2"/>
          <a:srcRect/>
          <a:stretch>
            <a:fillRect/>
          </a:stretch>
        </p:blipFill>
        <p:spPr bwMode="auto">
          <a:xfrm>
            <a:off x="2667000" y="1219200"/>
            <a:ext cx="4276725" cy="545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457200" y="274638"/>
            <a:ext cx="8229600" cy="533400"/>
          </a:xfrm>
        </p:spPr>
        <p:txBody>
          <a:bodyPr>
            <a:normAutofit fontScale="90000"/>
          </a:bodyPr>
          <a:lstStyle/>
          <a:p>
            <a:r>
              <a:rPr lang="en-US"/>
              <a:t>Visualization</a:t>
            </a:r>
          </a:p>
        </p:txBody>
      </p:sp>
      <p:sp>
        <p:nvSpPr>
          <p:cNvPr id="602115" name="Rectangle 3"/>
          <p:cNvSpPr>
            <a:spLocks noGrp="1" noChangeArrowheads="1"/>
          </p:cNvSpPr>
          <p:nvPr>
            <p:ph idx="1"/>
          </p:nvPr>
        </p:nvSpPr>
        <p:spPr>
          <a:xfrm>
            <a:off x="990600" y="1524000"/>
            <a:ext cx="7772400" cy="4114800"/>
          </a:xfrm>
        </p:spPr>
        <p:txBody>
          <a:bodyPr/>
          <a:lstStyle/>
          <a:p>
            <a:r>
              <a:rPr lang="en-US" sz="2800">
                <a:cs typeface="Times New Roman" pitchFamily="18" charset="0"/>
              </a:rPr>
              <a:t>Create thumbnail sketches.</a:t>
            </a:r>
          </a:p>
          <a:p>
            <a:endParaRPr lang="en-US" sz="2800">
              <a:cs typeface="Times New Roman" pitchFamily="18" charset="0"/>
            </a:endParaRPr>
          </a:p>
          <a:p>
            <a:r>
              <a:rPr lang="en-US" sz="2800">
                <a:cs typeface="Times New Roman" pitchFamily="18" charset="0"/>
              </a:rPr>
              <a:t>Develop pictorial sketches which are extremely important at this stage to show how the part is assembled, and how the mechanism works.</a:t>
            </a:r>
            <a:endParaRPr lang="en-US"/>
          </a:p>
        </p:txBody>
      </p:sp>
      <p:pic>
        <p:nvPicPr>
          <p:cNvPr id="602116" name="Picture 4" descr="AG00217_"/>
          <p:cNvPicPr>
            <a:picLocks noChangeAspect="1" noChangeArrowheads="1" noCrop="1"/>
          </p:cNvPicPr>
          <p:nvPr/>
        </p:nvPicPr>
        <p:blipFill>
          <a:blip r:embed="rId2"/>
          <a:srcRect/>
          <a:stretch>
            <a:fillRect/>
          </a:stretch>
        </p:blipFill>
        <p:spPr bwMode="auto">
          <a:xfrm>
            <a:off x="1905000" y="4343400"/>
            <a:ext cx="1382713" cy="1222375"/>
          </a:xfrm>
          <a:prstGeom prst="rect">
            <a:avLst/>
          </a:prstGeom>
          <a:noFill/>
        </p:spPr>
      </p:pic>
      <p:sp>
        <p:nvSpPr>
          <p:cNvPr id="602117" name="Text Box 5"/>
          <p:cNvSpPr txBox="1">
            <a:spLocks noChangeArrowheads="1"/>
          </p:cNvSpPr>
          <p:nvPr/>
        </p:nvSpPr>
        <p:spPr bwMode="auto">
          <a:xfrm>
            <a:off x="3657600" y="3048000"/>
            <a:ext cx="5105400" cy="476250"/>
          </a:xfrm>
          <a:prstGeom prst="rect">
            <a:avLst/>
          </a:prstGeom>
          <a:noFill/>
          <a:ln w="9525">
            <a:noFill/>
            <a:miter lim="800000"/>
            <a:headEnd/>
            <a:tailEnd/>
          </a:ln>
          <a:effectLst/>
        </p:spPr>
        <p:txBody>
          <a:bodyPr>
            <a:spAutoFit/>
          </a:bodyPr>
          <a:lstStyle/>
          <a:p>
            <a:pPr eaLnBrk="1" hangingPunct="1">
              <a:lnSpc>
                <a:spcPct val="90000"/>
              </a:lnSpc>
              <a:spcBef>
                <a:spcPct val="50000"/>
              </a:spcBef>
              <a:buClr>
                <a:srgbClr val="FFFF00"/>
              </a:buClr>
              <a:buSzPct val="80000"/>
              <a:buFont typeface="Wingdings" pitchFamily="2" charset="2"/>
              <a:buChar char="®"/>
            </a:pPr>
            <a:endParaRPr lang="en-US" sz="2800" b="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6211" name="Rectangle 3"/>
          <p:cNvSpPr>
            <a:spLocks noGrp="1" noChangeArrowheads="1"/>
          </p:cNvSpPr>
          <p:nvPr>
            <p:ph idx="1"/>
          </p:nvPr>
        </p:nvSpPr>
        <p:spPr/>
        <p:txBody>
          <a:bodyPr/>
          <a:lstStyle/>
          <a:p>
            <a:pPr marL="609600" indent="-609600"/>
            <a:r>
              <a:rPr lang="en-US"/>
              <a:t>Compare your theory/hypothesis of how the product functioned to its actual operation.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762000" y="533400"/>
            <a:ext cx="7543800" cy="1143000"/>
          </a:xfrm>
        </p:spPr>
        <p:txBody>
          <a:bodyPr>
            <a:normAutofit fontScale="90000"/>
          </a:bodyPr>
          <a:lstStyle/>
          <a:p>
            <a:r>
              <a:rPr lang="en-US" sz="4000"/>
              <a:t>Create solid models of each part for your presentation display.</a:t>
            </a:r>
          </a:p>
        </p:txBody>
      </p:sp>
      <p:pic>
        <p:nvPicPr>
          <p:cNvPr id="601092" name="Picture 4" descr="DSC01396"/>
          <p:cNvPicPr>
            <a:picLocks noChangeAspect="1" noChangeArrowheads="1"/>
          </p:cNvPicPr>
          <p:nvPr/>
        </p:nvPicPr>
        <p:blipFill>
          <a:blip r:embed="rId2" cstate="print"/>
          <a:srcRect/>
          <a:stretch>
            <a:fillRect/>
          </a:stretch>
        </p:blipFill>
        <p:spPr bwMode="auto">
          <a:xfrm>
            <a:off x="2514600" y="2438400"/>
            <a:ext cx="45720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8674" name="Rectangle 2"/>
          <p:cNvSpPr>
            <a:spLocks noChangeArrowheads="1"/>
          </p:cNvSpPr>
          <p:nvPr/>
        </p:nvSpPr>
        <p:spPr bwMode="auto">
          <a:xfrm>
            <a:off x="457200" y="2362200"/>
            <a:ext cx="8001000" cy="2655888"/>
          </a:xfrm>
          <a:prstGeom prst="rect">
            <a:avLst/>
          </a:prstGeom>
          <a:noFill/>
          <a:ln w="9525">
            <a:noFill/>
            <a:miter lim="800000"/>
            <a:headEnd/>
            <a:tailEnd/>
          </a:ln>
          <a:effectLst/>
        </p:spPr>
        <p:txBody>
          <a:bodyPr>
            <a:spAutoFit/>
          </a:bodyPr>
          <a:lstStyle/>
          <a:p>
            <a:pPr marL="231775" indent="-231775">
              <a:spcBef>
                <a:spcPct val="50000"/>
              </a:spcBef>
              <a:buClr>
                <a:schemeClr val="folHlink"/>
              </a:buClr>
              <a:buFontTx/>
              <a:buChar char="•"/>
            </a:pPr>
            <a:r>
              <a:rPr lang="en-US" sz="2800">
                <a:latin typeface="Arial" charset="0"/>
                <a:cs typeface="Times New Roman" pitchFamily="18" charset="0"/>
              </a:rPr>
              <a:t>Create documentation and part files that were non-existent.</a:t>
            </a:r>
          </a:p>
          <a:p>
            <a:pPr marL="231775" indent="-231775">
              <a:spcBef>
                <a:spcPct val="50000"/>
              </a:spcBef>
              <a:buClr>
                <a:schemeClr val="folHlink"/>
              </a:buClr>
              <a:buFontTx/>
              <a:buChar char="•"/>
            </a:pPr>
            <a:r>
              <a:rPr lang="en-US" sz="2800">
                <a:latin typeface="Arial" charset="0"/>
                <a:cs typeface="Times New Roman" pitchFamily="18" charset="0"/>
              </a:rPr>
              <a:t>Continue the development of a well-designed object.</a:t>
            </a:r>
          </a:p>
          <a:p>
            <a:pPr marL="231775" indent="-231775">
              <a:spcBef>
                <a:spcPct val="50000"/>
              </a:spcBef>
              <a:buClr>
                <a:schemeClr val="folHlink"/>
              </a:buClr>
              <a:buFontTx/>
              <a:buChar char="•"/>
            </a:pPr>
            <a:r>
              <a:rPr lang="en-US" sz="2800">
                <a:latin typeface="Arial" charset="0"/>
                <a:cs typeface="Times New Roman" pitchFamily="18" charset="0"/>
              </a:rPr>
              <a:t>Reduce negative environmental impacts.</a:t>
            </a:r>
            <a:endParaRPr lang="en-US" sz="2800">
              <a:latin typeface="Arial" charset="0"/>
            </a:endParaRPr>
          </a:p>
        </p:txBody>
      </p:sp>
      <p:sp>
        <p:nvSpPr>
          <p:cNvPr id="668675" name="Text Box 3"/>
          <p:cNvSpPr txBox="1">
            <a:spLocks noChangeArrowheads="1"/>
          </p:cNvSpPr>
          <p:nvPr/>
        </p:nvSpPr>
        <p:spPr bwMode="auto">
          <a:xfrm>
            <a:off x="1371600" y="990600"/>
            <a:ext cx="4876800" cy="762000"/>
          </a:xfrm>
          <a:prstGeom prst="rect">
            <a:avLst/>
          </a:prstGeom>
          <a:noFill/>
          <a:ln w="9525">
            <a:noFill/>
            <a:miter lim="800000"/>
            <a:headEnd/>
            <a:tailEnd/>
          </a:ln>
          <a:effectLst/>
        </p:spPr>
        <p:txBody>
          <a:bodyPr>
            <a:spAutoFit/>
          </a:bodyPr>
          <a:lstStyle/>
          <a:p>
            <a:pPr>
              <a:spcBef>
                <a:spcPct val="50000"/>
              </a:spcBef>
            </a:pPr>
            <a:r>
              <a:rPr lang="en-US" sz="4400">
                <a:solidFill>
                  <a:schemeClr val="folHlink"/>
                </a:solidFill>
                <a:effectLst>
                  <a:outerShdw blurRad="38100" dist="38100" dir="2700000" algn="tl">
                    <a:srgbClr val="C0C0C0"/>
                  </a:outerShdw>
                </a:effectLst>
                <a:latin typeface="Arial" charset="0"/>
              </a:rPr>
              <a:t>Why Perform RE?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7298" name="Text Box 2"/>
          <p:cNvSpPr txBox="1">
            <a:spLocks noChangeArrowheads="1"/>
          </p:cNvSpPr>
          <p:nvPr/>
        </p:nvSpPr>
        <p:spPr bwMode="auto">
          <a:xfrm>
            <a:off x="914400" y="381000"/>
            <a:ext cx="7848600" cy="476250"/>
          </a:xfrm>
          <a:prstGeom prst="rect">
            <a:avLst/>
          </a:prstGeom>
          <a:noFill/>
          <a:ln w="9525">
            <a:noFill/>
            <a:miter lim="800000"/>
            <a:headEnd/>
            <a:tailEnd/>
          </a:ln>
          <a:effectLst/>
        </p:spPr>
        <p:txBody>
          <a:bodyPr>
            <a:spAutoFit/>
          </a:bodyPr>
          <a:lstStyle/>
          <a:p>
            <a:pPr eaLnBrk="1" hangingPunct="1">
              <a:lnSpc>
                <a:spcPct val="90000"/>
              </a:lnSpc>
              <a:spcBef>
                <a:spcPct val="50000"/>
              </a:spcBef>
              <a:buClr>
                <a:srgbClr val="FFFF00"/>
              </a:buClr>
              <a:buSzPct val="80000"/>
              <a:buFont typeface="Wingdings" pitchFamily="2" charset="2"/>
              <a:buChar char="®"/>
            </a:pPr>
            <a:endParaRPr lang="en-US" sz="2800" b="0">
              <a:solidFill>
                <a:schemeClr val="tx1"/>
              </a:solidFill>
              <a:cs typeface="Times New Roman" pitchFamily="18" charset="0"/>
            </a:endParaRPr>
          </a:p>
        </p:txBody>
      </p:sp>
      <p:pic>
        <p:nvPicPr>
          <p:cNvPr id="567300" name="Picture 4"/>
          <p:cNvPicPr>
            <a:picLocks noChangeAspect="1" noChangeArrowheads="1"/>
          </p:cNvPicPr>
          <p:nvPr/>
        </p:nvPicPr>
        <p:blipFill>
          <a:blip r:embed="rId2">
            <a:lum bright="24000" contrast="24000"/>
          </a:blip>
          <a:srcRect/>
          <a:stretch>
            <a:fillRect/>
          </a:stretch>
        </p:blipFill>
        <p:spPr bwMode="auto">
          <a:xfrm>
            <a:off x="-152400" y="-114300"/>
            <a:ext cx="9448800" cy="708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pPr algn="l"/>
            <a:r>
              <a:rPr lang="en-US"/>
              <a:t>Analyze the product</a:t>
            </a:r>
          </a:p>
        </p:txBody>
      </p:sp>
      <p:sp>
        <p:nvSpPr>
          <p:cNvPr id="568323" name="Rectangle 3"/>
          <p:cNvSpPr>
            <a:spLocks noGrp="1" noChangeArrowheads="1"/>
          </p:cNvSpPr>
          <p:nvPr>
            <p:ph idx="1"/>
          </p:nvPr>
        </p:nvSpPr>
        <p:spPr/>
        <p:txBody>
          <a:bodyPr/>
          <a:lstStyle/>
          <a:p>
            <a:endParaRPr lang="en-US" sz="2800"/>
          </a:p>
          <a:p>
            <a:r>
              <a:rPr lang="en-US" sz="2800"/>
              <a:t>How do the parts interact?</a:t>
            </a:r>
          </a:p>
          <a:p>
            <a:pPr>
              <a:buFontTx/>
              <a:buNone/>
            </a:pPr>
            <a:endParaRPr lang="en-US" sz="2800"/>
          </a:p>
          <a:p>
            <a:r>
              <a:rPr lang="en-US" sz="2800"/>
              <a:t>What are the good and bad features?</a:t>
            </a:r>
          </a:p>
          <a:p>
            <a:pPr lvl="1">
              <a:buFontTx/>
              <a:buNone/>
            </a:pPr>
            <a:endParaRPr lang="en-US" sz="2400"/>
          </a:p>
          <a:p>
            <a:r>
              <a:rPr lang="en-US" sz="2800"/>
              <a:t>What has caused the product to succeed or fail?</a:t>
            </a:r>
          </a:p>
          <a:p>
            <a:pPr>
              <a:buFontTx/>
              <a:buNone/>
            </a:pPr>
            <a:endParaRPr lang="en-US" sz="2800"/>
          </a:p>
          <a:p>
            <a:r>
              <a:rPr lang="en-US" sz="2800"/>
              <a:t>Are the materials appropriate?</a:t>
            </a:r>
          </a:p>
          <a:p>
            <a:pPr>
              <a:buFontTx/>
              <a:buNone/>
            </a:pPr>
            <a:endParaRPr lang="en-US" sz="2800"/>
          </a:p>
        </p:txBody>
      </p:sp>
      <p:pic>
        <p:nvPicPr>
          <p:cNvPr id="568324" name="Picture 4" descr="realcloseup"/>
          <p:cNvPicPr>
            <a:picLocks noChangeAspect="1" noChangeArrowheads="1"/>
          </p:cNvPicPr>
          <p:nvPr/>
        </p:nvPicPr>
        <p:blipFill>
          <a:blip r:embed="rId2" cstate="print"/>
          <a:srcRect/>
          <a:stretch>
            <a:fillRect/>
          </a:stretch>
        </p:blipFill>
        <p:spPr bwMode="auto">
          <a:xfrm>
            <a:off x="5715000" y="304800"/>
            <a:ext cx="3276600" cy="24574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9347" name="Text Box 3"/>
          <p:cNvSpPr txBox="1">
            <a:spLocks noChangeArrowheads="1"/>
          </p:cNvSpPr>
          <p:nvPr/>
        </p:nvSpPr>
        <p:spPr bwMode="auto">
          <a:xfrm>
            <a:off x="838200" y="304800"/>
            <a:ext cx="7162800" cy="585788"/>
          </a:xfrm>
          <a:prstGeom prst="rect">
            <a:avLst/>
          </a:prstGeom>
          <a:noFill/>
          <a:ln w="9525">
            <a:noFill/>
            <a:miter lim="800000"/>
            <a:headEnd/>
            <a:tailEnd/>
          </a:ln>
          <a:effectLst/>
        </p:spPr>
        <p:txBody>
          <a:bodyPr>
            <a:spAutoFit/>
          </a:bodyPr>
          <a:lstStyle/>
          <a:p>
            <a:pPr eaLnBrk="1" hangingPunct="1">
              <a:lnSpc>
                <a:spcPct val="90000"/>
              </a:lnSpc>
              <a:spcBef>
                <a:spcPct val="50000"/>
              </a:spcBef>
              <a:buClr>
                <a:srgbClr val="FFFF00"/>
              </a:buClr>
              <a:buSzPct val="80000"/>
              <a:buFont typeface="Wingdings" pitchFamily="2" charset="2"/>
              <a:buNone/>
            </a:pPr>
            <a:r>
              <a:rPr lang="en-US" sz="3600" b="0">
                <a:solidFill>
                  <a:schemeClr val="tx1"/>
                </a:solidFill>
                <a:cs typeface="Times New Roman" pitchFamily="18" charset="0"/>
              </a:rPr>
              <a:t>Fully document each part…</a:t>
            </a:r>
          </a:p>
        </p:txBody>
      </p:sp>
      <p:pic>
        <p:nvPicPr>
          <p:cNvPr id="569349" name="Picture 5"/>
          <p:cNvPicPr>
            <a:picLocks noChangeAspect="1" noChangeArrowheads="1"/>
          </p:cNvPicPr>
          <p:nvPr/>
        </p:nvPicPr>
        <p:blipFill>
          <a:blip r:embed="rId2"/>
          <a:srcRect/>
          <a:stretch>
            <a:fillRect/>
          </a:stretch>
        </p:blipFill>
        <p:spPr bwMode="auto">
          <a:xfrm>
            <a:off x="990600" y="1143000"/>
            <a:ext cx="7162800" cy="537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0370" name="Text Box 2"/>
          <p:cNvSpPr txBox="1">
            <a:spLocks noChangeArrowheads="1"/>
          </p:cNvSpPr>
          <p:nvPr/>
        </p:nvSpPr>
        <p:spPr bwMode="auto">
          <a:xfrm>
            <a:off x="914400" y="533400"/>
            <a:ext cx="7924800" cy="476250"/>
          </a:xfrm>
          <a:prstGeom prst="rect">
            <a:avLst/>
          </a:prstGeom>
          <a:noFill/>
          <a:ln w="9525">
            <a:noFill/>
            <a:miter lim="800000"/>
            <a:headEnd/>
            <a:tailEnd/>
          </a:ln>
          <a:effectLst/>
        </p:spPr>
        <p:txBody>
          <a:bodyPr>
            <a:spAutoFit/>
          </a:bodyPr>
          <a:lstStyle/>
          <a:p>
            <a:pPr eaLnBrk="1" hangingPunct="1">
              <a:lnSpc>
                <a:spcPct val="90000"/>
              </a:lnSpc>
              <a:spcBef>
                <a:spcPct val="50000"/>
              </a:spcBef>
              <a:buClr>
                <a:srgbClr val="FFFF00"/>
              </a:buClr>
              <a:buSzPct val="80000"/>
              <a:buFont typeface="Wingdings" pitchFamily="2" charset="2"/>
              <a:buChar char="®"/>
            </a:pPr>
            <a:endParaRPr lang="en-US" sz="2800" b="0">
              <a:solidFill>
                <a:schemeClr val="tx1"/>
              </a:solidFill>
              <a:cs typeface="Times New Roman" pitchFamily="18" charset="0"/>
            </a:endParaRPr>
          </a:p>
        </p:txBody>
      </p:sp>
      <p:pic>
        <p:nvPicPr>
          <p:cNvPr id="570373" name="Picture 5"/>
          <p:cNvPicPr>
            <a:picLocks noChangeAspect="1" noChangeArrowheads="1"/>
          </p:cNvPicPr>
          <p:nvPr/>
        </p:nvPicPr>
        <p:blipFill>
          <a:blip r:embed="rId2"/>
          <a:srcRect/>
          <a:stretch>
            <a:fillRect/>
          </a:stretch>
        </p:blipFill>
        <p:spPr bwMode="auto">
          <a:xfrm>
            <a:off x="990600" y="1104900"/>
            <a:ext cx="7239000" cy="5429250"/>
          </a:xfrm>
          <a:prstGeom prst="rect">
            <a:avLst/>
          </a:prstGeom>
          <a:noFill/>
          <a:ln w="9525">
            <a:noFill/>
            <a:miter lim="800000"/>
            <a:headEnd/>
            <a:tailEnd/>
          </a:ln>
          <a:effectLst/>
        </p:spPr>
      </p:pic>
      <p:sp>
        <p:nvSpPr>
          <p:cNvPr id="570374" name="Text Box 6"/>
          <p:cNvSpPr txBox="1">
            <a:spLocks noChangeArrowheads="1"/>
          </p:cNvSpPr>
          <p:nvPr/>
        </p:nvSpPr>
        <p:spPr bwMode="auto">
          <a:xfrm>
            <a:off x="838200" y="304800"/>
            <a:ext cx="7162800" cy="585788"/>
          </a:xfrm>
          <a:prstGeom prst="rect">
            <a:avLst/>
          </a:prstGeom>
          <a:noFill/>
          <a:ln w="9525">
            <a:noFill/>
            <a:miter lim="800000"/>
            <a:headEnd/>
            <a:tailEnd/>
          </a:ln>
          <a:effectLst/>
        </p:spPr>
        <p:txBody>
          <a:bodyPr>
            <a:spAutoFit/>
          </a:bodyPr>
          <a:lstStyle/>
          <a:p>
            <a:pPr eaLnBrk="1" hangingPunct="1">
              <a:lnSpc>
                <a:spcPct val="90000"/>
              </a:lnSpc>
              <a:spcBef>
                <a:spcPct val="50000"/>
              </a:spcBef>
              <a:buClr>
                <a:srgbClr val="FFFF00"/>
              </a:buClr>
              <a:buSzPct val="80000"/>
              <a:buFont typeface="Wingdings" pitchFamily="2" charset="2"/>
              <a:buNone/>
            </a:pPr>
            <a:r>
              <a:rPr lang="en-US" sz="3600" b="0">
                <a:solidFill>
                  <a:schemeClr val="tx1"/>
                </a:solidFill>
                <a:cs typeface="Times New Roman" pitchFamily="18" charset="0"/>
              </a:rPr>
              <a:t>Fully document each part…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a:t>Discuss and Brainstorm</a:t>
            </a:r>
          </a:p>
        </p:txBody>
      </p:sp>
      <p:sp>
        <p:nvSpPr>
          <p:cNvPr id="571395" name="Rectangle 3"/>
          <p:cNvSpPr>
            <a:spLocks noGrp="1" noChangeArrowheads="1"/>
          </p:cNvSpPr>
          <p:nvPr>
            <p:ph idx="1"/>
          </p:nvPr>
        </p:nvSpPr>
        <p:spPr/>
        <p:txBody>
          <a:bodyPr/>
          <a:lstStyle/>
          <a:p>
            <a:r>
              <a:rPr lang="en-US" sz="2800"/>
              <a:t>Discuss your team’s findings and brainstorm for improvements.</a:t>
            </a:r>
          </a:p>
          <a:p>
            <a:pPr>
              <a:buFontTx/>
              <a:buNone/>
            </a:pPr>
            <a:endParaRPr lang="en-US" sz="2800">
              <a:cs typeface="Times New Roman" pitchFamily="18" charset="0"/>
            </a:endParaRPr>
          </a:p>
          <a:p>
            <a:r>
              <a:rPr lang="en-US" sz="2800">
                <a:cs typeface="Times New Roman" pitchFamily="18" charset="0"/>
              </a:rPr>
              <a:t>Determine with your team, if more information is needed.</a:t>
            </a:r>
          </a:p>
          <a:p>
            <a:pPr>
              <a:buFontTx/>
              <a:buNone/>
            </a:pPr>
            <a:endParaRPr lang="en-US"/>
          </a:p>
        </p:txBody>
      </p:sp>
      <p:pic>
        <p:nvPicPr>
          <p:cNvPr id="571396" name="Picture 4" descr="j0299691"/>
          <p:cNvPicPr>
            <a:picLocks noChangeAspect="1" noChangeArrowheads="1"/>
          </p:cNvPicPr>
          <p:nvPr/>
        </p:nvPicPr>
        <p:blipFill>
          <a:blip r:embed="rId2"/>
          <a:srcRect/>
          <a:stretch>
            <a:fillRect/>
          </a:stretch>
        </p:blipFill>
        <p:spPr bwMode="auto">
          <a:xfrm>
            <a:off x="4267200" y="3886200"/>
            <a:ext cx="2882900" cy="224313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normAutofit/>
          </a:bodyPr>
          <a:lstStyle/>
          <a:p>
            <a:r>
              <a:rPr lang="en-US" sz="4000"/>
              <a:t>Reflect on the disassembly process</a:t>
            </a:r>
          </a:p>
        </p:txBody>
      </p:sp>
      <p:sp>
        <p:nvSpPr>
          <p:cNvPr id="578563" name="Rectangle 3"/>
          <p:cNvSpPr>
            <a:spLocks noGrp="1" noChangeArrowheads="1"/>
          </p:cNvSpPr>
          <p:nvPr>
            <p:ph idx="1"/>
          </p:nvPr>
        </p:nvSpPr>
        <p:spPr>
          <a:xfrm>
            <a:off x="838200" y="1905000"/>
            <a:ext cx="7772400" cy="4114800"/>
          </a:xfrm>
        </p:spPr>
        <p:txBody>
          <a:bodyPr/>
          <a:lstStyle/>
          <a:p>
            <a:pPr marL="609600" indent="-609600">
              <a:buFontTx/>
              <a:buNone/>
            </a:pPr>
            <a:endParaRPr lang="en-US">
              <a:cs typeface="Times New Roman" pitchFamily="18" charset="0"/>
            </a:endParaRPr>
          </a:p>
          <a:p>
            <a:pPr marL="609600" indent="-609600"/>
            <a:r>
              <a:rPr lang="en-US"/>
              <a:t>Did the disassembly process help you to understand the product and lead you to ideas for redesign to enhance its marketability?</a:t>
            </a:r>
          </a:p>
        </p:txBody>
      </p:sp>
      <p:pic>
        <p:nvPicPr>
          <p:cNvPr id="578564" name="Picture 4" descr="BD20208_"/>
          <p:cNvPicPr>
            <a:picLocks noChangeAspect="1" noChangeArrowheads="1"/>
          </p:cNvPicPr>
          <p:nvPr/>
        </p:nvPicPr>
        <p:blipFill>
          <a:blip r:embed="rId2"/>
          <a:srcRect/>
          <a:stretch>
            <a:fillRect/>
          </a:stretch>
        </p:blipFill>
        <p:spPr bwMode="auto">
          <a:xfrm>
            <a:off x="5105400" y="4800600"/>
            <a:ext cx="2967038" cy="18700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4818" name="Rectangle 2"/>
          <p:cNvSpPr>
            <a:spLocks noChangeArrowheads="1"/>
          </p:cNvSpPr>
          <p:nvPr/>
        </p:nvSpPr>
        <p:spPr bwMode="auto">
          <a:xfrm>
            <a:off x="1371600" y="2819400"/>
            <a:ext cx="4876800" cy="2530475"/>
          </a:xfrm>
          <a:prstGeom prst="rect">
            <a:avLst/>
          </a:prstGeom>
          <a:noFill/>
          <a:ln w="9525">
            <a:noFill/>
            <a:miter lim="800000"/>
            <a:headEnd/>
            <a:tailEnd/>
          </a:ln>
          <a:effectLst/>
        </p:spPr>
        <p:txBody>
          <a:bodyPr>
            <a:spAutoFit/>
          </a:bodyPr>
          <a:lstStyle/>
          <a:p>
            <a:pPr marL="231775" indent="-231775">
              <a:spcBef>
                <a:spcPct val="50000"/>
              </a:spcBef>
              <a:buClr>
                <a:schemeClr val="folHlink"/>
              </a:buClr>
              <a:buFontTx/>
              <a:buChar char="•"/>
            </a:pPr>
            <a:r>
              <a:rPr lang="en-US" sz="4000">
                <a:latin typeface="Arial" charset="0"/>
                <a:cs typeface="Times New Roman" pitchFamily="18" charset="0"/>
              </a:rPr>
              <a:t>Visual Analysis</a:t>
            </a:r>
          </a:p>
          <a:p>
            <a:pPr marL="231775" indent="-231775">
              <a:spcBef>
                <a:spcPct val="50000"/>
              </a:spcBef>
              <a:buClr>
                <a:schemeClr val="folHlink"/>
              </a:buClr>
              <a:buFontTx/>
              <a:buChar char="•"/>
            </a:pPr>
            <a:r>
              <a:rPr lang="en-US" sz="4000">
                <a:latin typeface="Arial" charset="0"/>
                <a:cs typeface="Times New Roman" pitchFamily="18" charset="0"/>
              </a:rPr>
              <a:t>Functional Analysis</a:t>
            </a:r>
          </a:p>
          <a:p>
            <a:pPr marL="231775" indent="-231775">
              <a:spcBef>
                <a:spcPct val="50000"/>
              </a:spcBef>
              <a:buClr>
                <a:schemeClr val="folHlink"/>
              </a:buClr>
              <a:buFontTx/>
              <a:buChar char="•"/>
            </a:pPr>
            <a:r>
              <a:rPr lang="en-US" sz="4000">
                <a:latin typeface="Arial" charset="0"/>
                <a:cs typeface="Times New Roman" pitchFamily="18" charset="0"/>
              </a:rPr>
              <a:t>Structural Analysis</a:t>
            </a:r>
            <a:endParaRPr lang="en-US" sz="4000">
              <a:latin typeface="Arial" charset="0"/>
            </a:endParaRPr>
          </a:p>
        </p:txBody>
      </p:sp>
      <p:sp>
        <p:nvSpPr>
          <p:cNvPr id="674819" name="Text Box 3"/>
          <p:cNvSpPr txBox="1">
            <a:spLocks noChangeArrowheads="1"/>
          </p:cNvSpPr>
          <p:nvPr/>
        </p:nvSpPr>
        <p:spPr bwMode="auto">
          <a:xfrm>
            <a:off x="1371600" y="990600"/>
            <a:ext cx="4876800" cy="762000"/>
          </a:xfrm>
          <a:prstGeom prst="rect">
            <a:avLst/>
          </a:prstGeom>
          <a:noFill/>
          <a:ln w="9525">
            <a:noFill/>
            <a:miter lim="800000"/>
            <a:headEnd/>
            <a:tailEnd/>
          </a:ln>
          <a:effectLst/>
        </p:spPr>
        <p:txBody>
          <a:bodyPr>
            <a:spAutoFit/>
          </a:bodyPr>
          <a:lstStyle/>
          <a:p>
            <a:pPr>
              <a:spcBef>
                <a:spcPct val="50000"/>
              </a:spcBef>
            </a:pPr>
            <a:r>
              <a:rPr lang="en-US" sz="4400">
                <a:solidFill>
                  <a:schemeClr val="folHlink"/>
                </a:solidFill>
                <a:effectLst>
                  <a:outerShdw blurRad="38100" dist="38100" dir="2700000" algn="tl">
                    <a:srgbClr val="C0C0C0"/>
                  </a:outerShdw>
                </a:effectLst>
                <a:latin typeface="Arial" charset="0"/>
              </a:rPr>
              <a:t>Stages of RE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5250" name="Rectangle 2"/>
          <p:cNvSpPr>
            <a:spLocks noChangeArrowheads="1"/>
          </p:cNvSpPr>
          <p:nvPr/>
        </p:nvSpPr>
        <p:spPr bwMode="auto">
          <a:xfrm>
            <a:off x="1347788" y="898525"/>
            <a:ext cx="6464300" cy="739775"/>
          </a:xfrm>
          <a:prstGeom prst="rect">
            <a:avLst/>
          </a:prstGeom>
          <a:noFill/>
          <a:ln w="9525">
            <a:noFill/>
            <a:miter lim="800000"/>
            <a:headEnd/>
            <a:tailEnd/>
          </a:ln>
          <a:effectLst/>
        </p:spPr>
        <p:txBody>
          <a:bodyPr lIns="92075" tIns="46038" rIns="92075" bIns="46038" anchor="ctr"/>
          <a:lstStyle/>
          <a:p>
            <a:pPr algn="ctr" eaLnBrk="1" hangingPunct="1"/>
            <a:r>
              <a:rPr lang="en-US" sz="4400" b="0">
                <a:solidFill>
                  <a:srgbClr val="0000CC"/>
                </a:solidFill>
                <a:cs typeface="Arial" charset="0"/>
              </a:rPr>
              <a:t>Visual Design Elements</a:t>
            </a:r>
          </a:p>
        </p:txBody>
      </p:sp>
      <p:sp>
        <p:nvSpPr>
          <p:cNvPr id="565251" name="Rectangle 3"/>
          <p:cNvSpPr>
            <a:spLocks noChangeArrowheads="1"/>
          </p:cNvSpPr>
          <p:nvPr/>
        </p:nvSpPr>
        <p:spPr bwMode="auto">
          <a:xfrm>
            <a:off x="1182688" y="2017713"/>
            <a:ext cx="7772400" cy="41148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FontTx/>
              <a:buChar char="•"/>
            </a:pPr>
            <a:r>
              <a:rPr lang="en-US" sz="3200" b="0">
                <a:solidFill>
                  <a:schemeClr val="tx1"/>
                </a:solidFill>
                <a:cs typeface="Arial" charset="0"/>
              </a:rPr>
              <a:t>Six integral components in the creation of a design: </a:t>
            </a:r>
          </a:p>
        </p:txBody>
      </p:sp>
      <p:sp>
        <p:nvSpPr>
          <p:cNvPr id="565252" name="Text Box 4"/>
          <p:cNvSpPr txBox="1">
            <a:spLocks noChangeArrowheads="1"/>
          </p:cNvSpPr>
          <p:nvPr/>
        </p:nvSpPr>
        <p:spPr bwMode="auto">
          <a:xfrm>
            <a:off x="1717675" y="3290888"/>
            <a:ext cx="2473325" cy="2897187"/>
          </a:xfrm>
          <a:prstGeom prst="rect">
            <a:avLst/>
          </a:prstGeom>
          <a:noFill/>
          <a:ln w="9525">
            <a:noFill/>
            <a:miter lim="800000"/>
            <a:headEnd/>
            <a:tailEnd/>
          </a:ln>
          <a:effectLst/>
        </p:spPr>
        <p:txBody>
          <a:bodyPr>
            <a:spAutoFit/>
          </a:bodyPr>
          <a:lstStyle/>
          <a:p>
            <a:pPr>
              <a:spcBef>
                <a:spcPct val="50000"/>
              </a:spcBef>
              <a:buFontTx/>
              <a:buChar char="•"/>
            </a:pPr>
            <a:r>
              <a:rPr lang="en-US" sz="2800" b="0">
                <a:solidFill>
                  <a:schemeClr val="tx1"/>
                </a:solidFill>
              </a:rPr>
              <a:t>Line</a:t>
            </a:r>
          </a:p>
          <a:p>
            <a:pPr>
              <a:spcBef>
                <a:spcPct val="50000"/>
              </a:spcBef>
              <a:buFontTx/>
              <a:buChar char="•"/>
            </a:pPr>
            <a:r>
              <a:rPr lang="en-US" sz="2800" b="0">
                <a:solidFill>
                  <a:schemeClr val="tx1"/>
                </a:solidFill>
              </a:rPr>
              <a:t>Color</a:t>
            </a:r>
          </a:p>
          <a:p>
            <a:pPr>
              <a:spcBef>
                <a:spcPct val="50000"/>
              </a:spcBef>
              <a:buFontTx/>
              <a:buChar char="•"/>
            </a:pPr>
            <a:r>
              <a:rPr lang="en-US" sz="2800" b="0">
                <a:solidFill>
                  <a:schemeClr val="tx1"/>
                </a:solidFill>
              </a:rPr>
              <a:t>Form/Shape</a:t>
            </a:r>
          </a:p>
          <a:p>
            <a:pPr>
              <a:spcBef>
                <a:spcPct val="50000"/>
              </a:spcBef>
              <a:buFontTx/>
              <a:buChar char="•"/>
            </a:pPr>
            <a:endParaRPr lang="en-US" sz="2400" b="0">
              <a:solidFill>
                <a:schemeClr val="tx1"/>
              </a:solidFill>
            </a:endParaRPr>
          </a:p>
          <a:p>
            <a:pPr>
              <a:spcBef>
                <a:spcPct val="50000"/>
              </a:spcBef>
              <a:buFontTx/>
              <a:buChar char="•"/>
            </a:pPr>
            <a:endParaRPr lang="en-US" sz="2400" b="0">
              <a:solidFill>
                <a:schemeClr val="tx1"/>
              </a:solidFill>
            </a:endParaRPr>
          </a:p>
        </p:txBody>
      </p:sp>
      <p:sp>
        <p:nvSpPr>
          <p:cNvPr id="565253" name="Text Box 5"/>
          <p:cNvSpPr txBox="1">
            <a:spLocks noChangeArrowheads="1"/>
          </p:cNvSpPr>
          <p:nvPr/>
        </p:nvSpPr>
        <p:spPr bwMode="auto">
          <a:xfrm>
            <a:off x="4648200" y="3200400"/>
            <a:ext cx="2443163" cy="1801813"/>
          </a:xfrm>
          <a:prstGeom prst="rect">
            <a:avLst/>
          </a:prstGeom>
          <a:noFill/>
          <a:ln w="9525">
            <a:noFill/>
            <a:miter lim="800000"/>
            <a:headEnd/>
            <a:tailEnd/>
          </a:ln>
          <a:effectLst/>
        </p:spPr>
        <p:txBody>
          <a:bodyPr>
            <a:spAutoFit/>
          </a:bodyPr>
          <a:lstStyle/>
          <a:p>
            <a:pPr>
              <a:spcBef>
                <a:spcPct val="50000"/>
              </a:spcBef>
              <a:buFontTx/>
              <a:buChar char="•"/>
            </a:pPr>
            <a:r>
              <a:rPr lang="en-US" sz="2800" b="0">
                <a:solidFill>
                  <a:schemeClr val="tx1"/>
                </a:solidFill>
              </a:rPr>
              <a:t>Space</a:t>
            </a:r>
          </a:p>
          <a:p>
            <a:pPr>
              <a:spcBef>
                <a:spcPct val="50000"/>
              </a:spcBef>
              <a:buFontTx/>
              <a:buChar char="•"/>
            </a:pPr>
            <a:r>
              <a:rPr lang="en-US" sz="2800" b="0">
                <a:solidFill>
                  <a:schemeClr val="tx1"/>
                </a:solidFill>
              </a:rPr>
              <a:t>Texture </a:t>
            </a:r>
          </a:p>
          <a:p>
            <a:pPr>
              <a:spcBef>
                <a:spcPct val="50000"/>
              </a:spcBef>
              <a:buFontTx/>
              <a:buChar char="•"/>
            </a:pPr>
            <a:r>
              <a:rPr lang="en-US" sz="2800" b="0">
                <a:solidFill>
                  <a:schemeClr val="tx1"/>
                </a:solidFill>
              </a:rPr>
              <a:t>Value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274" name="Rectangle 2"/>
          <p:cNvSpPr>
            <a:spLocks noChangeArrowheads="1"/>
          </p:cNvSpPr>
          <p:nvPr/>
        </p:nvSpPr>
        <p:spPr bwMode="auto">
          <a:xfrm>
            <a:off x="457200" y="381000"/>
            <a:ext cx="8229600" cy="1143000"/>
          </a:xfrm>
          <a:prstGeom prst="rect">
            <a:avLst/>
          </a:prstGeom>
          <a:noFill/>
          <a:ln w="9525">
            <a:noFill/>
            <a:miter lim="800000"/>
            <a:headEnd/>
            <a:tailEnd/>
          </a:ln>
          <a:effectLst/>
        </p:spPr>
        <p:txBody>
          <a:bodyPr anchor="ctr"/>
          <a:lstStyle/>
          <a:p>
            <a:pPr algn="ctr" eaLnBrk="1" hangingPunct="1"/>
            <a:r>
              <a:rPr lang="en-US" sz="4400" b="0">
                <a:solidFill>
                  <a:srgbClr val="E60702"/>
                </a:solidFill>
                <a:cs typeface="Arial" charset="0"/>
              </a:rPr>
              <a:t>Line</a:t>
            </a:r>
            <a:br>
              <a:rPr lang="en-US" sz="4400" b="0">
                <a:solidFill>
                  <a:srgbClr val="E60702"/>
                </a:solidFill>
                <a:cs typeface="Arial" charset="0"/>
              </a:rPr>
            </a:br>
            <a:endParaRPr lang="en-US" sz="3200" b="0">
              <a:solidFill>
                <a:schemeClr val="tx1"/>
              </a:solidFill>
              <a:cs typeface="Arial" charset="0"/>
            </a:endParaRPr>
          </a:p>
        </p:txBody>
      </p:sp>
      <p:sp>
        <p:nvSpPr>
          <p:cNvPr id="566275" name="Rectangle 3"/>
          <p:cNvSpPr>
            <a:spLocks noChangeArrowheads="1"/>
          </p:cNvSpPr>
          <p:nvPr/>
        </p:nvSpPr>
        <p:spPr bwMode="auto">
          <a:xfrm>
            <a:off x="533400" y="1617663"/>
            <a:ext cx="8077200" cy="4108450"/>
          </a:xfrm>
          <a:prstGeom prst="rect">
            <a:avLst/>
          </a:prstGeom>
          <a:noFill/>
          <a:ln w="9525">
            <a:noFill/>
            <a:miter lim="800000"/>
            <a:headEnd/>
            <a:tailEnd/>
          </a:ln>
          <a:effectLst/>
        </p:spPr>
        <p:txBody>
          <a:bodyPr>
            <a:spAutoFit/>
          </a:bodyPr>
          <a:lstStyle/>
          <a:p>
            <a:pPr eaLnBrk="1" hangingPunct="1">
              <a:spcBef>
                <a:spcPct val="50000"/>
              </a:spcBef>
              <a:buClr>
                <a:schemeClr val="tx1"/>
              </a:buClr>
            </a:pPr>
            <a:r>
              <a:rPr lang="en-US" sz="2400">
                <a:solidFill>
                  <a:schemeClr val="tx1"/>
                </a:solidFill>
                <a:cs typeface="Arial" charset="0"/>
              </a:rPr>
              <a:t>Types</a:t>
            </a:r>
          </a:p>
          <a:p>
            <a:pPr lvl="1" eaLnBrk="1" hangingPunct="1">
              <a:spcBef>
                <a:spcPct val="50000"/>
              </a:spcBef>
              <a:buClr>
                <a:schemeClr val="tx1"/>
              </a:buClr>
              <a:buFontTx/>
              <a:buChar char="•"/>
            </a:pPr>
            <a:r>
              <a:rPr lang="en-US" sz="2400" b="0">
                <a:solidFill>
                  <a:schemeClr val="tx1"/>
                </a:solidFill>
                <a:cs typeface="Arial" charset="0"/>
              </a:rPr>
              <a:t>Vertical- Represents dignity, formality, stability and strength.</a:t>
            </a:r>
          </a:p>
          <a:p>
            <a:pPr lvl="1" eaLnBrk="1" hangingPunct="1">
              <a:spcBef>
                <a:spcPct val="50000"/>
              </a:spcBef>
              <a:buClr>
                <a:schemeClr val="tx1"/>
              </a:buClr>
              <a:buFontTx/>
              <a:buChar char="•"/>
            </a:pPr>
            <a:r>
              <a:rPr lang="en-US" sz="2400" b="0">
                <a:solidFill>
                  <a:schemeClr val="tx1"/>
                </a:solidFill>
                <a:cs typeface="Arial" charset="0"/>
              </a:rPr>
              <a:t>Horizontal- Represents calm, peace and relaxation.</a:t>
            </a:r>
          </a:p>
          <a:p>
            <a:pPr lvl="1" eaLnBrk="1" hangingPunct="1">
              <a:spcBef>
                <a:spcPct val="50000"/>
              </a:spcBef>
              <a:buClr>
                <a:schemeClr val="tx1"/>
              </a:buClr>
              <a:buFontTx/>
              <a:buChar char="•"/>
            </a:pPr>
            <a:r>
              <a:rPr lang="en-US" sz="2400" b="0">
                <a:solidFill>
                  <a:schemeClr val="tx1"/>
                </a:solidFill>
                <a:cs typeface="Arial" charset="0"/>
              </a:rPr>
              <a:t>Diagonal- Represents action, activity, excitement and movement.</a:t>
            </a:r>
          </a:p>
          <a:p>
            <a:pPr lvl="1" eaLnBrk="1" hangingPunct="1">
              <a:spcBef>
                <a:spcPct val="50000"/>
              </a:spcBef>
              <a:buClr>
                <a:schemeClr val="tx1"/>
              </a:buClr>
              <a:buFontTx/>
              <a:buChar char="•"/>
            </a:pPr>
            <a:r>
              <a:rPr lang="en-US" sz="2400" b="0">
                <a:solidFill>
                  <a:schemeClr val="tx1"/>
                </a:solidFill>
                <a:cs typeface="Arial" charset="0"/>
              </a:rPr>
              <a:t>Curved- Represents freedom, the natural, having the appearance of softness and creates a soothing feeling or mood.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7298" name="Rectangle 2"/>
          <p:cNvSpPr>
            <a:spLocks noChangeArrowheads="1"/>
          </p:cNvSpPr>
          <p:nvPr/>
        </p:nvSpPr>
        <p:spPr bwMode="auto">
          <a:xfrm>
            <a:off x="457200" y="1143000"/>
            <a:ext cx="8229600" cy="1143000"/>
          </a:xfrm>
          <a:prstGeom prst="rect">
            <a:avLst/>
          </a:prstGeom>
          <a:noFill/>
          <a:ln w="9525">
            <a:noFill/>
            <a:miter lim="800000"/>
            <a:headEnd/>
            <a:tailEnd/>
          </a:ln>
          <a:effectLst/>
        </p:spPr>
        <p:txBody>
          <a:bodyPr anchor="ctr"/>
          <a:lstStyle/>
          <a:p>
            <a:pPr algn="ctr" eaLnBrk="1" hangingPunct="1"/>
            <a:r>
              <a:rPr lang="en-US" sz="4400" b="0">
                <a:solidFill>
                  <a:srgbClr val="E60702"/>
                </a:solidFill>
                <a:cs typeface="Arial" charset="0"/>
              </a:rPr>
              <a:t>Color</a:t>
            </a:r>
          </a:p>
          <a:p>
            <a:pPr algn="ctr" eaLnBrk="1" hangingPunct="1"/>
            <a:endParaRPr lang="en-US" sz="3200" b="0">
              <a:solidFill>
                <a:srgbClr val="E60702"/>
              </a:solidFill>
              <a:cs typeface="Arial" charset="0"/>
            </a:endParaRPr>
          </a:p>
          <a:p>
            <a:pPr algn="ctr" eaLnBrk="1" hangingPunct="1"/>
            <a:r>
              <a:rPr lang="en-US" sz="3200" b="0">
                <a:solidFill>
                  <a:schemeClr val="tx1"/>
                </a:solidFill>
                <a:cs typeface="Arial" charset="0"/>
              </a:rPr>
              <a:t>Color has an immediate </a:t>
            </a:r>
          </a:p>
          <a:p>
            <a:pPr algn="ctr" eaLnBrk="1" hangingPunct="1"/>
            <a:r>
              <a:rPr lang="en-US" sz="3200" b="0">
                <a:solidFill>
                  <a:schemeClr val="tx1"/>
                </a:solidFill>
                <a:cs typeface="Arial" charset="0"/>
              </a:rPr>
              <a:t>and profound effect on a design.</a:t>
            </a:r>
          </a:p>
        </p:txBody>
      </p:sp>
      <p:sp>
        <p:nvSpPr>
          <p:cNvPr id="567299" name="Rectangle 3"/>
          <p:cNvSpPr>
            <a:spLocks noChangeArrowheads="1"/>
          </p:cNvSpPr>
          <p:nvPr/>
        </p:nvSpPr>
        <p:spPr bwMode="auto">
          <a:xfrm>
            <a:off x="533400" y="2895600"/>
            <a:ext cx="8077200" cy="3014663"/>
          </a:xfrm>
          <a:prstGeom prst="rect">
            <a:avLst/>
          </a:prstGeom>
          <a:noFill/>
          <a:ln w="9525">
            <a:noFill/>
            <a:miter lim="800000"/>
            <a:headEnd/>
            <a:tailEnd/>
          </a:ln>
          <a:effectLst/>
        </p:spPr>
        <p:txBody>
          <a:bodyPr>
            <a:spAutoFit/>
          </a:bodyPr>
          <a:lstStyle/>
          <a:p>
            <a:pPr eaLnBrk="1" hangingPunct="1">
              <a:spcBef>
                <a:spcPct val="50000"/>
              </a:spcBef>
              <a:buClr>
                <a:schemeClr val="tx1"/>
              </a:buClr>
            </a:pPr>
            <a:r>
              <a:rPr lang="en-US" sz="2400">
                <a:solidFill>
                  <a:schemeClr val="tx1"/>
                </a:solidFill>
                <a:cs typeface="Arial" charset="0"/>
              </a:rPr>
              <a:t>Types</a:t>
            </a:r>
          </a:p>
          <a:p>
            <a:pPr lvl="1" eaLnBrk="1" hangingPunct="1">
              <a:spcBef>
                <a:spcPct val="50000"/>
              </a:spcBef>
              <a:buClr>
                <a:schemeClr val="tx1"/>
              </a:buClr>
              <a:buFontTx/>
              <a:buChar char="•"/>
            </a:pPr>
            <a:r>
              <a:rPr lang="en-US" sz="2400" b="0">
                <a:solidFill>
                  <a:schemeClr val="tx1"/>
                </a:solidFill>
                <a:cs typeface="Arial" charset="0"/>
              </a:rPr>
              <a:t>Warm Colors</a:t>
            </a:r>
          </a:p>
          <a:p>
            <a:pPr lvl="2" eaLnBrk="1" hangingPunct="1">
              <a:spcBef>
                <a:spcPct val="50000"/>
              </a:spcBef>
              <a:buClr>
                <a:schemeClr val="tx1"/>
              </a:buClr>
              <a:buFontTx/>
              <a:buChar char="•"/>
            </a:pPr>
            <a:r>
              <a:rPr lang="en-US" sz="2000" b="0">
                <a:solidFill>
                  <a:schemeClr val="tx1"/>
                </a:solidFill>
                <a:cs typeface="Arial" charset="0"/>
              </a:rPr>
              <a:t>Reds, oranges, yellows</a:t>
            </a:r>
          </a:p>
          <a:p>
            <a:pPr lvl="1" eaLnBrk="1" hangingPunct="1">
              <a:spcBef>
                <a:spcPct val="50000"/>
              </a:spcBef>
              <a:buClr>
                <a:schemeClr val="tx1"/>
              </a:buClr>
              <a:buFontTx/>
              <a:buChar char="•"/>
            </a:pPr>
            <a:r>
              <a:rPr lang="en-US" sz="2400" b="0">
                <a:solidFill>
                  <a:schemeClr val="tx1"/>
                </a:solidFill>
                <a:cs typeface="Arial" charset="0"/>
              </a:rPr>
              <a:t>Cool Colors</a:t>
            </a:r>
          </a:p>
          <a:p>
            <a:pPr lvl="2" eaLnBrk="1" hangingPunct="1">
              <a:spcBef>
                <a:spcPct val="50000"/>
              </a:spcBef>
              <a:buClr>
                <a:schemeClr val="tx1"/>
              </a:buClr>
              <a:buFontTx/>
              <a:buChar char="•"/>
            </a:pPr>
            <a:r>
              <a:rPr lang="en-US" sz="2000" b="0">
                <a:solidFill>
                  <a:schemeClr val="tx1"/>
                </a:solidFill>
                <a:cs typeface="Arial" charset="0"/>
              </a:rPr>
              <a:t>Blues, purples, greens</a:t>
            </a:r>
          </a:p>
          <a:p>
            <a:pPr lvl="1" eaLnBrk="1" hangingPunct="1">
              <a:spcBef>
                <a:spcPct val="50000"/>
              </a:spcBef>
              <a:buClr>
                <a:schemeClr val="tx1"/>
              </a:buClr>
              <a:buFontTx/>
              <a:buChar char="•"/>
            </a:pPr>
            <a:r>
              <a:rPr lang="en-US" sz="2400" b="0">
                <a:solidFill>
                  <a:schemeClr val="tx1"/>
                </a:solidFill>
                <a:cs typeface="Arial" charset="0"/>
              </a:rPr>
              <a:t>Colors can affect how humans feel and act.</a:t>
            </a:r>
          </a:p>
        </p:txBody>
      </p:sp>
      <p:pic>
        <p:nvPicPr>
          <p:cNvPr id="567304" name="Picture 8"/>
          <p:cNvPicPr>
            <a:picLocks noChangeAspect="1" noChangeArrowheads="1"/>
          </p:cNvPicPr>
          <p:nvPr/>
        </p:nvPicPr>
        <p:blipFill>
          <a:blip r:embed="rId2"/>
          <a:srcRect/>
          <a:stretch>
            <a:fillRect/>
          </a:stretch>
        </p:blipFill>
        <p:spPr bwMode="auto">
          <a:xfrm>
            <a:off x="4724400" y="2895600"/>
            <a:ext cx="3848100" cy="257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8322" name="Rectangle 2"/>
          <p:cNvSpPr>
            <a:spLocks noChangeArrowheads="1"/>
          </p:cNvSpPr>
          <p:nvPr/>
        </p:nvSpPr>
        <p:spPr bwMode="auto">
          <a:xfrm>
            <a:off x="457200" y="914400"/>
            <a:ext cx="8229600" cy="1143000"/>
          </a:xfrm>
          <a:prstGeom prst="rect">
            <a:avLst/>
          </a:prstGeom>
          <a:noFill/>
          <a:ln w="9525">
            <a:noFill/>
            <a:miter lim="800000"/>
            <a:headEnd/>
            <a:tailEnd/>
          </a:ln>
          <a:effectLst/>
        </p:spPr>
        <p:txBody>
          <a:bodyPr anchor="ctr"/>
          <a:lstStyle/>
          <a:p>
            <a:pPr algn="ctr" eaLnBrk="1" hangingPunct="1"/>
            <a:r>
              <a:rPr lang="en-US" sz="4400" b="0">
                <a:solidFill>
                  <a:srgbClr val="E60702"/>
                </a:solidFill>
                <a:cs typeface="Arial" charset="0"/>
              </a:rPr>
              <a:t>Form and Shape</a:t>
            </a:r>
          </a:p>
          <a:p>
            <a:pPr algn="ctr" eaLnBrk="1" hangingPunct="1"/>
            <a:endParaRPr lang="en-US" sz="3200" b="0">
              <a:solidFill>
                <a:srgbClr val="E60702"/>
              </a:solidFill>
              <a:cs typeface="Arial" charset="0"/>
            </a:endParaRPr>
          </a:p>
          <a:p>
            <a:pPr algn="ctr" eaLnBrk="1" hangingPunct="1">
              <a:spcBef>
                <a:spcPct val="20000"/>
              </a:spcBef>
              <a:buClr>
                <a:schemeClr val="tx1"/>
              </a:buClr>
              <a:buSzPct val="60000"/>
            </a:pPr>
            <a:r>
              <a:rPr lang="en-US" sz="2800" b="0">
                <a:solidFill>
                  <a:schemeClr val="tx1"/>
                </a:solidFill>
                <a:latin typeface="Tahoma" pitchFamily="34" charset="0"/>
              </a:rPr>
              <a:t>The shape, outline, or configuration of anything.</a:t>
            </a:r>
          </a:p>
        </p:txBody>
      </p:sp>
      <p:sp>
        <p:nvSpPr>
          <p:cNvPr id="568323" name="Rectangle 3"/>
          <p:cNvSpPr>
            <a:spLocks noChangeArrowheads="1"/>
          </p:cNvSpPr>
          <p:nvPr/>
        </p:nvSpPr>
        <p:spPr bwMode="auto">
          <a:xfrm>
            <a:off x="2032000" y="2590800"/>
            <a:ext cx="3200400" cy="3195638"/>
          </a:xfrm>
          <a:prstGeom prst="rect">
            <a:avLst/>
          </a:prstGeom>
          <a:noFill/>
          <a:ln w="9525">
            <a:noFill/>
            <a:miter lim="800000"/>
            <a:headEnd/>
            <a:tailEnd/>
          </a:ln>
          <a:effectLst/>
        </p:spPr>
        <p:txBody>
          <a:bodyPr>
            <a:spAutoFit/>
          </a:bodyPr>
          <a:lstStyle/>
          <a:p>
            <a:pPr eaLnBrk="1" hangingPunct="1">
              <a:spcBef>
                <a:spcPct val="50000"/>
              </a:spcBef>
              <a:buClr>
                <a:schemeClr val="tx1"/>
              </a:buClr>
            </a:pPr>
            <a:r>
              <a:rPr lang="en-US" sz="2400">
                <a:solidFill>
                  <a:schemeClr val="tx1"/>
                </a:solidFill>
                <a:cs typeface="Arial" charset="0"/>
              </a:rPr>
              <a:t>Examples</a:t>
            </a:r>
          </a:p>
          <a:p>
            <a:pPr lvl="1" eaLnBrk="1" hangingPunct="1">
              <a:spcBef>
                <a:spcPct val="50000"/>
              </a:spcBef>
              <a:buClr>
                <a:schemeClr val="tx1"/>
              </a:buClr>
              <a:buFontTx/>
              <a:buChar char="•"/>
            </a:pPr>
            <a:r>
              <a:rPr lang="en-US" sz="2400">
                <a:solidFill>
                  <a:schemeClr val="tx1"/>
                </a:solidFill>
                <a:cs typeface="Arial" charset="0"/>
              </a:rPr>
              <a:t>Squares</a:t>
            </a:r>
          </a:p>
          <a:p>
            <a:pPr lvl="1" eaLnBrk="1" hangingPunct="1">
              <a:spcBef>
                <a:spcPct val="50000"/>
              </a:spcBef>
              <a:buClr>
                <a:schemeClr val="tx1"/>
              </a:buClr>
              <a:buFontTx/>
              <a:buChar char="•"/>
            </a:pPr>
            <a:r>
              <a:rPr lang="en-US" sz="2400">
                <a:solidFill>
                  <a:schemeClr val="tx1"/>
                </a:solidFill>
                <a:cs typeface="Arial" charset="0"/>
              </a:rPr>
              <a:t>Circles </a:t>
            </a:r>
          </a:p>
          <a:p>
            <a:pPr lvl="1" eaLnBrk="1" hangingPunct="1">
              <a:spcBef>
                <a:spcPct val="50000"/>
              </a:spcBef>
              <a:buClr>
                <a:schemeClr val="tx1"/>
              </a:buClr>
              <a:buFontTx/>
              <a:buChar char="•"/>
            </a:pPr>
            <a:r>
              <a:rPr lang="en-US" sz="2400">
                <a:solidFill>
                  <a:schemeClr val="tx1"/>
                </a:solidFill>
                <a:cs typeface="Arial" charset="0"/>
              </a:rPr>
              <a:t>Ellipses</a:t>
            </a:r>
          </a:p>
          <a:p>
            <a:pPr lvl="1" eaLnBrk="1" hangingPunct="1">
              <a:spcBef>
                <a:spcPct val="50000"/>
              </a:spcBef>
              <a:buClr>
                <a:schemeClr val="tx1"/>
              </a:buClr>
              <a:buFontTx/>
              <a:buChar char="•"/>
            </a:pPr>
            <a:endParaRPr lang="en-US" sz="2400">
              <a:solidFill>
                <a:schemeClr val="tx1"/>
              </a:solidFill>
              <a:cs typeface="Arial" charset="0"/>
            </a:endParaRPr>
          </a:p>
          <a:p>
            <a:pPr lvl="1" eaLnBrk="1" hangingPunct="1">
              <a:spcBef>
                <a:spcPct val="50000"/>
              </a:spcBef>
              <a:buClr>
                <a:schemeClr val="tx1"/>
              </a:buClr>
              <a:buFontTx/>
              <a:buChar char="•"/>
            </a:pPr>
            <a:endParaRPr lang="en-US" sz="2400">
              <a:solidFill>
                <a:schemeClr val="tx1"/>
              </a:solidFill>
              <a:cs typeface="Arial" charset="0"/>
            </a:endParaRPr>
          </a:p>
        </p:txBody>
      </p:sp>
      <p:sp>
        <p:nvSpPr>
          <p:cNvPr id="568324" name="Rectangle 4"/>
          <p:cNvSpPr>
            <a:spLocks noChangeArrowheads="1"/>
          </p:cNvSpPr>
          <p:nvPr/>
        </p:nvSpPr>
        <p:spPr bwMode="auto">
          <a:xfrm>
            <a:off x="4191000" y="2590800"/>
            <a:ext cx="2971800" cy="2100263"/>
          </a:xfrm>
          <a:prstGeom prst="rect">
            <a:avLst/>
          </a:prstGeom>
          <a:noFill/>
          <a:ln w="9525">
            <a:noFill/>
            <a:miter lim="800000"/>
            <a:headEnd/>
            <a:tailEnd/>
          </a:ln>
          <a:effectLst/>
        </p:spPr>
        <p:txBody>
          <a:bodyPr>
            <a:spAutoFit/>
          </a:bodyPr>
          <a:lstStyle/>
          <a:p>
            <a:pPr lvl="1" eaLnBrk="1" hangingPunct="1">
              <a:spcBef>
                <a:spcPct val="50000"/>
              </a:spcBef>
              <a:buClr>
                <a:schemeClr val="tx1"/>
              </a:buClr>
            </a:pPr>
            <a:endParaRPr lang="en-US" sz="2400">
              <a:solidFill>
                <a:schemeClr val="tx1"/>
              </a:solidFill>
              <a:cs typeface="Arial" charset="0"/>
            </a:endParaRPr>
          </a:p>
          <a:p>
            <a:pPr lvl="1" eaLnBrk="1" hangingPunct="1">
              <a:spcBef>
                <a:spcPct val="50000"/>
              </a:spcBef>
              <a:buClr>
                <a:schemeClr val="tx1"/>
              </a:buClr>
              <a:buFontTx/>
              <a:buChar char="•"/>
            </a:pPr>
            <a:r>
              <a:rPr lang="en-US" sz="2400">
                <a:solidFill>
                  <a:schemeClr val="tx1"/>
                </a:solidFill>
                <a:cs typeface="Arial" charset="0"/>
              </a:rPr>
              <a:t>Ovals</a:t>
            </a:r>
          </a:p>
          <a:p>
            <a:pPr lvl="1" eaLnBrk="1" hangingPunct="1">
              <a:spcBef>
                <a:spcPct val="50000"/>
              </a:spcBef>
              <a:buClr>
                <a:schemeClr val="tx1"/>
              </a:buClr>
              <a:buFontTx/>
              <a:buChar char="•"/>
            </a:pPr>
            <a:r>
              <a:rPr lang="en-US" sz="2400">
                <a:solidFill>
                  <a:schemeClr val="tx1"/>
                </a:solidFill>
                <a:cs typeface="Arial" charset="0"/>
              </a:rPr>
              <a:t>Rectangles </a:t>
            </a:r>
          </a:p>
          <a:p>
            <a:pPr lvl="1" eaLnBrk="1" hangingPunct="1">
              <a:spcBef>
                <a:spcPct val="50000"/>
              </a:spcBef>
              <a:buClr>
                <a:schemeClr val="tx1"/>
              </a:buClr>
              <a:buFontTx/>
              <a:buChar char="•"/>
            </a:pPr>
            <a:r>
              <a:rPr lang="en-US" sz="2400">
                <a:solidFill>
                  <a:schemeClr val="tx1"/>
                </a:solidFill>
                <a:cs typeface="Arial" charset="0"/>
              </a:rPr>
              <a:t>Triangles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4165</TotalTime>
  <Words>1685</Words>
  <Application>Microsoft PowerPoint</Application>
  <PresentationFormat>On-screen Show (4:3)</PresentationFormat>
  <Paragraphs>319</Paragraphs>
  <Slides>45</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Image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Rhythm </vt:lpstr>
      <vt:lpstr>Slide 16</vt:lpstr>
      <vt:lpstr>Slide 17</vt:lpstr>
      <vt:lpstr>Slide 18</vt:lpstr>
      <vt:lpstr>Slide 19</vt:lpstr>
      <vt:lpstr>Slide 20</vt:lpstr>
      <vt:lpstr>Slide 21</vt:lpstr>
      <vt:lpstr>Slide 22</vt:lpstr>
      <vt:lpstr>Slide 23</vt:lpstr>
      <vt:lpstr>Slide 24</vt:lpstr>
      <vt:lpstr>Slide 25</vt:lpstr>
      <vt:lpstr>Product Disassembly</vt:lpstr>
      <vt:lpstr>Product disassembly will answer the following questions:  </vt:lpstr>
      <vt:lpstr>Why do we perform disassembly?</vt:lpstr>
      <vt:lpstr>Slide 29</vt:lpstr>
      <vt:lpstr>Why does Industry Reverse Engineer?</vt:lpstr>
      <vt:lpstr>Reasons for Reverse Engineering (Cont.) </vt:lpstr>
      <vt:lpstr>Slide 32</vt:lpstr>
      <vt:lpstr>Initial Product Selection</vt:lpstr>
      <vt:lpstr>Gathering Data</vt:lpstr>
      <vt:lpstr>Slide 35</vt:lpstr>
      <vt:lpstr>Take measurements and record data…</vt:lpstr>
      <vt:lpstr>Visualization</vt:lpstr>
      <vt:lpstr>Slide 38</vt:lpstr>
      <vt:lpstr>Create solid models of each part for your presentation display.</vt:lpstr>
      <vt:lpstr>Slide 40</vt:lpstr>
      <vt:lpstr>Analyze the product</vt:lpstr>
      <vt:lpstr>Slide 42</vt:lpstr>
      <vt:lpstr>Slide 43</vt:lpstr>
      <vt:lpstr>Discuss and Brainstorm</vt:lpstr>
      <vt:lpstr>Reflect on the disassembly process</vt:lpstr>
    </vt:vector>
  </TitlesOfParts>
  <Company>PLTW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Reverse Engineering and Functional Analysis</dc:title>
  <dc:subject>IED - Unit 3 - Lesson 3.2 Functional Analysis</dc:subject>
  <dc:creator>Gordy DiBattisto, Donna Matteson, and Brett Handley</dc:creator>
  <cp:keywords>Product Evolution, reverse engineering</cp:keywords>
  <dc:description>toothbrush sketch by Ryan Theiss</dc:description>
  <cp:lastModifiedBy>cleary</cp:lastModifiedBy>
  <cp:revision>305</cp:revision>
  <dcterms:created xsi:type="dcterms:W3CDTF">2003-08-21T15:16:05Z</dcterms:created>
  <dcterms:modified xsi:type="dcterms:W3CDTF">2008-01-25T21:28:43Z</dcterms:modified>
</cp:coreProperties>
</file>