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notesMasterIdLst>
    <p:notesMasterId r:id="rId41"/>
  </p:notesMasterIdLst>
  <p:handoutMasterIdLst>
    <p:handoutMasterId r:id="rId42"/>
  </p:handoutMasterIdLst>
  <p:sldIdLst>
    <p:sldId id="463" r:id="rId2"/>
    <p:sldId id="522" r:id="rId3"/>
    <p:sldId id="504" r:id="rId4"/>
    <p:sldId id="505" r:id="rId5"/>
    <p:sldId id="503" r:id="rId6"/>
    <p:sldId id="506" r:id="rId7"/>
    <p:sldId id="510" r:id="rId8"/>
    <p:sldId id="511" r:id="rId9"/>
    <p:sldId id="518" r:id="rId10"/>
    <p:sldId id="514" r:id="rId11"/>
    <p:sldId id="466" r:id="rId12"/>
    <p:sldId id="515" r:id="rId13"/>
    <p:sldId id="467" r:id="rId14"/>
    <p:sldId id="470" r:id="rId15"/>
    <p:sldId id="527" r:id="rId16"/>
    <p:sldId id="471" r:id="rId17"/>
    <p:sldId id="534" r:id="rId18"/>
    <p:sldId id="531" r:id="rId19"/>
    <p:sldId id="533" r:id="rId20"/>
    <p:sldId id="524" r:id="rId21"/>
    <p:sldId id="512" r:id="rId22"/>
    <p:sldId id="477" r:id="rId23"/>
    <p:sldId id="478" r:id="rId24"/>
    <p:sldId id="528" r:id="rId25"/>
    <p:sldId id="479" r:id="rId26"/>
    <p:sldId id="529" r:id="rId27"/>
    <p:sldId id="480" r:id="rId28"/>
    <p:sldId id="530" r:id="rId29"/>
    <p:sldId id="481" r:id="rId30"/>
    <p:sldId id="482" r:id="rId31"/>
    <p:sldId id="532" r:id="rId32"/>
    <p:sldId id="483" r:id="rId33"/>
    <p:sldId id="484" r:id="rId34"/>
    <p:sldId id="513" r:id="rId35"/>
    <p:sldId id="485" r:id="rId36"/>
    <p:sldId id="526" r:id="rId37"/>
    <p:sldId id="487" r:id="rId38"/>
    <p:sldId id="492" r:id="rId39"/>
    <p:sldId id="493" r:id="rId40"/>
  </p:sldIdLst>
  <p:sldSz cx="9144000" cy="6858000" type="screen4x3"/>
  <p:notesSz cx="6858000" cy="9144000"/>
  <p:defaultTextStyle>
    <a:defPPr>
      <a:defRPr lang="en-US"/>
    </a:defPPr>
    <a:lvl1pPr algn="l" rtl="0" eaLnBrk="0" fontAlgn="base" hangingPunct="0">
      <a:spcBef>
        <a:spcPct val="0"/>
      </a:spcBef>
      <a:spcAft>
        <a:spcPct val="0"/>
      </a:spcAft>
      <a:defRPr sz="3800" b="1" kern="1200">
        <a:solidFill>
          <a:srgbClr val="003399"/>
        </a:solidFill>
        <a:latin typeface="Verdana" pitchFamily="34" charset="0"/>
        <a:ea typeface="+mn-ea"/>
        <a:cs typeface="+mn-cs"/>
      </a:defRPr>
    </a:lvl1pPr>
    <a:lvl2pPr marL="457200" algn="l" rtl="0" eaLnBrk="0" fontAlgn="base" hangingPunct="0">
      <a:spcBef>
        <a:spcPct val="0"/>
      </a:spcBef>
      <a:spcAft>
        <a:spcPct val="0"/>
      </a:spcAft>
      <a:defRPr sz="3800" b="1" kern="1200">
        <a:solidFill>
          <a:srgbClr val="003399"/>
        </a:solidFill>
        <a:latin typeface="Verdana" pitchFamily="34" charset="0"/>
        <a:ea typeface="+mn-ea"/>
        <a:cs typeface="+mn-cs"/>
      </a:defRPr>
    </a:lvl2pPr>
    <a:lvl3pPr marL="914400" algn="l" rtl="0" eaLnBrk="0" fontAlgn="base" hangingPunct="0">
      <a:spcBef>
        <a:spcPct val="0"/>
      </a:spcBef>
      <a:spcAft>
        <a:spcPct val="0"/>
      </a:spcAft>
      <a:defRPr sz="3800" b="1" kern="1200">
        <a:solidFill>
          <a:srgbClr val="003399"/>
        </a:solidFill>
        <a:latin typeface="Verdana" pitchFamily="34" charset="0"/>
        <a:ea typeface="+mn-ea"/>
        <a:cs typeface="+mn-cs"/>
      </a:defRPr>
    </a:lvl3pPr>
    <a:lvl4pPr marL="1371600" algn="l" rtl="0" eaLnBrk="0" fontAlgn="base" hangingPunct="0">
      <a:spcBef>
        <a:spcPct val="0"/>
      </a:spcBef>
      <a:spcAft>
        <a:spcPct val="0"/>
      </a:spcAft>
      <a:defRPr sz="3800" b="1" kern="1200">
        <a:solidFill>
          <a:srgbClr val="003399"/>
        </a:solidFill>
        <a:latin typeface="Verdana" pitchFamily="34" charset="0"/>
        <a:ea typeface="+mn-ea"/>
        <a:cs typeface="+mn-cs"/>
      </a:defRPr>
    </a:lvl4pPr>
    <a:lvl5pPr marL="1828800" algn="l" rtl="0" eaLnBrk="0" fontAlgn="base" hangingPunct="0">
      <a:spcBef>
        <a:spcPct val="0"/>
      </a:spcBef>
      <a:spcAft>
        <a:spcPct val="0"/>
      </a:spcAft>
      <a:defRPr sz="3800" b="1" kern="1200">
        <a:solidFill>
          <a:srgbClr val="003399"/>
        </a:solidFill>
        <a:latin typeface="Verdana" pitchFamily="34" charset="0"/>
        <a:ea typeface="+mn-ea"/>
        <a:cs typeface="+mn-cs"/>
      </a:defRPr>
    </a:lvl5pPr>
    <a:lvl6pPr marL="2286000" algn="l" defTabSz="914400" rtl="0" eaLnBrk="1" latinLnBrk="0" hangingPunct="1">
      <a:defRPr sz="3800" b="1" kern="1200">
        <a:solidFill>
          <a:srgbClr val="003399"/>
        </a:solidFill>
        <a:latin typeface="Verdana" pitchFamily="34" charset="0"/>
        <a:ea typeface="+mn-ea"/>
        <a:cs typeface="+mn-cs"/>
      </a:defRPr>
    </a:lvl6pPr>
    <a:lvl7pPr marL="2743200" algn="l" defTabSz="914400" rtl="0" eaLnBrk="1" latinLnBrk="0" hangingPunct="1">
      <a:defRPr sz="3800" b="1" kern="1200">
        <a:solidFill>
          <a:srgbClr val="003399"/>
        </a:solidFill>
        <a:latin typeface="Verdana" pitchFamily="34" charset="0"/>
        <a:ea typeface="+mn-ea"/>
        <a:cs typeface="+mn-cs"/>
      </a:defRPr>
    </a:lvl7pPr>
    <a:lvl8pPr marL="3200400" algn="l" defTabSz="914400" rtl="0" eaLnBrk="1" latinLnBrk="0" hangingPunct="1">
      <a:defRPr sz="3800" b="1" kern="1200">
        <a:solidFill>
          <a:srgbClr val="003399"/>
        </a:solidFill>
        <a:latin typeface="Verdana" pitchFamily="34" charset="0"/>
        <a:ea typeface="+mn-ea"/>
        <a:cs typeface="+mn-cs"/>
      </a:defRPr>
    </a:lvl8pPr>
    <a:lvl9pPr marL="3657600" algn="l" defTabSz="914400" rtl="0" eaLnBrk="1" latinLnBrk="0" hangingPunct="1">
      <a:defRPr sz="3800" b="1" kern="1200">
        <a:solidFill>
          <a:srgbClr val="003399"/>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8000"/>
    <a:srgbClr val="E60702"/>
    <a:srgbClr val="003FBE"/>
    <a:srgbClr val="59AEB5"/>
    <a:srgbClr val="00B9E4"/>
    <a:srgbClr val="FF66FF"/>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68798" autoAdjust="0"/>
  </p:normalViewPr>
  <p:slideViewPr>
    <p:cSldViewPr snapToGrid="0">
      <p:cViewPr varScale="1">
        <p:scale>
          <a:sx n="59" d="100"/>
          <a:sy n="59" d="100"/>
        </p:scale>
        <p:origin x="-114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p:scale>
          <a:sx n="66" d="100"/>
          <a:sy n="66" d="100"/>
        </p:scale>
        <p:origin x="-996" y="-6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a:solidFill>
                  <a:schemeClr val="tx1"/>
                </a:solidFill>
                <a:latin typeface="Arial" charset="0"/>
              </a:defRPr>
            </a:lvl1pPr>
          </a:lstStyle>
          <a:p>
            <a:r>
              <a:rPr lang="en-US"/>
              <a:t>Technical Report Writing</a:t>
            </a:r>
          </a:p>
        </p:txBody>
      </p:sp>
      <p:sp>
        <p:nvSpPr>
          <p:cNvPr id="450571" name="Rectangle 11"/>
          <p:cNvSpPr>
            <a:spLocks noGrp="1" noChangeArrowheads="1"/>
          </p:cNvSpPr>
          <p:nvPr>
            <p:ph type="dt" sz="quarter" idx="1"/>
          </p:nvPr>
        </p:nvSpPr>
        <p:spPr bwMode="auto">
          <a:xfrm>
            <a:off x="3429000" y="0"/>
            <a:ext cx="3429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solidFill>
                  <a:schemeClr val="tx1"/>
                </a:solidFill>
                <a:latin typeface="Arial" charset="0"/>
              </a:defRPr>
            </a:lvl1pPr>
          </a:lstStyle>
          <a:p>
            <a:r>
              <a:rPr lang="en-US"/>
              <a:t>Introduction to Engineering Design</a:t>
            </a:r>
            <a:r>
              <a:rPr lang="en-US" baseline="30000"/>
              <a:t>TM</a:t>
            </a:r>
          </a:p>
          <a:p>
            <a:r>
              <a:rPr lang="en-US"/>
              <a:t>Unit 3 – Lesson 3.4 – Product Improvement By Design</a:t>
            </a:r>
          </a:p>
        </p:txBody>
      </p:sp>
      <p:sp>
        <p:nvSpPr>
          <p:cNvPr id="450572" name="Rectangle 12"/>
          <p:cNvSpPr>
            <a:spLocks noGrp="1" noChangeArrowheads="1"/>
          </p:cNvSpPr>
          <p:nvPr>
            <p:ph type="ftr" sz="quarter" idx="2"/>
          </p:nvPr>
        </p:nvSpPr>
        <p:spPr bwMode="auto">
          <a:xfrm>
            <a:off x="0" y="8534400"/>
            <a:ext cx="2971800" cy="6080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b="0">
                <a:solidFill>
                  <a:schemeClr val="tx1"/>
                </a:solidFill>
                <a:latin typeface="Arial" charset="0"/>
                <a:cs typeface="Arial" charset="0"/>
              </a:defRPr>
            </a:lvl1pPr>
          </a:lstStyle>
          <a:p>
            <a:r>
              <a:rPr lang="en-US"/>
              <a:t>Project Lead The Way, Inc.</a:t>
            </a:r>
            <a:endParaRPr lang="en-US" baseline="30000"/>
          </a:p>
          <a:p>
            <a:r>
              <a:rPr lang="en-US"/>
              <a:t>Copyright 2007</a:t>
            </a:r>
          </a:p>
          <a:p>
            <a:endParaRPr lang="en-US"/>
          </a:p>
        </p:txBody>
      </p:sp>
      <p:sp>
        <p:nvSpPr>
          <p:cNvPr id="450573" name="Rectangle 13"/>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fld id="{A876AB4B-0B29-42EA-B0B9-1D5CF509E622}" type="slidenum">
              <a:rPr lang="en-US"/>
              <a:pPr/>
              <a:t>‹#›</a:t>
            </a:fld>
            <a:endParaRPr lang="en-US"/>
          </a:p>
        </p:txBody>
      </p:sp>
      <p:pic>
        <p:nvPicPr>
          <p:cNvPr id="450575" name="Picture 15"/>
          <p:cNvPicPr>
            <a:picLocks noChangeAspect="1" noChangeArrowheads="1"/>
          </p:cNvPicPr>
          <p:nvPr/>
        </p:nvPicPr>
        <p:blipFill>
          <a:blip r:embed="rId2">
            <a:clrChange>
              <a:clrFrom>
                <a:srgbClr val="E6E6E6"/>
              </a:clrFrom>
              <a:clrTo>
                <a:srgbClr val="E6E6E6">
                  <a:alpha val="0"/>
                </a:srgbClr>
              </a:clrTo>
            </a:clrChange>
          </a:blip>
          <a:srcRect/>
          <a:stretch>
            <a:fillRect/>
          </a:stretch>
        </p:blipFill>
        <p:spPr bwMode="auto">
          <a:xfrm>
            <a:off x="6078538" y="8582025"/>
            <a:ext cx="474662" cy="4873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a:solidFill>
                  <a:schemeClr val="tx1"/>
                </a:solidFill>
                <a:latin typeface="Arial" charset="0"/>
              </a:defRPr>
            </a:lvl1pPr>
          </a:lstStyle>
          <a:p>
            <a:r>
              <a:rPr lang="en-US"/>
              <a:t>Technical Report Writing</a:t>
            </a:r>
          </a:p>
        </p:txBody>
      </p:sp>
      <p:sp>
        <p:nvSpPr>
          <p:cNvPr id="143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43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372" name="Rectangle 12"/>
          <p:cNvSpPr>
            <a:spLocks noGrp="1" noChangeArrowheads="1"/>
          </p:cNvSpPr>
          <p:nvPr>
            <p:ph type="dt" idx="1"/>
          </p:nvPr>
        </p:nvSpPr>
        <p:spPr bwMode="auto">
          <a:xfrm>
            <a:off x="3352800" y="0"/>
            <a:ext cx="350361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solidFill>
                  <a:schemeClr val="tx1"/>
                </a:solidFill>
                <a:latin typeface="Arial" charset="0"/>
              </a:defRPr>
            </a:lvl1pPr>
          </a:lstStyle>
          <a:p>
            <a:r>
              <a:rPr lang="en-US"/>
              <a:t>Introduction to Engineering Design</a:t>
            </a:r>
            <a:r>
              <a:rPr lang="en-US" baseline="30000"/>
              <a:t>TM</a:t>
            </a:r>
          </a:p>
          <a:p>
            <a:r>
              <a:rPr lang="en-US"/>
              <a:t>Unit 3 – Lesson 3.4 – Product Improvement By Design</a:t>
            </a:r>
          </a:p>
        </p:txBody>
      </p:sp>
      <p:sp>
        <p:nvSpPr>
          <p:cNvPr id="143373" name="Rectangle 13"/>
          <p:cNvSpPr>
            <a:spLocks noGrp="1" noChangeArrowheads="1"/>
          </p:cNvSpPr>
          <p:nvPr>
            <p:ph type="ftr" sz="quarter" idx="4"/>
          </p:nvPr>
        </p:nvSpPr>
        <p:spPr bwMode="auto">
          <a:xfrm>
            <a:off x="0" y="8534400"/>
            <a:ext cx="2971800" cy="6080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b="0">
                <a:solidFill>
                  <a:schemeClr val="tx1"/>
                </a:solidFill>
                <a:latin typeface="Arial" charset="0"/>
                <a:cs typeface="Arial" charset="0"/>
              </a:defRPr>
            </a:lvl1pPr>
          </a:lstStyle>
          <a:p>
            <a:r>
              <a:rPr lang="en-US"/>
              <a:t>Project Lead The Way, Inc.</a:t>
            </a:r>
            <a:endParaRPr lang="en-US" baseline="30000"/>
          </a:p>
          <a:p>
            <a:r>
              <a:rPr lang="en-US"/>
              <a:t>Copyright 2007</a:t>
            </a:r>
          </a:p>
          <a:p>
            <a:endParaRPr lang="en-US"/>
          </a:p>
        </p:txBody>
      </p:sp>
      <p:sp>
        <p:nvSpPr>
          <p:cNvPr id="143374" name="Rectangle 14"/>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fld id="{88DC7178-BB8F-4816-B6E8-AC80F671FEA7}" type="slidenum">
              <a:rPr lang="en-US"/>
              <a:pPr/>
              <a:t>‹#›</a:t>
            </a:fld>
            <a:endParaRPr lang="en-US"/>
          </a:p>
        </p:txBody>
      </p:sp>
      <p:pic>
        <p:nvPicPr>
          <p:cNvPr id="143376" name="Picture 16"/>
          <p:cNvPicPr>
            <a:picLocks noChangeAspect="1" noChangeArrowheads="1"/>
          </p:cNvPicPr>
          <p:nvPr/>
        </p:nvPicPr>
        <p:blipFill>
          <a:blip r:embed="rId2">
            <a:clrChange>
              <a:clrFrom>
                <a:srgbClr val="E6E6E6"/>
              </a:clrFrom>
              <a:clrTo>
                <a:srgbClr val="E6E6E6">
                  <a:alpha val="0"/>
                </a:srgbClr>
              </a:clrTo>
            </a:clrChange>
          </a:blip>
          <a:srcRect/>
          <a:stretch>
            <a:fillRect/>
          </a:stretch>
        </p:blipFill>
        <p:spPr bwMode="auto">
          <a:xfrm>
            <a:off x="6049963" y="8582025"/>
            <a:ext cx="474662" cy="4873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Technical Report Writing</a:t>
            </a:r>
          </a:p>
        </p:txBody>
      </p:sp>
      <p:sp>
        <p:nvSpPr>
          <p:cNvPr id="5" name="Rectangle 12"/>
          <p:cNvSpPr>
            <a:spLocks noGrp="1" noChangeArrowheads="1"/>
          </p:cNvSpPr>
          <p:nvPr>
            <p:ph type="dt" idx="1"/>
          </p:nvPr>
        </p:nvSpPr>
        <p:spPr>
          <a:ln/>
        </p:spPr>
        <p:txBody>
          <a:bodyPr/>
          <a:lstStyle/>
          <a:p>
            <a:r>
              <a:rPr lang="en-US"/>
              <a:t>Introduction to Engineering Design</a:t>
            </a:r>
            <a:r>
              <a:rPr lang="en-US" baseline="30000"/>
              <a:t>TM</a:t>
            </a:r>
          </a:p>
          <a:p>
            <a:r>
              <a:rPr lang="en-US"/>
              <a:t>Unit 3 – Lesson 3.4 – Product Improvement By Design</a:t>
            </a:r>
          </a:p>
        </p:txBody>
      </p:sp>
      <p:sp>
        <p:nvSpPr>
          <p:cNvPr id="6" name="Rectangle 13"/>
          <p:cNvSpPr>
            <a:spLocks noGrp="1" noChangeArrowheads="1"/>
          </p:cNvSpPr>
          <p:nvPr>
            <p:ph type="ftr" sz="quarter" idx="4"/>
          </p:nvPr>
        </p:nvSpPr>
        <p:spPr>
          <a:ln/>
        </p:spPr>
        <p:txBody>
          <a:bodyPr/>
          <a:lstStyle/>
          <a:p>
            <a:r>
              <a:rPr lang="en-US"/>
              <a:t>Project Lead The Way, Inc.</a:t>
            </a:r>
            <a:endParaRPr lang="en-US" baseline="30000"/>
          </a:p>
          <a:p>
            <a:r>
              <a:rPr lang="en-US"/>
              <a:t>Copyright 2007</a:t>
            </a:r>
          </a:p>
          <a:p>
            <a:endParaRPr lang="en-US"/>
          </a:p>
        </p:txBody>
      </p:sp>
      <p:sp>
        <p:nvSpPr>
          <p:cNvPr id="7" name="Rectangle 14"/>
          <p:cNvSpPr>
            <a:spLocks noGrp="1" noChangeArrowheads="1"/>
          </p:cNvSpPr>
          <p:nvPr>
            <p:ph type="sldNum" sz="quarter" idx="5"/>
          </p:nvPr>
        </p:nvSpPr>
        <p:spPr>
          <a:ln/>
        </p:spPr>
        <p:txBody>
          <a:bodyPr/>
          <a:lstStyle/>
          <a:p>
            <a:fld id="{F372C501-0F53-4BC8-9EBC-55651F1313DC}" type="slidenum">
              <a:rPr lang="en-US"/>
              <a:pPr/>
              <a:t>1</a:t>
            </a:fld>
            <a:endParaRPr lang="en-US"/>
          </a:p>
        </p:txBody>
      </p:sp>
      <p:sp>
        <p:nvSpPr>
          <p:cNvPr id="552962" name="Rectangle 2"/>
          <p:cNvSpPr>
            <a:spLocks noGrp="1" noRot="1" noChangeAspect="1" noChangeArrowheads="1" noTextEdit="1"/>
          </p:cNvSpPr>
          <p:nvPr>
            <p:ph type="sldImg"/>
          </p:nvPr>
        </p:nvSpPr>
        <p:spPr>
          <a:ln/>
        </p:spPr>
      </p:sp>
      <p:sp>
        <p:nvSpPr>
          <p:cNvPr id="552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Technical Report Writing</a:t>
            </a:r>
          </a:p>
        </p:txBody>
      </p:sp>
      <p:sp>
        <p:nvSpPr>
          <p:cNvPr id="5" name="Rectangle 12"/>
          <p:cNvSpPr>
            <a:spLocks noGrp="1" noChangeArrowheads="1"/>
          </p:cNvSpPr>
          <p:nvPr>
            <p:ph type="dt" idx="1"/>
          </p:nvPr>
        </p:nvSpPr>
        <p:spPr>
          <a:ln/>
        </p:spPr>
        <p:txBody>
          <a:bodyPr/>
          <a:lstStyle/>
          <a:p>
            <a:r>
              <a:rPr lang="en-US"/>
              <a:t>Introduction to Engineering Design</a:t>
            </a:r>
            <a:r>
              <a:rPr lang="en-US" baseline="30000"/>
              <a:t>TM</a:t>
            </a:r>
          </a:p>
          <a:p>
            <a:r>
              <a:rPr lang="en-US"/>
              <a:t>Unit 3 – Lesson 3.4 – Product Improvement By Design</a:t>
            </a:r>
          </a:p>
        </p:txBody>
      </p:sp>
      <p:sp>
        <p:nvSpPr>
          <p:cNvPr id="6" name="Rectangle 13"/>
          <p:cNvSpPr>
            <a:spLocks noGrp="1" noChangeArrowheads="1"/>
          </p:cNvSpPr>
          <p:nvPr>
            <p:ph type="ftr" sz="quarter" idx="4"/>
          </p:nvPr>
        </p:nvSpPr>
        <p:spPr>
          <a:ln/>
        </p:spPr>
        <p:txBody>
          <a:bodyPr/>
          <a:lstStyle/>
          <a:p>
            <a:r>
              <a:rPr lang="en-US"/>
              <a:t>Project Lead The Way, Inc.</a:t>
            </a:r>
            <a:endParaRPr lang="en-US" baseline="30000"/>
          </a:p>
          <a:p>
            <a:r>
              <a:rPr lang="en-US"/>
              <a:t>Copyright 2007</a:t>
            </a:r>
          </a:p>
          <a:p>
            <a:endParaRPr lang="en-US"/>
          </a:p>
        </p:txBody>
      </p:sp>
      <p:sp>
        <p:nvSpPr>
          <p:cNvPr id="7" name="Rectangle 14"/>
          <p:cNvSpPr>
            <a:spLocks noGrp="1" noChangeArrowheads="1"/>
          </p:cNvSpPr>
          <p:nvPr>
            <p:ph type="sldNum" sz="quarter" idx="5"/>
          </p:nvPr>
        </p:nvSpPr>
        <p:spPr>
          <a:ln/>
        </p:spPr>
        <p:txBody>
          <a:bodyPr/>
          <a:lstStyle/>
          <a:p>
            <a:fld id="{E1DC7221-9679-456A-AED0-7EED28F3D930}" type="slidenum">
              <a:rPr lang="en-US"/>
              <a:pPr/>
              <a:t>10</a:t>
            </a:fld>
            <a:endParaRPr lang="en-US"/>
          </a:p>
        </p:txBody>
      </p:sp>
      <p:sp>
        <p:nvSpPr>
          <p:cNvPr id="659458" name="Rectangle 2"/>
          <p:cNvSpPr>
            <a:spLocks noGrp="1" noRot="1" noChangeAspect="1" noChangeArrowheads="1" noTextEdit="1"/>
          </p:cNvSpPr>
          <p:nvPr>
            <p:ph type="sldImg"/>
          </p:nvPr>
        </p:nvSpPr>
        <p:spPr>
          <a:ln/>
        </p:spPr>
      </p:sp>
      <p:sp>
        <p:nvSpPr>
          <p:cNvPr id="659459" name="Rectangle 3"/>
          <p:cNvSpPr>
            <a:spLocks noGrp="1" noChangeArrowheads="1"/>
          </p:cNvSpPr>
          <p:nvPr>
            <p:ph type="body" idx="1"/>
          </p:nvPr>
        </p:nvSpPr>
        <p:spPr/>
        <p:txBody>
          <a:bodyPr/>
          <a:lstStyle/>
          <a:p>
            <a:r>
              <a:rPr lang="en-US"/>
              <a:t>The front matter may also contain other </a:t>
            </a:r>
            <a:r>
              <a:rPr lang="en-US" b="1" i="1"/>
              <a:t>optional</a:t>
            </a:r>
            <a:r>
              <a:rPr lang="en-US"/>
              <a:t> items which may or may not pertain to a student’s technical report:</a:t>
            </a:r>
          </a:p>
          <a:p>
            <a:endParaRPr lang="en-US"/>
          </a:p>
          <a:p>
            <a:r>
              <a:rPr lang="en-US"/>
              <a:t>6. </a:t>
            </a:r>
            <a:r>
              <a:rPr lang="en-US" b="1"/>
              <a:t>Forward</a:t>
            </a:r>
            <a:r>
              <a:rPr lang="en-US"/>
              <a:t> - an introductory statement that presents background material or that places in context a report that is part of a series. It is written by an authority in the field other than the author of the report. The name and affiliation of the author of the foreword follow the last paragraph.</a:t>
            </a:r>
          </a:p>
          <a:p>
            <a:endParaRPr lang="en-US"/>
          </a:p>
          <a:p>
            <a:r>
              <a:rPr lang="en-US"/>
              <a:t>7. </a:t>
            </a:r>
            <a:r>
              <a:rPr lang="en-US" b="1"/>
              <a:t>Preface</a:t>
            </a:r>
            <a:r>
              <a:rPr lang="en-US"/>
              <a:t> - an introductory statement that announces the purpose and scope of the report and acknowledges the contributions of individuals not identified as authors or editors. Sometimes a preface specifies the audience for whom a report is intended; it may also highlight the relationship of the report to a specific project or program. Material that is necessary for understanding the report belongs in the introduction, not in the Preface. A foreword and a preface are not interchangeable, and the information in them is not redundant. A foreword precedes a preface, if both are included. </a:t>
            </a:r>
          </a:p>
          <a:p>
            <a:endParaRPr lang="en-US"/>
          </a:p>
          <a:p>
            <a:r>
              <a:rPr lang="en-US"/>
              <a:t>8. </a:t>
            </a:r>
            <a:r>
              <a:rPr lang="en-US" b="1"/>
              <a:t>Acknowledgements</a:t>
            </a:r>
            <a:r>
              <a:rPr lang="en-US"/>
              <a:t> - Acknowledgments of technical assistance that contributed to the content of the report are made at an appropriate place in the preface or in the body. However, lengthy acknowledgments are often made in a special optional section titled “Acknowledgments.” This optional section follows the preface, in which case the preface does not contain acknowledgments.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Technical Report Writing</a:t>
            </a:r>
          </a:p>
        </p:txBody>
      </p:sp>
      <p:sp>
        <p:nvSpPr>
          <p:cNvPr id="5" name="Rectangle 12"/>
          <p:cNvSpPr>
            <a:spLocks noGrp="1" noChangeArrowheads="1"/>
          </p:cNvSpPr>
          <p:nvPr>
            <p:ph type="dt" idx="1"/>
          </p:nvPr>
        </p:nvSpPr>
        <p:spPr>
          <a:ln/>
        </p:spPr>
        <p:txBody>
          <a:bodyPr/>
          <a:lstStyle/>
          <a:p>
            <a:r>
              <a:rPr lang="en-US"/>
              <a:t>Introduction to Engineering Design</a:t>
            </a:r>
            <a:r>
              <a:rPr lang="en-US" baseline="30000"/>
              <a:t>TM</a:t>
            </a:r>
          </a:p>
          <a:p>
            <a:r>
              <a:rPr lang="en-US"/>
              <a:t>Unit 3 – Lesson 3.4 – Product Improvement By Design</a:t>
            </a:r>
          </a:p>
        </p:txBody>
      </p:sp>
      <p:sp>
        <p:nvSpPr>
          <p:cNvPr id="6" name="Rectangle 13"/>
          <p:cNvSpPr>
            <a:spLocks noGrp="1" noChangeArrowheads="1"/>
          </p:cNvSpPr>
          <p:nvPr>
            <p:ph type="ftr" sz="quarter" idx="4"/>
          </p:nvPr>
        </p:nvSpPr>
        <p:spPr>
          <a:ln/>
        </p:spPr>
        <p:txBody>
          <a:bodyPr/>
          <a:lstStyle/>
          <a:p>
            <a:r>
              <a:rPr lang="en-US"/>
              <a:t>Project Lead The Way, Inc.</a:t>
            </a:r>
            <a:endParaRPr lang="en-US" baseline="30000"/>
          </a:p>
          <a:p>
            <a:r>
              <a:rPr lang="en-US"/>
              <a:t>Copyright 2007</a:t>
            </a:r>
          </a:p>
          <a:p>
            <a:endParaRPr lang="en-US"/>
          </a:p>
        </p:txBody>
      </p:sp>
      <p:sp>
        <p:nvSpPr>
          <p:cNvPr id="7" name="Rectangle 14"/>
          <p:cNvSpPr>
            <a:spLocks noGrp="1" noChangeArrowheads="1"/>
          </p:cNvSpPr>
          <p:nvPr>
            <p:ph type="sldNum" sz="quarter" idx="5"/>
          </p:nvPr>
        </p:nvSpPr>
        <p:spPr>
          <a:ln/>
        </p:spPr>
        <p:txBody>
          <a:bodyPr/>
          <a:lstStyle/>
          <a:p>
            <a:fld id="{37FBB0C4-F84A-4F71-A91D-FDD3C0A8D790}" type="slidenum">
              <a:rPr lang="en-US"/>
              <a:pPr/>
              <a:t>11</a:t>
            </a:fld>
            <a:endParaRPr lang="en-US"/>
          </a:p>
        </p:txBody>
      </p:sp>
      <p:sp>
        <p:nvSpPr>
          <p:cNvPr id="556034" name="Rectangle 2"/>
          <p:cNvSpPr>
            <a:spLocks noGrp="1" noRot="1" noChangeAspect="1" noChangeArrowheads="1" noTextEdit="1"/>
          </p:cNvSpPr>
          <p:nvPr>
            <p:ph type="sldImg"/>
          </p:nvPr>
        </p:nvSpPr>
        <p:spPr>
          <a:ln/>
        </p:spPr>
      </p:sp>
      <p:sp>
        <p:nvSpPr>
          <p:cNvPr id="556035" name="Rectangle 3"/>
          <p:cNvSpPr>
            <a:spLocks noGrp="1" noChangeArrowheads="1"/>
          </p:cNvSpPr>
          <p:nvPr>
            <p:ph type="body" idx="1"/>
          </p:nvPr>
        </p:nvSpPr>
        <p:spPr/>
        <p:txBody>
          <a:bodyPr/>
          <a:lstStyle/>
          <a:p>
            <a:r>
              <a:rPr lang="en-US"/>
              <a:t>Note: The front and back covers do not have page numbers.</a:t>
            </a:r>
          </a:p>
          <a:p>
            <a:endParaRPr lang="en-US"/>
          </a:p>
          <a:p>
            <a:r>
              <a:rPr lang="en-US"/>
              <a:t>When it is necessary to call attention to certain aspects of a report, such as its security classification, restricted distribution, or proprietary information, appropriate </a:t>
            </a:r>
            <a:r>
              <a:rPr lang="en-US" b="1" i="1"/>
              <a:t>notices</a:t>
            </a:r>
            <a:r>
              <a:rPr lang="en-US"/>
              <a:t> appear on the cover.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Technical Report Writing</a:t>
            </a:r>
          </a:p>
        </p:txBody>
      </p:sp>
      <p:sp>
        <p:nvSpPr>
          <p:cNvPr id="5" name="Rectangle 12"/>
          <p:cNvSpPr>
            <a:spLocks noGrp="1" noChangeArrowheads="1"/>
          </p:cNvSpPr>
          <p:nvPr>
            <p:ph type="dt" idx="1"/>
          </p:nvPr>
        </p:nvSpPr>
        <p:spPr>
          <a:ln/>
        </p:spPr>
        <p:txBody>
          <a:bodyPr/>
          <a:lstStyle/>
          <a:p>
            <a:r>
              <a:rPr lang="en-US"/>
              <a:t>Introduction to Engineering Design</a:t>
            </a:r>
            <a:r>
              <a:rPr lang="en-US" baseline="30000"/>
              <a:t>TM</a:t>
            </a:r>
          </a:p>
          <a:p>
            <a:r>
              <a:rPr lang="en-US"/>
              <a:t>Unit 3 – Lesson 3.4 – Product Improvement By Design</a:t>
            </a:r>
          </a:p>
        </p:txBody>
      </p:sp>
      <p:sp>
        <p:nvSpPr>
          <p:cNvPr id="6" name="Rectangle 13"/>
          <p:cNvSpPr>
            <a:spLocks noGrp="1" noChangeArrowheads="1"/>
          </p:cNvSpPr>
          <p:nvPr>
            <p:ph type="ftr" sz="quarter" idx="4"/>
          </p:nvPr>
        </p:nvSpPr>
        <p:spPr>
          <a:ln/>
        </p:spPr>
        <p:txBody>
          <a:bodyPr/>
          <a:lstStyle/>
          <a:p>
            <a:r>
              <a:rPr lang="en-US"/>
              <a:t>Project Lead The Way, Inc.</a:t>
            </a:r>
            <a:endParaRPr lang="en-US" baseline="30000"/>
          </a:p>
          <a:p>
            <a:r>
              <a:rPr lang="en-US"/>
              <a:t>Copyright 2007</a:t>
            </a:r>
          </a:p>
          <a:p>
            <a:endParaRPr lang="en-US"/>
          </a:p>
        </p:txBody>
      </p:sp>
      <p:sp>
        <p:nvSpPr>
          <p:cNvPr id="7" name="Rectangle 14"/>
          <p:cNvSpPr>
            <a:spLocks noGrp="1" noChangeArrowheads="1"/>
          </p:cNvSpPr>
          <p:nvPr>
            <p:ph type="sldNum" sz="quarter" idx="5"/>
          </p:nvPr>
        </p:nvSpPr>
        <p:spPr>
          <a:ln/>
        </p:spPr>
        <p:txBody>
          <a:bodyPr/>
          <a:lstStyle/>
          <a:p>
            <a:fld id="{654E8008-E362-4A98-8AAC-CEBE116677D2}" type="slidenum">
              <a:rPr lang="en-US"/>
              <a:pPr/>
              <a:t>12</a:t>
            </a:fld>
            <a:endParaRPr lang="en-US"/>
          </a:p>
        </p:txBody>
      </p:sp>
      <p:sp>
        <p:nvSpPr>
          <p:cNvPr id="655362" name="Rectangle 2"/>
          <p:cNvSpPr>
            <a:spLocks noGrp="1" noRot="1" noChangeAspect="1" noChangeArrowheads="1" noTextEdit="1"/>
          </p:cNvSpPr>
          <p:nvPr>
            <p:ph type="sldImg"/>
          </p:nvPr>
        </p:nvSpPr>
        <p:spPr>
          <a:ln/>
        </p:spPr>
      </p:sp>
      <p:sp>
        <p:nvSpPr>
          <p:cNvPr id="655363" name="Rectangle 3"/>
          <p:cNvSpPr>
            <a:spLocks noGrp="1" noChangeArrowheads="1"/>
          </p:cNvSpPr>
          <p:nvPr>
            <p:ph type="body" idx="1"/>
          </p:nvPr>
        </p:nvSpPr>
        <p:spPr/>
        <p:txBody>
          <a:bodyPr/>
          <a:lstStyle/>
          <a:p>
            <a:pPr>
              <a:lnSpc>
                <a:spcPct val="80000"/>
              </a:lnSpc>
              <a:buFont typeface="Wingdings 2" pitchFamily="18" charset="2"/>
              <a:buNone/>
            </a:pPr>
            <a:r>
              <a:rPr lang="en-US" sz="800">
                <a:sym typeface="Wingdings 2" pitchFamily="18" charset="2"/>
              </a:rPr>
              <a:t>*It is suggested that the school and class title be used in place of the </a:t>
            </a:r>
            <a:r>
              <a:rPr lang="en-US" sz="800" b="1" i="1">
                <a:sym typeface="Wingdings 2" pitchFamily="18" charset="2"/>
              </a:rPr>
              <a:t>publisher</a:t>
            </a:r>
            <a:r>
              <a:rPr lang="en-US" sz="800">
                <a:sym typeface="Wingdings 2" pitchFamily="18" charset="2"/>
              </a:rPr>
              <a:t> for instructional purposes.</a:t>
            </a:r>
          </a:p>
          <a:p>
            <a:pPr>
              <a:lnSpc>
                <a:spcPct val="80000"/>
              </a:lnSpc>
            </a:pPr>
            <a:endParaRPr lang="en-US" sz="800"/>
          </a:p>
          <a:p>
            <a:pPr>
              <a:lnSpc>
                <a:spcPct val="80000"/>
              </a:lnSpc>
            </a:pPr>
            <a:r>
              <a:rPr lang="en-US" sz="800"/>
              <a:t>If a report tracking number is used, it should also appear on the label. Many companies and organizations have their own labeling standards.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Technical Report Writing</a:t>
            </a:r>
          </a:p>
        </p:txBody>
      </p:sp>
      <p:sp>
        <p:nvSpPr>
          <p:cNvPr id="5" name="Rectangle 12"/>
          <p:cNvSpPr>
            <a:spLocks noGrp="1" noChangeArrowheads="1"/>
          </p:cNvSpPr>
          <p:nvPr>
            <p:ph type="dt" idx="1"/>
          </p:nvPr>
        </p:nvSpPr>
        <p:spPr>
          <a:ln/>
        </p:spPr>
        <p:txBody>
          <a:bodyPr/>
          <a:lstStyle/>
          <a:p>
            <a:r>
              <a:rPr lang="en-US"/>
              <a:t>Introduction to Engineering Design</a:t>
            </a:r>
            <a:r>
              <a:rPr lang="en-US" baseline="30000"/>
              <a:t>TM</a:t>
            </a:r>
          </a:p>
          <a:p>
            <a:r>
              <a:rPr lang="en-US"/>
              <a:t>Unit 3 – Lesson 3.4 – Product Improvement By Design</a:t>
            </a:r>
          </a:p>
        </p:txBody>
      </p:sp>
      <p:sp>
        <p:nvSpPr>
          <p:cNvPr id="6" name="Rectangle 13"/>
          <p:cNvSpPr>
            <a:spLocks noGrp="1" noChangeArrowheads="1"/>
          </p:cNvSpPr>
          <p:nvPr>
            <p:ph type="ftr" sz="quarter" idx="4"/>
          </p:nvPr>
        </p:nvSpPr>
        <p:spPr>
          <a:ln/>
        </p:spPr>
        <p:txBody>
          <a:bodyPr/>
          <a:lstStyle/>
          <a:p>
            <a:r>
              <a:rPr lang="en-US"/>
              <a:t>Project Lead The Way, Inc.</a:t>
            </a:r>
            <a:endParaRPr lang="en-US" baseline="30000"/>
          </a:p>
          <a:p>
            <a:r>
              <a:rPr lang="en-US"/>
              <a:t>Copyright 2007</a:t>
            </a:r>
          </a:p>
          <a:p>
            <a:endParaRPr lang="en-US"/>
          </a:p>
        </p:txBody>
      </p:sp>
      <p:sp>
        <p:nvSpPr>
          <p:cNvPr id="7" name="Rectangle 14"/>
          <p:cNvSpPr>
            <a:spLocks noGrp="1" noChangeArrowheads="1"/>
          </p:cNvSpPr>
          <p:nvPr>
            <p:ph type="sldNum" sz="quarter" idx="5"/>
          </p:nvPr>
        </p:nvSpPr>
        <p:spPr>
          <a:ln/>
        </p:spPr>
        <p:txBody>
          <a:bodyPr/>
          <a:lstStyle/>
          <a:p>
            <a:fld id="{1198A15D-A2D9-4ECF-BC34-D3F4FEC12F29}" type="slidenum">
              <a:rPr lang="en-US"/>
              <a:pPr/>
              <a:t>13</a:t>
            </a:fld>
            <a:endParaRPr lang="en-US"/>
          </a:p>
        </p:txBody>
      </p:sp>
      <p:sp>
        <p:nvSpPr>
          <p:cNvPr id="590850" name="Rectangle 2"/>
          <p:cNvSpPr>
            <a:spLocks noGrp="1" noRot="1" noChangeAspect="1" noChangeArrowheads="1" noTextEdit="1"/>
          </p:cNvSpPr>
          <p:nvPr>
            <p:ph type="sldImg"/>
          </p:nvPr>
        </p:nvSpPr>
        <p:spPr>
          <a:ln/>
        </p:spPr>
      </p:sp>
      <p:sp>
        <p:nvSpPr>
          <p:cNvPr id="590851" name="Rectangle 3"/>
          <p:cNvSpPr>
            <a:spLocks noGrp="1" noChangeArrowheads="1"/>
          </p:cNvSpPr>
          <p:nvPr>
            <p:ph type="body" idx="1"/>
          </p:nvPr>
        </p:nvSpPr>
        <p:spPr/>
        <p:txBody>
          <a:bodyPr/>
          <a:lstStyle/>
          <a:p>
            <a:pPr marL="228600" indent="-228600">
              <a:lnSpc>
                <a:spcPct val="80000"/>
              </a:lnSpc>
            </a:pPr>
            <a:r>
              <a:rPr lang="en-US" sz="800"/>
              <a:t>The data contained on the </a:t>
            </a:r>
            <a:r>
              <a:rPr lang="en-US" sz="800" b="1"/>
              <a:t>title page</a:t>
            </a:r>
            <a:r>
              <a:rPr lang="en-US" sz="800"/>
              <a:t> is critical to libraries, abstracting services, and other organizations that acquire, store, and provide access to information resources.</a:t>
            </a:r>
          </a:p>
          <a:p>
            <a:pPr marL="228600" indent="-228600">
              <a:lnSpc>
                <a:spcPct val="80000"/>
              </a:lnSpc>
            </a:pPr>
            <a:endParaRPr lang="en-US" sz="800"/>
          </a:p>
          <a:p>
            <a:pPr marL="228600" indent="-228600">
              <a:lnSpc>
                <a:spcPct val="80000"/>
              </a:lnSpc>
            </a:pPr>
            <a:r>
              <a:rPr lang="en-US" sz="800" b="1"/>
              <a:t>Title and Subtitle</a:t>
            </a:r>
            <a:endParaRPr lang="en-US" sz="800"/>
          </a:p>
          <a:p>
            <a:pPr marL="228600" indent="-228600">
              <a:lnSpc>
                <a:spcPct val="80000"/>
              </a:lnSpc>
            </a:pPr>
            <a:r>
              <a:rPr lang="en-US" sz="800"/>
              <a:t>In creating the title of a report, an author should:</a:t>
            </a:r>
          </a:p>
          <a:p>
            <a:pPr marL="228600" indent="-228600">
              <a:lnSpc>
                <a:spcPct val="80000"/>
              </a:lnSpc>
            </a:pPr>
            <a:r>
              <a:rPr lang="en-US" sz="800"/>
              <a:t>1. selects words that distinguish the report from any other on the same general topic rather than writing “Report on . . .”</a:t>
            </a:r>
          </a:p>
          <a:p>
            <a:pPr marL="228600" indent="-228600">
              <a:lnSpc>
                <a:spcPct val="80000"/>
              </a:lnSpc>
            </a:pPr>
            <a:r>
              <a:rPr lang="en-US" sz="800"/>
              <a:t>2. use a distinctive subtitle for clarity. Information about the period covered by the report (for example, month, quarter, or year) is included in the subtitle of reports in series.</a:t>
            </a:r>
          </a:p>
          <a:p>
            <a:pPr marL="228600" indent="-228600">
              <a:lnSpc>
                <a:spcPct val="80000"/>
              </a:lnSpc>
            </a:pPr>
            <a:r>
              <a:rPr lang="en-US" sz="800"/>
              <a:t>3. spell out abbreviations and acronyms.</a:t>
            </a:r>
          </a:p>
          <a:p>
            <a:pPr marL="228600" indent="-228600">
              <a:lnSpc>
                <a:spcPct val="80000"/>
              </a:lnSpc>
            </a:pPr>
            <a:endParaRPr lang="en-US" sz="800"/>
          </a:p>
          <a:p>
            <a:pPr marL="228600" indent="-228600">
              <a:lnSpc>
                <a:spcPct val="80000"/>
              </a:lnSpc>
            </a:pPr>
            <a:r>
              <a:rPr lang="en-US" sz="800" b="1"/>
              <a:t>Authorship</a:t>
            </a:r>
            <a:endParaRPr lang="en-US" sz="800"/>
          </a:p>
          <a:p>
            <a:pPr marL="228600" indent="-228600">
              <a:lnSpc>
                <a:spcPct val="80000"/>
              </a:lnSpc>
            </a:pPr>
            <a:r>
              <a:rPr lang="en-US" sz="800"/>
              <a:t>The authorship of a report is reserved for the person or persons who originated the scientific or technical information or the text of the report, and who can effectively defend the content of the report to a peer group. The primary author is always identified first. An author’s name appears on the cover and title page in identical form. The preferred order is first name, middle name or initial, followed by surname. Academic degrees are not given. However, authors or contributors can identify themselves by their job titles in the organization (Jane R. Doe, Cost Analyst; Jack T. Doe, Head, Research and Development Division).</a:t>
            </a:r>
          </a:p>
          <a:p>
            <a:pPr marL="228600" indent="-228600">
              <a:lnSpc>
                <a:spcPct val="80000"/>
              </a:lnSpc>
            </a:pPr>
            <a:endParaRPr lang="en-US" sz="800"/>
          </a:p>
          <a:p>
            <a:pPr marL="228600" indent="-228600">
              <a:lnSpc>
                <a:spcPct val="80000"/>
              </a:lnSpc>
            </a:pPr>
            <a:r>
              <a:rPr lang="en-US" sz="800"/>
              <a:t>The required data elements of a </a:t>
            </a:r>
            <a:r>
              <a:rPr lang="en-US" sz="800" b="1"/>
              <a:t>title page</a:t>
            </a:r>
            <a:r>
              <a:rPr lang="en-US" sz="800"/>
              <a:t> that may not be appropriate for a classroom assignment are:</a:t>
            </a:r>
          </a:p>
          <a:p>
            <a:pPr marL="228600" indent="-228600">
              <a:lnSpc>
                <a:spcPct val="80000"/>
              </a:lnSpc>
            </a:pPr>
            <a:endParaRPr lang="en-US" sz="800" b="1"/>
          </a:p>
          <a:p>
            <a:pPr marL="228600" indent="-228600">
              <a:lnSpc>
                <a:spcPct val="80000"/>
              </a:lnSpc>
            </a:pPr>
            <a:r>
              <a:rPr lang="en-US" sz="800" b="1"/>
              <a:t>Report Number</a:t>
            </a:r>
            <a:endParaRPr lang="en-US" sz="800"/>
          </a:p>
          <a:p>
            <a:pPr marL="228600" indent="-228600">
              <a:lnSpc>
                <a:spcPct val="80000"/>
              </a:lnSpc>
            </a:pPr>
            <a:r>
              <a:rPr lang="en-US" sz="800"/>
              <a:t>Each report requires a unique report number that appears in an upper corner on both the cover and title page (and on the spine of a bound report if space permits so that the user will not have to remove the report from a shelf to read the number).  A report number is composed of an alphanumeric report code (2-16 characters) and a numeric sequential group (l-14 digits indicating the year and sequence of report issuance).</a:t>
            </a:r>
          </a:p>
          <a:p>
            <a:pPr marL="228600" indent="-228600">
              <a:lnSpc>
                <a:spcPct val="80000"/>
              </a:lnSpc>
            </a:pPr>
            <a:endParaRPr lang="en-US" sz="800"/>
          </a:p>
          <a:p>
            <a:pPr marL="228600" indent="-228600">
              <a:lnSpc>
                <a:spcPct val="80000"/>
              </a:lnSpc>
            </a:pPr>
            <a:r>
              <a:rPr lang="en-US" sz="800" b="1"/>
              <a:t>Performing and Sponsoring Organizations</a:t>
            </a:r>
            <a:endParaRPr lang="en-US" sz="800"/>
          </a:p>
          <a:p>
            <a:pPr marL="228600" indent="-228600">
              <a:lnSpc>
                <a:spcPct val="80000"/>
              </a:lnSpc>
            </a:pPr>
            <a:r>
              <a:rPr lang="en-US" sz="800"/>
              <a:t>The performing organization conducts research; the sponsoring organization funds research and usually controls report publication and distribution. The performing organization and the sponsoring organization may be one and the same. Reports that present the results of research done under contracts or grants identify both a performing and a sponsoring organization. In such cases, the name of the sponsoring organization, the performing organization, or other responsible unit, and the complete address appear on the title page. If there are multiple sponsoring organizations, each is listed, and the functions of each are identified.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Technical Report Writing</a:t>
            </a:r>
          </a:p>
        </p:txBody>
      </p:sp>
      <p:sp>
        <p:nvSpPr>
          <p:cNvPr id="5" name="Rectangle 12"/>
          <p:cNvSpPr>
            <a:spLocks noGrp="1" noChangeArrowheads="1"/>
          </p:cNvSpPr>
          <p:nvPr>
            <p:ph type="dt" idx="1"/>
          </p:nvPr>
        </p:nvSpPr>
        <p:spPr>
          <a:ln/>
        </p:spPr>
        <p:txBody>
          <a:bodyPr/>
          <a:lstStyle/>
          <a:p>
            <a:r>
              <a:rPr lang="en-US"/>
              <a:t>Introduction to Engineering Design</a:t>
            </a:r>
            <a:r>
              <a:rPr lang="en-US" baseline="30000"/>
              <a:t>TM</a:t>
            </a:r>
          </a:p>
          <a:p>
            <a:r>
              <a:rPr lang="en-US"/>
              <a:t>Unit 3 – Lesson 3.4 – Product Improvement By Design</a:t>
            </a:r>
          </a:p>
        </p:txBody>
      </p:sp>
      <p:sp>
        <p:nvSpPr>
          <p:cNvPr id="6" name="Rectangle 13"/>
          <p:cNvSpPr>
            <a:spLocks noGrp="1" noChangeArrowheads="1"/>
          </p:cNvSpPr>
          <p:nvPr>
            <p:ph type="ftr" sz="quarter" idx="4"/>
          </p:nvPr>
        </p:nvSpPr>
        <p:spPr>
          <a:ln/>
        </p:spPr>
        <p:txBody>
          <a:bodyPr/>
          <a:lstStyle/>
          <a:p>
            <a:r>
              <a:rPr lang="en-US"/>
              <a:t>Project Lead The Way, Inc.</a:t>
            </a:r>
            <a:endParaRPr lang="en-US" baseline="30000"/>
          </a:p>
          <a:p>
            <a:r>
              <a:rPr lang="en-US"/>
              <a:t>Copyright 2007</a:t>
            </a:r>
          </a:p>
          <a:p>
            <a:endParaRPr lang="en-US"/>
          </a:p>
        </p:txBody>
      </p:sp>
      <p:sp>
        <p:nvSpPr>
          <p:cNvPr id="7" name="Rectangle 14"/>
          <p:cNvSpPr>
            <a:spLocks noGrp="1" noChangeArrowheads="1"/>
          </p:cNvSpPr>
          <p:nvPr>
            <p:ph type="sldNum" sz="quarter" idx="5"/>
          </p:nvPr>
        </p:nvSpPr>
        <p:spPr>
          <a:ln/>
        </p:spPr>
        <p:txBody>
          <a:bodyPr/>
          <a:lstStyle/>
          <a:p>
            <a:fld id="{AA6A8354-47AE-492B-89F9-7176DEEDA644}" type="slidenum">
              <a:rPr lang="en-US"/>
              <a:pPr/>
              <a:t>14</a:t>
            </a:fld>
            <a:endParaRPr lang="en-US"/>
          </a:p>
        </p:txBody>
      </p:sp>
      <p:sp>
        <p:nvSpPr>
          <p:cNvPr id="593922" name="Rectangle 2"/>
          <p:cNvSpPr>
            <a:spLocks noGrp="1" noRot="1" noChangeAspect="1" noChangeArrowheads="1" noTextEdit="1"/>
          </p:cNvSpPr>
          <p:nvPr>
            <p:ph type="sldImg"/>
          </p:nvPr>
        </p:nvSpPr>
        <p:spPr>
          <a:ln/>
        </p:spPr>
      </p:sp>
      <p:sp>
        <p:nvSpPr>
          <p:cNvPr id="593923" name="Rectangle 3"/>
          <p:cNvSpPr>
            <a:spLocks noGrp="1" noChangeArrowheads="1"/>
          </p:cNvSpPr>
          <p:nvPr>
            <p:ph type="body" idx="1"/>
          </p:nvPr>
        </p:nvSpPr>
        <p:spPr/>
        <p:txBody>
          <a:bodyPr/>
          <a:lstStyle/>
          <a:p>
            <a:r>
              <a:rPr lang="en-US"/>
              <a:t>Abstracts are designed for information databases (such as those found in libraries). They are the messages that are compiled and appear when a person conducts a keyword search on a topic through a computer. It is for this reason that an abstract is very short and to the point. </a:t>
            </a:r>
          </a:p>
          <a:p>
            <a:endParaRPr lang="en-US"/>
          </a:p>
          <a:p>
            <a:r>
              <a:rPr lang="en-US"/>
              <a:t>Definitions:</a:t>
            </a:r>
          </a:p>
          <a:p>
            <a:r>
              <a:rPr lang="en-US" b="1"/>
              <a:t>Purpose</a:t>
            </a:r>
            <a:r>
              <a:rPr lang="en-US"/>
              <a:t> - the reason for which something is done or for which something exists.</a:t>
            </a:r>
          </a:p>
          <a:p>
            <a:r>
              <a:rPr lang="en-US" b="1"/>
              <a:t>Scope</a:t>
            </a:r>
            <a:r>
              <a:rPr lang="en-US"/>
              <a:t> - the extent of the area or subject matter that something deals with or to which it is relevant.</a:t>
            </a:r>
          </a:p>
          <a:p>
            <a:r>
              <a:rPr lang="en-US" b="1"/>
              <a:t>Findings</a:t>
            </a:r>
            <a:r>
              <a:rPr lang="en-US"/>
              <a:t> - something that is found or ascertained.</a:t>
            </a:r>
          </a:p>
          <a:p>
            <a:endParaRPr lang="en-US"/>
          </a:p>
          <a:p>
            <a:r>
              <a:rPr lang="en-US"/>
              <a:t>There are two types of abstracts, </a:t>
            </a:r>
            <a:r>
              <a:rPr lang="en-US" b="1" i="1"/>
              <a:t>descriptive</a:t>
            </a:r>
            <a:r>
              <a:rPr lang="en-US"/>
              <a:t> and </a:t>
            </a:r>
            <a:r>
              <a:rPr lang="en-US" b="1" i="1"/>
              <a:t>informative</a:t>
            </a:r>
            <a:r>
              <a:rPr lang="en-US"/>
              <a:t>. An </a:t>
            </a:r>
            <a:r>
              <a:rPr lang="en-US" b="1" i="1"/>
              <a:t>informative abstract</a:t>
            </a:r>
            <a:r>
              <a:rPr lang="en-US"/>
              <a:t> is the type that is used in a technical report.</a:t>
            </a:r>
          </a:p>
          <a:p>
            <a:endParaRPr lang="en-US"/>
          </a:p>
          <a:p>
            <a:r>
              <a:rPr lang="en-US"/>
              <a:t>An </a:t>
            </a:r>
            <a:r>
              <a:rPr lang="en-US" b="1" i="1"/>
              <a:t>informative abstract</a:t>
            </a:r>
            <a:r>
              <a:rPr lang="en-US"/>
              <a:t> identifies the issue or need that led to the report, reviews the main points and major findings, and includes condensed conclusions and recommendations.</a:t>
            </a:r>
          </a:p>
          <a:p>
            <a:endParaRPr lang="en-US"/>
          </a:p>
          <a:p>
            <a:r>
              <a:rPr lang="en-US"/>
              <a:t>Example: Based on a geometric and material analysis of a commercially available garden hose nozzle, this report concludes that a component within the product needs to be redesigned to provide greater structural integrity against the applied forces that are encountered from other moving components.</a:t>
            </a:r>
          </a:p>
          <a:p>
            <a:endParaRPr lang="en-US"/>
          </a:p>
          <a:p>
            <a:r>
              <a:rPr lang="en-US"/>
              <a:t>A </a:t>
            </a:r>
            <a:r>
              <a:rPr lang="en-US" b="1" i="1"/>
              <a:t>descriptive abstract</a:t>
            </a:r>
            <a:r>
              <a:rPr lang="en-US"/>
              <a:t> provides a description of the report’s main topic and purpose, along with an overview of its contents. It presents the broadest view, and offers no major facts. This type of abstract is often only a few sentences long, and may be located at the bottom of the title page.</a:t>
            </a:r>
          </a:p>
          <a:p>
            <a:endParaRPr lang="en-US"/>
          </a:p>
          <a:p>
            <a:r>
              <a:rPr lang="en-US"/>
              <a:t>Example: This report provides an analysis of design flaws that exist within a commercially available garden hose nozzle, and makes recommendations for correcting those problems.</a:t>
            </a:r>
          </a:p>
          <a:p>
            <a:endParaRPr lang="en-US"/>
          </a:p>
          <a:p>
            <a:pPr lvl="1"/>
            <a:r>
              <a:rPr lang="en-US"/>
              <a:t>References:</a:t>
            </a:r>
          </a:p>
          <a:p>
            <a:pPr lvl="1"/>
            <a:r>
              <a:rPr lang="en-US"/>
              <a:t>Online technical writing: Abstracts URL: http://www.io.com/~hcexres/textbook/abstrax.html</a:t>
            </a:r>
          </a:p>
          <a:p>
            <a:pPr lvl="1"/>
            <a:r>
              <a:rPr lang="en-US"/>
              <a:t>(Pg 127-129) Beer, D. &amp; McMurrey D. (2005). A guide to writing as an engineer (2nd ed.). Hoboken, NJ: John Wiley &amp; Sons, Inc.</a:t>
            </a:r>
          </a:p>
          <a:p>
            <a:pPr lvl="1"/>
            <a:r>
              <a:rPr lang="en-US"/>
              <a:t>(Pg 216-217) Lannon, J. M. (1994). Technical writing (6th ed.). NY: HarperCollins College Publishers.</a:t>
            </a:r>
          </a:p>
          <a:p>
            <a:pPr lvl="1"/>
            <a:r>
              <a:rPr lang="en-US"/>
              <a:t>Abstracts URL: http://www.uwf.edu/writelab/handouts/abstracts.cfm</a:t>
            </a:r>
          </a:p>
          <a:p>
            <a:pPr lvl="1"/>
            <a:r>
              <a:rPr lang="en-US"/>
              <a:t>Language notes: 5.0 Report writing URL: http://www.roma.unisa.edu.au/07118/language/reports.htm</a:t>
            </a:r>
          </a:p>
          <a:p>
            <a:pPr lvl="1"/>
            <a:r>
              <a:rPr lang="en-US"/>
              <a:t>Executive summaries: Common mistakes URL: http://www.korepetycje.com/summaries-mistakes.html</a:t>
            </a:r>
          </a:p>
          <a:p>
            <a:pPr lvl="1"/>
            <a:r>
              <a:rPr lang="en-US"/>
              <a:t>Abstract vs. executive summary URL: http://www.rfp-templates.com/Abstract-vs-Executive-Summary.html</a:t>
            </a:r>
          </a:p>
          <a:p>
            <a:pPr lvl="1"/>
            <a:r>
              <a:rPr lang="en-US"/>
              <a:t>ANSI/NISO Z39.18-1985</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Technical Report Writing</a:t>
            </a:r>
          </a:p>
        </p:txBody>
      </p:sp>
      <p:sp>
        <p:nvSpPr>
          <p:cNvPr id="5" name="Rectangle 12"/>
          <p:cNvSpPr>
            <a:spLocks noGrp="1" noChangeArrowheads="1"/>
          </p:cNvSpPr>
          <p:nvPr>
            <p:ph type="dt" idx="1"/>
          </p:nvPr>
        </p:nvSpPr>
        <p:spPr>
          <a:ln/>
        </p:spPr>
        <p:txBody>
          <a:bodyPr/>
          <a:lstStyle/>
          <a:p>
            <a:r>
              <a:rPr lang="en-US"/>
              <a:t>Introduction to Engineering Design</a:t>
            </a:r>
            <a:r>
              <a:rPr lang="en-US" baseline="30000"/>
              <a:t>TM</a:t>
            </a:r>
          </a:p>
          <a:p>
            <a:r>
              <a:rPr lang="en-US"/>
              <a:t>Unit 3 – Lesson 3.4 – Product Improvement By Design</a:t>
            </a:r>
          </a:p>
        </p:txBody>
      </p:sp>
      <p:sp>
        <p:nvSpPr>
          <p:cNvPr id="6" name="Rectangle 13"/>
          <p:cNvSpPr>
            <a:spLocks noGrp="1" noChangeArrowheads="1"/>
          </p:cNvSpPr>
          <p:nvPr>
            <p:ph type="ftr" sz="quarter" idx="4"/>
          </p:nvPr>
        </p:nvSpPr>
        <p:spPr>
          <a:ln/>
        </p:spPr>
        <p:txBody>
          <a:bodyPr/>
          <a:lstStyle/>
          <a:p>
            <a:r>
              <a:rPr lang="en-US"/>
              <a:t>Project Lead The Way, Inc.</a:t>
            </a:r>
            <a:endParaRPr lang="en-US" baseline="30000"/>
          </a:p>
          <a:p>
            <a:r>
              <a:rPr lang="en-US"/>
              <a:t>Copyright 2007</a:t>
            </a:r>
          </a:p>
          <a:p>
            <a:endParaRPr lang="en-US"/>
          </a:p>
        </p:txBody>
      </p:sp>
      <p:sp>
        <p:nvSpPr>
          <p:cNvPr id="7" name="Rectangle 14"/>
          <p:cNvSpPr>
            <a:spLocks noGrp="1" noChangeArrowheads="1"/>
          </p:cNvSpPr>
          <p:nvPr>
            <p:ph type="sldNum" sz="quarter" idx="5"/>
          </p:nvPr>
        </p:nvSpPr>
        <p:spPr>
          <a:ln/>
        </p:spPr>
        <p:txBody>
          <a:bodyPr/>
          <a:lstStyle/>
          <a:p>
            <a:fld id="{3B842026-A079-45B6-B651-38FE5C62F57A}" type="slidenum">
              <a:rPr lang="en-US"/>
              <a:pPr/>
              <a:t>15</a:t>
            </a:fld>
            <a:endParaRPr lang="en-US"/>
          </a:p>
        </p:txBody>
      </p:sp>
      <p:sp>
        <p:nvSpPr>
          <p:cNvPr id="683010" name="Rectangle 2"/>
          <p:cNvSpPr>
            <a:spLocks noGrp="1" noRot="1" noChangeAspect="1" noChangeArrowheads="1" noTextEdit="1"/>
          </p:cNvSpPr>
          <p:nvPr>
            <p:ph type="sldImg"/>
          </p:nvPr>
        </p:nvSpPr>
        <p:spPr>
          <a:ln/>
        </p:spPr>
      </p:sp>
      <p:sp>
        <p:nvSpPr>
          <p:cNvPr id="683011" name="Rectangle 3"/>
          <p:cNvSpPr>
            <a:spLocks noGrp="1" noChangeArrowheads="1"/>
          </p:cNvSpPr>
          <p:nvPr>
            <p:ph type="body" idx="1"/>
          </p:nvPr>
        </p:nvSpPr>
        <p:spPr/>
        <p:txBody>
          <a:bodyPr/>
          <a:lstStyle/>
          <a:p>
            <a:r>
              <a:rPr lang="en-US"/>
              <a:t>*For reports that are more than 50 pages, an abstract may be up to three pages long.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Technical Report Writing</a:t>
            </a:r>
          </a:p>
        </p:txBody>
      </p:sp>
      <p:sp>
        <p:nvSpPr>
          <p:cNvPr id="5" name="Rectangle 12"/>
          <p:cNvSpPr>
            <a:spLocks noGrp="1" noChangeArrowheads="1"/>
          </p:cNvSpPr>
          <p:nvPr>
            <p:ph type="dt" idx="1"/>
          </p:nvPr>
        </p:nvSpPr>
        <p:spPr>
          <a:ln/>
        </p:spPr>
        <p:txBody>
          <a:bodyPr/>
          <a:lstStyle/>
          <a:p>
            <a:r>
              <a:rPr lang="en-US"/>
              <a:t>Introduction to Engineering Design</a:t>
            </a:r>
            <a:r>
              <a:rPr lang="en-US" baseline="30000"/>
              <a:t>TM</a:t>
            </a:r>
          </a:p>
          <a:p>
            <a:r>
              <a:rPr lang="en-US"/>
              <a:t>Unit 3 – Lesson 3.4 – Product Improvement By Design</a:t>
            </a:r>
          </a:p>
        </p:txBody>
      </p:sp>
      <p:sp>
        <p:nvSpPr>
          <p:cNvPr id="6" name="Rectangle 13"/>
          <p:cNvSpPr>
            <a:spLocks noGrp="1" noChangeArrowheads="1"/>
          </p:cNvSpPr>
          <p:nvPr>
            <p:ph type="ftr" sz="quarter" idx="4"/>
          </p:nvPr>
        </p:nvSpPr>
        <p:spPr>
          <a:ln/>
        </p:spPr>
        <p:txBody>
          <a:bodyPr/>
          <a:lstStyle/>
          <a:p>
            <a:r>
              <a:rPr lang="en-US"/>
              <a:t>Project Lead The Way, Inc.</a:t>
            </a:r>
            <a:endParaRPr lang="en-US" baseline="30000"/>
          </a:p>
          <a:p>
            <a:r>
              <a:rPr lang="en-US"/>
              <a:t>Copyright 2007</a:t>
            </a:r>
          </a:p>
          <a:p>
            <a:endParaRPr lang="en-US"/>
          </a:p>
        </p:txBody>
      </p:sp>
      <p:sp>
        <p:nvSpPr>
          <p:cNvPr id="7" name="Rectangle 14"/>
          <p:cNvSpPr>
            <a:spLocks noGrp="1" noChangeArrowheads="1"/>
          </p:cNvSpPr>
          <p:nvPr>
            <p:ph type="sldNum" sz="quarter" idx="5"/>
          </p:nvPr>
        </p:nvSpPr>
        <p:spPr>
          <a:ln/>
        </p:spPr>
        <p:txBody>
          <a:bodyPr/>
          <a:lstStyle/>
          <a:p>
            <a:fld id="{C9893BD5-53A7-4D1B-BBB9-F9B88860497E}" type="slidenum">
              <a:rPr lang="en-US"/>
              <a:pPr/>
              <a:t>16</a:t>
            </a:fld>
            <a:endParaRPr lang="en-US"/>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pPr eaLnBrk="0" hangingPunct="0">
              <a:spcBef>
                <a:spcPct val="50000"/>
              </a:spcBef>
            </a:pPr>
            <a:r>
              <a:rPr lang="en-US"/>
              <a:t>Not all levels of headings and subheadings have to be in the </a:t>
            </a:r>
            <a:r>
              <a:rPr lang="en-US" b="1" i="1"/>
              <a:t>table of contents</a:t>
            </a:r>
            <a:r>
              <a:rPr lang="en-US"/>
              <a:t>. If a sub heading is included in the table of contents then all subheadings which are at the same level have to also be included.</a:t>
            </a:r>
          </a:p>
          <a:p>
            <a:pPr eaLnBrk="0" hangingPunct="0">
              <a:spcBef>
                <a:spcPct val="50000"/>
              </a:spcBef>
            </a:pPr>
            <a:endParaRPr lang="en-US"/>
          </a:p>
          <a:p>
            <a:r>
              <a:rPr lang="en-US" b="1"/>
              <a:t>Notes on numbering pages:</a:t>
            </a:r>
            <a:r>
              <a:rPr lang="en-US"/>
              <a:t> All pages except the front and back covers are numbered. However, on some pages the numbers are not displayed.</a:t>
            </a:r>
          </a:p>
          <a:p>
            <a:endParaRPr lang="en-US"/>
          </a:p>
          <a:p>
            <a:r>
              <a:rPr lang="en-US"/>
              <a:t>Pages that occur before the </a:t>
            </a:r>
            <a:r>
              <a:rPr lang="en-US" b="1"/>
              <a:t>Summary</a:t>
            </a:r>
            <a:r>
              <a:rPr lang="en-US"/>
              <a:t> (which is the first page of the text) are numbered with lowercase roman numerals (i, ii, iii, iv, etc.). All other pages use Arabic numerals (1, 2, 3, etc.). The recommended location for page numbers is the bottom center of the page.</a:t>
            </a:r>
          </a:p>
          <a:p>
            <a:endParaRPr lang="en-US"/>
          </a:p>
          <a:p>
            <a:r>
              <a:rPr lang="en-US"/>
              <a:t>The </a:t>
            </a:r>
            <a:r>
              <a:rPr lang="en-US" b="1"/>
              <a:t>Title Page</a:t>
            </a:r>
            <a:r>
              <a:rPr lang="en-US"/>
              <a:t> is considered “special pages” and does not show its page number.</a:t>
            </a:r>
          </a:p>
          <a:p>
            <a:pPr eaLnBrk="0" hangingPunct="0">
              <a:spcBef>
                <a:spcPct val="50000"/>
              </a:spcBef>
            </a:pP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Technical Report Writing</a:t>
            </a:r>
          </a:p>
        </p:txBody>
      </p:sp>
      <p:sp>
        <p:nvSpPr>
          <p:cNvPr id="5" name="Rectangle 12"/>
          <p:cNvSpPr>
            <a:spLocks noGrp="1" noChangeArrowheads="1"/>
          </p:cNvSpPr>
          <p:nvPr>
            <p:ph type="dt" idx="1"/>
          </p:nvPr>
        </p:nvSpPr>
        <p:spPr>
          <a:ln/>
        </p:spPr>
        <p:txBody>
          <a:bodyPr/>
          <a:lstStyle/>
          <a:p>
            <a:r>
              <a:rPr lang="en-US"/>
              <a:t>Introduction to Engineering Design</a:t>
            </a:r>
            <a:r>
              <a:rPr lang="en-US" baseline="30000"/>
              <a:t>TM</a:t>
            </a:r>
          </a:p>
          <a:p>
            <a:r>
              <a:rPr lang="en-US"/>
              <a:t>Unit 3 – Lesson 3.4 – Product Improvement By Design</a:t>
            </a:r>
          </a:p>
        </p:txBody>
      </p:sp>
      <p:sp>
        <p:nvSpPr>
          <p:cNvPr id="6" name="Rectangle 13"/>
          <p:cNvSpPr>
            <a:spLocks noGrp="1" noChangeArrowheads="1"/>
          </p:cNvSpPr>
          <p:nvPr>
            <p:ph type="ftr" sz="quarter" idx="4"/>
          </p:nvPr>
        </p:nvSpPr>
        <p:spPr>
          <a:ln/>
        </p:spPr>
        <p:txBody>
          <a:bodyPr/>
          <a:lstStyle/>
          <a:p>
            <a:r>
              <a:rPr lang="en-US"/>
              <a:t>Project Lead The Way, Inc.</a:t>
            </a:r>
            <a:endParaRPr lang="en-US" baseline="30000"/>
          </a:p>
          <a:p>
            <a:r>
              <a:rPr lang="en-US"/>
              <a:t>Copyright 2007</a:t>
            </a:r>
          </a:p>
          <a:p>
            <a:endParaRPr lang="en-US"/>
          </a:p>
        </p:txBody>
      </p:sp>
      <p:sp>
        <p:nvSpPr>
          <p:cNvPr id="7" name="Rectangle 14"/>
          <p:cNvSpPr>
            <a:spLocks noGrp="1" noChangeArrowheads="1"/>
          </p:cNvSpPr>
          <p:nvPr>
            <p:ph type="sldNum" sz="quarter" idx="5"/>
          </p:nvPr>
        </p:nvSpPr>
        <p:spPr>
          <a:ln/>
        </p:spPr>
        <p:txBody>
          <a:bodyPr/>
          <a:lstStyle/>
          <a:p>
            <a:fld id="{1C9C084B-3A1E-495B-A6E9-A7C85C85C078}" type="slidenum">
              <a:rPr lang="en-US"/>
              <a:pPr/>
              <a:t>17</a:t>
            </a:fld>
            <a:endParaRPr lang="en-US"/>
          </a:p>
        </p:txBody>
      </p:sp>
      <p:sp>
        <p:nvSpPr>
          <p:cNvPr id="701442" name="Rectangle 2"/>
          <p:cNvSpPr>
            <a:spLocks noGrp="1" noRot="1" noChangeAspect="1" noChangeArrowheads="1" noTextEdit="1"/>
          </p:cNvSpPr>
          <p:nvPr>
            <p:ph type="sldImg"/>
          </p:nvPr>
        </p:nvSpPr>
        <p:spPr>
          <a:ln/>
        </p:spPr>
      </p:sp>
      <p:sp>
        <p:nvSpPr>
          <p:cNvPr id="701443" name="Rectangle 3"/>
          <p:cNvSpPr>
            <a:spLocks noGrp="1" noChangeArrowheads="1"/>
          </p:cNvSpPr>
          <p:nvPr>
            <p:ph type="body" idx="1"/>
          </p:nvPr>
        </p:nvSpPr>
        <p:spPr/>
        <p:txBody>
          <a:bodyPr/>
          <a:lstStyle/>
          <a:p>
            <a:r>
              <a:rPr lang="en-US" b="1"/>
              <a:t>List(s) of Figures and Tables</a:t>
            </a:r>
            <a:endParaRPr lang="en-US"/>
          </a:p>
          <a:p>
            <a:r>
              <a:rPr lang="en-US"/>
              <a:t>The lists of figures and tables, titled “Figures” and “Tables” respectively, follow the contents page. If the table of contents fills only half a page, the lists of figures and tables may follow the table of contents on the same page. If lists of figures and tables are included in a report, all figures and tables are listed with their corresponding page numbers. A list of figures precedes a list of tables. If a report has many figures and few tables or few figures and many tables, they can be combined into a single list (“Figures and Tables”) with the figures preceding the tables.</a:t>
            </a:r>
          </a:p>
          <a:p>
            <a:endParaRPr lang="en-US"/>
          </a:p>
          <a:p>
            <a:pPr eaLnBrk="0" hangingPunct="0">
              <a:spcBef>
                <a:spcPct val="50000"/>
              </a:spcBef>
            </a:pPr>
            <a:r>
              <a:rPr lang="en-US"/>
              <a:t>If the report contains fewer than five figures, five tables, or some combination totaling less than five, then a </a:t>
            </a:r>
            <a:r>
              <a:rPr lang="en-US" b="1" i="1"/>
              <a:t>list of figures and tables</a:t>
            </a:r>
            <a:r>
              <a:rPr lang="en-US"/>
              <a:t> is not required.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Technical Report Writing</a:t>
            </a:r>
          </a:p>
        </p:txBody>
      </p:sp>
      <p:sp>
        <p:nvSpPr>
          <p:cNvPr id="5" name="Rectangle 12"/>
          <p:cNvSpPr>
            <a:spLocks noGrp="1" noChangeArrowheads="1"/>
          </p:cNvSpPr>
          <p:nvPr>
            <p:ph type="dt" idx="1"/>
          </p:nvPr>
        </p:nvSpPr>
        <p:spPr>
          <a:ln/>
        </p:spPr>
        <p:txBody>
          <a:bodyPr/>
          <a:lstStyle/>
          <a:p>
            <a:r>
              <a:rPr lang="en-US"/>
              <a:t>Introduction to Engineering Design</a:t>
            </a:r>
            <a:r>
              <a:rPr lang="en-US" baseline="30000"/>
              <a:t>TM</a:t>
            </a:r>
          </a:p>
          <a:p>
            <a:r>
              <a:rPr lang="en-US"/>
              <a:t>Unit 3 – Lesson 3.4 – Product Improvement By Design</a:t>
            </a:r>
          </a:p>
        </p:txBody>
      </p:sp>
      <p:sp>
        <p:nvSpPr>
          <p:cNvPr id="6" name="Rectangle 13"/>
          <p:cNvSpPr>
            <a:spLocks noGrp="1" noChangeArrowheads="1"/>
          </p:cNvSpPr>
          <p:nvPr>
            <p:ph type="ftr" sz="quarter" idx="4"/>
          </p:nvPr>
        </p:nvSpPr>
        <p:spPr>
          <a:ln/>
        </p:spPr>
        <p:txBody>
          <a:bodyPr/>
          <a:lstStyle/>
          <a:p>
            <a:r>
              <a:rPr lang="en-US"/>
              <a:t>Project Lead The Way, Inc.</a:t>
            </a:r>
            <a:endParaRPr lang="en-US" baseline="30000"/>
          </a:p>
          <a:p>
            <a:r>
              <a:rPr lang="en-US"/>
              <a:t>Copyright 2007</a:t>
            </a:r>
          </a:p>
          <a:p>
            <a:endParaRPr lang="en-US"/>
          </a:p>
        </p:txBody>
      </p:sp>
      <p:sp>
        <p:nvSpPr>
          <p:cNvPr id="7" name="Rectangle 14"/>
          <p:cNvSpPr>
            <a:spLocks noGrp="1" noChangeArrowheads="1"/>
          </p:cNvSpPr>
          <p:nvPr>
            <p:ph type="sldNum" sz="quarter" idx="5"/>
          </p:nvPr>
        </p:nvSpPr>
        <p:spPr>
          <a:ln/>
        </p:spPr>
        <p:txBody>
          <a:bodyPr/>
          <a:lstStyle/>
          <a:p>
            <a:fld id="{FBB02809-C711-46AD-84BD-2F3CBC233813}" type="slidenum">
              <a:rPr lang="en-US"/>
              <a:pPr/>
              <a:t>18</a:t>
            </a:fld>
            <a:endParaRPr lang="en-US"/>
          </a:p>
        </p:txBody>
      </p:sp>
      <p:sp>
        <p:nvSpPr>
          <p:cNvPr id="695298" name="Rectangle 2"/>
          <p:cNvSpPr>
            <a:spLocks noGrp="1" noRot="1" noChangeAspect="1" noChangeArrowheads="1" noTextEdit="1"/>
          </p:cNvSpPr>
          <p:nvPr>
            <p:ph type="sldImg"/>
          </p:nvPr>
        </p:nvSpPr>
        <p:spPr>
          <a:ln/>
        </p:spPr>
      </p:sp>
      <p:sp>
        <p:nvSpPr>
          <p:cNvPr id="69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Technical Report Writing</a:t>
            </a:r>
          </a:p>
        </p:txBody>
      </p:sp>
      <p:sp>
        <p:nvSpPr>
          <p:cNvPr id="5" name="Rectangle 12"/>
          <p:cNvSpPr>
            <a:spLocks noGrp="1" noChangeArrowheads="1"/>
          </p:cNvSpPr>
          <p:nvPr>
            <p:ph type="dt" idx="1"/>
          </p:nvPr>
        </p:nvSpPr>
        <p:spPr>
          <a:ln/>
        </p:spPr>
        <p:txBody>
          <a:bodyPr/>
          <a:lstStyle/>
          <a:p>
            <a:r>
              <a:rPr lang="en-US"/>
              <a:t>Introduction to Engineering Design</a:t>
            </a:r>
            <a:r>
              <a:rPr lang="en-US" baseline="30000"/>
              <a:t>TM</a:t>
            </a:r>
          </a:p>
          <a:p>
            <a:r>
              <a:rPr lang="en-US"/>
              <a:t>Unit 3 – Lesson 3.4 – Product Improvement By Design</a:t>
            </a:r>
          </a:p>
        </p:txBody>
      </p:sp>
      <p:sp>
        <p:nvSpPr>
          <p:cNvPr id="6" name="Rectangle 13"/>
          <p:cNvSpPr>
            <a:spLocks noGrp="1" noChangeArrowheads="1"/>
          </p:cNvSpPr>
          <p:nvPr>
            <p:ph type="ftr" sz="quarter" idx="4"/>
          </p:nvPr>
        </p:nvSpPr>
        <p:spPr>
          <a:ln/>
        </p:spPr>
        <p:txBody>
          <a:bodyPr/>
          <a:lstStyle/>
          <a:p>
            <a:r>
              <a:rPr lang="en-US"/>
              <a:t>Project Lead The Way, Inc.</a:t>
            </a:r>
            <a:endParaRPr lang="en-US" baseline="30000"/>
          </a:p>
          <a:p>
            <a:r>
              <a:rPr lang="en-US"/>
              <a:t>Copyright 2007</a:t>
            </a:r>
          </a:p>
          <a:p>
            <a:endParaRPr lang="en-US"/>
          </a:p>
        </p:txBody>
      </p:sp>
      <p:sp>
        <p:nvSpPr>
          <p:cNvPr id="7" name="Rectangle 14"/>
          <p:cNvSpPr>
            <a:spLocks noGrp="1" noChangeArrowheads="1"/>
          </p:cNvSpPr>
          <p:nvPr>
            <p:ph type="sldNum" sz="quarter" idx="5"/>
          </p:nvPr>
        </p:nvSpPr>
        <p:spPr>
          <a:ln/>
        </p:spPr>
        <p:txBody>
          <a:bodyPr/>
          <a:lstStyle/>
          <a:p>
            <a:fld id="{79AA2659-5693-4BB3-AFE0-67A572B7C31C}" type="slidenum">
              <a:rPr lang="en-US"/>
              <a:pPr/>
              <a:t>19</a:t>
            </a:fld>
            <a:endParaRPr lang="en-US"/>
          </a:p>
        </p:txBody>
      </p:sp>
      <p:sp>
        <p:nvSpPr>
          <p:cNvPr id="699394" name="Rectangle 2"/>
          <p:cNvSpPr>
            <a:spLocks noGrp="1" noRot="1" noChangeAspect="1" noChangeArrowheads="1" noTextEdit="1"/>
          </p:cNvSpPr>
          <p:nvPr>
            <p:ph type="sldImg"/>
          </p:nvPr>
        </p:nvSpPr>
        <p:spPr>
          <a:ln/>
        </p:spPr>
      </p:sp>
      <p:sp>
        <p:nvSpPr>
          <p:cNvPr id="69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Technical Report Writing</a:t>
            </a:r>
          </a:p>
        </p:txBody>
      </p:sp>
      <p:sp>
        <p:nvSpPr>
          <p:cNvPr id="5" name="Rectangle 12"/>
          <p:cNvSpPr>
            <a:spLocks noGrp="1" noChangeArrowheads="1"/>
          </p:cNvSpPr>
          <p:nvPr>
            <p:ph type="dt" idx="1"/>
          </p:nvPr>
        </p:nvSpPr>
        <p:spPr>
          <a:ln/>
        </p:spPr>
        <p:txBody>
          <a:bodyPr/>
          <a:lstStyle/>
          <a:p>
            <a:r>
              <a:rPr lang="en-US"/>
              <a:t>Introduction to Engineering Design</a:t>
            </a:r>
            <a:r>
              <a:rPr lang="en-US" baseline="30000"/>
              <a:t>TM</a:t>
            </a:r>
          </a:p>
          <a:p>
            <a:r>
              <a:rPr lang="en-US"/>
              <a:t>Unit 3 – Lesson 3.4 – Product Improvement By Design</a:t>
            </a:r>
          </a:p>
        </p:txBody>
      </p:sp>
      <p:sp>
        <p:nvSpPr>
          <p:cNvPr id="6" name="Rectangle 13"/>
          <p:cNvSpPr>
            <a:spLocks noGrp="1" noChangeArrowheads="1"/>
          </p:cNvSpPr>
          <p:nvPr>
            <p:ph type="ftr" sz="quarter" idx="4"/>
          </p:nvPr>
        </p:nvSpPr>
        <p:spPr>
          <a:ln/>
        </p:spPr>
        <p:txBody>
          <a:bodyPr/>
          <a:lstStyle/>
          <a:p>
            <a:r>
              <a:rPr lang="en-US"/>
              <a:t>Project Lead The Way, Inc.</a:t>
            </a:r>
            <a:endParaRPr lang="en-US" baseline="30000"/>
          </a:p>
          <a:p>
            <a:r>
              <a:rPr lang="en-US"/>
              <a:t>Copyright 2007</a:t>
            </a:r>
          </a:p>
          <a:p>
            <a:endParaRPr lang="en-US"/>
          </a:p>
        </p:txBody>
      </p:sp>
      <p:sp>
        <p:nvSpPr>
          <p:cNvPr id="7" name="Rectangle 14"/>
          <p:cNvSpPr>
            <a:spLocks noGrp="1" noChangeArrowheads="1"/>
          </p:cNvSpPr>
          <p:nvPr>
            <p:ph type="sldNum" sz="quarter" idx="5"/>
          </p:nvPr>
        </p:nvSpPr>
        <p:spPr>
          <a:ln/>
        </p:spPr>
        <p:txBody>
          <a:bodyPr/>
          <a:lstStyle/>
          <a:p>
            <a:fld id="{BCE8324B-8208-4235-9C9C-192F86261099}" type="slidenum">
              <a:rPr lang="en-US"/>
              <a:pPr/>
              <a:t>2</a:t>
            </a:fld>
            <a:endParaRPr lang="en-US"/>
          </a:p>
        </p:txBody>
      </p:sp>
      <p:sp>
        <p:nvSpPr>
          <p:cNvPr id="712706" name="Rectangle 2"/>
          <p:cNvSpPr>
            <a:spLocks noGrp="1" noRot="1" noChangeAspect="1" noChangeArrowheads="1" noTextEdit="1"/>
          </p:cNvSpPr>
          <p:nvPr>
            <p:ph type="sldImg"/>
          </p:nvPr>
        </p:nvSpPr>
        <p:spPr>
          <a:ln/>
        </p:spPr>
      </p:sp>
      <p:sp>
        <p:nvSpPr>
          <p:cNvPr id="71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Technical Report Writing</a:t>
            </a:r>
          </a:p>
        </p:txBody>
      </p:sp>
      <p:sp>
        <p:nvSpPr>
          <p:cNvPr id="5" name="Rectangle 12"/>
          <p:cNvSpPr>
            <a:spLocks noGrp="1" noChangeArrowheads="1"/>
          </p:cNvSpPr>
          <p:nvPr>
            <p:ph type="dt" idx="1"/>
          </p:nvPr>
        </p:nvSpPr>
        <p:spPr>
          <a:ln/>
        </p:spPr>
        <p:txBody>
          <a:bodyPr/>
          <a:lstStyle/>
          <a:p>
            <a:r>
              <a:rPr lang="en-US"/>
              <a:t>Introduction to Engineering Design</a:t>
            </a:r>
            <a:r>
              <a:rPr lang="en-US" baseline="30000"/>
              <a:t>TM</a:t>
            </a:r>
          </a:p>
          <a:p>
            <a:r>
              <a:rPr lang="en-US"/>
              <a:t>Unit 3 – Lesson 3.4 – Product Improvement By Design</a:t>
            </a:r>
          </a:p>
        </p:txBody>
      </p:sp>
      <p:sp>
        <p:nvSpPr>
          <p:cNvPr id="6" name="Rectangle 13"/>
          <p:cNvSpPr>
            <a:spLocks noGrp="1" noChangeArrowheads="1"/>
          </p:cNvSpPr>
          <p:nvPr>
            <p:ph type="ftr" sz="quarter" idx="4"/>
          </p:nvPr>
        </p:nvSpPr>
        <p:spPr>
          <a:ln/>
        </p:spPr>
        <p:txBody>
          <a:bodyPr/>
          <a:lstStyle/>
          <a:p>
            <a:r>
              <a:rPr lang="en-US"/>
              <a:t>Project Lead The Way, Inc.</a:t>
            </a:r>
            <a:endParaRPr lang="en-US" baseline="30000"/>
          </a:p>
          <a:p>
            <a:r>
              <a:rPr lang="en-US"/>
              <a:t>Copyright 2007</a:t>
            </a:r>
          </a:p>
          <a:p>
            <a:endParaRPr lang="en-US"/>
          </a:p>
        </p:txBody>
      </p:sp>
      <p:sp>
        <p:nvSpPr>
          <p:cNvPr id="7" name="Rectangle 14"/>
          <p:cNvSpPr>
            <a:spLocks noGrp="1" noChangeArrowheads="1"/>
          </p:cNvSpPr>
          <p:nvPr>
            <p:ph type="sldNum" sz="quarter" idx="5"/>
          </p:nvPr>
        </p:nvSpPr>
        <p:spPr>
          <a:ln/>
        </p:spPr>
        <p:txBody>
          <a:bodyPr/>
          <a:lstStyle/>
          <a:p>
            <a:fld id="{E5BB5C9C-AC0D-4960-BCD3-2470DBCC314F}" type="slidenum">
              <a:rPr lang="en-US"/>
              <a:pPr/>
              <a:t>20</a:t>
            </a:fld>
            <a:endParaRPr lang="en-US"/>
          </a:p>
        </p:txBody>
      </p:sp>
      <p:sp>
        <p:nvSpPr>
          <p:cNvPr id="680962" name="Rectangle 2"/>
          <p:cNvSpPr>
            <a:spLocks noGrp="1" noRot="1" noChangeAspect="1" noChangeArrowheads="1" noTextEdit="1"/>
          </p:cNvSpPr>
          <p:nvPr>
            <p:ph type="sldImg"/>
          </p:nvPr>
        </p:nvSpPr>
        <p:spPr>
          <a:ln/>
        </p:spPr>
      </p:sp>
      <p:sp>
        <p:nvSpPr>
          <p:cNvPr id="68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Technical Report Writing</a:t>
            </a:r>
          </a:p>
        </p:txBody>
      </p:sp>
      <p:sp>
        <p:nvSpPr>
          <p:cNvPr id="5" name="Rectangle 12"/>
          <p:cNvSpPr>
            <a:spLocks noGrp="1" noChangeArrowheads="1"/>
          </p:cNvSpPr>
          <p:nvPr>
            <p:ph type="dt" idx="1"/>
          </p:nvPr>
        </p:nvSpPr>
        <p:spPr>
          <a:ln/>
        </p:spPr>
        <p:txBody>
          <a:bodyPr/>
          <a:lstStyle/>
          <a:p>
            <a:r>
              <a:rPr lang="en-US"/>
              <a:t>Introduction to Engineering Design</a:t>
            </a:r>
            <a:r>
              <a:rPr lang="en-US" baseline="30000"/>
              <a:t>TM</a:t>
            </a:r>
          </a:p>
          <a:p>
            <a:r>
              <a:rPr lang="en-US"/>
              <a:t>Unit 3 – Lesson 3.4 – Product Improvement By Design</a:t>
            </a:r>
          </a:p>
        </p:txBody>
      </p:sp>
      <p:sp>
        <p:nvSpPr>
          <p:cNvPr id="6" name="Rectangle 13"/>
          <p:cNvSpPr>
            <a:spLocks noGrp="1" noChangeArrowheads="1"/>
          </p:cNvSpPr>
          <p:nvPr>
            <p:ph type="ftr" sz="quarter" idx="4"/>
          </p:nvPr>
        </p:nvSpPr>
        <p:spPr>
          <a:ln/>
        </p:spPr>
        <p:txBody>
          <a:bodyPr/>
          <a:lstStyle/>
          <a:p>
            <a:r>
              <a:rPr lang="en-US"/>
              <a:t>Project Lead The Way, Inc.</a:t>
            </a:r>
            <a:endParaRPr lang="en-US" baseline="30000"/>
          </a:p>
          <a:p>
            <a:r>
              <a:rPr lang="en-US"/>
              <a:t>Copyright 2007</a:t>
            </a:r>
          </a:p>
          <a:p>
            <a:endParaRPr lang="en-US"/>
          </a:p>
        </p:txBody>
      </p:sp>
      <p:sp>
        <p:nvSpPr>
          <p:cNvPr id="7" name="Rectangle 14"/>
          <p:cNvSpPr>
            <a:spLocks noGrp="1" noChangeArrowheads="1"/>
          </p:cNvSpPr>
          <p:nvPr>
            <p:ph type="sldNum" sz="quarter" idx="5"/>
          </p:nvPr>
        </p:nvSpPr>
        <p:spPr>
          <a:ln/>
        </p:spPr>
        <p:txBody>
          <a:bodyPr/>
          <a:lstStyle/>
          <a:p>
            <a:fld id="{4ED60ADD-09FF-4EBD-B97D-1540E05B2829}" type="slidenum">
              <a:rPr lang="en-US"/>
              <a:pPr/>
              <a:t>21</a:t>
            </a:fld>
            <a:endParaRPr lang="en-US"/>
          </a:p>
        </p:txBody>
      </p:sp>
      <p:sp>
        <p:nvSpPr>
          <p:cNvPr id="673794" name="Rectangle 2"/>
          <p:cNvSpPr>
            <a:spLocks noGrp="1" noRot="1" noChangeAspect="1" noChangeArrowheads="1" noTextEdit="1"/>
          </p:cNvSpPr>
          <p:nvPr>
            <p:ph type="sldImg"/>
          </p:nvPr>
        </p:nvSpPr>
        <p:spPr>
          <a:ln/>
        </p:spPr>
      </p:sp>
      <p:sp>
        <p:nvSpPr>
          <p:cNvPr id="67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Technical Report Writing</a:t>
            </a:r>
          </a:p>
        </p:txBody>
      </p:sp>
      <p:sp>
        <p:nvSpPr>
          <p:cNvPr id="5" name="Rectangle 12"/>
          <p:cNvSpPr>
            <a:spLocks noGrp="1" noChangeArrowheads="1"/>
          </p:cNvSpPr>
          <p:nvPr>
            <p:ph type="dt" idx="1"/>
          </p:nvPr>
        </p:nvSpPr>
        <p:spPr>
          <a:ln/>
        </p:spPr>
        <p:txBody>
          <a:bodyPr/>
          <a:lstStyle/>
          <a:p>
            <a:r>
              <a:rPr lang="en-US"/>
              <a:t>Introduction to Engineering Design</a:t>
            </a:r>
            <a:r>
              <a:rPr lang="en-US" baseline="30000"/>
              <a:t>TM</a:t>
            </a:r>
          </a:p>
          <a:p>
            <a:r>
              <a:rPr lang="en-US"/>
              <a:t>Unit 3 – Lesson 3.4 – Product Improvement By Design</a:t>
            </a:r>
          </a:p>
        </p:txBody>
      </p:sp>
      <p:sp>
        <p:nvSpPr>
          <p:cNvPr id="6" name="Rectangle 13"/>
          <p:cNvSpPr>
            <a:spLocks noGrp="1" noChangeArrowheads="1"/>
          </p:cNvSpPr>
          <p:nvPr>
            <p:ph type="ftr" sz="quarter" idx="4"/>
          </p:nvPr>
        </p:nvSpPr>
        <p:spPr>
          <a:ln/>
        </p:spPr>
        <p:txBody>
          <a:bodyPr/>
          <a:lstStyle/>
          <a:p>
            <a:r>
              <a:rPr lang="en-US"/>
              <a:t>Project Lead The Way, Inc.</a:t>
            </a:r>
            <a:endParaRPr lang="en-US" baseline="30000"/>
          </a:p>
          <a:p>
            <a:r>
              <a:rPr lang="en-US"/>
              <a:t>Copyright 2007</a:t>
            </a:r>
          </a:p>
          <a:p>
            <a:endParaRPr lang="en-US"/>
          </a:p>
        </p:txBody>
      </p:sp>
      <p:sp>
        <p:nvSpPr>
          <p:cNvPr id="7" name="Rectangle 14"/>
          <p:cNvSpPr>
            <a:spLocks noGrp="1" noChangeArrowheads="1"/>
          </p:cNvSpPr>
          <p:nvPr>
            <p:ph type="sldNum" sz="quarter" idx="5"/>
          </p:nvPr>
        </p:nvSpPr>
        <p:spPr>
          <a:ln/>
        </p:spPr>
        <p:txBody>
          <a:bodyPr/>
          <a:lstStyle/>
          <a:p>
            <a:fld id="{B9B3CA7A-77E4-49DC-9F62-6A0287F8252C}" type="slidenum">
              <a:rPr lang="en-US"/>
              <a:pPr/>
              <a:t>22</a:t>
            </a:fld>
            <a:endParaRPr lang="en-US"/>
          </a:p>
        </p:txBody>
      </p:sp>
      <p:sp>
        <p:nvSpPr>
          <p:cNvPr id="600066" name="Rectangle 2"/>
          <p:cNvSpPr>
            <a:spLocks noGrp="1" noRot="1" noChangeAspect="1" noChangeArrowheads="1" noTextEdit="1"/>
          </p:cNvSpPr>
          <p:nvPr>
            <p:ph type="sldImg"/>
          </p:nvPr>
        </p:nvSpPr>
        <p:spPr>
          <a:ln/>
        </p:spPr>
      </p:sp>
      <p:sp>
        <p:nvSpPr>
          <p:cNvPr id="600067" name="Rectangle 3"/>
          <p:cNvSpPr>
            <a:spLocks noGrp="1" noChangeArrowheads="1"/>
          </p:cNvSpPr>
          <p:nvPr>
            <p:ph type="body" idx="1"/>
          </p:nvPr>
        </p:nvSpPr>
        <p:spPr/>
        <p:txBody>
          <a:bodyPr/>
          <a:lstStyle/>
          <a:p>
            <a:r>
              <a:rPr lang="en-US"/>
              <a:t>The </a:t>
            </a:r>
            <a:r>
              <a:rPr lang="en-US" b="1" i="1"/>
              <a:t>summary</a:t>
            </a:r>
            <a:r>
              <a:rPr lang="en-US"/>
              <a:t> clearly states the key points of the report, including the problem under investigation, the principal results, conclusions, and recommends a course of action for decision makers. The summary differs from an abstract in purpose, audience, and length. Because the summary restates key points, material not included in the text does not appear in the summary. Introductory material (purpose, scope, limitations), descriptive material (nature and method of investigation), and the most important results and conclusions are summarized with emphasis on the findings of the research and recommendations. The length of the summary typically does not exceed 2% of the body of the report.</a:t>
            </a:r>
          </a:p>
          <a:p>
            <a:endParaRPr lang="en-US"/>
          </a:p>
          <a:p>
            <a:r>
              <a:rPr lang="en-US"/>
              <a:t>Although a </a:t>
            </a:r>
            <a:r>
              <a:rPr lang="en-US" b="1" i="1"/>
              <a:t>summary</a:t>
            </a:r>
            <a:r>
              <a:rPr lang="en-US"/>
              <a:t> depends on the </a:t>
            </a:r>
            <a:r>
              <a:rPr lang="en-US" b="1" i="1"/>
              <a:t>text</a:t>
            </a:r>
            <a:r>
              <a:rPr lang="en-US"/>
              <a:t> in that it introduces no new information, it is independent of the </a:t>
            </a:r>
            <a:r>
              <a:rPr lang="en-US" b="1" i="1"/>
              <a:t>text</a:t>
            </a:r>
            <a:r>
              <a:rPr lang="en-US"/>
              <a:t> from the reader’s point of view; therefore, all symbols, abbreviations, and acronyms are defined and unusual terms are explained. A </a:t>
            </a:r>
            <a:r>
              <a:rPr lang="en-US" b="1" i="1"/>
              <a:t>summary</a:t>
            </a:r>
            <a:r>
              <a:rPr lang="en-US"/>
              <a:t> does not contain references.</a:t>
            </a:r>
          </a:p>
          <a:p>
            <a:endParaRPr lang="en-US"/>
          </a:p>
          <a:p>
            <a:r>
              <a:rPr lang="en-US"/>
              <a:t>If a report exceeds 50 pages, a separate </a:t>
            </a:r>
            <a:r>
              <a:rPr lang="en-US" b="1" i="1"/>
              <a:t>executive summary</a:t>
            </a:r>
            <a:r>
              <a:rPr lang="en-US"/>
              <a:t> is often prepared for a management-level audience. An executive summary is a nontechnical presentation that provides an adequate level of detail for decision makers who need a basic understanding of a research problem and the major findings but who do not plan to read the report in its entirety.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Technical Report Writing</a:t>
            </a:r>
          </a:p>
        </p:txBody>
      </p:sp>
      <p:sp>
        <p:nvSpPr>
          <p:cNvPr id="5" name="Rectangle 12"/>
          <p:cNvSpPr>
            <a:spLocks noGrp="1" noChangeArrowheads="1"/>
          </p:cNvSpPr>
          <p:nvPr>
            <p:ph type="dt" idx="1"/>
          </p:nvPr>
        </p:nvSpPr>
        <p:spPr>
          <a:ln/>
        </p:spPr>
        <p:txBody>
          <a:bodyPr/>
          <a:lstStyle/>
          <a:p>
            <a:r>
              <a:rPr lang="en-US"/>
              <a:t>Introduction to Engineering Design</a:t>
            </a:r>
            <a:r>
              <a:rPr lang="en-US" baseline="30000"/>
              <a:t>TM</a:t>
            </a:r>
          </a:p>
          <a:p>
            <a:r>
              <a:rPr lang="en-US"/>
              <a:t>Unit 3 – Lesson 3.4 – Product Improvement By Design</a:t>
            </a:r>
          </a:p>
        </p:txBody>
      </p:sp>
      <p:sp>
        <p:nvSpPr>
          <p:cNvPr id="6" name="Rectangle 13"/>
          <p:cNvSpPr>
            <a:spLocks noGrp="1" noChangeArrowheads="1"/>
          </p:cNvSpPr>
          <p:nvPr>
            <p:ph type="ftr" sz="quarter" idx="4"/>
          </p:nvPr>
        </p:nvSpPr>
        <p:spPr>
          <a:ln/>
        </p:spPr>
        <p:txBody>
          <a:bodyPr/>
          <a:lstStyle/>
          <a:p>
            <a:r>
              <a:rPr lang="en-US"/>
              <a:t>Project Lead The Way, Inc.</a:t>
            </a:r>
            <a:endParaRPr lang="en-US" baseline="30000"/>
          </a:p>
          <a:p>
            <a:r>
              <a:rPr lang="en-US"/>
              <a:t>Copyright 2007</a:t>
            </a:r>
          </a:p>
          <a:p>
            <a:endParaRPr lang="en-US"/>
          </a:p>
        </p:txBody>
      </p:sp>
      <p:sp>
        <p:nvSpPr>
          <p:cNvPr id="7" name="Rectangle 14"/>
          <p:cNvSpPr>
            <a:spLocks noGrp="1" noChangeArrowheads="1"/>
          </p:cNvSpPr>
          <p:nvPr>
            <p:ph type="sldNum" sz="quarter" idx="5"/>
          </p:nvPr>
        </p:nvSpPr>
        <p:spPr>
          <a:ln/>
        </p:spPr>
        <p:txBody>
          <a:bodyPr/>
          <a:lstStyle/>
          <a:p>
            <a:fld id="{E933580E-0B68-48BE-89C7-B5E36A9E4A26}" type="slidenum">
              <a:rPr lang="en-US"/>
              <a:pPr/>
              <a:t>23</a:t>
            </a:fld>
            <a:endParaRPr lang="en-US"/>
          </a:p>
        </p:txBody>
      </p:sp>
      <p:sp>
        <p:nvSpPr>
          <p:cNvPr id="601090" name="Rectangle 2"/>
          <p:cNvSpPr>
            <a:spLocks noGrp="1" noRot="1" noChangeAspect="1" noChangeArrowheads="1" noTextEdit="1"/>
          </p:cNvSpPr>
          <p:nvPr>
            <p:ph type="sldImg"/>
          </p:nvPr>
        </p:nvSpPr>
        <p:spPr>
          <a:ln/>
        </p:spPr>
      </p:sp>
      <p:sp>
        <p:nvSpPr>
          <p:cNvPr id="601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Technical Report Writing</a:t>
            </a:r>
          </a:p>
        </p:txBody>
      </p:sp>
      <p:sp>
        <p:nvSpPr>
          <p:cNvPr id="5" name="Rectangle 12"/>
          <p:cNvSpPr>
            <a:spLocks noGrp="1" noChangeArrowheads="1"/>
          </p:cNvSpPr>
          <p:nvPr>
            <p:ph type="dt" idx="1"/>
          </p:nvPr>
        </p:nvSpPr>
        <p:spPr>
          <a:ln/>
        </p:spPr>
        <p:txBody>
          <a:bodyPr/>
          <a:lstStyle/>
          <a:p>
            <a:r>
              <a:rPr lang="en-US"/>
              <a:t>Introduction to Engineering Design</a:t>
            </a:r>
            <a:r>
              <a:rPr lang="en-US" baseline="30000"/>
              <a:t>TM</a:t>
            </a:r>
          </a:p>
          <a:p>
            <a:r>
              <a:rPr lang="en-US"/>
              <a:t>Unit 3 – Lesson 3.4 – Product Improvement By Design</a:t>
            </a:r>
          </a:p>
        </p:txBody>
      </p:sp>
      <p:sp>
        <p:nvSpPr>
          <p:cNvPr id="6" name="Rectangle 13"/>
          <p:cNvSpPr>
            <a:spLocks noGrp="1" noChangeArrowheads="1"/>
          </p:cNvSpPr>
          <p:nvPr>
            <p:ph type="ftr" sz="quarter" idx="4"/>
          </p:nvPr>
        </p:nvSpPr>
        <p:spPr>
          <a:ln/>
        </p:spPr>
        <p:txBody>
          <a:bodyPr/>
          <a:lstStyle/>
          <a:p>
            <a:r>
              <a:rPr lang="en-US"/>
              <a:t>Project Lead The Way, Inc.</a:t>
            </a:r>
            <a:endParaRPr lang="en-US" baseline="30000"/>
          </a:p>
          <a:p>
            <a:r>
              <a:rPr lang="en-US"/>
              <a:t>Copyright 2007</a:t>
            </a:r>
          </a:p>
          <a:p>
            <a:endParaRPr lang="en-US"/>
          </a:p>
        </p:txBody>
      </p:sp>
      <p:sp>
        <p:nvSpPr>
          <p:cNvPr id="7" name="Rectangle 14"/>
          <p:cNvSpPr>
            <a:spLocks noGrp="1" noChangeArrowheads="1"/>
          </p:cNvSpPr>
          <p:nvPr>
            <p:ph type="sldNum" sz="quarter" idx="5"/>
          </p:nvPr>
        </p:nvSpPr>
        <p:spPr>
          <a:ln/>
        </p:spPr>
        <p:txBody>
          <a:bodyPr/>
          <a:lstStyle/>
          <a:p>
            <a:fld id="{3AEF1E23-855B-4FCB-8665-3F2438B285F7}" type="slidenum">
              <a:rPr lang="en-US"/>
              <a:pPr/>
              <a:t>24</a:t>
            </a:fld>
            <a:endParaRPr lang="en-US"/>
          </a:p>
        </p:txBody>
      </p:sp>
      <p:sp>
        <p:nvSpPr>
          <p:cNvPr id="687106" name="Rectangle 2"/>
          <p:cNvSpPr>
            <a:spLocks noGrp="1" noRot="1" noChangeAspect="1" noChangeArrowheads="1" noTextEdit="1"/>
          </p:cNvSpPr>
          <p:nvPr>
            <p:ph type="sldImg"/>
          </p:nvPr>
        </p:nvSpPr>
        <p:spPr>
          <a:ln/>
        </p:spPr>
      </p:sp>
      <p:sp>
        <p:nvSpPr>
          <p:cNvPr id="68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Technical Report Writing</a:t>
            </a:r>
          </a:p>
        </p:txBody>
      </p:sp>
      <p:sp>
        <p:nvSpPr>
          <p:cNvPr id="5" name="Rectangle 12"/>
          <p:cNvSpPr>
            <a:spLocks noGrp="1" noChangeArrowheads="1"/>
          </p:cNvSpPr>
          <p:nvPr>
            <p:ph type="dt" idx="1"/>
          </p:nvPr>
        </p:nvSpPr>
        <p:spPr>
          <a:ln/>
        </p:spPr>
        <p:txBody>
          <a:bodyPr/>
          <a:lstStyle/>
          <a:p>
            <a:r>
              <a:rPr lang="en-US"/>
              <a:t>Introduction to Engineering Design</a:t>
            </a:r>
            <a:r>
              <a:rPr lang="en-US" baseline="30000"/>
              <a:t>TM</a:t>
            </a:r>
          </a:p>
          <a:p>
            <a:r>
              <a:rPr lang="en-US"/>
              <a:t>Unit 3 – Lesson 3.4 – Product Improvement By Design</a:t>
            </a:r>
          </a:p>
        </p:txBody>
      </p:sp>
      <p:sp>
        <p:nvSpPr>
          <p:cNvPr id="6" name="Rectangle 13"/>
          <p:cNvSpPr>
            <a:spLocks noGrp="1" noChangeArrowheads="1"/>
          </p:cNvSpPr>
          <p:nvPr>
            <p:ph type="ftr" sz="quarter" idx="4"/>
          </p:nvPr>
        </p:nvSpPr>
        <p:spPr>
          <a:ln/>
        </p:spPr>
        <p:txBody>
          <a:bodyPr/>
          <a:lstStyle/>
          <a:p>
            <a:r>
              <a:rPr lang="en-US"/>
              <a:t>Project Lead The Way, Inc.</a:t>
            </a:r>
            <a:endParaRPr lang="en-US" baseline="30000"/>
          </a:p>
          <a:p>
            <a:r>
              <a:rPr lang="en-US"/>
              <a:t>Copyright 2007</a:t>
            </a:r>
          </a:p>
          <a:p>
            <a:endParaRPr lang="en-US"/>
          </a:p>
        </p:txBody>
      </p:sp>
      <p:sp>
        <p:nvSpPr>
          <p:cNvPr id="7" name="Rectangle 14"/>
          <p:cNvSpPr>
            <a:spLocks noGrp="1" noChangeArrowheads="1"/>
          </p:cNvSpPr>
          <p:nvPr>
            <p:ph type="sldNum" sz="quarter" idx="5"/>
          </p:nvPr>
        </p:nvSpPr>
        <p:spPr>
          <a:ln/>
        </p:spPr>
        <p:txBody>
          <a:bodyPr/>
          <a:lstStyle/>
          <a:p>
            <a:fld id="{0C943291-05CF-4D46-8ABD-B06F030198C3}" type="slidenum">
              <a:rPr lang="en-US"/>
              <a:pPr/>
              <a:t>25</a:t>
            </a:fld>
            <a:endParaRPr lang="en-US"/>
          </a:p>
        </p:txBody>
      </p:sp>
      <p:sp>
        <p:nvSpPr>
          <p:cNvPr id="602114" name="Rectangle 2"/>
          <p:cNvSpPr>
            <a:spLocks noGrp="1" noRot="1" noChangeAspect="1" noChangeArrowheads="1" noTextEdit="1"/>
          </p:cNvSpPr>
          <p:nvPr>
            <p:ph type="sldImg"/>
          </p:nvPr>
        </p:nvSpPr>
        <p:spPr>
          <a:ln/>
        </p:spPr>
      </p:sp>
      <p:sp>
        <p:nvSpPr>
          <p:cNvPr id="602115" name="Rectangle 3"/>
          <p:cNvSpPr>
            <a:spLocks noGrp="1" noChangeArrowheads="1"/>
          </p:cNvSpPr>
          <p:nvPr>
            <p:ph type="body" idx="1"/>
          </p:nvPr>
        </p:nvSpPr>
        <p:spPr/>
        <p:txBody>
          <a:bodyPr/>
          <a:lstStyle/>
          <a:p>
            <a:pPr>
              <a:buFontTx/>
              <a:buChar char="•"/>
            </a:pP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Technical Report Writing</a:t>
            </a:r>
          </a:p>
        </p:txBody>
      </p:sp>
      <p:sp>
        <p:nvSpPr>
          <p:cNvPr id="5" name="Rectangle 12"/>
          <p:cNvSpPr>
            <a:spLocks noGrp="1" noChangeArrowheads="1"/>
          </p:cNvSpPr>
          <p:nvPr>
            <p:ph type="dt" idx="1"/>
          </p:nvPr>
        </p:nvSpPr>
        <p:spPr>
          <a:ln/>
        </p:spPr>
        <p:txBody>
          <a:bodyPr/>
          <a:lstStyle/>
          <a:p>
            <a:r>
              <a:rPr lang="en-US"/>
              <a:t>Introduction to Engineering Design</a:t>
            </a:r>
            <a:r>
              <a:rPr lang="en-US" baseline="30000"/>
              <a:t>TM</a:t>
            </a:r>
          </a:p>
          <a:p>
            <a:r>
              <a:rPr lang="en-US"/>
              <a:t>Unit 3 – Lesson 3.4 – Product Improvement By Design</a:t>
            </a:r>
          </a:p>
        </p:txBody>
      </p:sp>
      <p:sp>
        <p:nvSpPr>
          <p:cNvPr id="6" name="Rectangle 13"/>
          <p:cNvSpPr>
            <a:spLocks noGrp="1" noChangeArrowheads="1"/>
          </p:cNvSpPr>
          <p:nvPr>
            <p:ph type="ftr" sz="quarter" idx="4"/>
          </p:nvPr>
        </p:nvSpPr>
        <p:spPr>
          <a:ln/>
        </p:spPr>
        <p:txBody>
          <a:bodyPr/>
          <a:lstStyle/>
          <a:p>
            <a:r>
              <a:rPr lang="en-US"/>
              <a:t>Project Lead The Way, Inc.</a:t>
            </a:r>
            <a:endParaRPr lang="en-US" baseline="30000"/>
          </a:p>
          <a:p>
            <a:r>
              <a:rPr lang="en-US"/>
              <a:t>Copyright 2007</a:t>
            </a:r>
          </a:p>
          <a:p>
            <a:endParaRPr lang="en-US"/>
          </a:p>
        </p:txBody>
      </p:sp>
      <p:sp>
        <p:nvSpPr>
          <p:cNvPr id="7" name="Rectangle 14"/>
          <p:cNvSpPr>
            <a:spLocks noGrp="1" noChangeArrowheads="1"/>
          </p:cNvSpPr>
          <p:nvPr>
            <p:ph type="sldNum" sz="quarter" idx="5"/>
          </p:nvPr>
        </p:nvSpPr>
        <p:spPr>
          <a:ln/>
        </p:spPr>
        <p:txBody>
          <a:bodyPr/>
          <a:lstStyle/>
          <a:p>
            <a:fld id="{5419E7B7-03D5-462E-8DA5-8993A304478A}" type="slidenum">
              <a:rPr lang="en-US"/>
              <a:pPr/>
              <a:t>26</a:t>
            </a:fld>
            <a:endParaRPr lang="en-US"/>
          </a:p>
        </p:txBody>
      </p:sp>
      <p:sp>
        <p:nvSpPr>
          <p:cNvPr id="689154" name="Rectangle 2"/>
          <p:cNvSpPr>
            <a:spLocks noGrp="1" noRot="1" noChangeAspect="1" noChangeArrowheads="1" noTextEdit="1"/>
          </p:cNvSpPr>
          <p:nvPr>
            <p:ph type="sldImg"/>
          </p:nvPr>
        </p:nvSpPr>
        <p:spPr>
          <a:ln/>
        </p:spPr>
      </p:sp>
      <p:sp>
        <p:nvSpPr>
          <p:cNvPr id="689155" name="Rectangle 3"/>
          <p:cNvSpPr>
            <a:spLocks noGrp="1" noChangeArrowheads="1"/>
          </p:cNvSpPr>
          <p:nvPr>
            <p:ph type="body" idx="1"/>
          </p:nvPr>
        </p:nvSpPr>
        <p:spPr/>
        <p:txBody>
          <a:bodyPr/>
          <a:lstStyle/>
          <a:p>
            <a:pPr>
              <a:buFontTx/>
              <a:buChar char="•"/>
            </a:pP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Technical Report Writing</a:t>
            </a:r>
          </a:p>
        </p:txBody>
      </p:sp>
      <p:sp>
        <p:nvSpPr>
          <p:cNvPr id="5" name="Rectangle 12"/>
          <p:cNvSpPr>
            <a:spLocks noGrp="1" noChangeArrowheads="1"/>
          </p:cNvSpPr>
          <p:nvPr>
            <p:ph type="dt" idx="1"/>
          </p:nvPr>
        </p:nvSpPr>
        <p:spPr>
          <a:ln/>
        </p:spPr>
        <p:txBody>
          <a:bodyPr/>
          <a:lstStyle/>
          <a:p>
            <a:r>
              <a:rPr lang="en-US"/>
              <a:t>Introduction to Engineering Design</a:t>
            </a:r>
            <a:r>
              <a:rPr lang="en-US" baseline="30000"/>
              <a:t>TM</a:t>
            </a:r>
          </a:p>
          <a:p>
            <a:r>
              <a:rPr lang="en-US"/>
              <a:t>Unit 3 – Lesson 3.4 – Product Improvement By Design</a:t>
            </a:r>
          </a:p>
        </p:txBody>
      </p:sp>
      <p:sp>
        <p:nvSpPr>
          <p:cNvPr id="6" name="Rectangle 13"/>
          <p:cNvSpPr>
            <a:spLocks noGrp="1" noChangeArrowheads="1"/>
          </p:cNvSpPr>
          <p:nvPr>
            <p:ph type="ftr" sz="quarter" idx="4"/>
          </p:nvPr>
        </p:nvSpPr>
        <p:spPr>
          <a:ln/>
        </p:spPr>
        <p:txBody>
          <a:bodyPr/>
          <a:lstStyle/>
          <a:p>
            <a:r>
              <a:rPr lang="en-US"/>
              <a:t>Project Lead The Way, Inc.</a:t>
            </a:r>
            <a:endParaRPr lang="en-US" baseline="30000"/>
          </a:p>
          <a:p>
            <a:r>
              <a:rPr lang="en-US"/>
              <a:t>Copyright 2007</a:t>
            </a:r>
          </a:p>
          <a:p>
            <a:endParaRPr lang="en-US"/>
          </a:p>
        </p:txBody>
      </p:sp>
      <p:sp>
        <p:nvSpPr>
          <p:cNvPr id="7" name="Rectangle 14"/>
          <p:cNvSpPr>
            <a:spLocks noGrp="1" noChangeArrowheads="1"/>
          </p:cNvSpPr>
          <p:nvPr>
            <p:ph type="sldNum" sz="quarter" idx="5"/>
          </p:nvPr>
        </p:nvSpPr>
        <p:spPr>
          <a:ln/>
        </p:spPr>
        <p:txBody>
          <a:bodyPr/>
          <a:lstStyle/>
          <a:p>
            <a:fld id="{F9304978-944A-4749-A161-9B028C9878C2}" type="slidenum">
              <a:rPr lang="en-US"/>
              <a:pPr/>
              <a:t>27</a:t>
            </a:fld>
            <a:endParaRPr lang="en-US"/>
          </a:p>
        </p:txBody>
      </p:sp>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p:txBody>
          <a:bodyPr/>
          <a:lstStyle/>
          <a:p>
            <a:r>
              <a:rPr lang="en-US" b="1"/>
              <a:t>Results and Discussion</a:t>
            </a:r>
          </a:p>
          <a:p>
            <a:pPr>
              <a:buFontTx/>
              <a:buChar char="•"/>
            </a:pPr>
            <a:r>
              <a:rPr lang="en-US"/>
              <a:t>Explanation of the results as to their accuracy and significance </a:t>
            </a:r>
          </a:p>
          <a:p>
            <a:pPr>
              <a:buFontTx/>
              <a:buChar char="•"/>
            </a:pPr>
            <a:r>
              <a:rPr lang="en-US"/>
              <a:t>Data essential to understanding the results may appear in numbered tables or figures as near the discussion as possible</a:t>
            </a:r>
          </a:p>
          <a:p>
            <a:pPr>
              <a:buFontTx/>
              <a:buChar char="•"/>
            </a:pPr>
            <a:r>
              <a:rPr lang="en-US"/>
              <a:t>Other non-essential data should appear in an appendix in the back material</a:t>
            </a:r>
          </a:p>
          <a:p>
            <a:pPr>
              <a:buFontTx/>
              <a:buChar char="•"/>
            </a:pPr>
            <a:r>
              <a:rPr lang="en-US"/>
              <a:t>Discussion section indicates the degree of accuracy and the significance of the results of the research described in the report.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Technical Report Writing</a:t>
            </a:r>
          </a:p>
        </p:txBody>
      </p:sp>
      <p:sp>
        <p:nvSpPr>
          <p:cNvPr id="5" name="Rectangle 12"/>
          <p:cNvSpPr>
            <a:spLocks noGrp="1" noChangeArrowheads="1"/>
          </p:cNvSpPr>
          <p:nvPr>
            <p:ph type="dt" idx="1"/>
          </p:nvPr>
        </p:nvSpPr>
        <p:spPr>
          <a:ln/>
        </p:spPr>
        <p:txBody>
          <a:bodyPr/>
          <a:lstStyle/>
          <a:p>
            <a:r>
              <a:rPr lang="en-US"/>
              <a:t>Introduction to Engineering Design</a:t>
            </a:r>
            <a:r>
              <a:rPr lang="en-US" baseline="30000"/>
              <a:t>TM</a:t>
            </a:r>
          </a:p>
          <a:p>
            <a:r>
              <a:rPr lang="en-US"/>
              <a:t>Unit 3 – Lesson 3.4 – Product Improvement By Design</a:t>
            </a:r>
          </a:p>
        </p:txBody>
      </p:sp>
      <p:sp>
        <p:nvSpPr>
          <p:cNvPr id="6" name="Rectangle 13"/>
          <p:cNvSpPr>
            <a:spLocks noGrp="1" noChangeArrowheads="1"/>
          </p:cNvSpPr>
          <p:nvPr>
            <p:ph type="ftr" sz="quarter" idx="4"/>
          </p:nvPr>
        </p:nvSpPr>
        <p:spPr>
          <a:ln/>
        </p:spPr>
        <p:txBody>
          <a:bodyPr/>
          <a:lstStyle/>
          <a:p>
            <a:r>
              <a:rPr lang="en-US"/>
              <a:t>Project Lead The Way, Inc.</a:t>
            </a:r>
            <a:endParaRPr lang="en-US" baseline="30000"/>
          </a:p>
          <a:p>
            <a:r>
              <a:rPr lang="en-US"/>
              <a:t>Copyright 2007</a:t>
            </a:r>
          </a:p>
          <a:p>
            <a:endParaRPr lang="en-US"/>
          </a:p>
        </p:txBody>
      </p:sp>
      <p:sp>
        <p:nvSpPr>
          <p:cNvPr id="7" name="Rectangle 14"/>
          <p:cNvSpPr>
            <a:spLocks noGrp="1" noChangeArrowheads="1"/>
          </p:cNvSpPr>
          <p:nvPr>
            <p:ph type="sldNum" sz="quarter" idx="5"/>
          </p:nvPr>
        </p:nvSpPr>
        <p:spPr>
          <a:ln/>
        </p:spPr>
        <p:txBody>
          <a:bodyPr/>
          <a:lstStyle/>
          <a:p>
            <a:fld id="{F439699B-6909-45D1-9566-C574DCD7EB99}" type="slidenum">
              <a:rPr lang="en-US"/>
              <a:pPr/>
              <a:t>28</a:t>
            </a:fld>
            <a:endParaRPr lang="en-US"/>
          </a:p>
        </p:txBody>
      </p:sp>
      <p:sp>
        <p:nvSpPr>
          <p:cNvPr id="693250" name="Rectangle 2"/>
          <p:cNvSpPr>
            <a:spLocks noGrp="1" noRot="1" noChangeAspect="1" noChangeArrowheads="1" noTextEdit="1"/>
          </p:cNvSpPr>
          <p:nvPr>
            <p:ph type="sldImg"/>
          </p:nvPr>
        </p:nvSpPr>
        <p:spPr>
          <a:ln/>
        </p:spPr>
      </p:sp>
      <p:sp>
        <p:nvSpPr>
          <p:cNvPr id="69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Technical Report Writing</a:t>
            </a:r>
          </a:p>
        </p:txBody>
      </p:sp>
      <p:sp>
        <p:nvSpPr>
          <p:cNvPr id="5" name="Rectangle 12"/>
          <p:cNvSpPr>
            <a:spLocks noGrp="1" noChangeArrowheads="1"/>
          </p:cNvSpPr>
          <p:nvPr>
            <p:ph type="dt" idx="1"/>
          </p:nvPr>
        </p:nvSpPr>
        <p:spPr>
          <a:ln/>
        </p:spPr>
        <p:txBody>
          <a:bodyPr/>
          <a:lstStyle/>
          <a:p>
            <a:r>
              <a:rPr lang="en-US"/>
              <a:t>Introduction to Engineering Design</a:t>
            </a:r>
            <a:r>
              <a:rPr lang="en-US" baseline="30000"/>
              <a:t>TM</a:t>
            </a:r>
          </a:p>
          <a:p>
            <a:r>
              <a:rPr lang="en-US"/>
              <a:t>Unit 3 – Lesson 3.4 – Product Improvement By Design</a:t>
            </a:r>
          </a:p>
        </p:txBody>
      </p:sp>
      <p:sp>
        <p:nvSpPr>
          <p:cNvPr id="6" name="Rectangle 13"/>
          <p:cNvSpPr>
            <a:spLocks noGrp="1" noChangeArrowheads="1"/>
          </p:cNvSpPr>
          <p:nvPr>
            <p:ph type="ftr" sz="quarter" idx="4"/>
          </p:nvPr>
        </p:nvSpPr>
        <p:spPr>
          <a:ln/>
        </p:spPr>
        <p:txBody>
          <a:bodyPr/>
          <a:lstStyle/>
          <a:p>
            <a:r>
              <a:rPr lang="en-US"/>
              <a:t>Project Lead The Way, Inc.</a:t>
            </a:r>
            <a:endParaRPr lang="en-US" baseline="30000"/>
          </a:p>
          <a:p>
            <a:r>
              <a:rPr lang="en-US"/>
              <a:t>Copyright 2007</a:t>
            </a:r>
          </a:p>
          <a:p>
            <a:endParaRPr lang="en-US"/>
          </a:p>
        </p:txBody>
      </p:sp>
      <p:sp>
        <p:nvSpPr>
          <p:cNvPr id="7" name="Rectangle 14"/>
          <p:cNvSpPr>
            <a:spLocks noGrp="1" noChangeArrowheads="1"/>
          </p:cNvSpPr>
          <p:nvPr>
            <p:ph type="sldNum" sz="quarter" idx="5"/>
          </p:nvPr>
        </p:nvSpPr>
        <p:spPr>
          <a:ln/>
        </p:spPr>
        <p:txBody>
          <a:bodyPr/>
          <a:lstStyle/>
          <a:p>
            <a:fld id="{DB5C0C12-A5AF-48E5-81BF-00AA8A8F25CE}" type="slidenum">
              <a:rPr lang="en-US"/>
              <a:pPr/>
              <a:t>29</a:t>
            </a:fld>
            <a:endParaRPr lang="en-US"/>
          </a:p>
        </p:txBody>
      </p:sp>
      <p:sp>
        <p:nvSpPr>
          <p:cNvPr id="604162" name="Rectangle 2"/>
          <p:cNvSpPr>
            <a:spLocks noGrp="1" noRot="1" noChangeAspect="1" noChangeArrowheads="1" noTextEdit="1"/>
          </p:cNvSpPr>
          <p:nvPr>
            <p:ph type="sldImg"/>
          </p:nvPr>
        </p:nvSpPr>
        <p:spPr>
          <a:ln/>
        </p:spPr>
      </p:sp>
      <p:sp>
        <p:nvSpPr>
          <p:cNvPr id="604163" name="Rectangle 3"/>
          <p:cNvSpPr>
            <a:spLocks noGrp="1" noChangeArrowheads="1"/>
          </p:cNvSpPr>
          <p:nvPr>
            <p:ph type="body" idx="1"/>
          </p:nvPr>
        </p:nvSpPr>
        <p:spPr/>
        <p:txBody>
          <a:bodyPr/>
          <a:lstStyle/>
          <a:p>
            <a:r>
              <a:rPr lang="en-US" b="1"/>
              <a:t>Conclusions</a:t>
            </a:r>
            <a:endParaRPr lang="en-US"/>
          </a:p>
          <a:p>
            <a:pPr>
              <a:buFontTx/>
              <a:buChar char="•"/>
            </a:pPr>
            <a:r>
              <a:rPr lang="en-US"/>
              <a:t>No new information is presented</a:t>
            </a:r>
          </a:p>
          <a:p>
            <a:pPr>
              <a:buFontTx/>
              <a:buChar char="•"/>
            </a:pPr>
            <a:r>
              <a:rPr lang="en-US"/>
              <a:t>Conclusions - deductions made from the findings and results</a:t>
            </a:r>
          </a:p>
          <a:p>
            <a:pPr>
              <a:buFontTx/>
              <a:buChar char="•"/>
            </a:pPr>
            <a:r>
              <a:rPr lang="en-US"/>
              <a:t>Restatement of Results – statement of factual findings specific to the investigation are given</a:t>
            </a:r>
          </a:p>
          <a:p>
            <a:pPr>
              <a:buFontTx/>
              <a:buChar char="•"/>
            </a:pPr>
            <a:r>
              <a:rPr lang="en-US"/>
              <a:t>Concluding Remarks - opinions are included in addition to findings and conclusions.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Technical Report Writing</a:t>
            </a:r>
          </a:p>
        </p:txBody>
      </p:sp>
      <p:sp>
        <p:nvSpPr>
          <p:cNvPr id="5" name="Rectangle 12"/>
          <p:cNvSpPr>
            <a:spLocks noGrp="1" noChangeArrowheads="1"/>
          </p:cNvSpPr>
          <p:nvPr>
            <p:ph type="dt" idx="1"/>
          </p:nvPr>
        </p:nvSpPr>
        <p:spPr>
          <a:ln/>
        </p:spPr>
        <p:txBody>
          <a:bodyPr/>
          <a:lstStyle/>
          <a:p>
            <a:r>
              <a:rPr lang="en-US"/>
              <a:t>Introduction to Engineering Design</a:t>
            </a:r>
            <a:r>
              <a:rPr lang="en-US" baseline="30000"/>
              <a:t>TM</a:t>
            </a:r>
          </a:p>
          <a:p>
            <a:r>
              <a:rPr lang="en-US"/>
              <a:t>Unit 3 – Lesson 3.4 – Product Improvement By Design</a:t>
            </a:r>
          </a:p>
        </p:txBody>
      </p:sp>
      <p:sp>
        <p:nvSpPr>
          <p:cNvPr id="6" name="Rectangle 13"/>
          <p:cNvSpPr>
            <a:spLocks noGrp="1" noChangeArrowheads="1"/>
          </p:cNvSpPr>
          <p:nvPr>
            <p:ph type="ftr" sz="quarter" idx="4"/>
          </p:nvPr>
        </p:nvSpPr>
        <p:spPr>
          <a:ln/>
        </p:spPr>
        <p:txBody>
          <a:bodyPr/>
          <a:lstStyle/>
          <a:p>
            <a:r>
              <a:rPr lang="en-US"/>
              <a:t>Project Lead The Way, Inc.</a:t>
            </a:r>
            <a:endParaRPr lang="en-US" baseline="30000"/>
          </a:p>
          <a:p>
            <a:r>
              <a:rPr lang="en-US"/>
              <a:t>Copyright 2007</a:t>
            </a:r>
          </a:p>
          <a:p>
            <a:endParaRPr lang="en-US"/>
          </a:p>
        </p:txBody>
      </p:sp>
      <p:sp>
        <p:nvSpPr>
          <p:cNvPr id="7" name="Rectangle 14"/>
          <p:cNvSpPr>
            <a:spLocks noGrp="1" noChangeArrowheads="1"/>
          </p:cNvSpPr>
          <p:nvPr>
            <p:ph type="sldNum" sz="quarter" idx="5"/>
          </p:nvPr>
        </p:nvSpPr>
        <p:spPr>
          <a:ln/>
        </p:spPr>
        <p:txBody>
          <a:bodyPr/>
          <a:lstStyle/>
          <a:p>
            <a:fld id="{0DAD4A4E-5CD8-4193-8FD2-370A831C7034}" type="slidenum">
              <a:rPr lang="en-US"/>
              <a:pPr/>
              <a:t>3</a:t>
            </a:fld>
            <a:endParaRPr lang="en-US"/>
          </a:p>
        </p:txBody>
      </p:sp>
      <p:sp>
        <p:nvSpPr>
          <p:cNvPr id="713730" name="Rectangle 2"/>
          <p:cNvSpPr>
            <a:spLocks noGrp="1" noRot="1" noChangeAspect="1" noChangeArrowheads="1" noTextEdit="1"/>
          </p:cNvSpPr>
          <p:nvPr>
            <p:ph type="sldImg"/>
          </p:nvPr>
        </p:nvSpPr>
        <p:spPr>
          <a:ln/>
        </p:spPr>
      </p:sp>
      <p:sp>
        <p:nvSpPr>
          <p:cNvPr id="71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Technical Report Writing</a:t>
            </a:r>
          </a:p>
        </p:txBody>
      </p:sp>
      <p:sp>
        <p:nvSpPr>
          <p:cNvPr id="5" name="Rectangle 12"/>
          <p:cNvSpPr>
            <a:spLocks noGrp="1" noChangeArrowheads="1"/>
          </p:cNvSpPr>
          <p:nvPr>
            <p:ph type="dt" idx="1"/>
          </p:nvPr>
        </p:nvSpPr>
        <p:spPr>
          <a:ln/>
        </p:spPr>
        <p:txBody>
          <a:bodyPr/>
          <a:lstStyle/>
          <a:p>
            <a:r>
              <a:rPr lang="en-US"/>
              <a:t>Introduction to Engineering Design</a:t>
            </a:r>
            <a:r>
              <a:rPr lang="en-US" baseline="30000"/>
              <a:t>TM</a:t>
            </a:r>
          </a:p>
          <a:p>
            <a:r>
              <a:rPr lang="en-US"/>
              <a:t>Unit 3 – Lesson 3.4 – Product Improvement By Design</a:t>
            </a:r>
          </a:p>
        </p:txBody>
      </p:sp>
      <p:sp>
        <p:nvSpPr>
          <p:cNvPr id="6" name="Rectangle 13"/>
          <p:cNvSpPr>
            <a:spLocks noGrp="1" noChangeArrowheads="1"/>
          </p:cNvSpPr>
          <p:nvPr>
            <p:ph type="ftr" sz="quarter" idx="4"/>
          </p:nvPr>
        </p:nvSpPr>
        <p:spPr>
          <a:ln/>
        </p:spPr>
        <p:txBody>
          <a:bodyPr/>
          <a:lstStyle/>
          <a:p>
            <a:r>
              <a:rPr lang="en-US"/>
              <a:t>Project Lead The Way, Inc.</a:t>
            </a:r>
            <a:endParaRPr lang="en-US" baseline="30000"/>
          </a:p>
          <a:p>
            <a:r>
              <a:rPr lang="en-US"/>
              <a:t>Copyright 2007</a:t>
            </a:r>
          </a:p>
          <a:p>
            <a:endParaRPr lang="en-US"/>
          </a:p>
        </p:txBody>
      </p:sp>
      <p:sp>
        <p:nvSpPr>
          <p:cNvPr id="7" name="Rectangle 14"/>
          <p:cNvSpPr>
            <a:spLocks noGrp="1" noChangeArrowheads="1"/>
          </p:cNvSpPr>
          <p:nvPr>
            <p:ph type="sldNum" sz="quarter" idx="5"/>
          </p:nvPr>
        </p:nvSpPr>
        <p:spPr>
          <a:ln/>
        </p:spPr>
        <p:txBody>
          <a:bodyPr/>
          <a:lstStyle/>
          <a:p>
            <a:fld id="{B72F21AD-4196-4706-B449-8C9ED7097607}" type="slidenum">
              <a:rPr lang="en-US"/>
              <a:pPr/>
              <a:t>30</a:t>
            </a:fld>
            <a:endParaRPr lang="en-US"/>
          </a:p>
        </p:txBody>
      </p:sp>
      <p:sp>
        <p:nvSpPr>
          <p:cNvPr id="605186" name="Rectangle 2"/>
          <p:cNvSpPr>
            <a:spLocks noGrp="1" noRot="1" noChangeAspect="1" noChangeArrowheads="1" noTextEdit="1"/>
          </p:cNvSpPr>
          <p:nvPr>
            <p:ph type="sldImg"/>
          </p:nvPr>
        </p:nvSpPr>
        <p:spPr>
          <a:ln/>
        </p:spPr>
      </p:sp>
      <p:sp>
        <p:nvSpPr>
          <p:cNvPr id="605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Technical Report Writing</a:t>
            </a:r>
          </a:p>
        </p:txBody>
      </p:sp>
      <p:sp>
        <p:nvSpPr>
          <p:cNvPr id="5" name="Rectangle 12"/>
          <p:cNvSpPr>
            <a:spLocks noGrp="1" noChangeArrowheads="1"/>
          </p:cNvSpPr>
          <p:nvPr>
            <p:ph type="dt" idx="1"/>
          </p:nvPr>
        </p:nvSpPr>
        <p:spPr>
          <a:ln/>
        </p:spPr>
        <p:txBody>
          <a:bodyPr/>
          <a:lstStyle/>
          <a:p>
            <a:r>
              <a:rPr lang="en-US"/>
              <a:t>Introduction to Engineering Design</a:t>
            </a:r>
            <a:r>
              <a:rPr lang="en-US" baseline="30000"/>
              <a:t>TM</a:t>
            </a:r>
          </a:p>
          <a:p>
            <a:r>
              <a:rPr lang="en-US"/>
              <a:t>Unit 3 – Lesson 3.4 – Product Improvement By Design</a:t>
            </a:r>
          </a:p>
        </p:txBody>
      </p:sp>
      <p:sp>
        <p:nvSpPr>
          <p:cNvPr id="6" name="Rectangle 13"/>
          <p:cNvSpPr>
            <a:spLocks noGrp="1" noChangeArrowheads="1"/>
          </p:cNvSpPr>
          <p:nvPr>
            <p:ph type="ftr" sz="quarter" idx="4"/>
          </p:nvPr>
        </p:nvSpPr>
        <p:spPr>
          <a:ln/>
        </p:spPr>
        <p:txBody>
          <a:bodyPr/>
          <a:lstStyle/>
          <a:p>
            <a:r>
              <a:rPr lang="en-US"/>
              <a:t>Project Lead The Way, Inc.</a:t>
            </a:r>
            <a:endParaRPr lang="en-US" baseline="30000"/>
          </a:p>
          <a:p>
            <a:r>
              <a:rPr lang="en-US"/>
              <a:t>Copyright 2007</a:t>
            </a:r>
          </a:p>
          <a:p>
            <a:endParaRPr lang="en-US"/>
          </a:p>
        </p:txBody>
      </p:sp>
      <p:sp>
        <p:nvSpPr>
          <p:cNvPr id="7" name="Rectangle 14"/>
          <p:cNvSpPr>
            <a:spLocks noGrp="1" noChangeArrowheads="1"/>
          </p:cNvSpPr>
          <p:nvPr>
            <p:ph type="sldNum" sz="quarter" idx="5"/>
          </p:nvPr>
        </p:nvSpPr>
        <p:spPr>
          <a:ln/>
        </p:spPr>
        <p:txBody>
          <a:bodyPr/>
          <a:lstStyle/>
          <a:p>
            <a:fld id="{1F420911-F4A1-4371-B8B1-7285C04FC8A2}" type="slidenum">
              <a:rPr lang="en-US"/>
              <a:pPr/>
              <a:t>31</a:t>
            </a:fld>
            <a:endParaRPr lang="en-US"/>
          </a:p>
        </p:txBody>
      </p:sp>
      <p:sp>
        <p:nvSpPr>
          <p:cNvPr id="697346" name="Rectangle 2"/>
          <p:cNvSpPr>
            <a:spLocks noGrp="1" noRot="1" noChangeAspect="1" noChangeArrowheads="1" noTextEdit="1"/>
          </p:cNvSpPr>
          <p:nvPr>
            <p:ph type="sldImg"/>
          </p:nvPr>
        </p:nvSpPr>
        <p:spPr>
          <a:ln/>
        </p:spPr>
      </p:sp>
      <p:sp>
        <p:nvSpPr>
          <p:cNvPr id="69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Technical Report Writing</a:t>
            </a:r>
          </a:p>
        </p:txBody>
      </p:sp>
      <p:sp>
        <p:nvSpPr>
          <p:cNvPr id="5" name="Rectangle 12"/>
          <p:cNvSpPr>
            <a:spLocks noGrp="1" noChangeArrowheads="1"/>
          </p:cNvSpPr>
          <p:nvPr>
            <p:ph type="dt" idx="1"/>
          </p:nvPr>
        </p:nvSpPr>
        <p:spPr>
          <a:ln/>
        </p:spPr>
        <p:txBody>
          <a:bodyPr/>
          <a:lstStyle/>
          <a:p>
            <a:r>
              <a:rPr lang="en-US"/>
              <a:t>Introduction to Engineering Design</a:t>
            </a:r>
            <a:r>
              <a:rPr lang="en-US" baseline="30000"/>
              <a:t>TM</a:t>
            </a:r>
          </a:p>
          <a:p>
            <a:r>
              <a:rPr lang="en-US"/>
              <a:t>Unit 3 – Lesson 3.4 – Product Improvement By Design</a:t>
            </a:r>
          </a:p>
        </p:txBody>
      </p:sp>
      <p:sp>
        <p:nvSpPr>
          <p:cNvPr id="6" name="Rectangle 13"/>
          <p:cNvSpPr>
            <a:spLocks noGrp="1" noChangeArrowheads="1"/>
          </p:cNvSpPr>
          <p:nvPr>
            <p:ph type="ftr" sz="quarter" idx="4"/>
          </p:nvPr>
        </p:nvSpPr>
        <p:spPr>
          <a:ln/>
        </p:spPr>
        <p:txBody>
          <a:bodyPr/>
          <a:lstStyle/>
          <a:p>
            <a:r>
              <a:rPr lang="en-US"/>
              <a:t>Project Lead The Way, Inc.</a:t>
            </a:r>
            <a:endParaRPr lang="en-US" baseline="30000"/>
          </a:p>
          <a:p>
            <a:r>
              <a:rPr lang="en-US"/>
              <a:t>Copyright 2007</a:t>
            </a:r>
          </a:p>
          <a:p>
            <a:endParaRPr lang="en-US"/>
          </a:p>
        </p:txBody>
      </p:sp>
      <p:sp>
        <p:nvSpPr>
          <p:cNvPr id="7" name="Rectangle 14"/>
          <p:cNvSpPr>
            <a:spLocks noGrp="1" noChangeArrowheads="1"/>
          </p:cNvSpPr>
          <p:nvPr>
            <p:ph type="sldNum" sz="quarter" idx="5"/>
          </p:nvPr>
        </p:nvSpPr>
        <p:spPr>
          <a:ln/>
        </p:spPr>
        <p:txBody>
          <a:bodyPr/>
          <a:lstStyle/>
          <a:p>
            <a:fld id="{B2F000D2-FBC4-4D5A-8A61-D210142B43DA}" type="slidenum">
              <a:rPr lang="en-US"/>
              <a:pPr/>
              <a:t>32</a:t>
            </a:fld>
            <a:endParaRPr lang="en-US"/>
          </a:p>
        </p:txBody>
      </p:sp>
      <p:sp>
        <p:nvSpPr>
          <p:cNvPr id="606210" name="Rectangle 2"/>
          <p:cNvSpPr>
            <a:spLocks noGrp="1" noRot="1" noChangeAspect="1" noChangeArrowheads="1" noTextEdit="1"/>
          </p:cNvSpPr>
          <p:nvPr>
            <p:ph type="sldImg"/>
          </p:nvPr>
        </p:nvSpPr>
        <p:spPr>
          <a:ln/>
        </p:spPr>
      </p:sp>
      <p:sp>
        <p:nvSpPr>
          <p:cNvPr id="606211" name="Rectangle 3"/>
          <p:cNvSpPr>
            <a:spLocks noGrp="1" noChangeArrowheads="1"/>
          </p:cNvSpPr>
          <p:nvPr>
            <p:ph type="body" idx="1"/>
          </p:nvPr>
        </p:nvSpPr>
        <p:spPr/>
        <p:txBody>
          <a:bodyPr/>
          <a:lstStyle/>
          <a:p>
            <a:r>
              <a:rPr lang="en-US" b="1"/>
              <a:t>*</a:t>
            </a:r>
            <a:r>
              <a:rPr lang="en-US"/>
              <a:t>Refer to the</a:t>
            </a:r>
            <a:r>
              <a:rPr lang="en-US" b="1"/>
              <a:t> Introduction to Research </a:t>
            </a:r>
            <a:r>
              <a:rPr lang="en-US"/>
              <a:t>presentation in Lesson 1.1</a:t>
            </a:r>
          </a:p>
          <a:p>
            <a:endParaRPr lang="en-US" b="1"/>
          </a:p>
          <a:p>
            <a:r>
              <a:rPr lang="en-US" b="1"/>
              <a:t>References</a:t>
            </a:r>
            <a:endParaRPr lang="en-US"/>
          </a:p>
          <a:p>
            <a:r>
              <a:rPr lang="en-US"/>
              <a:t>May also be called “Sources” or “Works Cited.” The “APA” style will be used for technical reports. Refer to the Publication Manual of the American Psychological Association.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Technical Report Writing</a:t>
            </a:r>
          </a:p>
        </p:txBody>
      </p:sp>
      <p:sp>
        <p:nvSpPr>
          <p:cNvPr id="5" name="Rectangle 12"/>
          <p:cNvSpPr>
            <a:spLocks noGrp="1" noChangeArrowheads="1"/>
          </p:cNvSpPr>
          <p:nvPr>
            <p:ph type="dt" idx="1"/>
          </p:nvPr>
        </p:nvSpPr>
        <p:spPr>
          <a:ln/>
        </p:spPr>
        <p:txBody>
          <a:bodyPr/>
          <a:lstStyle/>
          <a:p>
            <a:r>
              <a:rPr lang="en-US"/>
              <a:t>Introduction to Engineering Design</a:t>
            </a:r>
            <a:r>
              <a:rPr lang="en-US" baseline="30000"/>
              <a:t>TM</a:t>
            </a:r>
          </a:p>
          <a:p>
            <a:r>
              <a:rPr lang="en-US"/>
              <a:t>Unit 3 – Lesson 3.4 – Product Improvement By Design</a:t>
            </a:r>
          </a:p>
        </p:txBody>
      </p:sp>
      <p:sp>
        <p:nvSpPr>
          <p:cNvPr id="6" name="Rectangle 13"/>
          <p:cNvSpPr>
            <a:spLocks noGrp="1" noChangeArrowheads="1"/>
          </p:cNvSpPr>
          <p:nvPr>
            <p:ph type="ftr" sz="quarter" idx="4"/>
          </p:nvPr>
        </p:nvSpPr>
        <p:spPr>
          <a:ln/>
        </p:spPr>
        <p:txBody>
          <a:bodyPr/>
          <a:lstStyle/>
          <a:p>
            <a:r>
              <a:rPr lang="en-US"/>
              <a:t>Project Lead The Way, Inc.</a:t>
            </a:r>
            <a:endParaRPr lang="en-US" baseline="30000"/>
          </a:p>
          <a:p>
            <a:r>
              <a:rPr lang="en-US"/>
              <a:t>Copyright 2007</a:t>
            </a:r>
          </a:p>
          <a:p>
            <a:endParaRPr lang="en-US"/>
          </a:p>
        </p:txBody>
      </p:sp>
      <p:sp>
        <p:nvSpPr>
          <p:cNvPr id="7" name="Rectangle 14"/>
          <p:cNvSpPr>
            <a:spLocks noGrp="1" noChangeArrowheads="1"/>
          </p:cNvSpPr>
          <p:nvPr>
            <p:ph type="sldNum" sz="quarter" idx="5"/>
          </p:nvPr>
        </p:nvSpPr>
        <p:spPr>
          <a:ln/>
        </p:spPr>
        <p:txBody>
          <a:bodyPr/>
          <a:lstStyle/>
          <a:p>
            <a:fld id="{F1CC7C53-C355-4126-BA63-14D491B8873B}" type="slidenum">
              <a:rPr lang="en-US"/>
              <a:pPr/>
              <a:t>33</a:t>
            </a:fld>
            <a:endParaRPr lang="en-US"/>
          </a:p>
        </p:txBody>
      </p:sp>
      <p:sp>
        <p:nvSpPr>
          <p:cNvPr id="714754" name="Rectangle 2"/>
          <p:cNvSpPr>
            <a:spLocks noGrp="1" noRot="1" noChangeAspect="1" noChangeArrowheads="1" noTextEdit="1"/>
          </p:cNvSpPr>
          <p:nvPr>
            <p:ph type="sldImg"/>
          </p:nvPr>
        </p:nvSpPr>
        <p:spPr>
          <a:ln/>
        </p:spPr>
      </p:sp>
      <p:sp>
        <p:nvSpPr>
          <p:cNvPr id="71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Technical Report Writing</a:t>
            </a:r>
          </a:p>
        </p:txBody>
      </p:sp>
      <p:sp>
        <p:nvSpPr>
          <p:cNvPr id="5" name="Rectangle 12"/>
          <p:cNvSpPr>
            <a:spLocks noGrp="1" noChangeArrowheads="1"/>
          </p:cNvSpPr>
          <p:nvPr>
            <p:ph type="dt" idx="1"/>
          </p:nvPr>
        </p:nvSpPr>
        <p:spPr>
          <a:ln/>
        </p:spPr>
        <p:txBody>
          <a:bodyPr/>
          <a:lstStyle/>
          <a:p>
            <a:r>
              <a:rPr lang="en-US"/>
              <a:t>Introduction to Engineering Design</a:t>
            </a:r>
            <a:r>
              <a:rPr lang="en-US" baseline="30000"/>
              <a:t>TM</a:t>
            </a:r>
          </a:p>
          <a:p>
            <a:r>
              <a:rPr lang="en-US"/>
              <a:t>Unit 3 – Lesson 3.4 – Product Improvement By Design</a:t>
            </a:r>
          </a:p>
        </p:txBody>
      </p:sp>
      <p:sp>
        <p:nvSpPr>
          <p:cNvPr id="6" name="Rectangle 13"/>
          <p:cNvSpPr>
            <a:spLocks noGrp="1" noChangeArrowheads="1"/>
          </p:cNvSpPr>
          <p:nvPr>
            <p:ph type="ftr" sz="quarter" idx="4"/>
          </p:nvPr>
        </p:nvSpPr>
        <p:spPr>
          <a:ln/>
        </p:spPr>
        <p:txBody>
          <a:bodyPr/>
          <a:lstStyle/>
          <a:p>
            <a:r>
              <a:rPr lang="en-US"/>
              <a:t>Project Lead The Way, Inc.</a:t>
            </a:r>
            <a:endParaRPr lang="en-US" baseline="30000"/>
          </a:p>
          <a:p>
            <a:r>
              <a:rPr lang="en-US"/>
              <a:t>Copyright 2007</a:t>
            </a:r>
          </a:p>
          <a:p>
            <a:endParaRPr lang="en-US"/>
          </a:p>
        </p:txBody>
      </p:sp>
      <p:sp>
        <p:nvSpPr>
          <p:cNvPr id="7" name="Rectangle 14"/>
          <p:cNvSpPr>
            <a:spLocks noGrp="1" noChangeArrowheads="1"/>
          </p:cNvSpPr>
          <p:nvPr>
            <p:ph type="sldNum" sz="quarter" idx="5"/>
          </p:nvPr>
        </p:nvSpPr>
        <p:spPr>
          <a:ln/>
        </p:spPr>
        <p:txBody>
          <a:bodyPr/>
          <a:lstStyle/>
          <a:p>
            <a:fld id="{ABDD6BDF-8ED1-4C7C-B7E2-FBE1E3298156}" type="slidenum">
              <a:rPr lang="en-US"/>
              <a:pPr/>
              <a:t>34</a:t>
            </a:fld>
            <a:endParaRPr lang="en-US"/>
          </a:p>
        </p:txBody>
      </p:sp>
      <p:sp>
        <p:nvSpPr>
          <p:cNvPr id="690178" name="Rectangle 2"/>
          <p:cNvSpPr>
            <a:spLocks noGrp="1" noRot="1" noChangeAspect="1" noChangeArrowheads="1" noTextEdit="1"/>
          </p:cNvSpPr>
          <p:nvPr>
            <p:ph type="sldImg"/>
          </p:nvPr>
        </p:nvSpPr>
        <p:spPr>
          <a:ln/>
        </p:spPr>
      </p:sp>
      <p:sp>
        <p:nvSpPr>
          <p:cNvPr id="690179" name="Rectangle 3"/>
          <p:cNvSpPr>
            <a:spLocks noGrp="1" noChangeArrowheads="1"/>
          </p:cNvSpPr>
          <p:nvPr>
            <p:ph type="body" idx="1"/>
          </p:nvPr>
        </p:nvSpPr>
        <p:spPr/>
        <p:txBody>
          <a:bodyPr/>
          <a:lstStyle/>
          <a:p>
            <a:pPr>
              <a:lnSpc>
                <a:spcPct val="90000"/>
              </a:lnSpc>
            </a:pPr>
            <a:r>
              <a:rPr lang="en-US" sz="900" b="1"/>
              <a:t>Optional Elements:</a:t>
            </a:r>
          </a:p>
          <a:p>
            <a:pPr>
              <a:lnSpc>
                <a:spcPct val="90000"/>
              </a:lnSpc>
            </a:pPr>
            <a:r>
              <a:rPr lang="en-US" sz="900" b="1"/>
              <a:t>Appendixes</a:t>
            </a:r>
          </a:p>
          <a:p>
            <a:pPr>
              <a:lnSpc>
                <a:spcPct val="90000"/>
              </a:lnSpc>
            </a:pPr>
            <a:endParaRPr lang="en-US" sz="900" b="1"/>
          </a:p>
          <a:p>
            <a:pPr>
              <a:lnSpc>
                <a:spcPct val="90000"/>
              </a:lnSpc>
            </a:pPr>
            <a:endParaRPr lang="en-US" sz="900" b="1"/>
          </a:p>
          <a:p>
            <a:pPr>
              <a:lnSpc>
                <a:spcPct val="90000"/>
              </a:lnSpc>
            </a:pPr>
            <a:r>
              <a:rPr lang="en-US" sz="900" b="1"/>
              <a:t>Bibliography</a:t>
            </a:r>
          </a:p>
          <a:p>
            <a:pPr eaLnBrk="0" hangingPunct="0">
              <a:spcBef>
                <a:spcPct val="50000"/>
              </a:spcBef>
            </a:pPr>
            <a:r>
              <a:rPr lang="en-US" sz="900"/>
              <a:t>A </a:t>
            </a:r>
            <a:r>
              <a:rPr lang="en-US" sz="900" b="1" i="1">
                <a:solidFill>
                  <a:srgbClr val="A50021"/>
                </a:solidFill>
              </a:rPr>
              <a:t>bibliography</a:t>
            </a:r>
            <a:r>
              <a:rPr lang="en-US" sz="900"/>
              <a:t> lists additional sources of information that are not referenced in the report.</a:t>
            </a:r>
          </a:p>
          <a:p>
            <a:pPr>
              <a:lnSpc>
                <a:spcPct val="90000"/>
              </a:lnSpc>
            </a:pPr>
            <a:endParaRPr lang="en-US" sz="900" b="1"/>
          </a:p>
          <a:p>
            <a:pPr>
              <a:lnSpc>
                <a:spcPct val="90000"/>
              </a:lnSpc>
            </a:pPr>
            <a:r>
              <a:rPr lang="en-US" sz="900" b="1"/>
              <a:t>Glossary</a:t>
            </a:r>
          </a:p>
          <a:p>
            <a:pPr>
              <a:lnSpc>
                <a:spcPct val="90000"/>
              </a:lnSpc>
            </a:pPr>
            <a:r>
              <a:rPr lang="en-US" sz="900"/>
              <a:t>A </a:t>
            </a:r>
            <a:r>
              <a:rPr lang="en-US" sz="900" b="1" i="1">
                <a:solidFill>
                  <a:srgbClr val="A50021"/>
                </a:solidFill>
              </a:rPr>
              <a:t>glossary</a:t>
            </a:r>
            <a:r>
              <a:rPr lang="en-US" sz="900"/>
              <a:t> is a place where terms are defined. If more then five unfamiliar terms appear in the report, they should appear with their definitions in a </a:t>
            </a:r>
            <a:r>
              <a:rPr lang="en-US" sz="900" b="1" i="1"/>
              <a:t>glossary</a:t>
            </a:r>
            <a:r>
              <a:rPr lang="en-US" sz="900"/>
              <a:t>. If five or fewer exist, then they are defined the first time they are used in the report.</a:t>
            </a:r>
            <a:endParaRPr lang="en-US" sz="900" b="1">
              <a:solidFill>
                <a:srgbClr val="003399"/>
              </a:solidFill>
            </a:endParaRPr>
          </a:p>
          <a:p>
            <a:pPr>
              <a:lnSpc>
                <a:spcPct val="90000"/>
              </a:lnSpc>
            </a:pPr>
            <a:endParaRPr lang="en-US" sz="900" b="1"/>
          </a:p>
          <a:p>
            <a:pPr>
              <a:lnSpc>
                <a:spcPct val="90000"/>
              </a:lnSpc>
            </a:pPr>
            <a:r>
              <a:rPr lang="en-US" sz="900" b="1"/>
              <a:t>Index</a:t>
            </a:r>
          </a:p>
          <a:p>
            <a:pPr>
              <a:lnSpc>
                <a:spcPct val="90000"/>
              </a:lnSpc>
              <a:buFontTx/>
              <a:buChar char="•"/>
            </a:pPr>
            <a:r>
              <a:rPr lang="en-US" sz="900"/>
              <a:t>Lists all major topics in alphabetical order</a:t>
            </a:r>
          </a:p>
          <a:p>
            <a:pPr>
              <a:lnSpc>
                <a:spcPct val="90000"/>
              </a:lnSpc>
              <a:buFontTx/>
              <a:buChar char="•"/>
            </a:pPr>
            <a:r>
              <a:rPr lang="en-US" sz="900"/>
              <a:t>Provides references to the pages within the report where the topic appears.</a:t>
            </a:r>
          </a:p>
          <a:p>
            <a:pPr>
              <a:lnSpc>
                <a:spcPct val="90000"/>
              </a:lnSpc>
              <a:buFontTx/>
              <a:buChar char="•"/>
            </a:pPr>
            <a:r>
              <a:rPr lang="en-US" sz="900"/>
              <a:t>Optional for reports under 50 pages</a:t>
            </a:r>
          </a:p>
          <a:p>
            <a:pPr>
              <a:lnSpc>
                <a:spcPct val="90000"/>
              </a:lnSpc>
            </a:pPr>
            <a:endParaRPr lang="en-US" sz="900" b="1"/>
          </a:p>
          <a:p>
            <a:pPr>
              <a:lnSpc>
                <a:spcPct val="90000"/>
              </a:lnSpc>
            </a:pPr>
            <a:r>
              <a:rPr lang="en-US" sz="900" b="1"/>
              <a:t>Distribution List</a:t>
            </a:r>
            <a:endParaRPr lang="en-US" sz="900"/>
          </a:p>
          <a:p>
            <a:pPr>
              <a:lnSpc>
                <a:spcPct val="90000"/>
              </a:lnSpc>
            </a:pPr>
            <a:r>
              <a:rPr lang="en-US" sz="900"/>
              <a:t>If included, the distribution list follows the index (or glossary, if no index appears in the back matter). The list indicates the complete mailing address of the individuals and organizations receiving copies of the report and the number of copies received. The Privacy Act of 1974 forbids federal agencies from listing the names and home addresses of individuals, so a distribution list contains business addresses only. Distribution lists provide a permanent record of initial distribution.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Technical Report Writing</a:t>
            </a:r>
          </a:p>
        </p:txBody>
      </p:sp>
      <p:sp>
        <p:nvSpPr>
          <p:cNvPr id="5" name="Rectangle 12"/>
          <p:cNvSpPr>
            <a:spLocks noGrp="1" noChangeArrowheads="1"/>
          </p:cNvSpPr>
          <p:nvPr>
            <p:ph type="dt" idx="1"/>
          </p:nvPr>
        </p:nvSpPr>
        <p:spPr>
          <a:ln/>
        </p:spPr>
        <p:txBody>
          <a:bodyPr/>
          <a:lstStyle/>
          <a:p>
            <a:r>
              <a:rPr lang="en-US"/>
              <a:t>Introduction to Engineering Design</a:t>
            </a:r>
            <a:r>
              <a:rPr lang="en-US" baseline="30000"/>
              <a:t>TM</a:t>
            </a:r>
          </a:p>
          <a:p>
            <a:r>
              <a:rPr lang="en-US"/>
              <a:t>Unit 3 – Lesson 3.4 – Product Improvement By Design</a:t>
            </a:r>
          </a:p>
        </p:txBody>
      </p:sp>
      <p:sp>
        <p:nvSpPr>
          <p:cNvPr id="6" name="Rectangle 13"/>
          <p:cNvSpPr>
            <a:spLocks noGrp="1" noChangeArrowheads="1"/>
          </p:cNvSpPr>
          <p:nvPr>
            <p:ph type="ftr" sz="quarter" idx="4"/>
          </p:nvPr>
        </p:nvSpPr>
        <p:spPr>
          <a:ln/>
        </p:spPr>
        <p:txBody>
          <a:bodyPr/>
          <a:lstStyle/>
          <a:p>
            <a:r>
              <a:rPr lang="en-US"/>
              <a:t>Project Lead The Way, Inc.</a:t>
            </a:r>
            <a:endParaRPr lang="en-US" baseline="30000"/>
          </a:p>
          <a:p>
            <a:r>
              <a:rPr lang="en-US"/>
              <a:t>Copyright 2007</a:t>
            </a:r>
          </a:p>
          <a:p>
            <a:endParaRPr lang="en-US"/>
          </a:p>
        </p:txBody>
      </p:sp>
      <p:sp>
        <p:nvSpPr>
          <p:cNvPr id="7" name="Rectangle 14"/>
          <p:cNvSpPr>
            <a:spLocks noGrp="1" noChangeArrowheads="1"/>
          </p:cNvSpPr>
          <p:nvPr>
            <p:ph type="sldNum" sz="quarter" idx="5"/>
          </p:nvPr>
        </p:nvSpPr>
        <p:spPr>
          <a:ln/>
        </p:spPr>
        <p:txBody>
          <a:bodyPr/>
          <a:lstStyle/>
          <a:p>
            <a:fld id="{41F6E911-80D3-4106-9A46-B7CFEC7C0FF2}" type="slidenum">
              <a:rPr lang="en-US"/>
              <a:pPr/>
              <a:t>35</a:t>
            </a:fld>
            <a:endParaRPr lang="en-US"/>
          </a:p>
        </p:txBody>
      </p:sp>
      <p:sp>
        <p:nvSpPr>
          <p:cNvPr id="607234" name="Rectangle 2"/>
          <p:cNvSpPr>
            <a:spLocks noGrp="1" noRot="1" noChangeAspect="1" noChangeArrowheads="1" noTextEdit="1"/>
          </p:cNvSpPr>
          <p:nvPr>
            <p:ph type="sldImg"/>
          </p:nvPr>
        </p:nvSpPr>
        <p:spPr>
          <a:ln/>
        </p:spPr>
      </p:sp>
      <p:sp>
        <p:nvSpPr>
          <p:cNvPr id="607235" name="Rectangle 3"/>
          <p:cNvSpPr>
            <a:spLocks noGrp="1" noChangeArrowheads="1"/>
          </p:cNvSpPr>
          <p:nvPr>
            <p:ph type="body" idx="1"/>
          </p:nvPr>
        </p:nvSpPr>
        <p:spPr/>
        <p:txBody>
          <a:bodyPr/>
          <a:lstStyle/>
          <a:p>
            <a:r>
              <a:rPr lang="en-US" b="1"/>
              <a:t>Appendixes</a:t>
            </a:r>
            <a:endParaRPr lang="en-US"/>
          </a:p>
          <a:p>
            <a:r>
              <a:rPr lang="en-US"/>
              <a:t>Information essential to the understanding and defending of the text appears in the text. Information necessary for the defending the text that would make the text harder to read should be found in an appendix.</a:t>
            </a:r>
          </a:p>
          <a:p>
            <a:endParaRPr lang="en-US"/>
          </a:p>
          <a:p>
            <a:r>
              <a:rPr lang="en-US"/>
              <a:t>Each new type of data or procedure/technique should be found in it’s own appendix.</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Technical Report Writing</a:t>
            </a:r>
          </a:p>
        </p:txBody>
      </p:sp>
      <p:sp>
        <p:nvSpPr>
          <p:cNvPr id="5" name="Rectangle 12"/>
          <p:cNvSpPr>
            <a:spLocks noGrp="1" noChangeArrowheads="1"/>
          </p:cNvSpPr>
          <p:nvPr>
            <p:ph type="dt" idx="1"/>
          </p:nvPr>
        </p:nvSpPr>
        <p:spPr>
          <a:ln/>
        </p:spPr>
        <p:txBody>
          <a:bodyPr/>
          <a:lstStyle/>
          <a:p>
            <a:r>
              <a:rPr lang="en-US"/>
              <a:t>Introduction to Engineering Design</a:t>
            </a:r>
            <a:r>
              <a:rPr lang="en-US" baseline="30000"/>
              <a:t>TM</a:t>
            </a:r>
          </a:p>
          <a:p>
            <a:r>
              <a:rPr lang="en-US"/>
              <a:t>Unit 3 – Lesson 3.4 – Product Improvement By Design</a:t>
            </a:r>
          </a:p>
        </p:txBody>
      </p:sp>
      <p:sp>
        <p:nvSpPr>
          <p:cNvPr id="6" name="Rectangle 13"/>
          <p:cNvSpPr>
            <a:spLocks noGrp="1" noChangeArrowheads="1"/>
          </p:cNvSpPr>
          <p:nvPr>
            <p:ph type="ftr" sz="quarter" idx="4"/>
          </p:nvPr>
        </p:nvSpPr>
        <p:spPr>
          <a:ln/>
        </p:spPr>
        <p:txBody>
          <a:bodyPr/>
          <a:lstStyle/>
          <a:p>
            <a:r>
              <a:rPr lang="en-US"/>
              <a:t>Project Lead The Way, Inc.</a:t>
            </a:r>
            <a:endParaRPr lang="en-US" baseline="30000"/>
          </a:p>
          <a:p>
            <a:r>
              <a:rPr lang="en-US"/>
              <a:t>Copyright 2007</a:t>
            </a:r>
          </a:p>
          <a:p>
            <a:endParaRPr lang="en-US"/>
          </a:p>
        </p:txBody>
      </p:sp>
      <p:sp>
        <p:nvSpPr>
          <p:cNvPr id="7" name="Rectangle 14"/>
          <p:cNvSpPr>
            <a:spLocks noGrp="1" noChangeArrowheads="1"/>
          </p:cNvSpPr>
          <p:nvPr>
            <p:ph type="sldNum" sz="quarter" idx="5"/>
          </p:nvPr>
        </p:nvSpPr>
        <p:spPr>
          <a:ln/>
        </p:spPr>
        <p:txBody>
          <a:bodyPr/>
          <a:lstStyle/>
          <a:p>
            <a:fld id="{C1A51FCB-F089-4133-ADC3-A3A32916F4C0}" type="slidenum">
              <a:rPr lang="en-US"/>
              <a:pPr/>
              <a:t>36</a:t>
            </a:fld>
            <a:endParaRPr lang="en-US"/>
          </a:p>
        </p:txBody>
      </p:sp>
      <p:sp>
        <p:nvSpPr>
          <p:cNvPr id="677890" name="Rectangle 2"/>
          <p:cNvSpPr>
            <a:spLocks noGrp="1" noRot="1" noChangeAspect="1" noChangeArrowheads="1" noTextEdit="1"/>
          </p:cNvSpPr>
          <p:nvPr>
            <p:ph type="sldImg"/>
          </p:nvPr>
        </p:nvSpPr>
        <p:spPr>
          <a:ln/>
        </p:spPr>
      </p:sp>
      <p:sp>
        <p:nvSpPr>
          <p:cNvPr id="677891" name="Rectangle 3"/>
          <p:cNvSpPr>
            <a:spLocks noGrp="1" noChangeArrowheads="1"/>
          </p:cNvSpPr>
          <p:nvPr>
            <p:ph type="body" idx="1"/>
          </p:nvPr>
        </p:nvSpPr>
        <p:spPr/>
        <p:txBody>
          <a:bodyPr/>
          <a:lstStyle/>
          <a:p>
            <a:r>
              <a:rPr lang="en-US"/>
              <a:t>Technical Drawings would be placed in the Appendixes.</a:t>
            </a:r>
          </a:p>
          <a:p>
            <a:endParaRPr lang="en-US"/>
          </a:p>
          <a:p>
            <a:r>
              <a:rPr lang="en-US"/>
              <a:t>Each appendix is referred to in the text. If the report contains more than one appendix, each is identified with a capital letter (i.e., Appendix A, Appendix B, etc.) in the order in which it is mentioned in the report. A single appendix is labeled “Appendix.”</a:t>
            </a:r>
          </a:p>
          <a:p>
            <a:endParaRPr lang="en-US"/>
          </a:p>
          <a:p>
            <a:r>
              <a:rPr lang="en-US"/>
              <a:t>In appendixes, figures and tables are oriented vertically (portrait format).</a:t>
            </a:r>
          </a:p>
          <a:p>
            <a:endParaRPr lang="en-US"/>
          </a:p>
          <a:p>
            <a:r>
              <a:rPr lang="en-US"/>
              <a:t>Note: The graphic in this slide is missing some dimensions and is not intended to be a complete technical drawing. It is given as an example only.</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Technical Report Writing</a:t>
            </a:r>
          </a:p>
        </p:txBody>
      </p:sp>
      <p:sp>
        <p:nvSpPr>
          <p:cNvPr id="5" name="Rectangle 12"/>
          <p:cNvSpPr>
            <a:spLocks noGrp="1" noChangeArrowheads="1"/>
          </p:cNvSpPr>
          <p:nvPr>
            <p:ph type="dt" idx="1"/>
          </p:nvPr>
        </p:nvSpPr>
        <p:spPr>
          <a:ln/>
        </p:spPr>
        <p:txBody>
          <a:bodyPr/>
          <a:lstStyle/>
          <a:p>
            <a:r>
              <a:rPr lang="en-US"/>
              <a:t>Introduction to Engineering Design</a:t>
            </a:r>
            <a:r>
              <a:rPr lang="en-US" baseline="30000"/>
              <a:t>TM</a:t>
            </a:r>
          </a:p>
          <a:p>
            <a:r>
              <a:rPr lang="en-US"/>
              <a:t>Unit 3 – Lesson 3.4 – Product Improvement By Design</a:t>
            </a:r>
          </a:p>
        </p:txBody>
      </p:sp>
      <p:sp>
        <p:nvSpPr>
          <p:cNvPr id="6" name="Rectangle 13"/>
          <p:cNvSpPr>
            <a:spLocks noGrp="1" noChangeArrowheads="1"/>
          </p:cNvSpPr>
          <p:nvPr>
            <p:ph type="ftr" sz="quarter" idx="4"/>
          </p:nvPr>
        </p:nvSpPr>
        <p:spPr>
          <a:ln/>
        </p:spPr>
        <p:txBody>
          <a:bodyPr/>
          <a:lstStyle/>
          <a:p>
            <a:r>
              <a:rPr lang="en-US"/>
              <a:t>Project Lead The Way, Inc.</a:t>
            </a:r>
            <a:endParaRPr lang="en-US" baseline="30000"/>
          </a:p>
          <a:p>
            <a:r>
              <a:rPr lang="en-US"/>
              <a:t>Copyright 2007</a:t>
            </a:r>
          </a:p>
          <a:p>
            <a:endParaRPr lang="en-US"/>
          </a:p>
        </p:txBody>
      </p:sp>
      <p:sp>
        <p:nvSpPr>
          <p:cNvPr id="7" name="Rectangle 14"/>
          <p:cNvSpPr>
            <a:spLocks noGrp="1" noChangeArrowheads="1"/>
          </p:cNvSpPr>
          <p:nvPr>
            <p:ph type="sldNum" sz="quarter" idx="5"/>
          </p:nvPr>
        </p:nvSpPr>
        <p:spPr>
          <a:ln/>
        </p:spPr>
        <p:txBody>
          <a:bodyPr/>
          <a:lstStyle/>
          <a:p>
            <a:fld id="{552EDF92-9DB2-4D5A-AE53-6CE6D7CFA16D}" type="slidenum">
              <a:rPr lang="en-US"/>
              <a:pPr/>
              <a:t>37</a:t>
            </a:fld>
            <a:endParaRPr lang="en-US"/>
          </a:p>
        </p:txBody>
      </p:sp>
      <p:sp>
        <p:nvSpPr>
          <p:cNvPr id="609282" name="Rectangle 2"/>
          <p:cNvSpPr>
            <a:spLocks noGrp="1" noRot="1" noChangeAspect="1" noChangeArrowheads="1" noTextEdit="1"/>
          </p:cNvSpPr>
          <p:nvPr>
            <p:ph type="sldImg"/>
          </p:nvPr>
        </p:nvSpPr>
        <p:spPr>
          <a:ln/>
        </p:spPr>
      </p:sp>
      <p:sp>
        <p:nvSpPr>
          <p:cNvPr id="609283" name="Rectangle 3"/>
          <p:cNvSpPr>
            <a:spLocks noGrp="1" noChangeArrowheads="1"/>
          </p:cNvSpPr>
          <p:nvPr>
            <p:ph type="body" idx="1"/>
          </p:nvPr>
        </p:nvSpPr>
        <p:spPr/>
        <p:txBody>
          <a:bodyPr/>
          <a:lstStyle/>
          <a:p>
            <a:pPr marL="228600" indent="-228600"/>
            <a:r>
              <a:rPr lang="en-US"/>
              <a:t>If five or fewer symbols, abbreviations, or acronyms exist, then they are to be defined the first time they are used in the report and lists are not required.</a:t>
            </a:r>
          </a:p>
          <a:p>
            <a:pPr marL="228600" indent="-228600"/>
            <a:endParaRPr lang="en-US"/>
          </a:p>
          <a:p>
            <a:pPr marL="228600" indent="-228600"/>
            <a:r>
              <a:rPr lang="en-US"/>
              <a:t>When they occur in lists, symbols, abbreviations, and acronyms are presented in descending order, as follows:</a:t>
            </a:r>
          </a:p>
          <a:p>
            <a:pPr marL="228600" indent="-228600">
              <a:buFontTx/>
              <a:buAutoNum type="arabicPeriod"/>
            </a:pPr>
            <a:r>
              <a:rPr lang="en-US"/>
              <a:t>Roman (English) alphabet capital letters</a:t>
            </a:r>
          </a:p>
          <a:p>
            <a:pPr marL="228600" indent="-228600">
              <a:buFontTx/>
              <a:buAutoNum type="arabicPeriod"/>
            </a:pPr>
            <a:r>
              <a:rPr lang="en-US"/>
              <a:t>Roman (English) alphabet lowercase letters</a:t>
            </a:r>
          </a:p>
          <a:p>
            <a:pPr marL="228600" indent="-228600">
              <a:buFontTx/>
              <a:buAutoNum type="arabicPeriod"/>
            </a:pPr>
            <a:r>
              <a:rPr lang="en-US"/>
              <a:t>Greek alphabet capital letters</a:t>
            </a:r>
          </a:p>
          <a:p>
            <a:pPr marL="228600" indent="-228600">
              <a:buFontTx/>
              <a:buAutoNum type="arabicPeriod"/>
            </a:pPr>
            <a:r>
              <a:rPr lang="en-US"/>
              <a:t>Greek alphabet lowercase letters</a:t>
            </a:r>
          </a:p>
          <a:p>
            <a:pPr marL="228600" indent="-228600">
              <a:buFontTx/>
              <a:buAutoNum type="arabicPeriod"/>
            </a:pPr>
            <a:r>
              <a:rPr lang="en-US"/>
              <a:t>Subscripts</a:t>
            </a:r>
          </a:p>
          <a:p>
            <a:pPr marL="228600" indent="-228600">
              <a:buFontTx/>
              <a:buAutoNum type="arabicPeriod"/>
            </a:pPr>
            <a:r>
              <a:rPr lang="en-US"/>
              <a:t>Superscripts</a:t>
            </a:r>
          </a:p>
          <a:p>
            <a:pPr marL="228600" indent="-228600">
              <a:buFontTx/>
              <a:buAutoNum type="arabicPeriod"/>
            </a:pPr>
            <a:r>
              <a:rPr lang="en-US"/>
              <a:t>Special notes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Technical Report Writing</a:t>
            </a:r>
          </a:p>
        </p:txBody>
      </p:sp>
      <p:sp>
        <p:nvSpPr>
          <p:cNvPr id="5" name="Rectangle 12"/>
          <p:cNvSpPr>
            <a:spLocks noGrp="1" noChangeArrowheads="1"/>
          </p:cNvSpPr>
          <p:nvPr>
            <p:ph type="dt" idx="1"/>
          </p:nvPr>
        </p:nvSpPr>
        <p:spPr>
          <a:ln/>
        </p:spPr>
        <p:txBody>
          <a:bodyPr/>
          <a:lstStyle/>
          <a:p>
            <a:r>
              <a:rPr lang="en-US"/>
              <a:t>Introduction to Engineering Design</a:t>
            </a:r>
            <a:r>
              <a:rPr lang="en-US" baseline="30000"/>
              <a:t>TM</a:t>
            </a:r>
          </a:p>
          <a:p>
            <a:r>
              <a:rPr lang="en-US"/>
              <a:t>Unit 3 – Lesson 3.4 – Product Improvement By Design</a:t>
            </a:r>
          </a:p>
        </p:txBody>
      </p:sp>
      <p:sp>
        <p:nvSpPr>
          <p:cNvPr id="6" name="Rectangle 13"/>
          <p:cNvSpPr>
            <a:spLocks noGrp="1" noChangeArrowheads="1"/>
          </p:cNvSpPr>
          <p:nvPr>
            <p:ph type="ftr" sz="quarter" idx="4"/>
          </p:nvPr>
        </p:nvSpPr>
        <p:spPr>
          <a:ln/>
        </p:spPr>
        <p:txBody>
          <a:bodyPr/>
          <a:lstStyle/>
          <a:p>
            <a:r>
              <a:rPr lang="en-US"/>
              <a:t>Project Lead The Way, Inc.</a:t>
            </a:r>
            <a:endParaRPr lang="en-US" baseline="30000"/>
          </a:p>
          <a:p>
            <a:r>
              <a:rPr lang="en-US"/>
              <a:t>Copyright 2007</a:t>
            </a:r>
          </a:p>
          <a:p>
            <a:endParaRPr lang="en-US"/>
          </a:p>
        </p:txBody>
      </p:sp>
      <p:sp>
        <p:nvSpPr>
          <p:cNvPr id="7" name="Rectangle 14"/>
          <p:cNvSpPr>
            <a:spLocks noGrp="1" noChangeArrowheads="1"/>
          </p:cNvSpPr>
          <p:nvPr>
            <p:ph type="sldNum" sz="quarter" idx="5"/>
          </p:nvPr>
        </p:nvSpPr>
        <p:spPr>
          <a:ln/>
        </p:spPr>
        <p:txBody>
          <a:bodyPr/>
          <a:lstStyle/>
          <a:p>
            <a:fld id="{0BF7A005-557B-47A8-9C15-0450770D0CA9}" type="slidenum">
              <a:rPr lang="en-US"/>
              <a:pPr/>
              <a:t>38</a:t>
            </a:fld>
            <a:endParaRPr lang="en-US"/>
          </a:p>
        </p:txBody>
      </p:sp>
      <p:sp>
        <p:nvSpPr>
          <p:cNvPr id="614402" name="Rectangle 2"/>
          <p:cNvSpPr>
            <a:spLocks noGrp="1" noRot="1" noChangeAspect="1" noChangeArrowheads="1" noTextEdit="1"/>
          </p:cNvSpPr>
          <p:nvPr>
            <p:ph type="sldImg"/>
          </p:nvPr>
        </p:nvSpPr>
        <p:spPr>
          <a:ln/>
        </p:spPr>
      </p:sp>
      <p:sp>
        <p:nvSpPr>
          <p:cNvPr id="614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Technical Report Writing</a:t>
            </a:r>
          </a:p>
        </p:txBody>
      </p:sp>
      <p:sp>
        <p:nvSpPr>
          <p:cNvPr id="5" name="Rectangle 12"/>
          <p:cNvSpPr>
            <a:spLocks noGrp="1" noChangeArrowheads="1"/>
          </p:cNvSpPr>
          <p:nvPr>
            <p:ph type="dt" idx="1"/>
          </p:nvPr>
        </p:nvSpPr>
        <p:spPr>
          <a:ln/>
        </p:spPr>
        <p:txBody>
          <a:bodyPr/>
          <a:lstStyle/>
          <a:p>
            <a:r>
              <a:rPr lang="en-US"/>
              <a:t>Introduction to Engineering Design</a:t>
            </a:r>
            <a:r>
              <a:rPr lang="en-US" baseline="30000"/>
              <a:t>TM</a:t>
            </a:r>
          </a:p>
          <a:p>
            <a:r>
              <a:rPr lang="en-US"/>
              <a:t>Unit 3 – Lesson 3.4 – Product Improvement By Design</a:t>
            </a:r>
          </a:p>
        </p:txBody>
      </p:sp>
      <p:sp>
        <p:nvSpPr>
          <p:cNvPr id="6" name="Rectangle 13"/>
          <p:cNvSpPr>
            <a:spLocks noGrp="1" noChangeArrowheads="1"/>
          </p:cNvSpPr>
          <p:nvPr>
            <p:ph type="ftr" sz="quarter" idx="4"/>
          </p:nvPr>
        </p:nvSpPr>
        <p:spPr>
          <a:ln/>
        </p:spPr>
        <p:txBody>
          <a:bodyPr/>
          <a:lstStyle/>
          <a:p>
            <a:r>
              <a:rPr lang="en-US"/>
              <a:t>Project Lead The Way, Inc.</a:t>
            </a:r>
            <a:endParaRPr lang="en-US" baseline="30000"/>
          </a:p>
          <a:p>
            <a:r>
              <a:rPr lang="en-US"/>
              <a:t>Copyright 2007</a:t>
            </a:r>
          </a:p>
          <a:p>
            <a:endParaRPr lang="en-US"/>
          </a:p>
        </p:txBody>
      </p:sp>
      <p:sp>
        <p:nvSpPr>
          <p:cNvPr id="7" name="Rectangle 14"/>
          <p:cNvSpPr>
            <a:spLocks noGrp="1" noChangeArrowheads="1"/>
          </p:cNvSpPr>
          <p:nvPr>
            <p:ph type="sldNum" sz="quarter" idx="5"/>
          </p:nvPr>
        </p:nvSpPr>
        <p:spPr>
          <a:ln/>
        </p:spPr>
        <p:txBody>
          <a:bodyPr/>
          <a:lstStyle/>
          <a:p>
            <a:fld id="{4BB1152E-4614-49A6-B6D5-5176AB222EC4}" type="slidenum">
              <a:rPr lang="en-US"/>
              <a:pPr/>
              <a:t>39</a:t>
            </a:fld>
            <a:endParaRPr lang="en-US"/>
          </a:p>
        </p:txBody>
      </p:sp>
      <p:sp>
        <p:nvSpPr>
          <p:cNvPr id="715778" name="Rectangle 2"/>
          <p:cNvSpPr>
            <a:spLocks noGrp="1" noRot="1" noChangeAspect="1" noChangeArrowheads="1" noTextEdit="1"/>
          </p:cNvSpPr>
          <p:nvPr>
            <p:ph type="sldImg"/>
          </p:nvPr>
        </p:nvSpPr>
        <p:spPr>
          <a:ln/>
        </p:spPr>
      </p:sp>
      <p:sp>
        <p:nvSpPr>
          <p:cNvPr id="71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Technical Report Writing</a:t>
            </a:r>
          </a:p>
        </p:txBody>
      </p:sp>
      <p:sp>
        <p:nvSpPr>
          <p:cNvPr id="5" name="Rectangle 12"/>
          <p:cNvSpPr>
            <a:spLocks noGrp="1" noChangeArrowheads="1"/>
          </p:cNvSpPr>
          <p:nvPr>
            <p:ph type="dt" idx="1"/>
          </p:nvPr>
        </p:nvSpPr>
        <p:spPr>
          <a:ln/>
        </p:spPr>
        <p:txBody>
          <a:bodyPr/>
          <a:lstStyle/>
          <a:p>
            <a:r>
              <a:rPr lang="en-US"/>
              <a:t>Introduction to Engineering Design</a:t>
            </a:r>
            <a:r>
              <a:rPr lang="en-US" baseline="30000"/>
              <a:t>TM</a:t>
            </a:r>
          </a:p>
          <a:p>
            <a:r>
              <a:rPr lang="en-US"/>
              <a:t>Unit 3 – Lesson 3.4 – Product Improvement By Design</a:t>
            </a:r>
          </a:p>
        </p:txBody>
      </p:sp>
      <p:sp>
        <p:nvSpPr>
          <p:cNvPr id="6" name="Rectangle 13"/>
          <p:cNvSpPr>
            <a:spLocks noGrp="1" noChangeArrowheads="1"/>
          </p:cNvSpPr>
          <p:nvPr>
            <p:ph type="ftr" sz="quarter" idx="4"/>
          </p:nvPr>
        </p:nvSpPr>
        <p:spPr>
          <a:ln/>
        </p:spPr>
        <p:txBody>
          <a:bodyPr/>
          <a:lstStyle/>
          <a:p>
            <a:r>
              <a:rPr lang="en-US"/>
              <a:t>Project Lead The Way, Inc.</a:t>
            </a:r>
            <a:endParaRPr lang="en-US" baseline="30000"/>
          </a:p>
          <a:p>
            <a:r>
              <a:rPr lang="en-US"/>
              <a:t>Copyright 2007</a:t>
            </a:r>
          </a:p>
          <a:p>
            <a:endParaRPr lang="en-US"/>
          </a:p>
        </p:txBody>
      </p:sp>
      <p:sp>
        <p:nvSpPr>
          <p:cNvPr id="7" name="Rectangle 14"/>
          <p:cNvSpPr>
            <a:spLocks noGrp="1" noChangeArrowheads="1"/>
          </p:cNvSpPr>
          <p:nvPr>
            <p:ph type="sldNum" sz="quarter" idx="5"/>
          </p:nvPr>
        </p:nvSpPr>
        <p:spPr>
          <a:ln/>
        </p:spPr>
        <p:txBody>
          <a:bodyPr/>
          <a:lstStyle/>
          <a:p>
            <a:fld id="{09988D10-38AB-4906-9124-DE6D754697B0}" type="slidenum">
              <a:rPr lang="en-US"/>
              <a:pPr/>
              <a:t>4</a:t>
            </a:fld>
            <a:endParaRPr lang="en-US"/>
          </a:p>
        </p:txBody>
      </p:sp>
      <p:sp>
        <p:nvSpPr>
          <p:cNvPr id="678914" name="Rectangle 2"/>
          <p:cNvSpPr>
            <a:spLocks noGrp="1" noRot="1" noChangeAspect="1" noChangeArrowheads="1" noTextEdit="1"/>
          </p:cNvSpPr>
          <p:nvPr>
            <p:ph type="sldImg"/>
          </p:nvPr>
        </p:nvSpPr>
        <p:spPr>
          <a:ln/>
        </p:spPr>
      </p:sp>
      <p:sp>
        <p:nvSpPr>
          <p:cNvPr id="678915" name="Rectangle 3"/>
          <p:cNvSpPr>
            <a:spLocks noGrp="1" noChangeArrowheads="1"/>
          </p:cNvSpPr>
          <p:nvPr>
            <p:ph type="body" idx="1"/>
          </p:nvPr>
        </p:nvSpPr>
        <p:spPr/>
        <p:txBody>
          <a:bodyPr/>
          <a:lstStyle/>
          <a:p>
            <a:r>
              <a:rPr lang="en-US"/>
              <a:t>In order to be successful, an engineer must be able to write effectively.</a:t>
            </a:r>
          </a:p>
          <a:p>
            <a:endParaRPr lang="en-US"/>
          </a:p>
          <a:p>
            <a:r>
              <a:rPr lang="en-US"/>
              <a:t>Poor writing makes the reader question the abilities and dedication of the writer, and can keep an engineer from advancing in his or her career.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Technical Report Writing</a:t>
            </a:r>
          </a:p>
        </p:txBody>
      </p:sp>
      <p:sp>
        <p:nvSpPr>
          <p:cNvPr id="5" name="Rectangle 12"/>
          <p:cNvSpPr>
            <a:spLocks noGrp="1" noChangeArrowheads="1"/>
          </p:cNvSpPr>
          <p:nvPr>
            <p:ph type="dt" idx="1"/>
          </p:nvPr>
        </p:nvSpPr>
        <p:spPr>
          <a:ln/>
        </p:spPr>
        <p:txBody>
          <a:bodyPr/>
          <a:lstStyle/>
          <a:p>
            <a:r>
              <a:rPr lang="en-US"/>
              <a:t>Introduction to Engineering Design</a:t>
            </a:r>
            <a:r>
              <a:rPr lang="en-US" baseline="30000"/>
              <a:t>TM</a:t>
            </a:r>
          </a:p>
          <a:p>
            <a:r>
              <a:rPr lang="en-US"/>
              <a:t>Unit 3 – Lesson 3.4 – Product Improvement By Design</a:t>
            </a:r>
          </a:p>
        </p:txBody>
      </p:sp>
      <p:sp>
        <p:nvSpPr>
          <p:cNvPr id="6" name="Rectangle 13"/>
          <p:cNvSpPr>
            <a:spLocks noGrp="1" noChangeArrowheads="1"/>
          </p:cNvSpPr>
          <p:nvPr>
            <p:ph type="ftr" sz="quarter" idx="4"/>
          </p:nvPr>
        </p:nvSpPr>
        <p:spPr>
          <a:ln/>
        </p:spPr>
        <p:txBody>
          <a:bodyPr/>
          <a:lstStyle/>
          <a:p>
            <a:r>
              <a:rPr lang="en-US"/>
              <a:t>Project Lead The Way, Inc.</a:t>
            </a:r>
            <a:endParaRPr lang="en-US" baseline="30000"/>
          </a:p>
          <a:p>
            <a:r>
              <a:rPr lang="en-US"/>
              <a:t>Copyright 2007</a:t>
            </a:r>
          </a:p>
          <a:p>
            <a:endParaRPr lang="en-US"/>
          </a:p>
        </p:txBody>
      </p:sp>
      <p:sp>
        <p:nvSpPr>
          <p:cNvPr id="7" name="Rectangle 14"/>
          <p:cNvSpPr>
            <a:spLocks noGrp="1" noChangeArrowheads="1"/>
          </p:cNvSpPr>
          <p:nvPr>
            <p:ph type="sldNum" sz="quarter" idx="5"/>
          </p:nvPr>
        </p:nvSpPr>
        <p:spPr>
          <a:ln/>
        </p:spPr>
        <p:txBody>
          <a:bodyPr/>
          <a:lstStyle/>
          <a:p>
            <a:fld id="{E6339B9D-7D2A-4E93-804D-265D45221CCF}" type="slidenum">
              <a:rPr lang="en-US"/>
              <a:pPr/>
              <a:t>5</a:t>
            </a:fld>
            <a:endParaRPr lang="en-US"/>
          </a:p>
        </p:txBody>
      </p:sp>
      <p:sp>
        <p:nvSpPr>
          <p:cNvPr id="643074" name="Rectangle 2"/>
          <p:cNvSpPr>
            <a:spLocks noGrp="1" noRot="1" noChangeAspect="1" noChangeArrowheads="1" noTextEdit="1"/>
          </p:cNvSpPr>
          <p:nvPr>
            <p:ph type="sldImg"/>
          </p:nvPr>
        </p:nvSpPr>
        <p:spPr>
          <a:ln/>
        </p:spPr>
      </p:sp>
      <p:sp>
        <p:nvSpPr>
          <p:cNvPr id="643075" name="Rectangle 3"/>
          <p:cNvSpPr>
            <a:spLocks noGrp="1" noChangeArrowheads="1"/>
          </p:cNvSpPr>
          <p:nvPr>
            <p:ph type="body" idx="1"/>
          </p:nvPr>
        </p:nvSpPr>
        <p:spPr/>
        <p:txBody>
          <a:bodyPr/>
          <a:lstStyle/>
          <a:p>
            <a:r>
              <a:rPr lang="en-US"/>
              <a:t>Note: </a:t>
            </a:r>
            <a:r>
              <a:rPr lang="en-US" b="1"/>
              <a:t>Expository</a:t>
            </a:r>
            <a:r>
              <a:rPr lang="en-US"/>
              <a:t> means </a:t>
            </a:r>
            <a:r>
              <a:rPr lang="en-US" i="1"/>
              <a:t>serving to expound, set forth, or explain</a:t>
            </a:r>
            <a:r>
              <a:rPr lang="en-US"/>
              <a:t>. (Random House Webster’s College Dictionary)</a:t>
            </a:r>
          </a:p>
          <a:p>
            <a:endParaRPr lang="en-US"/>
          </a:p>
          <a:p>
            <a:r>
              <a:rPr lang="en-US"/>
              <a:t>Reference:</a:t>
            </a:r>
          </a:p>
          <a:p>
            <a:pPr eaLnBrk="0" hangingPunct="0">
              <a:spcBef>
                <a:spcPct val="50000"/>
              </a:spcBef>
            </a:pPr>
            <a:r>
              <a:rPr lang="en-US"/>
              <a:t>Newman, J. M. (2006). Resources for technical and business writing: Glossary. Retrieved August 3, 2006 from http://www.lupinworks.com/roche/pages/glossary.php</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Technical Report Writing</a:t>
            </a:r>
          </a:p>
        </p:txBody>
      </p:sp>
      <p:sp>
        <p:nvSpPr>
          <p:cNvPr id="5" name="Rectangle 12"/>
          <p:cNvSpPr>
            <a:spLocks noGrp="1" noChangeArrowheads="1"/>
          </p:cNvSpPr>
          <p:nvPr>
            <p:ph type="dt" idx="1"/>
          </p:nvPr>
        </p:nvSpPr>
        <p:spPr>
          <a:ln/>
        </p:spPr>
        <p:txBody>
          <a:bodyPr/>
          <a:lstStyle/>
          <a:p>
            <a:r>
              <a:rPr lang="en-US"/>
              <a:t>Introduction to Engineering Design</a:t>
            </a:r>
            <a:r>
              <a:rPr lang="en-US" baseline="30000"/>
              <a:t>TM</a:t>
            </a:r>
          </a:p>
          <a:p>
            <a:r>
              <a:rPr lang="en-US"/>
              <a:t>Unit 3 – Lesson 3.4 – Product Improvement By Design</a:t>
            </a:r>
          </a:p>
        </p:txBody>
      </p:sp>
      <p:sp>
        <p:nvSpPr>
          <p:cNvPr id="6" name="Rectangle 13"/>
          <p:cNvSpPr>
            <a:spLocks noGrp="1" noChangeArrowheads="1"/>
          </p:cNvSpPr>
          <p:nvPr>
            <p:ph type="ftr" sz="quarter" idx="4"/>
          </p:nvPr>
        </p:nvSpPr>
        <p:spPr>
          <a:ln/>
        </p:spPr>
        <p:txBody>
          <a:bodyPr/>
          <a:lstStyle/>
          <a:p>
            <a:r>
              <a:rPr lang="en-US"/>
              <a:t>Project Lead The Way, Inc.</a:t>
            </a:r>
            <a:endParaRPr lang="en-US" baseline="30000"/>
          </a:p>
          <a:p>
            <a:r>
              <a:rPr lang="en-US"/>
              <a:t>Copyright 2007</a:t>
            </a:r>
          </a:p>
          <a:p>
            <a:endParaRPr lang="en-US"/>
          </a:p>
        </p:txBody>
      </p:sp>
      <p:sp>
        <p:nvSpPr>
          <p:cNvPr id="7" name="Rectangle 14"/>
          <p:cNvSpPr>
            <a:spLocks noGrp="1" noChangeArrowheads="1"/>
          </p:cNvSpPr>
          <p:nvPr>
            <p:ph type="sldNum" sz="quarter" idx="5"/>
          </p:nvPr>
        </p:nvSpPr>
        <p:spPr>
          <a:ln/>
        </p:spPr>
        <p:txBody>
          <a:bodyPr/>
          <a:lstStyle/>
          <a:p>
            <a:fld id="{51657E3E-7DD6-40B3-AA7D-1EEED553D119}" type="slidenum">
              <a:rPr lang="en-US"/>
              <a:pPr/>
              <a:t>6</a:t>
            </a:fld>
            <a:endParaRPr lang="en-US"/>
          </a:p>
        </p:txBody>
      </p:sp>
      <p:sp>
        <p:nvSpPr>
          <p:cNvPr id="644098" name="Rectangle 2"/>
          <p:cNvSpPr>
            <a:spLocks noGrp="1" noRot="1" noChangeAspect="1" noChangeArrowheads="1" noTextEdit="1"/>
          </p:cNvSpPr>
          <p:nvPr>
            <p:ph type="sldImg"/>
          </p:nvPr>
        </p:nvSpPr>
        <p:spPr>
          <a:ln/>
        </p:spPr>
      </p:sp>
      <p:sp>
        <p:nvSpPr>
          <p:cNvPr id="644099" name="Rectangle 3"/>
          <p:cNvSpPr>
            <a:spLocks noGrp="1" noChangeArrowheads="1"/>
          </p:cNvSpPr>
          <p:nvPr>
            <p:ph type="body" idx="1"/>
          </p:nvPr>
        </p:nvSpPr>
        <p:spPr/>
        <p:txBody>
          <a:bodyPr/>
          <a:lstStyle/>
          <a:p>
            <a:r>
              <a:rPr lang="en-US"/>
              <a:t>The American National Standards Institute (ANSI) standard that governs the </a:t>
            </a:r>
            <a:r>
              <a:rPr lang="en-US" b="1" i="1"/>
              <a:t>layout</a:t>
            </a:r>
            <a:r>
              <a:rPr lang="en-US"/>
              <a:t> and </a:t>
            </a:r>
            <a:r>
              <a:rPr lang="en-US" b="1" i="1"/>
              <a:t>format</a:t>
            </a:r>
            <a:r>
              <a:rPr lang="en-US"/>
              <a:t> of a </a:t>
            </a:r>
            <a:r>
              <a:rPr lang="en-US" b="1" i="1">
                <a:solidFill>
                  <a:srgbClr val="A50021"/>
                </a:solidFill>
              </a:rPr>
              <a:t>technical report</a:t>
            </a:r>
            <a:r>
              <a:rPr lang="en-US"/>
              <a:t>  is ANSI/NISO Z39.18-1995. This standard helps the author and the reader by standardizing where information is found (layout) in a technical report, and how the information is presented (format).</a:t>
            </a:r>
          </a:p>
          <a:p>
            <a:endParaRPr lang="en-US"/>
          </a:p>
          <a:p>
            <a:pPr eaLnBrk="0" hangingPunct="0">
              <a:spcBef>
                <a:spcPct val="0"/>
              </a:spcBef>
            </a:pPr>
            <a:r>
              <a:rPr lang="en-US"/>
              <a:t>The ANSI/NISO Z39.18-1995 standard states that the primary purpose of a technical report is to “disseminate the results of scientific and technical research and to recommend action.”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Technical Report Writing</a:t>
            </a:r>
          </a:p>
        </p:txBody>
      </p:sp>
      <p:sp>
        <p:nvSpPr>
          <p:cNvPr id="5" name="Rectangle 12"/>
          <p:cNvSpPr>
            <a:spLocks noGrp="1" noChangeArrowheads="1"/>
          </p:cNvSpPr>
          <p:nvPr>
            <p:ph type="dt" idx="1"/>
          </p:nvPr>
        </p:nvSpPr>
        <p:spPr>
          <a:ln/>
        </p:spPr>
        <p:txBody>
          <a:bodyPr/>
          <a:lstStyle/>
          <a:p>
            <a:r>
              <a:rPr lang="en-US"/>
              <a:t>Introduction to Engineering Design</a:t>
            </a:r>
            <a:r>
              <a:rPr lang="en-US" baseline="30000"/>
              <a:t>TM</a:t>
            </a:r>
          </a:p>
          <a:p>
            <a:r>
              <a:rPr lang="en-US"/>
              <a:t>Unit 3 – Lesson 3.4 – Product Improvement By Design</a:t>
            </a:r>
          </a:p>
        </p:txBody>
      </p:sp>
      <p:sp>
        <p:nvSpPr>
          <p:cNvPr id="6" name="Rectangle 13"/>
          <p:cNvSpPr>
            <a:spLocks noGrp="1" noChangeArrowheads="1"/>
          </p:cNvSpPr>
          <p:nvPr>
            <p:ph type="ftr" sz="quarter" idx="4"/>
          </p:nvPr>
        </p:nvSpPr>
        <p:spPr>
          <a:ln/>
        </p:spPr>
        <p:txBody>
          <a:bodyPr/>
          <a:lstStyle/>
          <a:p>
            <a:r>
              <a:rPr lang="en-US"/>
              <a:t>Project Lead The Way, Inc.</a:t>
            </a:r>
            <a:endParaRPr lang="en-US" baseline="30000"/>
          </a:p>
          <a:p>
            <a:r>
              <a:rPr lang="en-US"/>
              <a:t>Copyright 2007</a:t>
            </a:r>
          </a:p>
          <a:p>
            <a:endParaRPr lang="en-US"/>
          </a:p>
        </p:txBody>
      </p:sp>
      <p:sp>
        <p:nvSpPr>
          <p:cNvPr id="7" name="Rectangle 14"/>
          <p:cNvSpPr>
            <a:spLocks noGrp="1" noChangeArrowheads="1"/>
          </p:cNvSpPr>
          <p:nvPr>
            <p:ph type="sldNum" sz="quarter" idx="5"/>
          </p:nvPr>
        </p:nvSpPr>
        <p:spPr>
          <a:ln/>
        </p:spPr>
        <p:txBody>
          <a:bodyPr/>
          <a:lstStyle/>
          <a:p>
            <a:fld id="{2A5385A2-B3D9-4BBF-B592-51F88580D807}" type="slidenum">
              <a:rPr lang="en-US"/>
              <a:pPr/>
              <a:t>7</a:t>
            </a:fld>
            <a:endParaRPr lang="en-US"/>
          </a:p>
        </p:txBody>
      </p:sp>
      <p:sp>
        <p:nvSpPr>
          <p:cNvPr id="648194" name="Rectangle 2"/>
          <p:cNvSpPr>
            <a:spLocks noGrp="1" noRot="1" noChangeAspect="1" noChangeArrowheads="1" noTextEdit="1"/>
          </p:cNvSpPr>
          <p:nvPr>
            <p:ph type="sldImg"/>
          </p:nvPr>
        </p:nvSpPr>
        <p:spPr>
          <a:ln/>
        </p:spPr>
      </p:sp>
      <p:sp>
        <p:nvSpPr>
          <p:cNvPr id="648195" name="Rectangle 3"/>
          <p:cNvSpPr>
            <a:spLocks noGrp="1" noChangeArrowheads="1"/>
          </p:cNvSpPr>
          <p:nvPr>
            <p:ph type="body" idx="1"/>
          </p:nvPr>
        </p:nvSpPr>
        <p:spPr/>
        <p:txBody>
          <a:bodyPr/>
          <a:lstStyle/>
          <a:p>
            <a:r>
              <a:rPr lang="en-US"/>
              <a:t>Unlike a novel, people who read engineering reports almost never read cover to cover. The same is true with a newspaper. Knowing where to go and how to interpret information in any technical document saves time, which is critical in business.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Technical Report Writing</a:t>
            </a:r>
          </a:p>
        </p:txBody>
      </p:sp>
      <p:sp>
        <p:nvSpPr>
          <p:cNvPr id="5" name="Rectangle 12"/>
          <p:cNvSpPr>
            <a:spLocks noGrp="1" noChangeArrowheads="1"/>
          </p:cNvSpPr>
          <p:nvPr>
            <p:ph type="dt" idx="1"/>
          </p:nvPr>
        </p:nvSpPr>
        <p:spPr>
          <a:ln/>
        </p:spPr>
        <p:txBody>
          <a:bodyPr/>
          <a:lstStyle/>
          <a:p>
            <a:r>
              <a:rPr lang="en-US"/>
              <a:t>Introduction to Engineering Design</a:t>
            </a:r>
            <a:r>
              <a:rPr lang="en-US" baseline="30000"/>
              <a:t>TM</a:t>
            </a:r>
          </a:p>
          <a:p>
            <a:r>
              <a:rPr lang="en-US"/>
              <a:t>Unit 3 – Lesson 3.4 – Product Improvement By Design</a:t>
            </a:r>
          </a:p>
        </p:txBody>
      </p:sp>
      <p:sp>
        <p:nvSpPr>
          <p:cNvPr id="6" name="Rectangle 13"/>
          <p:cNvSpPr>
            <a:spLocks noGrp="1" noChangeArrowheads="1"/>
          </p:cNvSpPr>
          <p:nvPr>
            <p:ph type="ftr" sz="quarter" idx="4"/>
          </p:nvPr>
        </p:nvSpPr>
        <p:spPr>
          <a:ln/>
        </p:spPr>
        <p:txBody>
          <a:bodyPr/>
          <a:lstStyle/>
          <a:p>
            <a:r>
              <a:rPr lang="en-US"/>
              <a:t>Project Lead The Way, Inc.</a:t>
            </a:r>
            <a:endParaRPr lang="en-US" baseline="30000"/>
          </a:p>
          <a:p>
            <a:r>
              <a:rPr lang="en-US"/>
              <a:t>Copyright 2007</a:t>
            </a:r>
          </a:p>
          <a:p>
            <a:endParaRPr lang="en-US"/>
          </a:p>
        </p:txBody>
      </p:sp>
      <p:sp>
        <p:nvSpPr>
          <p:cNvPr id="7" name="Rectangle 14"/>
          <p:cNvSpPr>
            <a:spLocks noGrp="1" noChangeArrowheads="1"/>
          </p:cNvSpPr>
          <p:nvPr>
            <p:ph type="sldNum" sz="quarter" idx="5"/>
          </p:nvPr>
        </p:nvSpPr>
        <p:spPr>
          <a:ln/>
        </p:spPr>
        <p:txBody>
          <a:bodyPr/>
          <a:lstStyle/>
          <a:p>
            <a:fld id="{E7CDB798-9266-47E8-ACA0-42C88896BDFD}" type="slidenum">
              <a:rPr lang="en-US"/>
              <a:pPr/>
              <a:t>8</a:t>
            </a:fld>
            <a:endParaRPr lang="en-US"/>
          </a:p>
        </p:txBody>
      </p:sp>
      <p:sp>
        <p:nvSpPr>
          <p:cNvPr id="679938" name="Rectangle 2"/>
          <p:cNvSpPr>
            <a:spLocks noGrp="1" noRot="1" noChangeAspect="1" noChangeArrowheads="1" noTextEdit="1"/>
          </p:cNvSpPr>
          <p:nvPr>
            <p:ph type="sldImg"/>
          </p:nvPr>
        </p:nvSpPr>
        <p:spPr>
          <a:ln/>
        </p:spPr>
      </p:sp>
      <p:sp>
        <p:nvSpPr>
          <p:cNvPr id="679939" name="Rectangle 3"/>
          <p:cNvSpPr>
            <a:spLocks noGrp="1" noChangeArrowheads="1"/>
          </p:cNvSpPr>
          <p:nvPr>
            <p:ph type="body" idx="1"/>
          </p:nvPr>
        </p:nvSpPr>
        <p:spPr/>
        <p:txBody>
          <a:bodyPr/>
          <a:lstStyle/>
          <a:p>
            <a:r>
              <a:rPr lang="en-US"/>
              <a:t>A technical report is made up of three major parts: Front Matter, Body, and Back Matter</a:t>
            </a:r>
            <a:endParaRPr lang="en-US" b="1"/>
          </a:p>
          <a:p>
            <a:endParaRPr lang="en-US" b="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Technical Report Writing</a:t>
            </a:r>
          </a:p>
        </p:txBody>
      </p:sp>
      <p:sp>
        <p:nvSpPr>
          <p:cNvPr id="5" name="Rectangle 12"/>
          <p:cNvSpPr>
            <a:spLocks noGrp="1" noChangeArrowheads="1"/>
          </p:cNvSpPr>
          <p:nvPr>
            <p:ph type="dt" idx="1"/>
          </p:nvPr>
        </p:nvSpPr>
        <p:spPr>
          <a:ln/>
        </p:spPr>
        <p:txBody>
          <a:bodyPr/>
          <a:lstStyle/>
          <a:p>
            <a:r>
              <a:rPr lang="en-US"/>
              <a:t>Introduction to Engineering Design</a:t>
            </a:r>
            <a:r>
              <a:rPr lang="en-US" baseline="30000"/>
              <a:t>TM</a:t>
            </a:r>
          </a:p>
          <a:p>
            <a:r>
              <a:rPr lang="en-US"/>
              <a:t>Unit 3 – Lesson 3.4 – Product Improvement By Design</a:t>
            </a:r>
          </a:p>
        </p:txBody>
      </p:sp>
      <p:sp>
        <p:nvSpPr>
          <p:cNvPr id="6" name="Rectangle 13"/>
          <p:cNvSpPr>
            <a:spLocks noGrp="1" noChangeArrowheads="1"/>
          </p:cNvSpPr>
          <p:nvPr>
            <p:ph type="ftr" sz="quarter" idx="4"/>
          </p:nvPr>
        </p:nvSpPr>
        <p:spPr>
          <a:ln/>
        </p:spPr>
        <p:txBody>
          <a:bodyPr/>
          <a:lstStyle/>
          <a:p>
            <a:r>
              <a:rPr lang="en-US"/>
              <a:t>Project Lead The Way, Inc.</a:t>
            </a:r>
            <a:endParaRPr lang="en-US" baseline="30000"/>
          </a:p>
          <a:p>
            <a:r>
              <a:rPr lang="en-US"/>
              <a:t>Copyright 2007</a:t>
            </a:r>
          </a:p>
          <a:p>
            <a:endParaRPr lang="en-US"/>
          </a:p>
        </p:txBody>
      </p:sp>
      <p:sp>
        <p:nvSpPr>
          <p:cNvPr id="7" name="Rectangle 14"/>
          <p:cNvSpPr>
            <a:spLocks noGrp="1" noChangeArrowheads="1"/>
          </p:cNvSpPr>
          <p:nvPr>
            <p:ph type="sldNum" sz="quarter" idx="5"/>
          </p:nvPr>
        </p:nvSpPr>
        <p:spPr>
          <a:ln/>
        </p:spPr>
        <p:txBody>
          <a:bodyPr/>
          <a:lstStyle/>
          <a:p>
            <a:fld id="{A697FDB4-1AEC-4626-9301-42F4E6F66A20}" type="slidenum">
              <a:rPr lang="en-US"/>
              <a:pPr/>
              <a:t>9</a:t>
            </a:fld>
            <a:endParaRPr lang="en-US"/>
          </a:p>
        </p:txBody>
      </p:sp>
      <p:sp>
        <p:nvSpPr>
          <p:cNvPr id="664578" name="Rectangle 2"/>
          <p:cNvSpPr>
            <a:spLocks noGrp="1" noRot="1" noChangeAspect="1" noChangeArrowheads="1" noTextEdit="1"/>
          </p:cNvSpPr>
          <p:nvPr>
            <p:ph type="sldImg"/>
          </p:nvPr>
        </p:nvSpPr>
        <p:spPr>
          <a:ln/>
        </p:spPr>
      </p:sp>
      <p:sp>
        <p:nvSpPr>
          <p:cNvPr id="664579" name="Rectangle 3"/>
          <p:cNvSpPr>
            <a:spLocks noGrp="1" noChangeArrowheads="1"/>
          </p:cNvSpPr>
          <p:nvPr>
            <p:ph type="body" idx="1"/>
          </p:nvPr>
        </p:nvSpPr>
        <p:spPr/>
        <p:txBody>
          <a:bodyPr/>
          <a:lstStyle/>
          <a:p>
            <a:pPr>
              <a:buClr>
                <a:schemeClr val="tx1"/>
              </a:buClr>
            </a:pPr>
            <a:r>
              <a:rPr lang="en-US"/>
              <a:t>The </a:t>
            </a:r>
            <a:r>
              <a:rPr lang="en-US" b="1" i="1"/>
              <a:t>front matter</a:t>
            </a:r>
            <a:r>
              <a:rPr lang="en-US"/>
              <a:t> provides information that is needed to catalog the report for bibliographic databases.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07586"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70758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707588" name="Rectangle 4"/>
          <p:cNvSpPr>
            <a:spLocks noGrp="1" noChangeArrowheads="1"/>
          </p:cNvSpPr>
          <p:nvPr>
            <p:ph type="dt" sz="half" idx="2"/>
          </p:nvPr>
        </p:nvSpPr>
        <p:spPr/>
        <p:txBody>
          <a:bodyPr/>
          <a:lstStyle>
            <a:lvl1pPr>
              <a:defRPr/>
            </a:lvl1pPr>
          </a:lstStyle>
          <a:p>
            <a:endParaRPr lang="en-US"/>
          </a:p>
        </p:txBody>
      </p:sp>
      <p:sp>
        <p:nvSpPr>
          <p:cNvPr id="707589" name="Rectangle 5"/>
          <p:cNvSpPr>
            <a:spLocks noGrp="1" noChangeArrowheads="1"/>
          </p:cNvSpPr>
          <p:nvPr>
            <p:ph type="ftr" sz="quarter" idx="3"/>
          </p:nvPr>
        </p:nvSpPr>
        <p:spPr/>
        <p:txBody>
          <a:bodyPr/>
          <a:lstStyle>
            <a:lvl1pPr>
              <a:defRPr/>
            </a:lvl1pPr>
          </a:lstStyle>
          <a:p>
            <a:endParaRPr lang="en-US"/>
          </a:p>
        </p:txBody>
      </p:sp>
      <p:sp>
        <p:nvSpPr>
          <p:cNvPr id="707590" name="Rectangle 6"/>
          <p:cNvSpPr>
            <a:spLocks noGrp="1" noChangeArrowheads="1"/>
          </p:cNvSpPr>
          <p:nvPr>
            <p:ph type="sldNum" sz="quarter" idx="4"/>
          </p:nvPr>
        </p:nvSpPr>
        <p:spPr/>
        <p:txBody>
          <a:bodyPr/>
          <a:lstStyle>
            <a:lvl1pPr>
              <a:defRPr/>
            </a:lvl1pPr>
          </a:lstStyle>
          <a:p>
            <a:fld id="{1266DBEA-2F4B-4C0F-841D-143FE00857C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B8E2841-67BF-4CE1-AF09-CE34D5A5BFA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3891D9F-CC53-40A6-BA6A-0029E899B5B9}"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9D7822A3-2A4B-4C65-815B-E198A422698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58114AE-EB97-44D7-A6D7-4E3B7B26619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17327E7-9A2B-4FC6-B891-96DA58C739C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F3C9ABA-AE39-4586-AD9B-E8C03A03166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6451D9E-8736-4F4A-B93C-7A1B5CE42FE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56590D5-8A77-4C86-A68E-842C5FD5C03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5494906-4E0B-4DA8-B8B1-FE49530E258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425F518-EFAB-44F8-A12F-7D791845BA2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20AB3A2-F773-40A0-8049-C183D8922D4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6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0656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5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mn-lt"/>
                <a:cs typeface="+mn-cs"/>
              </a:defRPr>
            </a:lvl1pPr>
          </a:lstStyle>
          <a:p>
            <a:endParaRPr lang="en-US"/>
          </a:p>
        </p:txBody>
      </p:sp>
      <p:sp>
        <p:nvSpPr>
          <p:cNvPr id="7065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mn-lt"/>
                <a:cs typeface="+mn-cs"/>
              </a:defRPr>
            </a:lvl1pPr>
          </a:lstStyle>
          <a:p>
            <a:endParaRPr lang="en-US"/>
          </a:p>
        </p:txBody>
      </p:sp>
      <p:sp>
        <p:nvSpPr>
          <p:cNvPr id="7065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mn-lt"/>
                <a:cs typeface="+mn-cs"/>
              </a:defRPr>
            </a:lvl1pPr>
          </a:lstStyle>
          <a:p>
            <a:fld id="{04F3468B-2436-4239-8928-35E9DE426D5D}" type="slidenum">
              <a:rPr lang="en-US"/>
              <a:pPr/>
              <a:t>‹#›</a:t>
            </a:fld>
            <a:endParaRPr lang="en-US"/>
          </a:p>
        </p:txBody>
      </p:sp>
      <p:pic>
        <p:nvPicPr>
          <p:cNvPr id="706569" name="Picture 9"/>
          <p:cNvPicPr>
            <a:picLocks noChangeAspect="1" noChangeArrowheads="1"/>
          </p:cNvPicPr>
          <p:nvPr userDrawn="1"/>
        </p:nvPicPr>
        <p:blipFill>
          <a:blip r:embed="rId14">
            <a:clrChange>
              <a:clrFrom>
                <a:srgbClr val="E6E6E6"/>
              </a:clrFrom>
              <a:clrTo>
                <a:srgbClr val="E6E6E6">
                  <a:alpha val="0"/>
                </a:srgbClr>
              </a:clrTo>
            </a:clrChange>
          </a:blip>
          <a:srcRect/>
          <a:stretch>
            <a:fillRect/>
          </a:stretch>
        </p:blipFill>
        <p:spPr bwMode="auto">
          <a:xfrm>
            <a:off x="8429625" y="6243638"/>
            <a:ext cx="474663" cy="4873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3748" name="Text Box 4"/>
          <p:cNvSpPr txBox="1">
            <a:spLocks noChangeArrowheads="1"/>
          </p:cNvSpPr>
          <p:nvPr/>
        </p:nvSpPr>
        <p:spPr bwMode="auto">
          <a:xfrm>
            <a:off x="685800" y="3865563"/>
            <a:ext cx="7772400" cy="793750"/>
          </a:xfrm>
          <a:prstGeom prst="rect">
            <a:avLst/>
          </a:prstGeom>
          <a:noFill/>
          <a:ln w="9525">
            <a:noFill/>
            <a:miter lim="800000"/>
            <a:headEnd/>
            <a:tailEnd/>
          </a:ln>
          <a:effectLst/>
        </p:spPr>
        <p:txBody>
          <a:bodyPr>
            <a:spAutoFit/>
          </a:bodyPr>
          <a:lstStyle/>
          <a:p>
            <a:pPr algn="ctr">
              <a:spcBef>
                <a:spcPct val="50000"/>
              </a:spcBef>
            </a:pPr>
            <a:r>
              <a:rPr lang="en-US" sz="4600">
                <a:solidFill>
                  <a:schemeClr val="tx1"/>
                </a:solidFill>
                <a:latin typeface="Arial" charset="0"/>
              </a:rPr>
              <a:t>Elements and Standards</a:t>
            </a:r>
            <a:endParaRPr lang="en-US" sz="4600" b="0">
              <a:solidFill>
                <a:schemeClr val="tx1"/>
              </a:solidFill>
              <a:latin typeface="Arial" charset="0"/>
            </a:endParaRPr>
          </a:p>
        </p:txBody>
      </p:sp>
      <p:sp>
        <p:nvSpPr>
          <p:cNvPr id="543749" name="Text Box 5"/>
          <p:cNvSpPr txBox="1">
            <a:spLocks noChangeArrowheads="1"/>
          </p:cNvSpPr>
          <p:nvPr/>
        </p:nvSpPr>
        <p:spPr bwMode="auto">
          <a:xfrm>
            <a:off x="228600" y="1331913"/>
            <a:ext cx="8686800" cy="2165350"/>
          </a:xfrm>
          <a:prstGeom prst="rect">
            <a:avLst/>
          </a:prstGeom>
          <a:noFill/>
          <a:ln w="9525">
            <a:noFill/>
            <a:miter lim="800000"/>
            <a:headEnd/>
            <a:tailEnd/>
          </a:ln>
          <a:effectLst/>
        </p:spPr>
        <p:txBody>
          <a:bodyPr>
            <a:spAutoFit/>
          </a:bodyPr>
          <a:lstStyle/>
          <a:p>
            <a:pPr algn="ctr">
              <a:spcBef>
                <a:spcPct val="50000"/>
              </a:spcBef>
            </a:pPr>
            <a:r>
              <a:rPr lang="en-US" sz="6800" i="1">
                <a:solidFill>
                  <a:schemeClr val="tx2"/>
                </a:solidFill>
                <a:effectLst>
                  <a:outerShdw blurRad="38100" dist="38100" dir="2700000" algn="tl">
                    <a:srgbClr val="C0C0C0"/>
                  </a:outerShdw>
                </a:effectLst>
                <a:latin typeface="Arial" charset="0"/>
              </a:rPr>
              <a:t>Technical Report Writing</a:t>
            </a:r>
          </a:p>
        </p:txBody>
      </p:sp>
    </p:spTree>
  </p:cSld>
  <p:clrMapOvr>
    <a:masterClrMapping/>
  </p:clrMapOvr>
  <p:transition>
    <p:randomBa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3314" name="Text Box 2"/>
          <p:cNvSpPr txBox="1">
            <a:spLocks noChangeArrowheads="1"/>
          </p:cNvSpPr>
          <p:nvPr/>
        </p:nvSpPr>
        <p:spPr bwMode="auto">
          <a:xfrm>
            <a:off x="804863" y="2241550"/>
            <a:ext cx="7399337" cy="3935413"/>
          </a:xfrm>
          <a:prstGeom prst="rect">
            <a:avLst/>
          </a:prstGeom>
          <a:noFill/>
          <a:ln w="9525">
            <a:noFill/>
            <a:miter lim="800000"/>
            <a:headEnd/>
            <a:tailEnd/>
          </a:ln>
          <a:effectLst/>
        </p:spPr>
        <p:txBody>
          <a:bodyPr>
            <a:spAutoFit/>
          </a:bodyPr>
          <a:lstStyle/>
          <a:p>
            <a:pPr marL="568325" indent="-568325">
              <a:spcBef>
                <a:spcPct val="20000"/>
              </a:spcBef>
              <a:buClr>
                <a:schemeClr val="folHlink"/>
              </a:buClr>
              <a:buFontTx/>
              <a:buAutoNum type="arabicPeriod"/>
            </a:pPr>
            <a:r>
              <a:rPr lang="en-US" sz="3600" b="0">
                <a:solidFill>
                  <a:schemeClr val="tx1"/>
                </a:solidFill>
                <a:latin typeface="Arial" charset="0"/>
              </a:rPr>
              <a:t>Cover*</a:t>
            </a:r>
          </a:p>
          <a:p>
            <a:pPr marL="568325" indent="-568325">
              <a:spcBef>
                <a:spcPct val="20000"/>
              </a:spcBef>
              <a:buClr>
                <a:schemeClr val="folHlink"/>
              </a:buClr>
              <a:buFontTx/>
              <a:buAutoNum type="arabicPeriod"/>
            </a:pPr>
            <a:r>
              <a:rPr lang="en-US" sz="3600" b="0">
                <a:solidFill>
                  <a:schemeClr val="tx1"/>
                </a:solidFill>
                <a:latin typeface="Arial" charset="0"/>
              </a:rPr>
              <a:t>Label*</a:t>
            </a:r>
          </a:p>
          <a:p>
            <a:pPr marL="568325" indent="-568325">
              <a:spcBef>
                <a:spcPct val="20000"/>
              </a:spcBef>
              <a:buClr>
                <a:schemeClr val="folHlink"/>
              </a:buClr>
              <a:buFontTx/>
              <a:buAutoNum type="arabicPeriod"/>
            </a:pPr>
            <a:r>
              <a:rPr lang="en-US" sz="3600" b="0">
                <a:solidFill>
                  <a:schemeClr val="tx1"/>
                </a:solidFill>
                <a:latin typeface="Arial" charset="0"/>
              </a:rPr>
              <a:t>Title Page</a:t>
            </a:r>
          </a:p>
          <a:p>
            <a:pPr marL="568325" indent="-568325">
              <a:spcBef>
                <a:spcPct val="20000"/>
              </a:spcBef>
              <a:buClr>
                <a:schemeClr val="folHlink"/>
              </a:buClr>
              <a:buFontTx/>
              <a:buAutoNum type="arabicPeriod"/>
            </a:pPr>
            <a:r>
              <a:rPr lang="en-US" sz="3600" b="0">
                <a:solidFill>
                  <a:schemeClr val="tx1"/>
                </a:solidFill>
                <a:latin typeface="Arial" charset="0"/>
              </a:rPr>
              <a:t>Abstract</a:t>
            </a:r>
          </a:p>
          <a:p>
            <a:pPr marL="568325" indent="-568325">
              <a:spcBef>
                <a:spcPct val="20000"/>
              </a:spcBef>
              <a:buClr>
                <a:schemeClr val="folHlink"/>
              </a:buClr>
              <a:buFontTx/>
              <a:buAutoNum type="arabicPeriod"/>
            </a:pPr>
            <a:r>
              <a:rPr lang="en-US" sz="3600" b="0">
                <a:solidFill>
                  <a:schemeClr val="tx1"/>
                </a:solidFill>
                <a:latin typeface="Arial" charset="0"/>
              </a:rPr>
              <a:t>Table of Contents</a:t>
            </a:r>
          </a:p>
          <a:p>
            <a:pPr marL="568325" indent="-568325">
              <a:spcBef>
                <a:spcPct val="20000"/>
              </a:spcBef>
              <a:buClr>
                <a:schemeClr val="folHlink"/>
              </a:buClr>
              <a:buFontTx/>
              <a:buAutoNum type="arabicPeriod"/>
            </a:pPr>
            <a:r>
              <a:rPr lang="en-US" sz="3600" b="0">
                <a:solidFill>
                  <a:schemeClr val="tx1"/>
                </a:solidFill>
                <a:latin typeface="Arial" charset="0"/>
              </a:rPr>
              <a:t>Lists of Figures and Tables</a:t>
            </a:r>
          </a:p>
        </p:txBody>
      </p:sp>
      <p:sp>
        <p:nvSpPr>
          <p:cNvPr id="653315" name="Text Box 3"/>
          <p:cNvSpPr txBox="1">
            <a:spLocks noChangeArrowheads="1"/>
          </p:cNvSpPr>
          <p:nvPr/>
        </p:nvSpPr>
        <p:spPr bwMode="auto">
          <a:xfrm>
            <a:off x="1371600" y="1066800"/>
            <a:ext cx="3657600" cy="762000"/>
          </a:xfrm>
          <a:prstGeom prst="rect">
            <a:avLst/>
          </a:prstGeom>
          <a:noFill/>
          <a:ln w="9525">
            <a:noFill/>
            <a:miter lim="800000"/>
            <a:headEnd/>
            <a:tailEnd/>
          </a:ln>
          <a:effectLst/>
        </p:spPr>
        <p:txBody>
          <a:bodyPr>
            <a:spAutoFit/>
          </a:bodyPr>
          <a:lstStyle/>
          <a:p>
            <a:pPr>
              <a:spcBef>
                <a:spcPct val="50000"/>
              </a:spcBef>
            </a:pPr>
            <a:r>
              <a:rPr lang="en-US" sz="4400" i="1">
                <a:solidFill>
                  <a:schemeClr val="tx2"/>
                </a:solidFill>
                <a:effectLst>
                  <a:outerShdw blurRad="38100" dist="38100" dir="2700000" algn="tl">
                    <a:srgbClr val="C0C0C0"/>
                  </a:outerShdw>
                </a:effectLst>
                <a:latin typeface="Arial" charset="0"/>
              </a:rPr>
              <a:t>Front Matter</a:t>
            </a:r>
          </a:p>
        </p:txBody>
      </p:sp>
      <p:sp>
        <p:nvSpPr>
          <p:cNvPr id="653319" name="Text Box 7"/>
          <p:cNvSpPr txBox="1">
            <a:spLocks noChangeArrowheads="1"/>
          </p:cNvSpPr>
          <p:nvPr/>
        </p:nvSpPr>
        <p:spPr bwMode="auto">
          <a:xfrm>
            <a:off x="0" y="6546850"/>
            <a:ext cx="3124200" cy="311150"/>
          </a:xfrm>
          <a:prstGeom prst="rect">
            <a:avLst/>
          </a:prstGeom>
          <a:noFill/>
          <a:ln w="9525">
            <a:noFill/>
            <a:miter lim="800000"/>
            <a:headEnd/>
            <a:tailEnd/>
          </a:ln>
          <a:effectLst/>
        </p:spPr>
        <p:txBody>
          <a:bodyPr>
            <a:spAutoFit/>
          </a:bodyPr>
          <a:lstStyle/>
          <a:p>
            <a:pPr eaLnBrk="1" hangingPunct="1">
              <a:lnSpc>
                <a:spcPct val="80000"/>
              </a:lnSpc>
              <a:spcBef>
                <a:spcPct val="20000"/>
              </a:spcBef>
              <a:buClr>
                <a:schemeClr val="folHlink"/>
              </a:buClr>
              <a:buSzPct val="60000"/>
              <a:buFont typeface="Wingdings" pitchFamily="2" charset="2"/>
              <a:buNone/>
            </a:pPr>
            <a:r>
              <a:rPr lang="en-US" sz="1800" b="0">
                <a:solidFill>
                  <a:schemeClr val="tx1"/>
                </a:solidFill>
                <a:latin typeface="Arial" charset="0"/>
              </a:rPr>
              <a:t>*May be an optional element</a:t>
            </a:r>
            <a:endParaRPr lang="en-US" sz="1800">
              <a:latin typeface="Arial"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53314"/>
                                        </p:tgtEl>
                                        <p:attrNameLst>
                                          <p:attrName>style.visibility</p:attrName>
                                        </p:attrNameLst>
                                      </p:cBhvr>
                                      <p:to>
                                        <p:strVal val="visible"/>
                                      </p:to>
                                    </p:set>
                                    <p:animEffect transition="in" filter="wipe(up)">
                                      <p:cBhvr>
                                        <p:cTn id="7" dur="500"/>
                                        <p:tgtEl>
                                          <p:spTgt spid="65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331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6825" name="Text Box 9"/>
          <p:cNvSpPr txBox="1">
            <a:spLocks noChangeArrowheads="1"/>
          </p:cNvSpPr>
          <p:nvPr/>
        </p:nvSpPr>
        <p:spPr bwMode="auto">
          <a:xfrm>
            <a:off x="419100" y="2203450"/>
            <a:ext cx="4767263" cy="4064000"/>
          </a:xfrm>
          <a:prstGeom prst="rect">
            <a:avLst/>
          </a:prstGeom>
          <a:noFill/>
          <a:ln w="9525">
            <a:noFill/>
            <a:miter lim="800000"/>
            <a:headEnd/>
            <a:tailEnd/>
          </a:ln>
          <a:effectLst/>
        </p:spPr>
        <p:txBody>
          <a:bodyPr>
            <a:spAutoFit/>
          </a:bodyPr>
          <a:lstStyle/>
          <a:p>
            <a:pPr>
              <a:spcBef>
                <a:spcPct val="30000"/>
              </a:spcBef>
            </a:pPr>
            <a:r>
              <a:rPr lang="en-US" sz="2800" b="0">
                <a:solidFill>
                  <a:schemeClr val="tx1"/>
                </a:solidFill>
                <a:latin typeface="Arial" charset="0"/>
              </a:rPr>
              <a:t>A </a:t>
            </a:r>
            <a:r>
              <a:rPr lang="en-US" sz="2800" i="1">
                <a:solidFill>
                  <a:srgbClr val="A50021"/>
                </a:solidFill>
                <a:latin typeface="Arial" charset="0"/>
              </a:rPr>
              <a:t>cover</a:t>
            </a:r>
            <a:r>
              <a:rPr lang="en-US" sz="2800" b="0">
                <a:solidFill>
                  <a:schemeClr val="tx1"/>
                </a:solidFill>
                <a:latin typeface="Arial" charset="0"/>
              </a:rPr>
              <a:t> and </a:t>
            </a:r>
            <a:r>
              <a:rPr lang="en-US" sz="2800" i="1">
                <a:solidFill>
                  <a:srgbClr val="A50021"/>
                </a:solidFill>
                <a:latin typeface="Arial" charset="0"/>
              </a:rPr>
              <a:t>label</a:t>
            </a:r>
            <a:r>
              <a:rPr lang="en-US" sz="2800" b="0">
                <a:solidFill>
                  <a:schemeClr val="tx1"/>
                </a:solidFill>
                <a:latin typeface="Arial" charset="0"/>
              </a:rPr>
              <a:t> are used if the report is over 10 pages long.</a:t>
            </a:r>
          </a:p>
          <a:p>
            <a:pPr>
              <a:spcBef>
                <a:spcPct val="30000"/>
              </a:spcBef>
            </a:pPr>
            <a:r>
              <a:rPr lang="en-US" sz="2800" b="0">
                <a:solidFill>
                  <a:schemeClr val="tx1"/>
                </a:solidFill>
                <a:latin typeface="Arial" charset="0"/>
              </a:rPr>
              <a:t>The </a:t>
            </a:r>
            <a:r>
              <a:rPr lang="en-US" sz="2800" i="1">
                <a:solidFill>
                  <a:schemeClr val="tx1"/>
                </a:solidFill>
                <a:latin typeface="Arial" charset="0"/>
              </a:rPr>
              <a:t>cover</a:t>
            </a:r>
            <a:r>
              <a:rPr lang="en-US" sz="2800" b="0">
                <a:solidFill>
                  <a:schemeClr val="tx1"/>
                </a:solidFill>
                <a:latin typeface="Arial" charset="0"/>
              </a:rPr>
              <a:t> (front and back) provides physical protection for the printed report. Plastic spiral bindings and thick, card-stock paper are recommended.</a:t>
            </a:r>
          </a:p>
        </p:txBody>
      </p:sp>
      <p:sp>
        <p:nvSpPr>
          <p:cNvPr id="546826" name="Text Box 10"/>
          <p:cNvSpPr txBox="1">
            <a:spLocks noChangeArrowheads="1"/>
          </p:cNvSpPr>
          <p:nvPr/>
        </p:nvSpPr>
        <p:spPr bwMode="auto">
          <a:xfrm>
            <a:off x="1371600" y="1092200"/>
            <a:ext cx="7593013" cy="701675"/>
          </a:xfrm>
          <a:prstGeom prst="rect">
            <a:avLst/>
          </a:prstGeom>
          <a:noFill/>
          <a:ln w="9525">
            <a:noFill/>
            <a:miter lim="800000"/>
            <a:headEnd/>
            <a:tailEnd/>
          </a:ln>
          <a:effectLst/>
        </p:spPr>
        <p:txBody>
          <a:bodyPr>
            <a:spAutoFit/>
          </a:bodyPr>
          <a:lstStyle/>
          <a:p>
            <a:pPr>
              <a:spcBef>
                <a:spcPct val="50000"/>
              </a:spcBef>
            </a:pPr>
            <a:r>
              <a:rPr lang="en-US" sz="4000" i="1">
                <a:solidFill>
                  <a:schemeClr val="tx1"/>
                </a:solidFill>
                <a:effectLst>
                  <a:outerShdw blurRad="38100" dist="38100" dir="2700000" algn="tl">
                    <a:srgbClr val="C0C0C0"/>
                  </a:outerShdw>
                </a:effectLst>
                <a:latin typeface="Arial" charset="0"/>
              </a:rPr>
              <a:t>Front Matter:</a:t>
            </a:r>
            <a:r>
              <a:rPr lang="en-US" sz="4000" i="1">
                <a:solidFill>
                  <a:schemeClr val="tx2"/>
                </a:solidFill>
                <a:effectLst>
                  <a:outerShdw blurRad="38100" dist="38100" dir="2700000" algn="tl">
                    <a:srgbClr val="C0C0C0"/>
                  </a:outerShdw>
                </a:effectLst>
                <a:latin typeface="Arial" charset="0"/>
              </a:rPr>
              <a:t> Cover*</a:t>
            </a:r>
          </a:p>
        </p:txBody>
      </p:sp>
      <p:pic>
        <p:nvPicPr>
          <p:cNvPr id="546828" name="Picture 12" descr="report_cover"/>
          <p:cNvPicPr>
            <a:picLocks noChangeAspect="1" noChangeArrowheads="1"/>
          </p:cNvPicPr>
          <p:nvPr/>
        </p:nvPicPr>
        <p:blipFill>
          <a:blip r:embed="rId3"/>
          <a:srcRect/>
          <a:stretch>
            <a:fillRect/>
          </a:stretch>
        </p:blipFill>
        <p:spPr bwMode="auto">
          <a:xfrm>
            <a:off x="5219700" y="2066925"/>
            <a:ext cx="3300413" cy="4252913"/>
          </a:xfrm>
          <a:prstGeom prst="rect">
            <a:avLst/>
          </a:prstGeom>
          <a:noFill/>
          <a:ln w="9525">
            <a:noFill/>
            <a:miter lim="800000"/>
            <a:headEnd/>
            <a:tailEnd/>
          </a:ln>
        </p:spPr>
      </p:pic>
      <p:sp>
        <p:nvSpPr>
          <p:cNvPr id="546831" name="Text Box 15"/>
          <p:cNvSpPr txBox="1">
            <a:spLocks noChangeArrowheads="1"/>
          </p:cNvSpPr>
          <p:nvPr/>
        </p:nvSpPr>
        <p:spPr bwMode="auto">
          <a:xfrm>
            <a:off x="0" y="6546850"/>
            <a:ext cx="3124200" cy="311150"/>
          </a:xfrm>
          <a:prstGeom prst="rect">
            <a:avLst/>
          </a:prstGeom>
          <a:noFill/>
          <a:ln w="9525">
            <a:noFill/>
            <a:miter lim="800000"/>
            <a:headEnd/>
            <a:tailEnd/>
          </a:ln>
          <a:effectLst/>
        </p:spPr>
        <p:txBody>
          <a:bodyPr>
            <a:spAutoFit/>
          </a:bodyPr>
          <a:lstStyle/>
          <a:p>
            <a:pPr eaLnBrk="1" hangingPunct="1">
              <a:lnSpc>
                <a:spcPct val="80000"/>
              </a:lnSpc>
              <a:spcBef>
                <a:spcPct val="20000"/>
              </a:spcBef>
              <a:buClr>
                <a:schemeClr val="folHlink"/>
              </a:buClr>
              <a:buSzPct val="60000"/>
              <a:buFont typeface="Wingdings" pitchFamily="2" charset="2"/>
              <a:buNone/>
            </a:pPr>
            <a:r>
              <a:rPr lang="en-US" sz="1800" b="0">
                <a:solidFill>
                  <a:schemeClr val="tx1"/>
                </a:solidFill>
                <a:latin typeface="Arial" charset="0"/>
              </a:rPr>
              <a:t>*May be an optional element</a:t>
            </a:r>
            <a:endParaRPr lang="en-US" sz="1800">
              <a:latin typeface="Arial" charset="0"/>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46825">
                                            <p:txEl>
                                              <p:pRg st="0" end="0"/>
                                            </p:txEl>
                                          </p:spTgt>
                                        </p:tgtEl>
                                        <p:attrNameLst>
                                          <p:attrName>style.visibility</p:attrName>
                                        </p:attrNameLst>
                                      </p:cBhvr>
                                      <p:to>
                                        <p:strVal val="visible"/>
                                      </p:to>
                                    </p:set>
                                    <p:animEffect transition="in" filter="wipe(up)">
                                      <p:cBhvr>
                                        <p:cTn id="7" dur="500"/>
                                        <p:tgtEl>
                                          <p:spTgt spid="546825">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46828"/>
                                        </p:tgtEl>
                                        <p:attrNameLst>
                                          <p:attrName>style.visibility</p:attrName>
                                        </p:attrNameLst>
                                      </p:cBhvr>
                                      <p:to>
                                        <p:strVal val="visible"/>
                                      </p:to>
                                    </p:set>
                                    <p:animEffect transition="in" filter="randombar(horizontal)">
                                      <p:cBhvr>
                                        <p:cTn id="11" dur="500"/>
                                        <p:tgtEl>
                                          <p:spTgt spid="54682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546825">
                                            <p:txEl>
                                              <p:pRg st="1" end="1"/>
                                            </p:txEl>
                                          </p:spTgt>
                                        </p:tgtEl>
                                        <p:attrNameLst>
                                          <p:attrName>style.visibility</p:attrName>
                                        </p:attrNameLst>
                                      </p:cBhvr>
                                      <p:to>
                                        <p:strVal val="visible"/>
                                      </p:to>
                                    </p:set>
                                    <p:animEffect transition="in" filter="wipe(up)">
                                      <p:cBhvr>
                                        <p:cTn id="16" dur="500"/>
                                        <p:tgtEl>
                                          <p:spTgt spid="5468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2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4340" name="Text Box 4"/>
          <p:cNvSpPr txBox="1">
            <a:spLocks noChangeArrowheads="1"/>
          </p:cNvSpPr>
          <p:nvPr/>
        </p:nvSpPr>
        <p:spPr bwMode="auto">
          <a:xfrm>
            <a:off x="1371600" y="1092200"/>
            <a:ext cx="7593013" cy="701675"/>
          </a:xfrm>
          <a:prstGeom prst="rect">
            <a:avLst/>
          </a:prstGeom>
          <a:noFill/>
          <a:ln w="9525">
            <a:noFill/>
            <a:miter lim="800000"/>
            <a:headEnd/>
            <a:tailEnd/>
          </a:ln>
          <a:effectLst/>
        </p:spPr>
        <p:txBody>
          <a:bodyPr>
            <a:spAutoFit/>
          </a:bodyPr>
          <a:lstStyle/>
          <a:p>
            <a:pPr>
              <a:spcBef>
                <a:spcPct val="50000"/>
              </a:spcBef>
            </a:pPr>
            <a:r>
              <a:rPr lang="en-US" sz="4000" i="1">
                <a:solidFill>
                  <a:schemeClr val="tx1"/>
                </a:solidFill>
                <a:effectLst>
                  <a:outerShdw blurRad="38100" dist="38100" dir="2700000" algn="tl">
                    <a:srgbClr val="C0C0C0"/>
                  </a:outerShdw>
                </a:effectLst>
                <a:latin typeface="Arial" charset="0"/>
              </a:rPr>
              <a:t>Front Matter:</a:t>
            </a:r>
            <a:r>
              <a:rPr lang="en-US" sz="4000" i="1">
                <a:solidFill>
                  <a:schemeClr val="tx2"/>
                </a:solidFill>
                <a:effectLst>
                  <a:outerShdw blurRad="38100" dist="38100" dir="2700000" algn="tl">
                    <a:srgbClr val="C0C0C0"/>
                  </a:outerShdw>
                </a:effectLst>
                <a:latin typeface="Arial" charset="0"/>
              </a:rPr>
              <a:t> Label*</a:t>
            </a:r>
          </a:p>
        </p:txBody>
      </p:sp>
      <p:sp>
        <p:nvSpPr>
          <p:cNvPr id="654341" name="Text Box 5"/>
          <p:cNvSpPr txBox="1">
            <a:spLocks noChangeArrowheads="1"/>
          </p:cNvSpPr>
          <p:nvPr/>
        </p:nvSpPr>
        <p:spPr bwMode="auto">
          <a:xfrm>
            <a:off x="638175" y="3073400"/>
            <a:ext cx="4378325" cy="2782888"/>
          </a:xfrm>
          <a:prstGeom prst="rect">
            <a:avLst/>
          </a:prstGeom>
          <a:noFill/>
          <a:ln w="9525">
            <a:noFill/>
            <a:miter lim="800000"/>
            <a:headEnd/>
            <a:tailEnd/>
          </a:ln>
          <a:effectLst/>
        </p:spPr>
        <p:txBody>
          <a:bodyPr>
            <a:spAutoFit/>
          </a:bodyPr>
          <a:lstStyle/>
          <a:p>
            <a:pPr marL="231775" indent="-231775">
              <a:spcBef>
                <a:spcPct val="10000"/>
              </a:spcBef>
              <a:buClr>
                <a:schemeClr val="folHlink"/>
              </a:buClr>
              <a:buFontTx/>
              <a:buChar char="•"/>
            </a:pPr>
            <a:r>
              <a:rPr lang="en-US" sz="2800" b="0">
                <a:solidFill>
                  <a:schemeClr val="tx1"/>
                </a:solidFill>
                <a:latin typeface="Arial" charset="0"/>
              </a:rPr>
              <a:t>Report title and subtitle (if a subtitle is appropriate)</a:t>
            </a:r>
          </a:p>
          <a:p>
            <a:pPr marL="231775" indent="-231775">
              <a:spcBef>
                <a:spcPct val="10000"/>
              </a:spcBef>
              <a:buClr>
                <a:schemeClr val="folHlink"/>
              </a:buClr>
              <a:buFontTx/>
              <a:buChar char="•"/>
            </a:pPr>
            <a:r>
              <a:rPr lang="en-US" sz="2800" b="0">
                <a:solidFill>
                  <a:schemeClr val="tx1"/>
                </a:solidFill>
                <a:latin typeface="Arial" charset="0"/>
              </a:rPr>
              <a:t>Author’s name</a:t>
            </a:r>
          </a:p>
          <a:p>
            <a:pPr marL="231775" indent="-231775">
              <a:spcBef>
                <a:spcPct val="10000"/>
              </a:spcBef>
              <a:buClr>
                <a:schemeClr val="folHlink"/>
              </a:buClr>
              <a:buFontTx/>
              <a:buChar char="•"/>
            </a:pPr>
            <a:r>
              <a:rPr lang="en-US" sz="2800" b="0">
                <a:solidFill>
                  <a:schemeClr val="tx1"/>
                </a:solidFill>
                <a:latin typeface="Arial" charset="0"/>
              </a:rPr>
              <a:t>Publisher*</a:t>
            </a:r>
            <a:endParaRPr lang="en-US" sz="2800" b="0" baseline="30000">
              <a:solidFill>
                <a:schemeClr val="tx1"/>
              </a:solidFill>
              <a:latin typeface="Arial" charset="0"/>
              <a:sym typeface="Wingdings 2" pitchFamily="18" charset="2"/>
            </a:endParaRPr>
          </a:p>
          <a:p>
            <a:pPr marL="231775" indent="-231775">
              <a:spcBef>
                <a:spcPct val="10000"/>
              </a:spcBef>
              <a:buClr>
                <a:schemeClr val="folHlink"/>
              </a:buClr>
              <a:buFontTx/>
              <a:buChar char="•"/>
            </a:pPr>
            <a:r>
              <a:rPr lang="en-US" sz="2800" b="0">
                <a:solidFill>
                  <a:schemeClr val="tx1"/>
                </a:solidFill>
                <a:latin typeface="Arial" charset="0"/>
              </a:rPr>
              <a:t>Date of publication</a:t>
            </a:r>
          </a:p>
        </p:txBody>
      </p:sp>
      <p:sp>
        <p:nvSpPr>
          <p:cNvPr id="654343" name="Text Box 7"/>
          <p:cNvSpPr txBox="1">
            <a:spLocks noChangeArrowheads="1"/>
          </p:cNvSpPr>
          <p:nvPr/>
        </p:nvSpPr>
        <p:spPr bwMode="auto">
          <a:xfrm>
            <a:off x="576263" y="2246313"/>
            <a:ext cx="6805612" cy="519112"/>
          </a:xfrm>
          <a:prstGeom prst="rect">
            <a:avLst/>
          </a:prstGeom>
          <a:noFill/>
          <a:ln w="9525">
            <a:noFill/>
            <a:miter lim="800000"/>
            <a:headEnd/>
            <a:tailEnd/>
          </a:ln>
          <a:effectLst/>
        </p:spPr>
        <p:txBody>
          <a:bodyPr>
            <a:spAutoFit/>
          </a:bodyPr>
          <a:lstStyle/>
          <a:p>
            <a:pPr>
              <a:spcBef>
                <a:spcPct val="30000"/>
              </a:spcBef>
            </a:pPr>
            <a:r>
              <a:rPr lang="en-US" sz="2800" b="0">
                <a:solidFill>
                  <a:schemeClr val="tx1"/>
                </a:solidFill>
                <a:latin typeface="Arial" charset="0"/>
              </a:rPr>
              <a:t>A </a:t>
            </a:r>
            <a:r>
              <a:rPr lang="en-US" sz="2800" i="1">
                <a:solidFill>
                  <a:srgbClr val="A50021"/>
                </a:solidFill>
                <a:latin typeface="Arial" charset="0"/>
              </a:rPr>
              <a:t>label</a:t>
            </a:r>
            <a:r>
              <a:rPr lang="en-US" sz="2800" b="0">
                <a:solidFill>
                  <a:schemeClr val="tx1"/>
                </a:solidFill>
                <a:latin typeface="Arial" charset="0"/>
              </a:rPr>
              <a:t> is placed on the </a:t>
            </a:r>
            <a:r>
              <a:rPr lang="en-US" sz="2800" i="1">
                <a:solidFill>
                  <a:schemeClr val="tx1"/>
                </a:solidFill>
                <a:latin typeface="Arial" charset="0"/>
              </a:rPr>
              <a:t>cover</a:t>
            </a:r>
            <a:r>
              <a:rPr lang="en-US" sz="2800" b="0">
                <a:solidFill>
                  <a:schemeClr val="tx1"/>
                </a:solidFill>
                <a:latin typeface="Arial" charset="0"/>
              </a:rPr>
              <a:t> to identify:</a:t>
            </a:r>
            <a:endParaRPr lang="en-US" sz="2800">
              <a:latin typeface="Arial" charset="0"/>
            </a:endParaRPr>
          </a:p>
        </p:txBody>
      </p:sp>
      <p:pic>
        <p:nvPicPr>
          <p:cNvPr id="654345" name="Picture 9" descr="report_cover"/>
          <p:cNvPicPr>
            <a:picLocks noChangeAspect="1" noChangeArrowheads="1"/>
          </p:cNvPicPr>
          <p:nvPr/>
        </p:nvPicPr>
        <p:blipFill>
          <a:blip r:embed="rId3"/>
          <a:srcRect l="14696" t="14594" r="14648" b="45930"/>
          <a:stretch>
            <a:fillRect/>
          </a:stretch>
        </p:blipFill>
        <p:spPr bwMode="auto">
          <a:xfrm>
            <a:off x="4913313" y="3144838"/>
            <a:ext cx="3937000" cy="2835275"/>
          </a:xfrm>
          <a:prstGeom prst="rect">
            <a:avLst/>
          </a:prstGeom>
          <a:noFill/>
          <a:ln w="9525">
            <a:noFill/>
            <a:miter lim="800000"/>
            <a:headEnd/>
            <a:tailEnd/>
          </a:ln>
        </p:spPr>
      </p:pic>
      <p:sp>
        <p:nvSpPr>
          <p:cNvPr id="654347" name="Text Box 11"/>
          <p:cNvSpPr txBox="1">
            <a:spLocks noChangeArrowheads="1"/>
          </p:cNvSpPr>
          <p:nvPr/>
        </p:nvSpPr>
        <p:spPr bwMode="auto">
          <a:xfrm>
            <a:off x="0" y="6546850"/>
            <a:ext cx="3124200" cy="311150"/>
          </a:xfrm>
          <a:prstGeom prst="rect">
            <a:avLst/>
          </a:prstGeom>
          <a:noFill/>
          <a:ln w="9525">
            <a:noFill/>
            <a:miter lim="800000"/>
            <a:headEnd/>
            <a:tailEnd/>
          </a:ln>
          <a:effectLst/>
        </p:spPr>
        <p:txBody>
          <a:bodyPr>
            <a:spAutoFit/>
          </a:bodyPr>
          <a:lstStyle/>
          <a:p>
            <a:pPr eaLnBrk="1" hangingPunct="1">
              <a:lnSpc>
                <a:spcPct val="80000"/>
              </a:lnSpc>
              <a:spcBef>
                <a:spcPct val="20000"/>
              </a:spcBef>
              <a:buClr>
                <a:schemeClr val="folHlink"/>
              </a:buClr>
              <a:buSzPct val="60000"/>
              <a:buFont typeface="Wingdings" pitchFamily="2" charset="2"/>
              <a:buNone/>
            </a:pPr>
            <a:r>
              <a:rPr lang="en-US" sz="1800" b="0">
                <a:solidFill>
                  <a:schemeClr val="tx1"/>
                </a:solidFill>
                <a:latin typeface="Arial" charset="0"/>
              </a:rPr>
              <a:t>*May be an optional element</a:t>
            </a:r>
            <a:endParaRPr lang="en-US" sz="1800">
              <a:latin typeface="Arial" charset="0"/>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4343"/>
                                        </p:tgtEl>
                                        <p:attrNameLst>
                                          <p:attrName>style.visibility</p:attrName>
                                        </p:attrNameLst>
                                      </p:cBhvr>
                                      <p:to>
                                        <p:strVal val="visible"/>
                                      </p:to>
                                    </p:set>
                                    <p:animEffect transition="in" filter="wipe(left)">
                                      <p:cBhvr>
                                        <p:cTn id="7" dur="500"/>
                                        <p:tgtEl>
                                          <p:spTgt spid="65434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654345"/>
                                        </p:tgtEl>
                                        <p:attrNameLst>
                                          <p:attrName>style.visibility</p:attrName>
                                        </p:attrNameLst>
                                      </p:cBhvr>
                                      <p:to>
                                        <p:strVal val="visible"/>
                                      </p:to>
                                    </p:set>
                                    <p:animEffect transition="in" filter="randombar(horizontal)">
                                      <p:cBhvr>
                                        <p:cTn id="11" dur="500"/>
                                        <p:tgtEl>
                                          <p:spTgt spid="65434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54341">
                                            <p:txEl>
                                              <p:pRg st="0" end="0"/>
                                            </p:txEl>
                                          </p:spTgt>
                                        </p:tgtEl>
                                        <p:attrNameLst>
                                          <p:attrName>style.visibility</p:attrName>
                                        </p:attrNameLst>
                                      </p:cBhvr>
                                      <p:to>
                                        <p:strVal val="visible"/>
                                      </p:to>
                                    </p:set>
                                    <p:animEffect transition="in" filter="wipe(up)">
                                      <p:cBhvr>
                                        <p:cTn id="15" dur="500"/>
                                        <p:tgtEl>
                                          <p:spTgt spid="65434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654341">
                                            <p:txEl>
                                              <p:pRg st="1" end="1"/>
                                            </p:txEl>
                                          </p:spTgt>
                                        </p:tgtEl>
                                        <p:attrNameLst>
                                          <p:attrName>style.visibility</p:attrName>
                                        </p:attrNameLst>
                                      </p:cBhvr>
                                      <p:to>
                                        <p:strVal val="visible"/>
                                      </p:to>
                                    </p:set>
                                    <p:animEffect transition="in" filter="wipe(up)">
                                      <p:cBhvr>
                                        <p:cTn id="20" dur="500"/>
                                        <p:tgtEl>
                                          <p:spTgt spid="65434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654341">
                                            <p:txEl>
                                              <p:pRg st="2" end="2"/>
                                            </p:txEl>
                                          </p:spTgt>
                                        </p:tgtEl>
                                        <p:attrNameLst>
                                          <p:attrName>style.visibility</p:attrName>
                                        </p:attrNameLst>
                                      </p:cBhvr>
                                      <p:to>
                                        <p:strVal val="visible"/>
                                      </p:to>
                                    </p:set>
                                    <p:animEffect transition="in" filter="wipe(up)">
                                      <p:cBhvr>
                                        <p:cTn id="25" dur="500"/>
                                        <p:tgtEl>
                                          <p:spTgt spid="65434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54341">
                                            <p:txEl>
                                              <p:pRg st="3" end="3"/>
                                            </p:txEl>
                                          </p:spTgt>
                                        </p:tgtEl>
                                        <p:attrNameLst>
                                          <p:attrName>style.visibility</p:attrName>
                                        </p:attrNameLst>
                                      </p:cBhvr>
                                      <p:to>
                                        <p:strVal val="visible"/>
                                      </p:to>
                                    </p:set>
                                    <p:animEffect transition="in" filter="wipe(up)">
                                      <p:cBhvr>
                                        <p:cTn id="30" dur="500"/>
                                        <p:tgtEl>
                                          <p:spTgt spid="6543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4341" grpId="0" uiExpand="1" build="p"/>
      <p:bldP spid="65434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7850" name="Text Box 10"/>
          <p:cNvSpPr txBox="1">
            <a:spLocks noChangeArrowheads="1"/>
          </p:cNvSpPr>
          <p:nvPr/>
        </p:nvSpPr>
        <p:spPr bwMode="auto">
          <a:xfrm>
            <a:off x="433388" y="2301875"/>
            <a:ext cx="4548187" cy="4149725"/>
          </a:xfrm>
          <a:prstGeom prst="rect">
            <a:avLst/>
          </a:prstGeom>
          <a:noFill/>
          <a:ln w="9525">
            <a:noFill/>
            <a:miter lim="800000"/>
            <a:headEnd/>
            <a:tailEnd/>
          </a:ln>
          <a:effectLst/>
        </p:spPr>
        <p:txBody>
          <a:bodyPr>
            <a:spAutoFit/>
          </a:bodyPr>
          <a:lstStyle/>
          <a:p>
            <a:pPr>
              <a:spcBef>
                <a:spcPct val="50000"/>
              </a:spcBef>
            </a:pPr>
            <a:r>
              <a:rPr lang="en-US" sz="2800" b="0">
                <a:solidFill>
                  <a:schemeClr val="tx1"/>
                </a:solidFill>
                <a:latin typeface="Arial" charset="0"/>
              </a:rPr>
              <a:t>The </a:t>
            </a:r>
            <a:r>
              <a:rPr lang="en-US" sz="2800" i="1">
                <a:solidFill>
                  <a:srgbClr val="A50021"/>
                </a:solidFill>
                <a:latin typeface="Arial" charset="0"/>
              </a:rPr>
              <a:t>title page</a:t>
            </a:r>
            <a:r>
              <a:rPr lang="en-US" sz="2800" b="0">
                <a:solidFill>
                  <a:schemeClr val="tx1"/>
                </a:solidFill>
                <a:latin typeface="Arial" charset="0"/>
              </a:rPr>
              <a:t> provides descriptive information that is used by organizations that provide access to information resources (i.e., library).</a:t>
            </a:r>
          </a:p>
          <a:p>
            <a:pPr>
              <a:spcBef>
                <a:spcPct val="50000"/>
              </a:spcBef>
            </a:pPr>
            <a:r>
              <a:rPr lang="en-US" sz="2800" b="0">
                <a:solidFill>
                  <a:schemeClr val="tx1"/>
                </a:solidFill>
                <a:latin typeface="Arial" charset="0"/>
              </a:rPr>
              <a:t>A </a:t>
            </a:r>
            <a:r>
              <a:rPr lang="en-US" sz="2800" i="1">
                <a:solidFill>
                  <a:schemeClr val="tx1"/>
                </a:solidFill>
                <a:latin typeface="Arial" charset="0"/>
              </a:rPr>
              <a:t>title page</a:t>
            </a:r>
            <a:r>
              <a:rPr lang="en-US" sz="2800" b="0">
                <a:solidFill>
                  <a:schemeClr val="tx1"/>
                </a:solidFill>
                <a:latin typeface="Arial" charset="0"/>
              </a:rPr>
              <a:t> duplicates the information found on the front cover (if one is used).</a:t>
            </a:r>
          </a:p>
        </p:txBody>
      </p:sp>
      <p:pic>
        <p:nvPicPr>
          <p:cNvPr id="547851" name="Picture 11"/>
          <p:cNvPicPr>
            <a:picLocks noChangeAspect="1" noChangeArrowheads="1"/>
          </p:cNvPicPr>
          <p:nvPr/>
        </p:nvPicPr>
        <p:blipFill>
          <a:blip r:embed="rId3">
            <a:clrChange>
              <a:clrFrom>
                <a:srgbClr val="808080"/>
              </a:clrFrom>
              <a:clrTo>
                <a:srgbClr val="808080">
                  <a:alpha val="0"/>
                </a:srgbClr>
              </a:clrTo>
            </a:clrChange>
          </a:blip>
          <a:srcRect l="29167" t="7358" r="30165" b="6641"/>
          <a:stretch>
            <a:fillRect/>
          </a:stretch>
        </p:blipFill>
        <p:spPr bwMode="auto">
          <a:xfrm>
            <a:off x="5091113" y="2208213"/>
            <a:ext cx="3265487" cy="4181475"/>
          </a:xfrm>
          <a:prstGeom prst="rect">
            <a:avLst/>
          </a:prstGeom>
          <a:noFill/>
          <a:ln w="9525">
            <a:noFill/>
            <a:miter lim="800000"/>
            <a:headEnd/>
            <a:tailEnd/>
          </a:ln>
          <a:effectLst/>
        </p:spPr>
      </p:pic>
      <p:sp>
        <p:nvSpPr>
          <p:cNvPr id="547852" name="Text Box 12"/>
          <p:cNvSpPr txBox="1">
            <a:spLocks noChangeArrowheads="1"/>
          </p:cNvSpPr>
          <p:nvPr/>
        </p:nvSpPr>
        <p:spPr bwMode="auto">
          <a:xfrm>
            <a:off x="1371600" y="1092200"/>
            <a:ext cx="7593013" cy="701675"/>
          </a:xfrm>
          <a:prstGeom prst="rect">
            <a:avLst/>
          </a:prstGeom>
          <a:noFill/>
          <a:ln w="9525">
            <a:noFill/>
            <a:miter lim="800000"/>
            <a:headEnd/>
            <a:tailEnd/>
          </a:ln>
          <a:effectLst/>
        </p:spPr>
        <p:txBody>
          <a:bodyPr>
            <a:spAutoFit/>
          </a:bodyPr>
          <a:lstStyle/>
          <a:p>
            <a:pPr>
              <a:spcBef>
                <a:spcPct val="50000"/>
              </a:spcBef>
            </a:pPr>
            <a:r>
              <a:rPr lang="en-US" sz="4000" i="1">
                <a:solidFill>
                  <a:schemeClr val="tx1"/>
                </a:solidFill>
                <a:effectLst>
                  <a:outerShdw blurRad="38100" dist="38100" dir="2700000" algn="tl">
                    <a:srgbClr val="C0C0C0"/>
                  </a:outerShdw>
                </a:effectLst>
                <a:latin typeface="Arial" charset="0"/>
              </a:rPr>
              <a:t>Front Matter:</a:t>
            </a:r>
            <a:r>
              <a:rPr lang="en-US" sz="4000" i="1">
                <a:solidFill>
                  <a:schemeClr val="tx2"/>
                </a:solidFill>
                <a:effectLst>
                  <a:outerShdw blurRad="38100" dist="38100" dir="2700000" algn="tl">
                    <a:srgbClr val="C0C0C0"/>
                  </a:outerShdw>
                </a:effectLst>
                <a:latin typeface="Arial" charset="0"/>
              </a:rPr>
              <a:t> Title Page</a:t>
            </a: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47850">
                                            <p:txEl>
                                              <p:pRg st="0" end="0"/>
                                            </p:txEl>
                                          </p:spTgt>
                                        </p:tgtEl>
                                        <p:attrNameLst>
                                          <p:attrName>style.visibility</p:attrName>
                                        </p:attrNameLst>
                                      </p:cBhvr>
                                      <p:to>
                                        <p:strVal val="visible"/>
                                      </p:to>
                                    </p:set>
                                    <p:animEffect transition="in" filter="wipe(up)">
                                      <p:cBhvr>
                                        <p:cTn id="7" dur="500"/>
                                        <p:tgtEl>
                                          <p:spTgt spid="547850">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47851"/>
                                        </p:tgtEl>
                                        <p:attrNameLst>
                                          <p:attrName>style.visibility</p:attrName>
                                        </p:attrNameLst>
                                      </p:cBhvr>
                                      <p:to>
                                        <p:strVal val="visible"/>
                                      </p:to>
                                    </p:set>
                                    <p:animEffect transition="in" filter="randombar(horizontal)">
                                      <p:cBhvr>
                                        <p:cTn id="11" dur="500"/>
                                        <p:tgtEl>
                                          <p:spTgt spid="54785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547850">
                                            <p:txEl>
                                              <p:pRg st="1" end="1"/>
                                            </p:txEl>
                                          </p:spTgt>
                                        </p:tgtEl>
                                        <p:attrNameLst>
                                          <p:attrName>style.visibility</p:attrName>
                                        </p:attrNameLst>
                                      </p:cBhvr>
                                      <p:to>
                                        <p:strVal val="visible"/>
                                      </p:to>
                                    </p:set>
                                    <p:animEffect transition="in" filter="wipe(up)">
                                      <p:cBhvr>
                                        <p:cTn id="16" dur="500"/>
                                        <p:tgtEl>
                                          <p:spTgt spid="5478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50"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8327" name="Text Box 7"/>
          <p:cNvSpPr txBox="1">
            <a:spLocks noChangeArrowheads="1"/>
          </p:cNvSpPr>
          <p:nvPr/>
        </p:nvSpPr>
        <p:spPr bwMode="auto">
          <a:xfrm>
            <a:off x="536575" y="2286000"/>
            <a:ext cx="8150225" cy="1373188"/>
          </a:xfrm>
          <a:prstGeom prst="rect">
            <a:avLst/>
          </a:prstGeom>
          <a:noFill/>
          <a:ln w="9525">
            <a:noFill/>
            <a:miter lim="800000"/>
            <a:headEnd/>
            <a:tailEnd/>
          </a:ln>
          <a:effectLst/>
        </p:spPr>
        <p:txBody>
          <a:bodyPr>
            <a:spAutoFit/>
          </a:bodyPr>
          <a:lstStyle/>
          <a:p>
            <a:pPr>
              <a:spcBef>
                <a:spcPct val="50000"/>
              </a:spcBef>
            </a:pPr>
            <a:r>
              <a:rPr lang="en-US" sz="2800" b="0">
                <a:solidFill>
                  <a:schemeClr val="tx1"/>
                </a:solidFill>
                <a:latin typeface="Arial" charset="0"/>
              </a:rPr>
              <a:t>An </a:t>
            </a:r>
            <a:r>
              <a:rPr lang="en-US" sz="2800" i="1">
                <a:solidFill>
                  <a:srgbClr val="A50021"/>
                </a:solidFill>
                <a:latin typeface="Arial" charset="0"/>
              </a:rPr>
              <a:t>abstract</a:t>
            </a:r>
            <a:r>
              <a:rPr lang="en-US" sz="2800" b="0">
                <a:solidFill>
                  <a:schemeClr val="tx1"/>
                </a:solidFill>
                <a:latin typeface="Arial" charset="0"/>
              </a:rPr>
              <a:t> (informative style) is a short summary that provides an overview of the </a:t>
            </a:r>
            <a:r>
              <a:rPr lang="en-US" sz="2800" i="1">
                <a:solidFill>
                  <a:schemeClr val="tx1"/>
                </a:solidFill>
                <a:latin typeface="Arial" charset="0"/>
              </a:rPr>
              <a:t>purpose</a:t>
            </a:r>
            <a:r>
              <a:rPr lang="en-US" sz="2800" b="0">
                <a:solidFill>
                  <a:schemeClr val="tx1"/>
                </a:solidFill>
                <a:latin typeface="Arial" charset="0"/>
              </a:rPr>
              <a:t>, </a:t>
            </a:r>
            <a:r>
              <a:rPr lang="en-US" sz="2800" i="1">
                <a:solidFill>
                  <a:schemeClr val="tx1"/>
                </a:solidFill>
                <a:latin typeface="Arial" charset="0"/>
              </a:rPr>
              <a:t>scope</a:t>
            </a:r>
            <a:r>
              <a:rPr lang="en-US" sz="2800" b="0">
                <a:solidFill>
                  <a:schemeClr val="tx1"/>
                </a:solidFill>
                <a:latin typeface="Arial" charset="0"/>
              </a:rPr>
              <a:t>, and </a:t>
            </a:r>
            <a:r>
              <a:rPr lang="en-US" sz="2800" i="1">
                <a:solidFill>
                  <a:schemeClr val="tx1"/>
                </a:solidFill>
                <a:latin typeface="Arial" charset="0"/>
              </a:rPr>
              <a:t>findings</a:t>
            </a:r>
            <a:r>
              <a:rPr lang="en-US" sz="2800" b="0">
                <a:solidFill>
                  <a:schemeClr val="tx1"/>
                </a:solidFill>
                <a:latin typeface="Arial" charset="0"/>
              </a:rPr>
              <a:t> contained in the report.</a:t>
            </a:r>
          </a:p>
        </p:txBody>
      </p:sp>
      <p:sp>
        <p:nvSpPr>
          <p:cNvPr id="568330" name="Text Box 10"/>
          <p:cNvSpPr txBox="1">
            <a:spLocks noChangeArrowheads="1"/>
          </p:cNvSpPr>
          <p:nvPr/>
        </p:nvSpPr>
        <p:spPr bwMode="auto">
          <a:xfrm>
            <a:off x="614363" y="3846513"/>
            <a:ext cx="8167687" cy="2898775"/>
          </a:xfrm>
          <a:prstGeom prst="rect">
            <a:avLst/>
          </a:prstGeom>
          <a:noFill/>
          <a:ln w="9525">
            <a:noFill/>
            <a:miter lim="800000"/>
            <a:headEnd/>
            <a:tailEnd/>
          </a:ln>
          <a:effectLst/>
        </p:spPr>
        <p:txBody>
          <a:bodyPr>
            <a:spAutoFit/>
          </a:bodyPr>
          <a:lstStyle/>
          <a:p>
            <a:pPr marL="1828800" indent="-1828800">
              <a:tabLst>
                <a:tab pos="1608138" algn="l"/>
              </a:tabLst>
            </a:pPr>
            <a:r>
              <a:rPr lang="en-US" sz="2800" i="1">
                <a:solidFill>
                  <a:schemeClr val="tx1"/>
                </a:solidFill>
                <a:latin typeface="Arial" charset="0"/>
              </a:rPr>
              <a:t>Purpose</a:t>
            </a:r>
            <a:r>
              <a:rPr lang="en-US" sz="2800" b="0">
                <a:solidFill>
                  <a:schemeClr val="tx1"/>
                </a:solidFill>
                <a:latin typeface="Arial" charset="0"/>
              </a:rPr>
              <a:t>	-	identifies the issue, need, or reason for the investigation</a:t>
            </a:r>
          </a:p>
          <a:p>
            <a:pPr marL="1828800" indent="-1828800">
              <a:tabLst>
                <a:tab pos="1608138" algn="l"/>
              </a:tabLst>
            </a:pPr>
            <a:endParaRPr lang="en-US" sz="800" b="0">
              <a:solidFill>
                <a:schemeClr val="tx1"/>
              </a:solidFill>
              <a:latin typeface="Arial" charset="0"/>
            </a:endParaRPr>
          </a:p>
          <a:p>
            <a:pPr marL="1828800" indent="-1828800">
              <a:tabLst>
                <a:tab pos="1608138" algn="l"/>
              </a:tabLst>
            </a:pPr>
            <a:r>
              <a:rPr lang="en-US" sz="2800" i="1">
                <a:solidFill>
                  <a:schemeClr val="tx1"/>
                </a:solidFill>
                <a:latin typeface="Arial" charset="0"/>
              </a:rPr>
              <a:t>Scope</a:t>
            </a:r>
            <a:r>
              <a:rPr lang="en-US" sz="2800" b="0">
                <a:solidFill>
                  <a:schemeClr val="tx1"/>
                </a:solidFill>
                <a:latin typeface="Arial" charset="0"/>
              </a:rPr>
              <a:t>	-	reviews the main points, extent and limits of the investigation</a:t>
            </a:r>
          </a:p>
          <a:p>
            <a:pPr marL="1828800" indent="-1828800">
              <a:tabLst>
                <a:tab pos="1608138" algn="l"/>
              </a:tabLst>
            </a:pPr>
            <a:endParaRPr lang="en-US" sz="800" b="0">
              <a:solidFill>
                <a:schemeClr val="tx1"/>
              </a:solidFill>
              <a:latin typeface="Arial" charset="0"/>
            </a:endParaRPr>
          </a:p>
          <a:p>
            <a:pPr marL="1828800" indent="-1828800">
              <a:tabLst>
                <a:tab pos="1608138" algn="l"/>
              </a:tabLst>
            </a:pPr>
            <a:r>
              <a:rPr lang="en-US" sz="2800" i="1">
                <a:solidFill>
                  <a:schemeClr val="tx1"/>
                </a:solidFill>
                <a:latin typeface="Arial" charset="0"/>
              </a:rPr>
              <a:t>Findings</a:t>
            </a:r>
            <a:r>
              <a:rPr lang="en-US" sz="2800" b="0">
                <a:solidFill>
                  <a:schemeClr val="tx1"/>
                </a:solidFill>
                <a:latin typeface="Arial" charset="0"/>
              </a:rPr>
              <a:t>	-	includes condensed conclusions and recommendations</a:t>
            </a:r>
            <a:endParaRPr lang="en-US" sz="2800">
              <a:latin typeface="Arial" charset="0"/>
            </a:endParaRPr>
          </a:p>
        </p:txBody>
      </p:sp>
      <p:sp>
        <p:nvSpPr>
          <p:cNvPr id="568331" name="Text Box 11"/>
          <p:cNvSpPr txBox="1">
            <a:spLocks noChangeArrowheads="1"/>
          </p:cNvSpPr>
          <p:nvPr/>
        </p:nvSpPr>
        <p:spPr bwMode="auto">
          <a:xfrm>
            <a:off x="1371600" y="1092200"/>
            <a:ext cx="7593013" cy="701675"/>
          </a:xfrm>
          <a:prstGeom prst="rect">
            <a:avLst/>
          </a:prstGeom>
          <a:noFill/>
          <a:ln w="9525">
            <a:noFill/>
            <a:miter lim="800000"/>
            <a:headEnd/>
            <a:tailEnd/>
          </a:ln>
          <a:effectLst/>
        </p:spPr>
        <p:txBody>
          <a:bodyPr>
            <a:spAutoFit/>
          </a:bodyPr>
          <a:lstStyle/>
          <a:p>
            <a:pPr>
              <a:spcBef>
                <a:spcPct val="50000"/>
              </a:spcBef>
            </a:pPr>
            <a:r>
              <a:rPr lang="en-US" sz="4000" i="1">
                <a:solidFill>
                  <a:schemeClr val="tx1"/>
                </a:solidFill>
                <a:effectLst>
                  <a:outerShdw blurRad="38100" dist="38100" dir="2700000" algn="tl">
                    <a:srgbClr val="C0C0C0"/>
                  </a:outerShdw>
                </a:effectLst>
                <a:latin typeface="Arial" charset="0"/>
              </a:rPr>
              <a:t>Front Matter:</a:t>
            </a:r>
            <a:r>
              <a:rPr lang="en-US" sz="4000" i="1">
                <a:solidFill>
                  <a:schemeClr val="tx2"/>
                </a:solidFill>
                <a:effectLst>
                  <a:outerShdw blurRad="38100" dist="38100" dir="2700000" algn="tl">
                    <a:srgbClr val="C0C0C0"/>
                  </a:outerShdw>
                </a:effectLst>
                <a:latin typeface="Arial" charset="0"/>
              </a:rPr>
              <a:t> Abstract</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68327"/>
                                        </p:tgtEl>
                                        <p:attrNameLst>
                                          <p:attrName>style.visibility</p:attrName>
                                        </p:attrNameLst>
                                      </p:cBhvr>
                                      <p:to>
                                        <p:strVal val="visible"/>
                                      </p:to>
                                    </p:set>
                                    <p:animEffect transition="in" filter="wipe(up)">
                                      <p:cBhvr>
                                        <p:cTn id="7" dur="500"/>
                                        <p:tgtEl>
                                          <p:spTgt spid="5683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68330">
                                            <p:txEl>
                                              <p:pRg st="0" end="0"/>
                                            </p:txEl>
                                          </p:spTgt>
                                        </p:tgtEl>
                                        <p:attrNameLst>
                                          <p:attrName>style.visibility</p:attrName>
                                        </p:attrNameLst>
                                      </p:cBhvr>
                                      <p:to>
                                        <p:strVal val="visible"/>
                                      </p:to>
                                    </p:set>
                                    <p:animEffect transition="in" filter="wipe(up)">
                                      <p:cBhvr>
                                        <p:cTn id="12" dur="500"/>
                                        <p:tgtEl>
                                          <p:spTgt spid="56833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68330">
                                            <p:txEl>
                                              <p:pRg st="2" end="2"/>
                                            </p:txEl>
                                          </p:spTgt>
                                        </p:tgtEl>
                                        <p:attrNameLst>
                                          <p:attrName>style.visibility</p:attrName>
                                        </p:attrNameLst>
                                      </p:cBhvr>
                                      <p:to>
                                        <p:strVal val="visible"/>
                                      </p:to>
                                    </p:set>
                                    <p:animEffect transition="in" filter="wipe(up)">
                                      <p:cBhvr>
                                        <p:cTn id="17" dur="500"/>
                                        <p:tgtEl>
                                          <p:spTgt spid="5683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68330">
                                            <p:txEl>
                                              <p:pRg st="4" end="4"/>
                                            </p:txEl>
                                          </p:spTgt>
                                        </p:tgtEl>
                                        <p:attrNameLst>
                                          <p:attrName>style.visibility</p:attrName>
                                        </p:attrNameLst>
                                      </p:cBhvr>
                                      <p:to>
                                        <p:strVal val="visible"/>
                                      </p:to>
                                    </p:set>
                                    <p:animEffect transition="in" filter="wipe(up)">
                                      <p:cBhvr>
                                        <p:cTn id="22" dur="500"/>
                                        <p:tgtEl>
                                          <p:spTgt spid="5683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327" grpId="0"/>
      <p:bldP spid="568330"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1992" name="Text Box 8"/>
          <p:cNvSpPr txBox="1">
            <a:spLocks noChangeArrowheads="1"/>
          </p:cNvSpPr>
          <p:nvPr/>
        </p:nvSpPr>
        <p:spPr bwMode="auto">
          <a:xfrm>
            <a:off x="519113" y="2212975"/>
            <a:ext cx="4760912" cy="4298950"/>
          </a:xfrm>
          <a:prstGeom prst="rect">
            <a:avLst/>
          </a:prstGeom>
          <a:noFill/>
          <a:ln w="9525">
            <a:noFill/>
            <a:miter lim="800000"/>
            <a:headEnd/>
            <a:tailEnd/>
          </a:ln>
          <a:effectLst/>
        </p:spPr>
        <p:txBody>
          <a:bodyPr>
            <a:spAutoFit/>
          </a:bodyPr>
          <a:lstStyle/>
          <a:p>
            <a:pPr marL="236538" indent="-236538">
              <a:spcBef>
                <a:spcPct val="20000"/>
              </a:spcBef>
              <a:buClr>
                <a:schemeClr val="folHlink"/>
              </a:buClr>
              <a:buFontTx/>
              <a:buChar char="•"/>
            </a:pPr>
            <a:r>
              <a:rPr lang="en-US" sz="2600" b="0">
                <a:solidFill>
                  <a:schemeClr val="tx1"/>
                </a:solidFill>
                <a:latin typeface="Arial" charset="0"/>
              </a:rPr>
              <a:t>no more than 200 words*</a:t>
            </a:r>
          </a:p>
          <a:p>
            <a:pPr marL="236538" indent="-236538">
              <a:spcBef>
                <a:spcPct val="20000"/>
              </a:spcBef>
              <a:buClr>
                <a:schemeClr val="folHlink"/>
              </a:buClr>
              <a:buFontTx/>
              <a:buChar char="•"/>
            </a:pPr>
            <a:r>
              <a:rPr lang="en-US" sz="2600" b="0">
                <a:solidFill>
                  <a:schemeClr val="tx1"/>
                </a:solidFill>
                <a:latin typeface="Arial" charset="0"/>
              </a:rPr>
              <a:t>provides an “in a nut shell” description without providing underlying details</a:t>
            </a:r>
          </a:p>
          <a:p>
            <a:pPr marL="236538" indent="-236538">
              <a:spcBef>
                <a:spcPct val="20000"/>
              </a:spcBef>
              <a:buClr>
                <a:schemeClr val="folHlink"/>
              </a:buClr>
              <a:buFontTx/>
              <a:buChar char="•"/>
            </a:pPr>
            <a:r>
              <a:rPr lang="en-US" sz="2600" b="0">
                <a:solidFill>
                  <a:schemeClr val="tx1"/>
                </a:solidFill>
                <a:latin typeface="Arial" charset="0"/>
              </a:rPr>
              <a:t>contains no undefined symbols, abbreviations, or acronyms</a:t>
            </a:r>
          </a:p>
          <a:p>
            <a:pPr marL="236538" indent="-236538">
              <a:spcBef>
                <a:spcPct val="20000"/>
              </a:spcBef>
              <a:buClr>
                <a:schemeClr val="folHlink"/>
              </a:buClr>
              <a:buFontTx/>
              <a:buChar char="•"/>
            </a:pPr>
            <a:r>
              <a:rPr lang="en-US" sz="2600" b="0">
                <a:solidFill>
                  <a:schemeClr val="tx1"/>
                </a:solidFill>
                <a:latin typeface="Arial" charset="0"/>
              </a:rPr>
              <a:t>makes no reference by number to any references or illustrative material</a:t>
            </a:r>
          </a:p>
        </p:txBody>
      </p:sp>
      <p:pic>
        <p:nvPicPr>
          <p:cNvPr id="681994" name="Picture 10"/>
          <p:cNvPicPr>
            <a:picLocks noChangeAspect="1" noChangeArrowheads="1"/>
          </p:cNvPicPr>
          <p:nvPr/>
        </p:nvPicPr>
        <p:blipFill>
          <a:blip r:embed="rId3">
            <a:clrChange>
              <a:clrFrom>
                <a:srgbClr val="C0C0C0"/>
              </a:clrFrom>
              <a:clrTo>
                <a:srgbClr val="C0C0C0">
                  <a:alpha val="0"/>
                </a:srgbClr>
              </a:clrTo>
            </a:clrChange>
          </a:blip>
          <a:srcRect l="30904" t="10582" r="30336" b="6862"/>
          <a:stretch>
            <a:fillRect/>
          </a:stretch>
        </p:blipFill>
        <p:spPr bwMode="auto">
          <a:xfrm>
            <a:off x="5265738" y="2070100"/>
            <a:ext cx="3314700" cy="4275138"/>
          </a:xfrm>
          <a:prstGeom prst="rect">
            <a:avLst/>
          </a:prstGeom>
          <a:noFill/>
          <a:ln w="9525">
            <a:noFill/>
            <a:miter lim="800000"/>
            <a:headEnd/>
            <a:tailEnd/>
          </a:ln>
          <a:effectLst/>
        </p:spPr>
      </p:pic>
      <p:sp>
        <p:nvSpPr>
          <p:cNvPr id="681995" name="Text Box 11"/>
          <p:cNvSpPr txBox="1">
            <a:spLocks noChangeArrowheads="1"/>
          </p:cNvSpPr>
          <p:nvPr/>
        </p:nvSpPr>
        <p:spPr bwMode="auto">
          <a:xfrm>
            <a:off x="1371600" y="1092200"/>
            <a:ext cx="7593013" cy="701675"/>
          </a:xfrm>
          <a:prstGeom prst="rect">
            <a:avLst/>
          </a:prstGeom>
          <a:noFill/>
          <a:ln w="9525">
            <a:noFill/>
            <a:miter lim="800000"/>
            <a:headEnd/>
            <a:tailEnd/>
          </a:ln>
          <a:effectLst/>
        </p:spPr>
        <p:txBody>
          <a:bodyPr>
            <a:spAutoFit/>
          </a:bodyPr>
          <a:lstStyle/>
          <a:p>
            <a:pPr>
              <a:spcBef>
                <a:spcPct val="50000"/>
              </a:spcBef>
            </a:pPr>
            <a:r>
              <a:rPr lang="en-US" sz="4000" i="1">
                <a:solidFill>
                  <a:schemeClr val="tx1"/>
                </a:solidFill>
                <a:effectLst>
                  <a:outerShdw blurRad="38100" dist="38100" dir="2700000" algn="tl">
                    <a:srgbClr val="C0C0C0"/>
                  </a:outerShdw>
                </a:effectLst>
                <a:latin typeface="Arial" charset="0"/>
              </a:rPr>
              <a:t>Front Matter:</a:t>
            </a:r>
            <a:r>
              <a:rPr lang="en-US" sz="4000" i="1">
                <a:solidFill>
                  <a:schemeClr val="tx2"/>
                </a:solidFill>
                <a:effectLst>
                  <a:outerShdw blurRad="38100" dist="38100" dir="2700000" algn="tl">
                    <a:srgbClr val="C0C0C0"/>
                  </a:outerShdw>
                </a:effectLst>
                <a:latin typeface="Arial" charset="0"/>
              </a:rPr>
              <a:t> Abstract</a:t>
            </a:r>
          </a:p>
        </p:txBody>
      </p:sp>
      <p:sp>
        <p:nvSpPr>
          <p:cNvPr id="681996" name="Text Box 12"/>
          <p:cNvSpPr txBox="1">
            <a:spLocks noChangeArrowheads="1"/>
          </p:cNvSpPr>
          <p:nvPr/>
        </p:nvSpPr>
        <p:spPr bwMode="auto">
          <a:xfrm>
            <a:off x="6807200" y="5991225"/>
            <a:ext cx="230188" cy="184150"/>
          </a:xfrm>
          <a:prstGeom prst="rect">
            <a:avLst/>
          </a:prstGeom>
          <a:solidFill>
            <a:schemeClr val="bg1"/>
          </a:solidFill>
          <a:ln w="9525">
            <a:noFill/>
            <a:miter lim="800000"/>
            <a:headEnd/>
            <a:tailEnd/>
          </a:ln>
          <a:effectLst/>
        </p:spPr>
        <p:txBody>
          <a:bodyPr>
            <a:spAutoFit/>
          </a:bodyPr>
          <a:lstStyle/>
          <a:p>
            <a:pPr>
              <a:spcBef>
                <a:spcPct val="50000"/>
              </a:spcBef>
            </a:pPr>
            <a:r>
              <a:rPr lang="en-US" sz="600" b="0">
                <a:solidFill>
                  <a:schemeClr val="tx1"/>
                </a:solidFill>
                <a:latin typeface="Arial" charset="0"/>
              </a:rPr>
              <a:t>ii</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81992">
                                            <p:txEl>
                                              <p:pRg st="0" end="0"/>
                                            </p:txEl>
                                          </p:spTgt>
                                        </p:tgtEl>
                                        <p:attrNameLst>
                                          <p:attrName>style.visibility</p:attrName>
                                        </p:attrNameLst>
                                      </p:cBhvr>
                                      <p:to>
                                        <p:strVal val="visible"/>
                                      </p:to>
                                    </p:set>
                                    <p:animEffect transition="in" filter="wipe(up)">
                                      <p:cBhvr>
                                        <p:cTn id="7" dur="500"/>
                                        <p:tgtEl>
                                          <p:spTgt spid="681992">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681994"/>
                                        </p:tgtEl>
                                        <p:attrNameLst>
                                          <p:attrName>style.visibility</p:attrName>
                                        </p:attrNameLst>
                                      </p:cBhvr>
                                      <p:to>
                                        <p:strVal val="visible"/>
                                      </p:to>
                                    </p:set>
                                    <p:animEffect transition="in" filter="randombar(horizontal)">
                                      <p:cBhvr>
                                        <p:cTn id="11" dur="500"/>
                                        <p:tgtEl>
                                          <p:spTgt spid="68199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681992">
                                            <p:txEl>
                                              <p:pRg st="1" end="1"/>
                                            </p:txEl>
                                          </p:spTgt>
                                        </p:tgtEl>
                                        <p:attrNameLst>
                                          <p:attrName>style.visibility</p:attrName>
                                        </p:attrNameLst>
                                      </p:cBhvr>
                                      <p:to>
                                        <p:strVal val="visible"/>
                                      </p:to>
                                    </p:set>
                                    <p:animEffect transition="in" filter="wipe(up)">
                                      <p:cBhvr>
                                        <p:cTn id="16" dur="500"/>
                                        <p:tgtEl>
                                          <p:spTgt spid="68199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681992">
                                            <p:txEl>
                                              <p:pRg st="2" end="2"/>
                                            </p:txEl>
                                          </p:spTgt>
                                        </p:tgtEl>
                                        <p:attrNameLst>
                                          <p:attrName>style.visibility</p:attrName>
                                        </p:attrNameLst>
                                      </p:cBhvr>
                                      <p:to>
                                        <p:strVal val="visible"/>
                                      </p:to>
                                    </p:set>
                                    <p:animEffect transition="in" filter="wipe(up)">
                                      <p:cBhvr>
                                        <p:cTn id="21" dur="500"/>
                                        <p:tgtEl>
                                          <p:spTgt spid="68199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681992">
                                            <p:txEl>
                                              <p:pRg st="3" end="3"/>
                                            </p:txEl>
                                          </p:spTgt>
                                        </p:tgtEl>
                                        <p:attrNameLst>
                                          <p:attrName>style.visibility</p:attrName>
                                        </p:attrNameLst>
                                      </p:cBhvr>
                                      <p:to>
                                        <p:strVal val="visible"/>
                                      </p:to>
                                    </p:set>
                                    <p:animEffect transition="in" filter="wipe(up)">
                                      <p:cBhvr>
                                        <p:cTn id="26" dur="500"/>
                                        <p:tgtEl>
                                          <p:spTgt spid="68199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99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69357" name="Picture 13"/>
          <p:cNvPicPr>
            <a:picLocks noChangeAspect="1" noChangeArrowheads="1"/>
          </p:cNvPicPr>
          <p:nvPr/>
        </p:nvPicPr>
        <p:blipFill>
          <a:blip r:embed="rId3">
            <a:clrChange>
              <a:clrFrom>
                <a:srgbClr val="808080"/>
              </a:clrFrom>
              <a:clrTo>
                <a:srgbClr val="808080">
                  <a:alpha val="0"/>
                </a:srgbClr>
              </a:clrTo>
            </a:clrChange>
          </a:blip>
          <a:srcRect l="28978" t="8051" r="30252" b="6044"/>
          <a:stretch>
            <a:fillRect/>
          </a:stretch>
        </p:blipFill>
        <p:spPr bwMode="auto">
          <a:xfrm>
            <a:off x="4578350" y="1903413"/>
            <a:ext cx="3679825" cy="4695825"/>
          </a:xfrm>
          <a:prstGeom prst="rect">
            <a:avLst/>
          </a:prstGeom>
          <a:noFill/>
          <a:ln w="9525">
            <a:noFill/>
            <a:miter lim="800000"/>
            <a:headEnd/>
            <a:tailEnd/>
          </a:ln>
          <a:effectLst/>
        </p:spPr>
      </p:pic>
      <p:sp>
        <p:nvSpPr>
          <p:cNvPr id="569352" name="Text Box 8"/>
          <p:cNvSpPr txBox="1">
            <a:spLocks noChangeArrowheads="1"/>
          </p:cNvSpPr>
          <p:nvPr/>
        </p:nvSpPr>
        <p:spPr bwMode="auto">
          <a:xfrm>
            <a:off x="585788" y="2286000"/>
            <a:ext cx="3754437" cy="3508375"/>
          </a:xfrm>
          <a:prstGeom prst="rect">
            <a:avLst/>
          </a:prstGeom>
          <a:noFill/>
          <a:ln w="9525">
            <a:noFill/>
            <a:miter lim="800000"/>
            <a:headEnd/>
            <a:tailEnd/>
          </a:ln>
          <a:effectLst/>
        </p:spPr>
        <p:txBody>
          <a:bodyPr>
            <a:spAutoFit/>
          </a:bodyPr>
          <a:lstStyle/>
          <a:p>
            <a:pPr>
              <a:spcBef>
                <a:spcPct val="50000"/>
              </a:spcBef>
            </a:pPr>
            <a:r>
              <a:rPr lang="en-US" sz="2800" b="0">
                <a:solidFill>
                  <a:schemeClr val="tx1"/>
                </a:solidFill>
                <a:latin typeface="Arial" charset="0"/>
              </a:rPr>
              <a:t>The </a:t>
            </a:r>
            <a:r>
              <a:rPr lang="en-US" sz="2800" i="1">
                <a:solidFill>
                  <a:srgbClr val="A50021"/>
                </a:solidFill>
                <a:latin typeface="Arial" charset="0"/>
              </a:rPr>
              <a:t>table of contents</a:t>
            </a:r>
            <a:r>
              <a:rPr lang="en-US" sz="2800" b="0">
                <a:solidFill>
                  <a:schemeClr val="tx1"/>
                </a:solidFill>
                <a:latin typeface="Arial" charset="0"/>
              </a:rPr>
              <a:t> lists the title and beginning page number of each major section within the report (excluding the </a:t>
            </a:r>
            <a:r>
              <a:rPr lang="en-US" sz="2800" i="1">
                <a:solidFill>
                  <a:schemeClr val="tx1"/>
                </a:solidFill>
                <a:latin typeface="Arial" charset="0"/>
              </a:rPr>
              <a:t>title page</a:t>
            </a:r>
            <a:r>
              <a:rPr lang="en-US" sz="2800" b="0">
                <a:solidFill>
                  <a:schemeClr val="tx1"/>
                </a:solidFill>
                <a:latin typeface="Arial" charset="0"/>
              </a:rPr>
              <a:t> and the </a:t>
            </a:r>
            <a:r>
              <a:rPr lang="en-US" sz="2800" i="1">
                <a:solidFill>
                  <a:schemeClr val="tx1"/>
                </a:solidFill>
                <a:latin typeface="Arial" charset="0"/>
              </a:rPr>
              <a:t>table of contents</a:t>
            </a:r>
            <a:r>
              <a:rPr lang="en-US" sz="2800" b="0">
                <a:solidFill>
                  <a:schemeClr val="tx1"/>
                </a:solidFill>
                <a:latin typeface="Arial" charset="0"/>
              </a:rPr>
              <a:t>).</a:t>
            </a:r>
          </a:p>
        </p:txBody>
      </p:sp>
      <p:sp>
        <p:nvSpPr>
          <p:cNvPr id="569353" name="Text Box 9"/>
          <p:cNvSpPr txBox="1">
            <a:spLocks noChangeArrowheads="1"/>
          </p:cNvSpPr>
          <p:nvPr/>
        </p:nvSpPr>
        <p:spPr bwMode="auto">
          <a:xfrm>
            <a:off x="1371600" y="1092200"/>
            <a:ext cx="7593013" cy="671513"/>
          </a:xfrm>
          <a:prstGeom prst="rect">
            <a:avLst/>
          </a:prstGeom>
          <a:noFill/>
          <a:ln w="9525">
            <a:noFill/>
            <a:miter lim="800000"/>
            <a:headEnd/>
            <a:tailEnd/>
          </a:ln>
          <a:effectLst/>
        </p:spPr>
        <p:txBody>
          <a:bodyPr>
            <a:spAutoFit/>
          </a:bodyPr>
          <a:lstStyle/>
          <a:p>
            <a:pPr>
              <a:spcBef>
                <a:spcPct val="50000"/>
              </a:spcBef>
            </a:pPr>
            <a:r>
              <a:rPr lang="en-US" i="1">
                <a:solidFill>
                  <a:schemeClr val="tx1"/>
                </a:solidFill>
                <a:effectLst>
                  <a:outerShdw blurRad="38100" dist="38100" dir="2700000" algn="tl">
                    <a:srgbClr val="C0C0C0"/>
                  </a:outerShdw>
                </a:effectLst>
                <a:latin typeface="Arial" charset="0"/>
              </a:rPr>
              <a:t>Front Matter:</a:t>
            </a:r>
            <a:r>
              <a:rPr lang="en-US" i="1">
                <a:solidFill>
                  <a:schemeClr val="tx2"/>
                </a:solidFill>
                <a:effectLst>
                  <a:outerShdw blurRad="38100" dist="38100" dir="2700000" algn="tl">
                    <a:srgbClr val="C0C0C0"/>
                  </a:outerShdw>
                </a:effectLst>
                <a:latin typeface="Arial" charset="0"/>
              </a:rPr>
              <a:t> Table of Contents</a:t>
            </a:r>
          </a:p>
        </p:txBody>
      </p:sp>
      <p:sp>
        <p:nvSpPr>
          <p:cNvPr id="569355" name="Text Box 11"/>
          <p:cNvSpPr txBox="1">
            <a:spLocks noChangeArrowheads="1"/>
          </p:cNvSpPr>
          <p:nvPr/>
        </p:nvSpPr>
        <p:spPr bwMode="auto">
          <a:xfrm>
            <a:off x="6373813" y="6205538"/>
            <a:ext cx="257175" cy="184150"/>
          </a:xfrm>
          <a:prstGeom prst="rect">
            <a:avLst/>
          </a:prstGeom>
          <a:solidFill>
            <a:schemeClr val="bg1"/>
          </a:solidFill>
          <a:ln w="9525">
            <a:noFill/>
            <a:miter lim="800000"/>
            <a:headEnd/>
            <a:tailEnd/>
          </a:ln>
          <a:effectLst/>
        </p:spPr>
        <p:txBody>
          <a:bodyPr>
            <a:spAutoFit/>
          </a:bodyPr>
          <a:lstStyle/>
          <a:p>
            <a:pPr>
              <a:spcBef>
                <a:spcPct val="50000"/>
              </a:spcBef>
            </a:pPr>
            <a:r>
              <a:rPr lang="en-US" sz="600" b="0">
                <a:solidFill>
                  <a:schemeClr val="tx1"/>
                </a:solidFill>
                <a:latin typeface="Arial" charset="0"/>
              </a:rPr>
              <a:t>iii</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69352"/>
                                        </p:tgtEl>
                                        <p:attrNameLst>
                                          <p:attrName>style.visibility</p:attrName>
                                        </p:attrNameLst>
                                      </p:cBhvr>
                                      <p:to>
                                        <p:strVal val="visible"/>
                                      </p:to>
                                    </p:set>
                                    <p:animEffect transition="in" filter="wipe(up)">
                                      <p:cBhvr>
                                        <p:cTn id="7" dur="500"/>
                                        <p:tgtEl>
                                          <p:spTgt spid="56935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69357"/>
                                        </p:tgtEl>
                                        <p:attrNameLst>
                                          <p:attrName>style.visibility</p:attrName>
                                        </p:attrNameLst>
                                      </p:cBhvr>
                                      <p:to>
                                        <p:strVal val="visible"/>
                                      </p:to>
                                    </p:set>
                                    <p:animEffect transition="in" filter="randombar(horizontal)">
                                      <p:cBhvr>
                                        <p:cTn id="11" dur="500"/>
                                        <p:tgtEl>
                                          <p:spTgt spid="569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35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00424" name="Picture 8"/>
          <p:cNvPicPr>
            <a:picLocks noChangeAspect="1" noChangeArrowheads="1"/>
          </p:cNvPicPr>
          <p:nvPr/>
        </p:nvPicPr>
        <p:blipFill>
          <a:blip r:embed="rId3">
            <a:clrChange>
              <a:clrFrom>
                <a:srgbClr val="808080"/>
              </a:clrFrom>
              <a:clrTo>
                <a:srgbClr val="808080">
                  <a:alpha val="0"/>
                </a:srgbClr>
              </a:clrTo>
            </a:clrChange>
          </a:blip>
          <a:srcRect l="29094" t="8051" r="30122" b="6044"/>
          <a:stretch>
            <a:fillRect/>
          </a:stretch>
        </p:blipFill>
        <p:spPr bwMode="auto">
          <a:xfrm>
            <a:off x="4627563" y="1963738"/>
            <a:ext cx="3636962" cy="4640262"/>
          </a:xfrm>
          <a:prstGeom prst="rect">
            <a:avLst/>
          </a:prstGeom>
          <a:noFill/>
          <a:ln w="9525">
            <a:noFill/>
            <a:miter lim="800000"/>
            <a:headEnd/>
            <a:tailEnd/>
          </a:ln>
          <a:effectLst/>
        </p:spPr>
      </p:pic>
      <p:sp>
        <p:nvSpPr>
          <p:cNvPr id="700419" name="Text Box 3"/>
          <p:cNvSpPr txBox="1">
            <a:spLocks noChangeArrowheads="1"/>
          </p:cNvSpPr>
          <p:nvPr/>
        </p:nvSpPr>
        <p:spPr bwMode="auto">
          <a:xfrm>
            <a:off x="536575" y="2286000"/>
            <a:ext cx="3716338" cy="3508375"/>
          </a:xfrm>
          <a:prstGeom prst="rect">
            <a:avLst/>
          </a:prstGeom>
          <a:noFill/>
          <a:ln w="9525">
            <a:noFill/>
            <a:miter lim="800000"/>
            <a:headEnd/>
            <a:tailEnd/>
          </a:ln>
          <a:effectLst/>
        </p:spPr>
        <p:txBody>
          <a:bodyPr>
            <a:spAutoFit/>
          </a:bodyPr>
          <a:lstStyle/>
          <a:p>
            <a:pPr>
              <a:spcBef>
                <a:spcPct val="50000"/>
              </a:spcBef>
            </a:pPr>
            <a:r>
              <a:rPr lang="en-US" sz="2800" b="0">
                <a:solidFill>
                  <a:schemeClr val="tx1"/>
                </a:solidFill>
                <a:latin typeface="Arial" charset="0"/>
              </a:rPr>
              <a:t>A </a:t>
            </a:r>
            <a:r>
              <a:rPr lang="en-US" sz="2800" i="1">
                <a:solidFill>
                  <a:srgbClr val="A50021"/>
                </a:solidFill>
                <a:latin typeface="Arial" charset="0"/>
              </a:rPr>
              <a:t>list of figures and tables</a:t>
            </a:r>
            <a:r>
              <a:rPr lang="en-US" sz="2800" b="0">
                <a:solidFill>
                  <a:schemeClr val="tx1"/>
                </a:solidFill>
                <a:latin typeface="Arial" charset="0"/>
              </a:rPr>
              <a:t> helps the reader to locate illustrations, drawings, photographs, graphs, charts, and tables of information contained in the report.</a:t>
            </a:r>
          </a:p>
        </p:txBody>
      </p:sp>
      <p:sp>
        <p:nvSpPr>
          <p:cNvPr id="700421" name="Text Box 5"/>
          <p:cNvSpPr txBox="1">
            <a:spLocks noChangeArrowheads="1"/>
          </p:cNvSpPr>
          <p:nvPr/>
        </p:nvSpPr>
        <p:spPr bwMode="auto">
          <a:xfrm>
            <a:off x="0" y="6546850"/>
            <a:ext cx="3124200" cy="311150"/>
          </a:xfrm>
          <a:prstGeom prst="rect">
            <a:avLst/>
          </a:prstGeom>
          <a:noFill/>
          <a:ln w="9525">
            <a:noFill/>
            <a:miter lim="800000"/>
            <a:headEnd/>
            <a:tailEnd/>
          </a:ln>
          <a:effectLst/>
        </p:spPr>
        <p:txBody>
          <a:bodyPr>
            <a:spAutoFit/>
          </a:bodyPr>
          <a:lstStyle/>
          <a:p>
            <a:pPr eaLnBrk="1" hangingPunct="1">
              <a:lnSpc>
                <a:spcPct val="80000"/>
              </a:lnSpc>
              <a:spcBef>
                <a:spcPct val="20000"/>
              </a:spcBef>
              <a:buClr>
                <a:schemeClr val="folHlink"/>
              </a:buClr>
              <a:buSzPct val="60000"/>
              <a:buFont typeface="Wingdings" pitchFamily="2" charset="2"/>
              <a:buNone/>
            </a:pPr>
            <a:r>
              <a:rPr lang="en-US" sz="1800" b="0">
                <a:solidFill>
                  <a:schemeClr val="tx1"/>
                </a:solidFill>
                <a:latin typeface="Arial" charset="0"/>
              </a:rPr>
              <a:t>*May be an optional element</a:t>
            </a:r>
            <a:endParaRPr lang="en-US" sz="1800">
              <a:latin typeface="Arial" charset="0"/>
            </a:endParaRPr>
          </a:p>
        </p:txBody>
      </p:sp>
      <p:sp>
        <p:nvSpPr>
          <p:cNvPr id="700422" name="Text Box 6"/>
          <p:cNvSpPr txBox="1">
            <a:spLocks noChangeArrowheads="1"/>
          </p:cNvSpPr>
          <p:nvPr/>
        </p:nvSpPr>
        <p:spPr bwMode="auto">
          <a:xfrm>
            <a:off x="1371600" y="533400"/>
            <a:ext cx="7593013" cy="1190625"/>
          </a:xfrm>
          <a:prstGeom prst="rect">
            <a:avLst/>
          </a:prstGeom>
          <a:noFill/>
          <a:ln w="9525">
            <a:noFill/>
            <a:miter lim="800000"/>
            <a:headEnd/>
            <a:tailEnd/>
          </a:ln>
          <a:effectLst/>
        </p:spPr>
        <p:txBody>
          <a:bodyPr>
            <a:spAutoFit/>
          </a:bodyPr>
          <a:lstStyle/>
          <a:p>
            <a:pPr marL="2911475" indent="-2911475">
              <a:spcBef>
                <a:spcPct val="50000"/>
              </a:spcBef>
            </a:pPr>
            <a:r>
              <a:rPr lang="en-US" sz="3600" i="1">
                <a:solidFill>
                  <a:schemeClr val="tx1"/>
                </a:solidFill>
                <a:effectLst>
                  <a:outerShdw blurRad="38100" dist="38100" dir="2700000" algn="tl">
                    <a:srgbClr val="C0C0C0"/>
                  </a:outerShdw>
                </a:effectLst>
                <a:latin typeface="Arial" charset="0"/>
              </a:rPr>
              <a:t>Front Matter:</a:t>
            </a:r>
            <a:r>
              <a:rPr lang="en-US" sz="3600" i="1">
                <a:solidFill>
                  <a:schemeClr val="tx2"/>
                </a:solidFill>
                <a:effectLst>
                  <a:outerShdw blurRad="38100" dist="38100" dir="2700000" algn="tl">
                    <a:srgbClr val="C0C0C0"/>
                  </a:outerShdw>
                </a:effectLst>
                <a:latin typeface="Arial" charset="0"/>
              </a:rPr>
              <a:t> List of Figures and Tables*</a:t>
            </a:r>
          </a:p>
        </p:txBody>
      </p:sp>
      <p:sp>
        <p:nvSpPr>
          <p:cNvPr id="700423" name="Text Box 7"/>
          <p:cNvSpPr txBox="1">
            <a:spLocks noChangeArrowheads="1"/>
          </p:cNvSpPr>
          <p:nvPr/>
        </p:nvSpPr>
        <p:spPr bwMode="auto">
          <a:xfrm>
            <a:off x="6373813" y="6205538"/>
            <a:ext cx="257175" cy="184150"/>
          </a:xfrm>
          <a:prstGeom prst="rect">
            <a:avLst/>
          </a:prstGeom>
          <a:solidFill>
            <a:schemeClr val="bg1"/>
          </a:solidFill>
          <a:ln w="9525">
            <a:noFill/>
            <a:miter lim="800000"/>
            <a:headEnd/>
            <a:tailEnd/>
          </a:ln>
          <a:effectLst/>
        </p:spPr>
        <p:txBody>
          <a:bodyPr>
            <a:spAutoFit/>
          </a:bodyPr>
          <a:lstStyle/>
          <a:p>
            <a:pPr>
              <a:spcBef>
                <a:spcPct val="50000"/>
              </a:spcBef>
            </a:pPr>
            <a:r>
              <a:rPr lang="en-US" sz="600" b="0">
                <a:solidFill>
                  <a:schemeClr val="tx1"/>
                </a:solidFill>
                <a:latin typeface="Arial" charset="0"/>
              </a:rPr>
              <a:t>iv</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00419"/>
                                        </p:tgtEl>
                                        <p:attrNameLst>
                                          <p:attrName>style.visibility</p:attrName>
                                        </p:attrNameLst>
                                      </p:cBhvr>
                                      <p:to>
                                        <p:strVal val="visible"/>
                                      </p:to>
                                    </p:set>
                                    <p:animEffect transition="in" filter="wipe(up)">
                                      <p:cBhvr>
                                        <p:cTn id="7" dur="500"/>
                                        <p:tgtEl>
                                          <p:spTgt spid="70041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700424"/>
                                        </p:tgtEl>
                                        <p:attrNameLst>
                                          <p:attrName>style.visibility</p:attrName>
                                        </p:attrNameLst>
                                      </p:cBhvr>
                                      <p:to>
                                        <p:strVal val="visible"/>
                                      </p:to>
                                    </p:set>
                                    <p:animEffect transition="in" filter="randombar(horizontal)">
                                      <p:cBhvr>
                                        <p:cTn id="11" dur="500"/>
                                        <p:tgtEl>
                                          <p:spTgt spid="700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0419"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4274" name="Text Box 2"/>
          <p:cNvSpPr txBox="1">
            <a:spLocks noChangeArrowheads="1"/>
          </p:cNvSpPr>
          <p:nvPr/>
        </p:nvSpPr>
        <p:spPr bwMode="auto">
          <a:xfrm>
            <a:off x="1371600" y="533400"/>
            <a:ext cx="7593013" cy="1190625"/>
          </a:xfrm>
          <a:prstGeom prst="rect">
            <a:avLst/>
          </a:prstGeom>
          <a:noFill/>
          <a:ln w="9525">
            <a:noFill/>
            <a:miter lim="800000"/>
            <a:headEnd/>
            <a:tailEnd/>
          </a:ln>
          <a:effectLst/>
        </p:spPr>
        <p:txBody>
          <a:bodyPr>
            <a:spAutoFit/>
          </a:bodyPr>
          <a:lstStyle/>
          <a:p>
            <a:pPr marL="2911475" indent="-2911475">
              <a:spcBef>
                <a:spcPct val="50000"/>
              </a:spcBef>
            </a:pPr>
            <a:r>
              <a:rPr lang="en-US" sz="3600" i="1">
                <a:solidFill>
                  <a:schemeClr val="tx1"/>
                </a:solidFill>
                <a:effectLst>
                  <a:outerShdw blurRad="38100" dist="38100" dir="2700000" algn="tl">
                    <a:srgbClr val="C0C0C0"/>
                  </a:outerShdw>
                </a:effectLst>
                <a:latin typeface="Arial" charset="0"/>
              </a:rPr>
              <a:t>Front Matter:</a:t>
            </a:r>
            <a:r>
              <a:rPr lang="en-US" sz="3600" i="1">
                <a:solidFill>
                  <a:schemeClr val="tx2"/>
                </a:solidFill>
                <a:effectLst>
                  <a:outerShdw blurRad="38100" dist="38100" dir="2700000" algn="tl">
                    <a:srgbClr val="C0C0C0"/>
                  </a:outerShdw>
                </a:effectLst>
                <a:latin typeface="Arial" charset="0"/>
              </a:rPr>
              <a:t> List of Figures and Tables*</a:t>
            </a:r>
          </a:p>
        </p:txBody>
      </p:sp>
      <p:sp>
        <p:nvSpPr>
          <p:cNvPr id="694275" name="Text Box 3"/>
          <p:cNvSpPr txBox="1">
            <a:spLocks noChangeArrowheads="1"/>
          </p:cNvSpPr>
          <p:nvPr/>
        </p:nvSpPr>
        <p:spPr bwMode="auto">
          <a:xfrm>
            <a:off x="536575" y="2286000"/>
            <a:ext cx="6245225" cy="4056063"/>
          </a:xfrm>
          <a:prstGeom prst="rect">
            <a:avLst/>
          </a:prstGeom>
          <a:noFill/>
          <a:ln w="9525">
            <a:noFill/>
            <a:miter lim="800000"/>
            <a:headEnd/>
            <a:tailEnd/>
          </a:ln>
          <a:effectLst/>
        </p:spPr>
        <p:txBody>
          <a:bodyPr>
            <a:spAutoFit/>
          </a:bodyPr>
          <a:lstStyle/>
          <a:p>
            <a:r>
              <a:rPr lang="en-US" sz="2800" b="0">
                <a:solidFill>
                  <a:schemeClr val="tx1"/>
                </a:solidFill>
                <a:latin typeface="Arial" charset="0"/>
              </a:rPr>
              <a:t>A </a:t>
            </a:r>
            <a:r>
              <a:rPr lang="en-US" sz="2800" i="1">
                <a:solidFill>
                  <a:srgbClr val="A50021"/>
                </a:solidFill>
                <a:latin typeface="Arial" charset="0"/>
              </a:rPr>
              <a:t>figure </a:t>
            </a:r>
            <a:r>
              <a:rPr lang="en-US" sz="2800" b="0">
                <a:solidFill>
                  <a:schemeClr val="tx1"/>
                </a:solidFill>
                <a:latin typeface="Arial" charset="0"/>
              </a:rPr>
              <a:t>is any drawing, photograph, graph, or chart that is used to explain and support the technical information in the text.</a:t>
            </a:r>
          </a:p>
          <a:p>
            <a:endParaRPr lang="en-US" sz="400" b="0">
              <a:solidFill>
                <a:schemeClr val="tx1"/>
              </a:solidFill>
              <a:latin typeface="Arial" charset="0"/>
            </a:endParaRPr>
          </a:p>
          <a:p>
            <a:r>
              <a:rPr lang="en-US" sz="2800" b="0">
                <a:solidFill>
                  <a:schemeClr val="tx1"/>
                </a:solidFill>
                <a:latin typeface="Arial" charset="0"/>
              </a:rPr>
              <a:t>The figure number and title will appear below the image.</a:t>
            </a:r>
          </a:p>
          <a:p>
            <a:endParaRPr lang="en-US" sz="400" b="0">
              <a:solidFill>
                <a:schemeClr val="tx1"/>
              </a:solidFill>
              <a:latin typeface="Arial" charset="0"/>
            </a:endParaRPr>
          </a:p>
          <a:p>
            <a:r>
              <a:rPr lang="en-US" sz="2800" b="0">
                <a:solidFill>
                  <a:schemeClr val="tx1"/>
                </a:solidFill>
                <a:latin typeface="Arial" charset="0"/>
              </a:rPr>
              <a:t>Refer to a figure or table within the text, and place the image close to the reference.</a:t>
            </a:r>
            <a:endParaRPr lang="en-US" sz="400" b="0">
              <a:solidFill>
                <a:schemeClr val="tx1"/>
              </a:solidFill>
              <a:latin typeface="Arial" charset="0"/>
            </a:endParaRPr>
          </a:p>
        </p:txBody>
      </p:sp>
      <p:pic>
        <p:nvPicPr>
          <p:cNvPr id="694278" name="Picture 6" descr="streamdiverter"/>
          <p:cNvPicPr>
            <a:picLocks noChangeAspect="1" noChangeArrowheads="1"/>
          </p:cNvPicPr>
          <p:nvPr/>
        </p:nvPicPr>
        <p:blipFill>
          <a:blip r:embed="rId3"/>
          <a:srcRect/>
          <a:stretch>
            <a:fillRect/>
          </a:stretch>
        </p:blipFill>
        <p:spPr bwMode="auto">
          <a:xfrm>
            <a:off x="6788150" y="1933575"/>
            <a:ext cx="1855788" cy="4297363"/>
          </a:xfrm>
          <a:prstGeom prst="rect">
            <a:avLst/>
          </a:prstGeom>
          <a:noFill/>
        </p:spPr>
      </p:pic>
      <p:sp>
        <p:nvSpPr>
          <p:cNvPr id="694280" name="Text Box 8"/>
          <p:cNvSpPr txBox="1">
            <a:spLocks noChangeArrowheads="1"/>
          </p:cNvSpPr>
          <p:nvPr/>
        </p:nvSpPr>
        <p:spPr bwMode="auto">
          <a:xfrm>
            <a:off x="0" y="6546850"/>
            <a:ext cx="3124200" cy="311150"/>
          </a:xfrm>
          <a:prstGeom prst="rect">
            <a:avLst/>
          </a:prstGeom>
          <a:noFill/>
          <a:ln w="9525">
            <a:noFill/>
            <a:miter lim="800000"/>
            <a:headEnd/>
            <a:tailEnd/>
          </a:ln>
          <a:effectLst/>
        </p:spPr>
        <p:txBody>
          <a:bodyPr>
            <a:spAutoFit/>
          </a:bodyPr>
          <a:lstStyle/>
          <a:p>
            <a:pPr eaLnBrk="1" hangingPunct="1">
              <a:lnSpc>
                <a:spcPct val="80000"/>
              </a:lnSpc>
              <a:spcBef>
                <a:spcPct val="20000"/>
              </a:spcBef>
              <a:buClr>
                <a:schemeClr val="folHlink"/>
              </a:buClr>
              <a:buSzPct val="60000"/>
              <a:buFont typeface="Wingdings" pitchFamily="2" charset="2"/>
              <a:buNone/>
            </a:pPr>
            <a:r>
              <a:rPr lang="en-US" sz="1800" b="0">
                <a:solidFill>
                  <a:schemeClr val="tx1"/>
                </a:solidFill>
                <a:latin typeface="Arial" charset="0"/>
              </a:rPr>
              <a:t>*May be an optional element</a:t>
            </a:r>
            <a:endParaRPr lang="en-US" sz="1800">
              <a:latin typeface="Arial"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94275">
                                            <p:txEl>
                                              <p:pRg st="0" end="0"/>
                                            </p:txEl>
                                          </p:spTgt>
                                        </p:tgtEl>
                                        <p:attrNameLst>
                                          <p:attrName>style.visibility</p:attrName>
                                        </p:attrNameLst>
                                      </p:cBhvr>
                                      <p:to>
                                        <p:strVal val="visible"/>
                                      </p:to>
                                    </p:set>
                                    <p:animEffect transition="in" filter="wipe(up)">
                                      <p:cBhvr>
                                        <p:cTn id="7" dur="500"/>
                                        <p:tgtEl>
                                          <p:spTgt spid="694275">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694278"/>
                                        </p:tgtEl>
                                        <p:attrNameLst>
                                          <p:attrName>style.visibility</p:attrName>
                                        </p:attrNameLst>
                                      </p:cBhvr>
                                      <p:to>
                                        <p:strVal val="visible"/>
                                      </p:to>
                                    </p:set>
                                    <p:animEffect transition="in" filter="randombar(horizontal)">
                                      <p:cBhvr>
                                        <p:cTn id="11" dur="500"/>
                                        <p:tgtEl>
                                          <p:spTgt spid="69427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694275">
                                            <p:txEl>
                                              <p:pRg st="2" end="2"/>
                                            </p:txEl>
                                          </p:spTgt>
                                        </p:tgtEl>
                                        <p:attrNameLst>
                                          <p:attrName>style.visibility</p:attrName>
                                        </p:attrNameLst>
                                      </p:cBhvr>
                                      <p:to>
                                        <p:strVal val="visible"/>
                                      </p:to>
                                    </p:set>
                                    <p:animEffect transition="in" filter="wipe(up)">
                                      <p:cBhvr>
                                        <p:cTn id="16" dur="500"/>
                                        <p:tgtEl>
                                          <p:spTgt spid="69427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694275">
                                            <p:txEl>
                                              <p:pRg st="4" end="4"/>
                                            </p:txEl>
                                          </p:spTgt>
                                        </p:tgtEl>
                                        <p:attrNameLst>
                                          <p:attrName>style.visibility</p:attrName>
                                        </p:attrNameLst>
                                      </p:cBhvr>
                                      <p:to>
                                        <p:strVal val="visible"/>
                                      </p:to>
                                    </p:set>
                                    <p:animEffect transition="in" filter="wipe(up)">
                                      <p:cBhvr>
                                        <p:cTn id="21" dur="500"/>
                                        <p:tgtEl>
                                          <p:spTgt spid="6942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427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8370" name="Text Box 2"/>
          <p:cNvSpPr txBox="1">
            <a:spLocks noChangeArrowheads="1"/>
          </p:cNvSpPr>
          <p:nvPr/>
        </p:nvSpPr>
        <p:spPr bwMode="auto">
          <a:xfrm>
            <a:off x="1371600" y="533400"/>
            <a:ext cx="7593013" cy="1190625"/>
          </a:xfrm>
          <a:prstGeom prst="rect">
            <a:avLst/>
          </a:prstGeom>
          <a:noFill/>
          <a:ln w="9525">
            <a:noFill/>
            <a:miter lim="800000"/>
            <a:headEnd/>
            <a:tailEnd/>
          </a:ln>
          <a:effectLst/>
        </p:spPr>
        <p:txBody>
          <a:bodyPr>
            <a:spAutoFit/>
          </a:bodyPr>
          <a:lstStyle/>
          <a:p>
            <a:pPr marL="2911475" indent="-2911475">
              <a:spcBef>
                <a:spcPct val="50000"/>
              </a:spcBef>
            </a:pPr>
            <a:r>
              <a:rPr lang="en-US" sz="3600" i="1">
                <a:solidFill>
                  <a:schemeClr val="tx1"/>
                </a:solidFill>
                <a:effectLst>
                  <a:outerShdw blurRad="38100" dist="38100" dir="2700000" algn="tl">
                    <a:srgbClr val="C0C0C0"/>
                  </a:outerShdw>
                </a:effectLst>
                <a:latin typeface="Arial" charset="0"/>
              </a:rPr>
              <a:t>Front Matter:</a:t>
            </a:r>
            <a:r>
              <a:rPr lang="en-US" sz="3600" i="1">
                <a:solidFill>
                  <a:schemeClr val="tx2"/>
                </a:solidFill>
                <a:effectLst>
                  <a:outerShdw blurRad="38100" dist="38100" dir="2700000" algn="tl">
                    <a:srgbClr val="C0C0C0"/>
                  </a:outerShdw>
                </a:effectLst>
                <a:latin typeface="Arial" charset="0"/>
              </a:rPr>
              <a:t> List of Figures and Tables*</a:t>
            </a:r>
          </a:p>
        </p:txBody>
      </p:sp>
      <p:sp>
        <p:nvSpPr>
          <p:cNvPr id="698371" name="Text Box 3"/>
          <p:cNvSpPr txBox="1">
            <a:spLocks noChangeArrowheads="1"/>
          </p:cNvSpPr>
          <p:nvPr/>
        </p:nvSpPr>
        <p:spPr bwMode="auto">
          <a:xfrm>
            <a:off x="422275" y="2527300"/>
            <a:ext cx="4360863" cy="3295650"/>
          </a:xfrm>
          <a:prstGeom prst="rect">
            <a:avLst/>
          </a:prstGeom>
          <a:noFill/>
          <a:ln w="9525">
            <a:noFill/>
            <a:miter lim="800000"/>
            <a:headEnd/>
            <a:tailEnd/>
          </a:ln>
          <a:effectLst/>
        </p:spPr>
        <p:txBody>
          <a:bodyPr>
            <a:spAutoFit/>
          </a:bodyPr>
          <a:lstStyle/>
          <a:p>
            <a:pPr>
              <a:spcBef>
                <a:spcPct val="50000"/>
              </a:spcBef>
            </a:pPr>
            <a:r>
              <a:rPr lang="en-US" sz="2800" b="0">
                <a:solidFill>
                  <a:schemeClr val="tx1"/>
                </a:solidFill>
                <a:latin typeface="Arial" charset="0"/>
              </a:rPr>
              <a:t>A </a:t>
            </a:r>
            <a:r>
              <a:rPr lang="en-US" sz="2800" i="1">
                <a:solidFill>
                  <a:srgbClr val="A50021"/>
                </a:solidFill>
                <a:latin typeface="Arial" charset="0"/>
              </a:rPr>
              <a:t>table</a:t>
            </a:r>
            <a:r>
              <a:rPr lang="en-US" sz="2800" b="0">
                <a:solidFill>
                  <a:schemeClr val="tx1"/>
                </a:solidFill>
                <a:latin typeface="Arial" charset="0"/>
              </a:rPr>
              <a:t> is an arrangement of detailed facts or statistics that are arranged in a row-and-column format.</a:t>
            </a:r>
          </a:p>
          <a:p>
            <a:pPr>
              <a:spcBef>
                <a:spcPct val="50000"/>
              </a:spcBef>
            </a:pPr>
            <a:r>
              <a:rPr lang="en-US" sz="2800" b="0">
                <a:solidFill>
                  <a:schemeClr val="tx1"/>
                </a:solidFill>
                <a:latin typeface="Arial" charset="0"/>
              </a:rPr>
              <a:t>The table number and title appear above the table.</a:t>
            </a:r>
          </a:p>
        </p:txBody>
      </p:sp>
      <p:pic>
        <p:nvPicPr>
          <p:cNvPr id="698372" name="Picture 4" descr="table1"/>
          <p:cNvPicPr>
            <a:picLocks noChangeAspect="1" noChangeArrowheads="1"/>
          </p:cNvPicPr>
          <p:nvPr/>
        </p:nvPicPr>
        <p:blipFill>
          <a:blip r:embed="rId3"/>
          <a:srcRect/>
          <a:stretch>
            <a:fillRect/>
          </a:stretch>
        </p:blipFill>
        <p:spPr bwMode="auto">
          <a:xfrm>
            <a:off x="4983163" y="1906588"/>
            <a:ext cx="3440112" cy="4378325"/>
          </a:xfrm>
          <a:prstGeom prst="rect">
            <a:avLst/>
          </a:prstGeom>
          <a:noFill/>
        </p:spPr>
      </p:pic>
      <p:sp>
        <p:nvSpPr>
          <p:cNvPr id="698373" name="Text Box 5"/>
          <p:cNvSpPr txBox="1">
            <a:spLocks noChangeArrowheads="1"/>
          </p:cNvSpPr>
          <p:nvPr/>
        </p:nvSpPr>
        <p:spPr bwMode="auto">
          <a:xfrm>
            <a:off x="0" y="6546850"/>
            <a:ext cx="3124200" cy="311150"/>
          </a:xfrm>
          <a:prstGeom prst="rect">
            <a:avLst/>
          </a:prstGeom>
          <a:noFill/>
          <a:ln w="9525">
            <a:noFill/>
            <a:miter lim="800000"/>
            <a:headEnd/>
            <a:tailEnd/>
          </a:ln>
          <a:effectLst/>
        </p:spPr>
        <p:txBody>
          <a:bodyPr>
            <a:spAutoFit/>
          </a:bodyPr>
          <a:lstStyle/>
          <a:p>
            <a:pPr eaLnBrk="1" hangingPunct="1">
              <a:lnSpc>
                <a:spcPct val="80000"/>
              </a:lnSpc>
              <a:spcBef>
                <a:spcPct val="20000"/>
              </a:spcBef>
              <a:buClr>
                <a:schemeClr val="folHlink"/>
              </a:buClr>
              <a:buSzPct val="60000"/>
              <a:buFont typeface="Wingdings" pitchFamily="2" charset="2"/>
              <a:buNone/>
            </a:pPr>
            <a:r>
              <a:rPr lang="en-US" sz="1800" b="0">
                <a:solidFill>
                  <a:schemeClr val="tx1"/>
                </a:solidFill>
                <a:latin typeface="Arial" charset="0"/>
              </a:rPr>
              <a:t>*May be an optional element</a:t>
            </a:r>
            <a:endParaRPr lang="en-US" sz="1800">
              <a:latin typeface="Arial"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98371">
                                            <p:txEl>
                                              <p:pRg st="0" end="0"/>
                                            </p:txEl>
                                          </p:spTgt>
                                        </p:tgtEl>
                                        <p:attrNameLst>
                                          <p:attrName>style.visibility</p:attrName>
                                        </p:attrNameLst>
                                      </p:cBhvr>
                                      <p:to>
                                        <p:strVal val="visible"/>
                                      </p:to>
                                    </p:set>
                                    <p:animEffect transition="in" filter="wipe(up)">
                                      <p:cBhvr>
                                        <p:cTn id="7" dur="500"/>
                                        <p:tgtEl>
                                          <p:spTgt spid="698371">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698372"/>
                                        </p:tgtEl>
                                        <p:attrNameLst>
                                          <p:attrName>style.visibility</p:attrName>
                                        </p:attrNameLst>
                                      </p:cBhvr>
                                      <p:to>
                                        <p:strVal val="visible"/>
                                      </p:to>
                                    </p:set>
                                    <p:animEffect transition="in" filter="randombar(horizontal)">
                                      <p:cBhvr>
                                        <p:cTn id="11" dur="500"/>
                                        <p:tgtEl>
                                          <p:spTgt spid="69837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698371">
                                            <p:txEl>
                                              <p:pRg st="1" end="1"/>
                                            </p:txEl>
                                          </p:spTgt>
                                        </p:tgtEl>
                                        <p:attrNameLst>
                                          <p:attrName>style.visibility</p:attrName>
                                        </p:attrNameLst>
                                      </p:cBhvr>
                                      <p:to>
                                        <p:strVal val="visible"/>
                                      </p:to>
                                    </p:set>
                                    <p:animEffect transition="in" filter="wipe(up)">
                                      <p:cBhvr>
                                        <p:cTn id="16" dur="500"/>
                                        <p:tgtEl>
                                          <p:spTgt spid="6983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371"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9700" name="Text Box 4"/>
          <p:cNvSpPr txBox="1">
            <a:spLocks noChangeArrowheads="1"/>
          </p:cNvSpPr>
          <p:nvPr/>
        </p:nvSpPr>
        <p:spPr bwMode="auto">
          <a:xfrm>
            <a:off x="792163" y="2484438"/>
            <a:ext cx="7681912" cy="2289175"/>
          </a:xfrm>
          <a:prstGeom prst="rect">
            <a:avLst/>
          </a:prstGeom>
          <a:noFill/>
          <a:ln w="9525">
            <a:noFill/>
            <a:miter lim="800000"/>
            <a:headEnd/>
            <a:tailEnd/>
          </a:ln>
          <a:effectLst/>
        </p:spPr>
        <p:txBody>
          <a:bodyPr>
            <a:spAutoFit/>
          </a:bodyPr>
          <a:lstStyle/>
          <a:p>
            <a:pPr>
              <a:spcBef>
                <a:spcPct val="50000"/>
              </a:spcBef>
            </a:pPr>
            <a:r>
              <a:rPr lang="en-US" sz="3600" b="0" i="1" dirty="0">
                <a:solidFill>
                  <a:srgbClr val="A50021"/>
                </a:solidFill>
                <a:latin typeface="Arial" charset="0"/>
              </a:rPr>
              <a:t>Engineers spend a great deal of time writing technical reports to explain project information to various audiences. </a:t>
            </a:r>
          </a:p>
        </p:txBody>
      </p:sp>
      <p:sp>
        <p:nvSpPr>
          <p:cNvPr id="669701" name="Text Box 5"/>
          <p:cNvSpPr txBox="1">
            <a:spLocks noChangeArrowheads="1"/>
          </p:cNvSpPr>
          <p:nvPr/>
        </p:nvSpPr>
        <p:spPr bwMode="auto">
          <a:xfrm>
            <a:off x="1371600" y="1066800"/>
            <a:ext cx="7620000" cy="762000"/>
          </a:xfrm>
          <a:prstGeom prst="rect">
            <a:avLst/>
          </a:prstGeom>
          <a:noFill/>
          <a:ln w="9525">
            <a:noFill/>
            <a:miter lim="800000"/>
            <a:headEnd/>
            <a:tailEnd/>
          </a:ln>
          <a:effectLst/>
        </p:spPr>
        <p:txBody>
          <a:bodyPr>
            <a:spAutoFit/>
          </a:bodyPr>
          <a:lstStyle/>
          <a:p>
            <a:pPr>
              <a:spcBef>
                <a:spcPct val="50000"/>
              </a:spcBef>
            </a:pPr>
            <a:r>
              <a:rPr lang="en-US" sz="4400" b="0" i="1">
                <a:solidFill>
                  <a:schemeClr val="tx2"/>
                </a:solidFill>
                <a:effectLst>
                  <a:outerShdw blurRad="38100" dist="38100" dir="2700000" algn="tl">
                    <a:srgbClr val="C0C0C0"/>
                  </a:outerShdw>
                </a:effectLst>
                <a:latin typeface="Arial" charset="0"/>
              </a:rPr>
              <a:t>Associated Lesson Concept</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69700"/>
                                        </p:tgtEl>
                                        <p:attrNameLst>
                                          <p:attrName>style.visibility</p:attrName>
                                        </p:attrNameLst>
                                      </p:cBhvr>
                                      <p:to>
                                        <p:strVal val="visible"/>
                                      </p:to>
                                    </p:set>
                                    <p:animEffect transition="in" filter="wipe(up)">
                                      <p:cBhvr>
                                        <p:cTn id="7" dur="500"/>
                                        <p:tgtEl>
                                          <p:spTgt spid="66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9700"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4821" name="Text Box 5"/>
          <p:cNvSpPr txBox="1">
            <a:spLocks noChangeArrowheads="1"/>
          </p:cNvSpPr>
          <p:nvPr/>
        </p:nvSpPr>
        <p:spPr bwMode="auto">
          <a:xfrm>
            <a:off x="611188" y="2286000"/>
            <a:ext cx="7905750" cy="3016250"/>
          </a:xfrm>
          <a:prstGeom prst="rect">
            <a:avLst/>
          </a:prstGeom>
          <a:noFill/>
          <a:ln w="9525">
            <a:noFill/>
            <a:miter lim="800000"/>
            <a:headEnd/>
            <a:tailEnd/>
          </a:ln>
          <a:effectLst/>
        </p:spPr>
        <p:txBody>
          <a:bodyPr>
            <a:spAutoFit/>
          </a:bodyPr>
          <a:lstStyle/>
          <a:p>
            <a:pPr eaLnBrk="1" hangingPunct="1">
              <a:spcBef>
                <a:spcPct val="30000"/>
              </a:spcBef>
              <a:buClr>
                <a:schemeClr val="tx1"/>
              </a:buClr>
            </a:pPr>
            <a:r>
              <a:rPr lang="en-US" sz="3200" b="0">
                <a:solidFill>
                  <a:schemeClr val="tx1"/>
                </a:solidFill>
                <a:latin typeface="Arial" charset="0"/>
              </a:rPr>
              <a:t>The </a:t>
            </a:r>
            <a:r>
              <a:rPr lang="en-US" sz="3200" i="1">
                <a:solidFill>
                  <a:srgbClr val="A50021"/>
                </a:solidFill>
                <a:latin typeface="Arial" charset="0"/>
              </a:rPr>
              <a:t>text</a:t>
            </a:r>
            <a:r>
              <a:rPr lang="en-US" sz="3200" b="0">
                <a:solidFill>
                  <a:schemeClr val="tx1"/>
                </a:solidFill>
                <a:latin typeface="Arial" charset="0"/>
              </a:rPr>
              <a:t> is the part of a technical report in which the author describes the </a:t>
            </a:r>
            <a:r>
              <a:rPr lang="en-US" sz="3200">
                <a:solidFill>
                  <a:schemeClr val="tx1"/>
                </a:solidFill>
                <a:latin typeface="Arial" charset="0"/>
              </a:rPr>
              <a:t>methods</a:t>
            </a:r>
            <a:r>
              <a:rPr lang="en-US" sz="3200" b="0">
                <a:solidFill>
                  <a:schemeClr val="tx1"/>
                </a:solidFill>
                <a:latin typeface="Arial" charset="0"/>
              </a:rPr>
              <a:t>, </a:t>
            </a:r>
            <a:r>
              <a:rPr lang="en-US" sz="3200">
                <a:solidFill>
                  <a:schemeClr val="tx1"/>
                </a:solidFill>
                <a:latin typeface="Arial" charset="0"/>
              </a:rPr>
              <a:t>assumptions</a:t>
            </a:r>
            <a:r>
              <a:rPr lang="en-US" sz="3200" b="0">
                <a:solidFill>
                  <a:schemeClr val="tx1"/>
                </a:solidFill>
                <a:latin typeface="Arial" charset="0"/>
              </a:rPr>
              <a:t>, and </a:t>
            </a:r>
            <a:r>
              <a:rPr lang="en-US" sz="3200">
                <a:solidFill>
                  <a:schemeClr val="tx1"/>
                </a:solidFill>
                <a:latin typeface="Arial" charset="0"/>
              </a:rPr>
              <a:t>procedures</a:t>
            </a:r>
            <a:r>
              <a:rPr lang="en-US" sz="3200" b="0">
                <a:solidFill>
                  <a:schemeClr val="tx1"/>
                </a:solidFill>
                <a:latin typeface="Arial" charset="0"/>
              </a:rPr>
              <a:t>; presents and discusses the </a:t>
            </a:r>
            <a:r>
              <a:rPr lang="en-US" sz="3200">
                <a:solidFill>
                  <a:schemeClr val="tx1"/>
                </a:solidFill>
                <a:latin typeface="Arial" charset="0"/>
              </a:rPr>
              <a:t>results</a:t>
            </a:r>
            <a:r>
              <a:rPr lang="en-US" sz="3200" b="0">
                <a:solidFill>
                  <a:schemeClr val="tx1"/>
                </a:solidFill>
                <a:latin typeface="Arial" charset="0"/>
              </a:rPr>
              <a:t>; draws </a:t>
            </a:r>
            <a:r>
              <a:rPr lang="en-US" sz="3200">
                <a:solidFill>
                  <a:schemeClr val="tx1"/>
                </a:solidFill>
                <a:latin typeface="Arial" charset="0"/>
              </a:rPr>
              <a:t>conclusions</a:t>
            </a:r>
            <a:r>
              <a:rPr lang="en-US" sz="3200" b="0">
                <a:solidFill>
                  <a:schemeClr val="tx1"/>
                </a:solidFill>
                <a:latin typeface="Arial" charset="0"/>
              </a:rPr>
              <a:t>, and </a:t>
            </a:r>
            <a:r>
              <a:rPr lang="en-US" sz="3200">
                <a:solidFill>
                  <a:schemeClr val="tx1"/>
                </a:solidFill>
                <a:latin typeface="Arial" charset="0"/>
              </a:rPr>
              <a:t>recommends actions</a:t>
            </a:r>
            <a:r>
              <a:rPr lang="en-US" sz="3200" b="0">
                <a:solidFill>
                  <a:schemeClr val="tx1"/>
                </a:solidFill>
                <a:latin typeface="Arial" charset="0"/>
              </a:rPr>
              <a:t> based on the </a:t>
            </a:r>
            <a:r>
              <a:rPr lang="en-US" sz="3200">
                <a:solidFill>
                  <a:schemeClr val="tx1"/>
                </a:solidFill>
                <a:latin typeface="Arial" charset="0"/>
              </a:rPr>
              <a:t>results</a:t>
            </a:r>
            <a:r>
              <a:rPr lang="en-US" sz="3200" b="0">
                <a:solidFill>
                  <a:schemeClr val="tx1"/>
                </a:solidFill>
                <a:latin typeface="Arial" charset="0"/>
              </a:rPr>
              <a:t>.</a:t>
            </a:r>
            <a:endParaRPr lang="en-US" sz="3200" b="0">
              <a:solidFill>
                <a:schemeClr val="hlink"/>
              </a:solidFill>
              <a:latin typeface="Arial" charset="0"/>
            </a:endParaRPr>
          </a:p>
        </p:txBody>
      </p:sp>
      <p:sp>
        <p:nvSpPr>
          <p:cNvPr id="674822" name="Text Box 6"/>
          <p:cNvSpPr txBox="1">
            <a:spLocks noChangeArrowheads="1"/>
          </p:cNvSpPr>
          <p:nvPr/>
        </p:nvSpPr>
        <p:spPr bwMode="auto">
          <a:xfrm>
            <a:off x="1371600" y="1066800"/>
            <a:ext cx="1831975" cy="762000"/>
          </a:xfrm>
          <a:prstGeom prst="rect">
            <a:avLst/>
          </a:prstGeom>
          <a:noFill/>
          <a:ln w="9525">
            <a:noFill/>
            <a:miter lim="800000"/>
            <a:headEnd/>
            <a:tailEnd/>
          </a:ln>
          <a:effectLst/>
        </p:spPr>
        <p:txBody>
          <a:bodyPr>
            <a:spAutoFit/>
          </a:bodyPr>
          <a:lstStyle/>
          <a:p>
            <a:pPr>
              <a:spcBef>
                <a:spcPct val="50000"/>
              </a:spcBef>
            </a:pPr>
            <a:r>
              <a:rPr lang="en-US" sz="4400" i="1">
                <a:solidFill>
                  <a:schemeClr val="tx2"/>
                </a:solidFill>
                <a:effectLst>
                  <a:outerShdw blurRad="38100" dist="38100" dir="2700000" algn="tl">
                    <a:srgbClr val="C0C0C0"/>
                  </a:outerShdw>
                </a:effectLst>
                <a:latin typeface="Arial" charset="0"/>
              </a:rPr>
              <a:t>Text</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74821"/>
                                        </p:tgtEl>
                                        <p:attrNameLst>
                                          <p:attrName>style.visibility</p:attrName>
                                        </p:attrNameLst>
                                      </p:cBhvr>
                                      <p:to>
                                        <p:strVal val="visible"/>
                                      </p:to>
                                    </p:set>
                                    <p:animEffect transition="in" filter="wipe(up)">
                                      <p:cBhvr>
                                        <p:cTn id="7" dur="500"/>
                                        <p:tgtEl>
                                          <p:spTgt spid="67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4821"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1269" name="Text Box 5"/>
          <p:cNvSpPr txBox="1">
            <a:spLocks noChangeArrowheads="1"/>
          </p:cNvSpPr>
          <p:nvPr/>
        </p:nvSpPr>
        <p:spPr bwMode="auto">
          <a:xfrm>
            <a:off x="606425" y="2395538"/>
            <a:ext cx="8064500" cy="3798887"/>
          </a:xfrm>
          <a:prstGeom prst="rect">
            <a:avLst/>
          </a:prstGeom>
          <a:noFill/>
          <a:ln w="9525">
            <a:noFill/>
            <a:miter lim="800000"/>
            <a:headEnd/>
            <a:tailEnd/>
          </a:ln>
          <a:effectLst/>
        </p:spPr>
        <p:txBody>
          <a:bodyPr>
            <a:spAutoFit/>
          </a:bodyPr>
          <a:lstStyle/>
          <a:p>
            <a:pPr marL="231775" indent="-231775">
              <a:spcBef>
                <a:spcPct val="10000"/>
              </a:spcBef>
              <a:buClr>
                <a:schemeClr val="folHlink"/>
              </a:buClr>
              <a:buFontTx/>
              <a:buChar char="•"/>
            </a:pPr>
            <a:r>
              <a:rPr lang="en-US" sz="3200" b="0">
                <a:solidFill>
                  <a:schemeClr val="tx1"/>
                </a:solidFill>
                <a:latin typeface="Arial" charset="0"/>
              </a:rPr>
              <a:t>Summary</a:t>
            </a:r>
          </a:p>
          <a:p>
            <a:pPr marL="231775" indent="-231775">
              <a:spcBef>
                <a:spcPct val="10000"/>
              </a:spcBef>
              <a:buClr>
                <a:schemeClr val="folHlink"/>
              </a:buClr>
              <a:buFontTx/>
              <a:buChar char="•"/>
            </a:pPr>
            <a:r>
              <a:rPr lang="en-US" sz="3200" b="0">
                <a:solidFill>
                  <a:schemeClr val="tx1"/>
                </a:solidFill>
                <a:latin typeface="Arial" charset="0"/>
              </a:rPr>
              <a:t>Introduction</a:t>
            </a:r>
          </a:p>
          <a:p>
            <a:pPr marL="231775" indent="-231775">
              <a:spcBef>
                <a:spcPct val="10000"/>
              </a:spcBef>
              <a:buClr>
                <a:schemeClr val="folHlink"/>
              </a:buClr>
              <a:buFontTx/>
              <a:buChar char="•"/>
            </a:pPr>
            <a:r>
              <a:rPr lang="en-US" sz="3200" b="0">
                <a:solidFill>
                  <a:schemeClr val="tx1"/>
                </a:solidFill>
                <a:latin typeface="Arial" charset="0"/>
              </a:rPr>
              <a:t>Methods, Assumptions, and Procedures</a:t>
            </a:r>
          </a:p>
          <a:p>
            <a:pPr marL="231775" indent="-231775">
              <a:spcBef>
                <a:spcPct val="10000"/>
              </a:spcBef>
              <a:buClr>
                <a:schemeClr val="folHlink"/>
              </a:buClr>
              <a:buFontTx/>
              <a:buChar char="•"/>
            </a:pPr>
            <a:r>
              <a:rPr lang="en-US" sz="3200" b="0">
                <a:solidFill>
                  <a:schemeClr val="tx1"/>
                </a:solidFill>
                <a:latin typeface="Arial" charset="0"/>
              </a:rPr>
              <a:t>Results and Discussion</a:t>
            </a:r>
          </a:p>
          <a:p>
            <a:pPr marL="231775" indent="-231775">
              <a:spcBef>
                <a:spcPct val="10000"/>
              </a:spcBef>
              <a:buClr>
                <a:schemeClr val="folHlink"/>
              </a:buClr>
              <a:buFontTx/>
              <a:buChar char="•"/>
            </a:pPr>
            <a:r>
              <a:rPr lang="en-US" sz="3200" b="0">
                <a:solidFill>
                  <a:schemeClr val="tx1"/>
                </a:solidFill>
                <a:latin typeface="Arial" charset="0"/>
              </a:rPr>
              <a:t>Conclusions</a:t>
            </a:r>
          </a:p>
          <a:p>
            <a:pPr marL="231775" indent="-231775">
              <a:spcBef>
                <a:spcPct val="10000"/>
              </a:spcBef>
              <a:buClr>
                <a:schemeClr val="folHlink"/>
              </a:buClr>
              <a:buFontTx/>
              <a:buChar char="•"/>
            </a:pPr>
            <a:r>
              <a:rPr lang="en-US" sz="3200" b="0">
                <a:solidFill>
                  <a:schemeClr val="tx1"/>
                </a:solidFill>
                <a:latin typeface="Arial" charset="0"/>
              </a:rPr>
              <a:t>Recommendations*</a:t>
            </a:r>
          </a:p>
          <a:p>
            <a:pPr marL="231775" indent="-231775">
              <a:spcBef>
                <a:spcPct val="10000"/>
              </a:spcBef>
              <a:buClr>
                <a:schemeClr val="folHlink"/>
              </a:buClr>
              <a:buFontTx/>
              <a:buChar char="•"/>
            </a:pPr>
            <a:r>
              <a:rPr lang="en-US" sz="3200" b="0">
                <a:solidFill>
                  <a:schemeClr val="tx1"/>
                </a:solidFill>
                <a:latin typeface="Arial" charset="0"/>
              </a:rPr>
              <a:t>References</a:t>
            </a:r>
          </a:p>
        </p:txBody>
      </p:sp>
      <p:sp>
        <p:nvSpPr>
          <p:cNvPr id="651272" name="Text Box 8"/>
          <p:cNvSpPr txBox="1">
            <a:spLocks noChangeArrowheads="1"/>
          </p:cNvSpPr>
          <p:nvPr/>
        </p:nvSpPr>
        <p:spPr bwMode="auto">
          <a:xfrm>
            <a:off x="1371600" y="1066800"/>
            <a:ext cx="1717675" cy="762000"/>
          </a:xfrm>
          <a:prstGeom prst="rect">
            <a:avLst/>
          </a:prstGeom>
          <a:noFill/>
          <a:ln w="9525">
            <a:noFill/>
            <a:miter lim="800000"/>
            <a:headEnd/>
            <a:tailEnd/>
          </a:ln>
          <a:effectLst/>
        </p:spPr>
        <p:txBody>
          <a:bodyPr>
            <a:spAutoFit/>
          </a:bodyPr>
          <a:lstStyle/>
          <a:p>
            <a:pPr>
              <a:spcBef>
                <a:spcPct val="50000"/>
              </a:spcBef>
            </a:pPr>
            <a:r>
              <a:rPr lang="en-US" sz="4400" i="1">
                <a:solidFill>
                  <a:schemeClr val="tx2"/>
                </a:solidFill>
                <a:effectLst>
                  <a:outerShdw blurRad="38100" dist="38100" dir="2700000" algn="tl">
                    <a:srgbClr val="C0C0C0"/>
                  </a:outerShdw>
                </a:effectLst>
                <a:latin typeface="Arial" charset="0"/>
              </a:rPr>
              <a:t>Text</a:t>
            </a:r>
          </a:p>
        </p:txBody>
      </p:sp>
      <p:sp>
        <p:nvSpPr>
          <p:cNvPr id="651274" name="Text Box 10"/>
          <p:cNvSpPr txBox="1">
            <a:spLocks noChangeArrowheads="1"/>
          </p:cNvSpPr>
          <p:nvPr/>
        </p:nvSpPr>
        <p:spPr bwMode="auto">
          <a:xfrm>
            <a:off x="0" y="6546850"/>
            <a:ext cx="3124200" cy="311150"/>
          </a:xfrm>
          <a:prstGeom prst="rect">
            <a:avLst/>
          </a:prstGeom>
          <a:noFill/>
          <a:ln w="9525">
            <a:noFill/>
            <a:miter lim="800000"/>
            <a:headEnd/>
            <a:tailEnd/>
          </a:ln>
          <a:effectLst/>
        </p:spPr>
        <p:txBody>
          <a:bodyPr>
            <a:spAutoFit/>
          </a:bodyPr>
          <a:lstStyle/>
          <a:p>
            <a:pPr eaLnBrk="1" hangingPunct="1">
              <a:lnSpc>
                <a:spcPct val="80000"/>
              </a:lnSpc>
              <a:spcBef>
                <a:spcPct val="20000"/>
              </a:spcBef>
              <a:buClr>
                <a:schemeClr val="folHlink"/>
              </a:buClr>
              <a:buSzPct val="60000"/>
              <a:buFont typeface="Wingdings" pitchFamily="2" charset="2"/>
              <a:buNone/>
            </a:pPr>
            <a:r>
              <a:rPr lang="en-US" sz="1800" b="0">
                <a:solidFill>
                  <a:schemeClr val="tx1"/>
                </a:solidFill>
                <a:latin typeface="Arial" charset="0"/>
              </a:rPr>
              <a:t>*May be an optional element</a:t>
            </a:r>
            <a:endParaRPr lang="en-US" sz="1800">
              <a:latin typeface="Arial"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51269"/>
                                        </p:tgtEl>
                                        <p:attrNameLst>
                                          <p:attrName>style.visibility</p:attrName>
                                        </p:attrNameLst>
                                      </p:cBhvr>
                                      <p:to>
                                        <p:strVal val="visible"/>
                                      </p:to>
                                    </p:set>
                                    <p:animEffect transition="in" filter="wipe(up)">
                                      <p:cBhvr>
                                        <p:cTn id="7" dur="500"/>
                                        <p:tgtEl>
                                          <p:spTgt spid="65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1269"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75499" name="Group 11"/>
          <p:cNvGrpSpPr>
            <a:grpSpLocks/>
          </p:cNvGrpSpPr>
          <p:nvPr/>
        </p:nvGrpSpPr>
        <p:grpSpPr bwMode="auto">
          <a:xfrm>
            <a:off x="4467225" y="2085975"/>
            <a:ext cx="4264025" cy="4311650"/>
            <a:chOff x="1445" y="215"/>
            <a:chExt cx="3729" cy="3771"/>
          </a:xfrm>
        </p:grpSpPr>
        <p:pic>
          <p:nvPicPr>
            <p:cNvPr id="575498" name="Picture 10"/>
            <p:cNvPicPr>
              <a:picLocks noChangeAspect="1" noChangeArrowheads="1"/>
            </p:cNvPicPr>
            <p:nvPr/>
          </p:nvPicPr>
          <p:blipFill>
            <a:blip r:embed="rId3">
              <a:clrChange>
                <a:clrFrom>
                  <a:srgbClr val="808080"/>
                </a:clrFrom>
                <a:clrTo>
                  <a:srgbClr val="808080">
                    <a:alpha val="0"/>
                  </a:srgbClr>
                </a:clrTo>
              </a:clrChange>
            </a:blip>
            <a:srcRect l="29239" t="8003" r="30150" b="6378"/>
            <a:stretch>
              <a:fillRect/>
            </a:stretch>
          </p:blipFill>
          <p:spPr bwMode="auto">
            <a:xfrm>
              <a:off x="1445" y="402"/>
              <a:ext cx="2807" cy="3584"/>
            </a:xfrm>
            <a:prstGeom prst="rect">
              <a:avLst/>
            </a:prstGeom>
            <a:noFill/>
            <a:ln w="9525">
              <a:noFill/>
              <a:miter lim="800000"/>
              <a:headEnd/>
              <a:tailEnd/>
            </a:ln>
            <a:effectLst/>
          </p:spPr>
        </p:pic>
        <p:pic>
          <p:nvPicPr>
            <p:cNvPr id="575497" name="Picture 9"/>
            <p:cNvPicPr>
              <a:picLocks noChangeAspect="1" noChangeArrowheads="1"/>
            </p:cNvPicPr>
            <p:nvPr/>
          </p:nvPicPr>
          <p:blipFill>
            <a:blip r:embed="rId4">
              <a:clrChange>
                <a:clrFrom>
                  <a:srgbClr val="808080"/>
                </a:clrFrom>
                <a:clrTo>
                  <a:srgbClr val="808080">
                    <a:alpha val="0"/>
                  </a:srgbClr>
                </a:clrTo>
              </a:clrChange>
            </a:blip>
            <a:srcRect l="29094" t="7262" r="30151" b="6880"/>
            <a:stretch>
              <a:fillRect/>
            </a:stretch>
          </p:blipFill>
          <p:spPr bwMode="auto">
            <a:xfrm>
              <a:off x="2357" y="215"/>
              <a:ext cx="2817" cy="3594"/>
            </a:xfrm>
            <a:prstGeom prst="rect">
              <a:avLst/>
            </a:prstGeom>
            <a:noFill/>
            <a:ln w="9525">
              <a:noFill/>
              <a:miter lim="800000"/>
              <a:headEnd/>
              <a:tailEnd/>
            </a:ln>
            <a:effectLst/>
          </p:spPr>
        </p:pic>
      </p:grpSp>
      <p:sp>
        <p:nvSpPr>
          <p:cNvPr id="575500" name="Text Box 12"/>
          <p:cNvSpPr txBox="1">
            <a:spLocks noChangeArrowheads="1"/>
          </p:cNvSpPr>
          <p:nvPr/>
        </p:nvSpPr>
        <p:spPr bwMode="auto">
          <a:xfrm>
            <a:off x="215900" y="2378075"/>
            <a:ext cx="4356100" cy="4148138"/>
          </a:xfrm>
          <a:prstGeom prst="rect">
            <a:avLst/>
          </a:prstGeom>
          <a:noFill/>
          <a:ln w="9525">
            <a:noFill/>
            <a:miter lim="800000"/>
            <a:headEnd/>
            <a:tailEnd/>
          </a:ln>
          <a:effectLst/>
        </p:spPr>
        <p:txBody>
          <a:bodyPr>
            <a:spAutoFit/>
          </a:bodyPr>
          <a:lstStyle/>
          <a:p>
            <a:pPr marL="166688" indent="-166688">
              <a:spcBef>
                <a:spcPct val="25000"/>
              </a:spcBef>
              <a:buClr>
                <a:schemeClr val="folHlink"/>
              </a:buClr>
              <a:buFontTx/>
              <a:buChar char="•"/>
            </a:pPr>
            <a:r>
              <a:rPr lang="en-US" sz="2800" b="0">
                <a:solidFill>
                  <a:schemeClr val="tx1"/>
                </a:solidFill>
                <a:latin typeface="Arial" charset="0"/>
              </a:rPr>
              <a:t>States the problem, method of investigation, conclusions, and recommendations</a:t>
            </a:r>
          </a:p>
          <a:p>
            <a:pPr marL="166688" indent="-166688">
              <a:spcBef>
                <a:spcPct val="25000"/>
              </a:spcBef>
              <a:buClr>
                <a:schemeClr val="folHlink"/>
              </a:buClr>
              <a:buFontTx/>
              <a:buChar char="•"/>
            </a:pPr>
            <a:r>
              <a:rPr lang="en-US" sz="2800" b="0">
                <a:solidFill>
                  <a:schemeClr val="tx1"/>
                </a:solidFill>
                <a:latin typeface="Arial" charset="0"/>
              </a:rPr>
              <a:t>Contains no new info that is not contained in the report</a:t>
            </a:r>
          </a:p>
          <a:p>
            <a:pPr marL="166688" indent="-166688">
              <a:spcBef>
                <a:spcPct val="25000"/>
              </a:spcBef>
              <a:buClr>
                <a:schemeClr val="folHlink"/>
              </a:buClr>
              <a:buFontTx/>
              <a:buChar char="•"/>
            </a:pPr>
            <a:r>
              <a:rPr lang="en-US" sz="2800" b="0">
                <a:solidFill>
                  <a:schemeClr val="tx1"/>
                </a:solidFill>
                <a:latin typeface="Arial" charset="0"/>
              </a:rPr>
              <a:t>Does not contain references</a:t>
            </a:r>
          </a:p>
        </p:txBody>
      </p:sp>
      <p:sp>
        <p:nvSpPr>
          <p:cNvPr id="575501" name="Text Box 13"/>
          <p:cNvSpPr txBox="1">
            <a:spLocks noChangeArrowheads="1"/>
          </p:cNvSpPr>
          <p:nvPr/>
        </p:nvSpPr>
        <p:spPr bwMode="auto">
          <a:xfrm>
            <a:off x="1371600" y="1092200"/>
            <a:ext cx="7593013" cy="701675"/>
          </a:xfrm>
          <a:prstGeom prst="rect">
            <a:avLst/>
          </a:prstGeom>
          <a:noFill/>
          <a:ln w="9525">
            <a:noFill/>
            <a:miter lim="800000"/>
            <a:headEnd/>
            <a:tailEnd/>
          </a:ln>
          <a:effectLst/>
        </p:spPr>
        <p:txBody>
          <a:bodyPr>
            <a:spAutoFit/>
          </a:bodyPr>
          <a:lstStyle/>
          <a:p>
            <a:pPr>
              <a:spcBef>
                <a:spcPct val="50000"/>
              </a:spcBef>
            </a:pPr>
            <a:r>
              <a:rPr lang="en-US" sz="4000" i="1">
                <a:solidFill>
                  <a:schemeClr val="tx1"/>
                </a:solidFill>
                <a:effectLst>
                  <a:outerShdw blurRad="38100" dist="38100" dir="2700000" algn="tl">
                    <a:srgbClr val="C0C0C0"/>
                  </a:outerShdw>
                </a:effectLst>
                <a:latin typeface="Arial" charset="0"/>
              </a:rPr>
              <a:t>Text:</a:t>
            </a:r>
            <a:r>
              <a:rPr lang="en-US" sz="4000" i="1">
                <a:solidFill>
                  <a:schemeClr val="tx2"/>
                </a:solidFill>
                <a:effectLst>
                  <a:outerShdw blurRad="38100" dist="38100" dir="2700000" algn="tl">
                    <a:srgbClr val="C0C0C0"/>
                  </a:outerShdw>
                </a:effectLst>
                <a:latin typeface="Arial" charset="0"/>
              </a:rPr>
              <a:t> Summary</a:t>
            </a:r>
          </a:p>
        </p:txBody>
      </p:sp>
      <p:sp>
        <p:nvSpPr>
          <p:cNvPr id="575502" name="Text Box 14"/>
          <p:cNvSpPr txBox="1">
            <a:spLocks noChangeArrowheads="1"/>
          </p:cNvSpPr>
          <p:nvPr/>
        </p:nvSpPr>
        <p:spPr bwMode="auto">
          <a:xfrm>
            <a:off x="7002463" y="5857875"/>
            <a:ext cx="244475" cy="184150"/>
          </a:xfrm>
          <a:prstGeom prst="rect">
            <a:avLst/>
          </a:prstGeom>
          <a:solidFill>
            <a:schemeClr val="bg1"/>
          </a:solidFill>
          <a:ln w="9525">
            <a:noFill/>
            <a:miter lim="800000"/>
            <a:headEnd/>
            <a:tailEnd/>
          </a:ln>
          <a:effectLst/>
        </p:spPr>
        <p:txBody>
          <a:bodyPr>
            <a:spAutoFit/>
          </a:bodyPr>
          <a:lstStyle/>
          <a:p>
            <a:pPr>
              <a:spcBef>
                <a:spcPct val="50000"/>
              </a:spcBef>
            </a:pPr>
            <a:r>
              <a:rPr lang="en-US" sz="600" b="0">
                <a:solidFill>
                  <a:schemeClr val="tx1"/>
                </a:solidFill>
                <a:latin typeface="Arial" charset="0"/>
              </a:rPr>
              <a:t>1</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75500">
                                            <p:txEl>
                                              <p:pRg st="0" end="0"/>
                                            </p:txEl>
                                          </p:spTgt>
                                        </p:tgtEl>
                                        <p:attrNameLst>
                                          <p:attrName>style.visibility</p:attrName>
                                        </p:attrNameLst>
                                      </p:cBhvr>
                                      <p:to>
                                        <p:strVal val="visible"/>
                                      </p:to>
                                    </p:set>
                                    <p:animEffect transition="in" filter="wipe(up)">
                                      <p:cBhvr>
                                        <p:cTn id="7" dur="500"/>
                                        <p:tgtEl>
                                          <p:spTgt spid="575500">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75499"/>
                                        </p:tgtEl>
                                        <p:attrNameLst>
                                          <p:attrName>style.visibility</p:attrName>
                                        </p:attrNameLst>
                                      </p:cBhvr>
                                      <p:to>
                                        <p:strVal val="visible"/>
                                      </p:to>
                                    </p:set>
                                    <p:animEffect transition="in" filter="randombar(horizontal)">
                                      <p:cBhvr>
                                        <p:cTn id="11" dur="500"/>
                                        <p:tgtEl>
                                          <p:spTgt spid="57549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575500">
                                            <p:txEl>
                                              <p:pRg st="1" end="1"/>
                                            </p:txEl>
                                          </p:spTgt>
                                        </p:tgtEl>
                                        <p:attrNameLst>
                                          <p:attrName>style.visibility</p:attrName>
                                        </p:attrNameLst>
                                      </p:cBhvr>
                                      <p:to>
                                        <p:strVal val="visible"/>
                                      </p:to>
                                    </p:set>
                                    <p:animEffect transition="in" filter="wipe(up)">
                                      <p:cBhvr>
                                        <p:cTn id="16" dur="500"/>
                                        <p:tgtEl>
                                          <p:spTgt spid="57550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575500">
                                            <p:txEl>
                                              <p:pRg st="2" end="2"/>
                                            </p:txEl>
                                          </p:spTgt>
                                        </p:tgtEl>
                                        <p:attrNameLst>
                                          <p:attrName>style.visibility</p:attrName>
                                        </p:attrNameLst>
                                      </p:cBhvr>
                                      <p:to>
                                        <p:strVal val="visible"/>
                                      </p:to>
                                    </p:set>
                                    <p:animEffect transition="in" filter="wipe(up)">
                                      <p:cBhvr>
                                        <p:cTn id="21" dur="500"/>
                                        <p:tgtEl>
                                          <p:spTgt spid="5755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500"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6523" name="Text Box 11"/>
          <p:cNvSpPr txBox="1">
            <a:spLocks noChangeArrowheads="1"/>
          </p:cNvSpPr>
          <p:nvPr/>
        </p:nvSpPr>
        <p:spPr bwMode="auto">
          <a:xfrm>
            <a:off x="550863" y="2401888"/>
            <a:ext cx="3949700" cy="3657600"/>
          </a:xfrm>
          <a:prstGeom prst="rect">
            <a:avLst/>
          </a:prstGeom>
          <a:noFill/>
          <a:ln w="9525">
            <a:noFill/>
            <a:miter lim="800000"/>
            <a:headEnd/>
            <a:tailEnd/>
          </a:ln>
          <a:effectLst/>
        </p:spPr>
        <p:txBody>
          <a:bodyPr>
            <a:spAutoFit/>
          </a:bodyPr>
          <a:lstStyle/>
          <a:p>
            <a:pPr>
              <a:spcAft>
                <a:spcPct val="35000"/>
              </a:spcAft>
              <a:buClr>
                <a:schemeClr val="folHlink"/>
              </a:buClr>
            </a:pPr>
            <a:r>
              <a:rPr lang="en-US" sz="2800" b="0">
                <a:solidFill>
                  <a:schemeClr val="tx1"/>
                </a:solidFill>
                <a:latin typeface="Arial" charset="0"/>
              </a:rPr>
              <a:t>The </a:t>
            </a:r>
            <a:r>
              <a:rPr lang="en-US" sz="2800" i="1">
                <a:solidFill>
                  <a:srgbClr val="A50021"/>
                </a:solidFill>
                <a:latin typeface="Arial" charset="0"/>
              </a:rPr>
              <a:t>Introduction</a:t>
            </a:r>
            <a:r>
              <a:rPr lang="en-US" sz="2800" b="0">
                <a:solidFill>
                  <a:schemeClr val="tx1"/>
                </a:solidFill>
                <a:latin typeface="Arial" charset="0"/>
              </a:rPr>
              <a:t> prepares the reader to read the main body of the report.</a:t>
            </a:r>
          </a:p>
          <a:p>
            <a:pPr>
              <a:spcAft>
                <a:spcPct val="35000"/>
              </a:spcAft>
              <a:buClr>
                <a:schemeClr val="folHlink"/>
              </a:buClr>
            </a:pPr>
            <a:r>
              <a:rPr lang="en-US" sz="2800" b="0">
                <a:solidFill>
                  <a:schemeClr val="tx1"/>
                </a:solidFill>
                <a:latin typeface="Arial" charset="0"/>
              </a:rPr>
              <a:t>This page focuses on the </a:t>
            </a:r>
            <a:r>
              <a:rPr lang="en-US" sz="2800" i="1">
                <a:solidFill>
                  <a:schemeClr val="tx1"/>
                </a:solidFill>
                <a:latin typeface="Arial" charset="0"/>
              </a:rPr>
              <a:t>subject</a:t>
            </a:r>
            <a:r>
              <a:rPr lang="en-US" sz="2800" b="0">
                <a:solidFill>
                  <a:schemeClr val="tx1"/>
                </a:solidFill>
                <a:latin typeface="Arial" charset="0"/>
              </a:rPr>
              <a:t>, </a:t>
            </a:r>
            <a:r>
              <a:rPr lang="en-US" sz="2800" i="1">
                <a:solidFill>
                  <a:schemeClr val="tx1"/>
                </a:solidFill>
                <a:latin typeface="Arial" charset="0"/>
              </a:rPr>
              <a:t>purpose</a:t>
            </a:r>
            <a:r>
              <a:rPr lang="en-US" sz="2800" b="0">
                <a:solidFill>
                  <a:schemeClr val="tx1"/>
                </a:solidFill>
                <a:latin typeface="Arial" charset="0"/>
              </a:rPr>
              <a:t>, and </a:t>
            </a:r>
            <a:r>
              <a:rPr lang="en-US" sz="2800" i="1">
                <a:solidFill>
                  <a:schemeClr val="tx1"/>
                </a:solidFill>
                <a:latin typeface="Arial" charset="0"/>
              </a:rPr>
              <a:t>scope</a:t>
            </a:r>
            <a:r>
              <a:rPr lang="en-US" sz="2800" b="0">
                <a:solidFill>
                  <a:schemeClr val="tx1"/>
                </a:solidFill>
                <a:latin typeface="Arial" charset="0"/>
              </a:rPr>
              <a:t> of the report.</a:t>
            </a:r>
          </a:p>
        </p:txBody>
      </p:sp>
      <p:sp>
        <p:nvSpPr>
          <p:cNvPr id="576525" name="Text Box 13"/>
          <p:cNvSpPr txBox="1">
            <a:spLocks noChangeArrowheads="1"/>
          </p:cNvSpPr>
          <p:nvPr/>
        </p:nvSpPr>
        <p:spPr bwMode="auto">
          <a:xfrm>
            <a:off x="1371600" y="1092200"/>
            <a:ext cx="7593013" cy="701675"/>
          </a:xfrm>
          <a:prstGeom prst="rect">
            <a:avLst/>
          </a:prstGeom>
          <a:noFill/>
          <a:ln w="9525">
            <a:noFill/>
            <a:miter lim="800000"/>
            <a:headEnd/>
            <a:tailEnd/>
          </a:ln>
          <a:effectLst/>
        </p:spPr>
        <p:txBody>
          <a:bodyPr>
            <a:spAutoFit/>
          </a:bodyPr>
          <a:lstStyle/>
          <a:p>
            <a:pPr>
              <a:spcBef>
                <a:spcPct val="50000"/>
              </a:spcBef>
            </a:pPr>
            <a:r>
              <a:rPr lang="en-US" sz="4000" i="1">
                <a:solidFill>
                  <a:schemeClr val="tx1"/>
                </a:solidFill>
                <a:effectLst>
                  <a:outerShdw blurRad="38100" dist="38100" dir="2700000" algn="tl">
                    <a:srgbClr val="C0C0C0"/>
                  </a:outerShdw>
                </a:effectLst>
                <a:latin typeface="Arial" charset="0"/>
              </a:rPr>
              <a:t>Text:</a:t>
            </a:r>
            <a:r>
              <a:rPr lang="en-US" sz="4000" i="1">
                <a:solidFill>
                  <a:schemeClr val="tx2"/>
                </a:solidFill>
                <a:effectLst>
                  <a:outerShdw blurRad="38100" dist="38100" dir="2700000" algn="tl">
                    <a:srgbClr val="C0C0C0"/>
                  </a:outerShdw>
                </a:effectLst>
                <a:latin typeface="Arial" charset="0"/>
              </a:rPr>
              <a:t> Introduction</a:t>
            </a:r>
          </a:p>
        </p:txBody>
      </p:sp>
      <p:pic>
        <p:nvPicPr>
          <p:cNvPr id="576526" name="Picture 14"/>
          <p:cNvPicPr>
            <a:picLocks noChangeAspect="1" noChangeArrowheads="1"/>
          </p:cNvPicPr>
          <p:nvPr/>
        </p:nvPicPr>
        <p:blipFill>
          <a:blip r:embed="rId3">
            <a:clrChange>
              <a:clrFrom>
                <a:srgbClr val="808080"/>
              </a:clrFrom>
              <a:clrTo>
                <a:srgbClr val="808080">
                  <a:alpha val="0"/>
                </a:srgbClr>
              </a:clrTo>
            </a:clrChange>
          </a:blip>
          <a:srcRect l="29051" t="7286" r="30150" b="6689"/>
          <a:stretch>
            <a:fillRect/>
          </a:stretch>
        </p:blipFill>
        <p:spPr bwMode="auto">
          <a:xfrm>
            <a:off x="4546600" y="1895475"/>
            <a:ext cx="3763963" cy="4805363"/>
          </a:xfrm>
          <a:prstGeom prst="rect">
            <a:avLst/>
          </a:prstGeom>
          <a:noFill/>
          <a:ln w="9525">
            <a:noFill/>
            <a:miter lim="800000"/>
            <a:headEnd/>
            <a:tailEnd/>
          </a:ln>
          <a:effectLst/>
        </p:spPr>
      </p:pic>
      <p:sp>
        <p:nvSpPr>
          <p:cNvPr id="576527" name="Text Box 15"/>
          <p:cNvSpPr txBox="1">
            <a:spLocks noChangeArrowheads="1"/>
          </p:cNvSpPr>
          <p:nvPr/>
        </p:nvSpPr>
        <p:spPr bwMode="auto">
          <a:xfrm>
            <a:off x="6403975" y="6300788"/>
            <a:ext cx="244475" cy="184150"/>
          </a:xfrm>
          <a:prstGeom prst="rect">
            <a:avLst/>
          </a:prstGeom>
          <a:solidFill>
            <a:schemeClr val="bg1"/>
          </a:solidFill>
          <a:ln w="9525">
            <a:noFill/>
            <a:miter lim="800000"/>
            <a:headEnd/>
            <a:tailEnd/>
          </a:ln>
          <a:effectLst/>
        </p:spPr>
        <p:txBody>
          <a:bodyPr>
            <a:spAutoFit/>
          </a:bodyPr>
          <a:lstStyle/>
          <a:p>
            <a:pPr>
              <a:spcBef>
                <a:spcPct val="50000"/>
              </a:spcBef>
            </a:pPr>
            <a:r>
              <a:rPr lang="en-US" sz="600" b="0">
                <a:solidFill>
                  <a:schemeClr val="tx1"/>
                </a:solidFill>
                <a:latin typeface="Arial" charset="0"/>
              </a:rPr>
              <a:t>3</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76523">
                                            <p:txEl>
                                              <p:pRg st="0" end="0"/>
                                            </p:txEl>
                                          </p:spTgt>
                                        </p:tgtEl>
                                        <p:attrNameLst>
                                          <p:attrName>style.visibility</p:attrName>
                                        </p:attrNameLst>
                                      </p:cBhvr>
                                      <p:to>
                                        <p:strVal val="visible"/>
                                      </p:to>
                                    </p:set>
                                    <p:animEffect transition="in" filter="wipe(up)">
                                      <p:cBhvr>
                                        <p:cTn id="7" dur="500"/>
                                        <p:tgtEl>
                                          <p:spTgt spid="576523">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76526"/>
                                        </p:tgtEl>
                                        <p:attrNameLst>
                                          <p:attrName>style.visibility</p:attrName>
                                        </p:attrNameLst>
                                      </p:cBhvr>
                                      <p:to>
                                        <p:strVal val="visible"/>
                                      </p:to>
                                    </p:set>
                                    <p:animEffect transition="in" filter="randombar(horizontal)">
                                      <p:cBhvr>
                                        <p:cTn id="11" dur="500"/>
                                        <p:tgtEl>
                                          <p:spTgt spid="5765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576523">
                                            <p:txEl>
                                              <p:pRg st="1" end="1"/>
                                            </p:txEl>
                                          </p:spTgt>
                                        </p:tgtEl>
                                        <p:attrNameLst>
                                          <p:attrName>style.visibility</p:attrName>
                                        </p:attrNameLst>
                                      </p:cBhvr>
                                      <p:to>
                                        <p:strVal val="visible"/>
                                      </p:to>
                                    </p:set>
                                    <p:animEffect transition="in" filter="wipe(up)">
                                      <p:cBhvr>
                                        <p:cTn id="16" dur="500"/>
                                        <p:tgtEl>
                                          <p:spTgt spid="5765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52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084" name="Text Box 4"/>
          <p:cNvSpPr txBox="1">
            <a:spLocks noChangeArrowheads="1"/>
          </p:cNvSpPr>
          <p:nvPr/>
        </p:nvSpPr>
        <p:spPr bwMode="auto">
          <a:xfrm>
            <a:off x="414338" y="2646363"/>
            <a:ext cx="8553450" cy="3325812"/>
          </a:xfrm>
          <a:prstGeom prst="rect">
            <a:avLst/>
          </a:prstGeom>
          <a:noFill/>
          <a:ln w="9525">
            <a:noFill/>
            <a:miter lim="800000"/>
            <a:headEnd/>
            <a:tailEnd/>
          </a:ln>
          <a:effectLst/>
        </p:spPr>
        <p:txBody>
          <a:bodyPr>
            <a:spAutoFit/>
          </a:bodyPr>
          <a:lstStyle/>
          <a:p>
            <a:pPr marL="1828800" indent="-1828800">
              <a:tabLst>
                <a:tab pos="1608138" algn="l"/>
              </a:tabLst>
            </a:pPr>
            <a:r>
              <a:rPr lang="en-US" sz="2800" i="1">
                <a:solidFill>
                  <a:schemeClr val="tx1"/>
                </a:solidFill>
                <a:latin typeface="Arial" charset="0"/>
              </a:rPr>
              <a:t>Subject</a:t>
            </a:r>
            <a:r>
              <a:rPr lang="en-US" sz="2800" b="0">
                <a:solidFill>
                  <a:schemeClr val="tx1"/>
                </a:solidFill>
                <a:latin typeface="Arial" charset="0"/>
              </a:rPr>
              <a:t>	-	defines the topic and associated terminology; may include theory, historical background, and its significance</a:t>
            </a:r>
          </a:p>
          <a:p>
            <a:pPr marL="1828800" indent="-1828800">
              <a:tabLst>
                <a:tab pos="1608138" algn="l"/>
              </a:tabLst>
            </a:pPr>
            <a:endParaRPr lang="en-US" sz="800" b="0">
              <a:solidFill>
                <a:schemeClr val="tx1"/>
              </a:solidFill>
              <a:latin typeface="Arial" charset="0"/>
            </a:endParaRPr>
          </a:p>
          <a:p>
            <a:pPr marL="1828800" indent="-1828800">
              <a:tabLst>
                <a:tab pos="1608138" algn="l"/>
              </a:tabLst>
            </a:pPr>
            <a:r>
              <a:rPr lang="en-US" sz="2800" i="1">
                <a:solidFill>
                  <a:schemeClr val="tx1"/>
                </a:solidFill>
                <a:latin typeface="Arial" charset="0"/>
              </a:rPr>
              <a:t>Purpose</a:t>
            </a:r>
            <a:r>
              <a:rPr lang="en-US" sz="2800" b="0">
                <a:solidFill>
                  <a:schemeClr val="tx1"/>
                </a:solidFill>
                <a:latin typeface="Arial" charset="0"/>
              </a:rPr>
              <a:t>	-	indicates the reason for the investigation</a:t>
            </a:r>
          </a:p>
          <a:p>
            <a:pPr marL="1828800" indent="-1828800">
              <a:tabLst>
                <a:tab pos="1608138" algn="l"/>
              </a:tabLst>
            </a:pPr>
            <a:endParaRPr lang="en-US" sz="800" b="0">
              <a:solidFill>
                <a:schemeClr val="tx1"/>
              </a:solidFill>
              <a:latin typeface="Arial" charset="0"/>
            </a:endParaRPr>
          </a:p>
          <a:p>
            <a:pPr marL="1828800" indent="-1828800">
              <a:tabLst>
                <a:tab pos="1608138" algn="l"/>
              </a:tabLst>
            </a:pPr>
            <a:r>
              <a:rPr lang="en-US" sz="2800" i="1">
                <a:solidFill>
                  <a:schemeClr val="tx1"/>
                </a:solidFill>
                <a:latin typeface="Arial" charset="0"/>
              </a:rPr>
              <a:t>Scope</a:t>
            </a:r>
            <a:r>
              <a:rPr lang="en-US" sz="2800" b="0">
                <a:solidFill>
                  <a:schemeClr val="tx1"/>
                </a:solidFill>
                <a:latin typeface="Arial" charset="0"/>
              </a:rPr>
              <a:t>	-	indicates the extent and limits of the investigation</a:t>
            </a:r>
          </a:p>
        </p:txBody>
      </p:sp>
      <p:sp>
        <p:nvSpPr>
          <p:cNvPr id="686086" name="Text Box 6"/>
          <p:cNvSpPr txBox="1">
            <a:spLocks noChangeArrowheads="1"/>
          </p:cNvSpPr>
          <p:nvPr/>
        </p:nvSpPr>
        <p:spPr bwMode="auto">
          <a:xfrm>
            <a:off x="1371600" y="1092200"/>
            <a:ext cx="7593013" cy="701675"/>
          </a:xfrm>
          <a:prstGeom prst="rect">
            <a:avLst/>
          </a:prstGeom>
          <a:noFill/>
          <a:ln w="9525">
            <a:noFill/>
            <a:miter lim="800000"/>
            <a:headEnd/>
            <a:tailEnd/>
          </a:ln>
          <a:effectLst/>
        </p:spPr>
        <p:txBody>
          <a:bodyPr>
            <a:spAutoFit/>
          </a:bodyPr>
          <a:lstStyle/>
          <a:p>
            <a:pPr>
              <a:spcBef>
                <a:spcPct val="50000"/>
              </a:spcBef>
            </a:pPr>
            <a:r>
              <a:rPr lang="en-US" sz="4000" i="1">
                <a:solidFill>
                  <a:schemeClr val="tx1"/>
                </a:solidFill>
                <a:effectLst>
                  <a:outerShdw blurRad="38100" dist="38100" dir="2700000" algn="tl">
                    <a:srgbClr val="C0C0C0"/>
                  </a:outerShdw>
                </a:effectLst>
                <a:latin typeface="Arial" charset="0"/>
              </a:rPr>
              <a:t>Text:</a:t>
            </a:r>
            <a:r>
              <a:rPr lang="en-US" sz="4000" i="1">
                <a:solidFill>
                  <a:schemeClr val="tx2"/>
                </a:solidFill>
                <a:effectLst>
                  <a:outerShdw blurRad="38100" dist="38100" dir="2700000" algn="tl">
                    <a:srgbClr val="C0C0C0"/>
                  </a:outerShdw>
                </a:effectLst>
                <a:latin typeface="Arial" charset="0"/>
              </a:rPr>
              <a:t> Introduction</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86084">
                                            <p:txEl>
                                              <p:pRg st="0" end="0"/>
                                            </p:txEl>
                                          </p:spTgt>
                                        </p:tgtEl>
                                        <p:attrNameLst>
                                          <p:attrName>style.visibility</p:attrName>
                                        </p:attrNameLst>
                                      </p:cBhvr>
                                      <p:to>
                                        <p:strVal val="visible"/>
                                      </p:to>
                                    </p:set>
                                    <p:animEffect transition="in" filter="wipe(up)">
                                      <p:cBhvr>
                                        <p:cTn id="7" dur="500"/>
                                        <p:tgtEl>
                                          <p:spTgt spid="6860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86084">
                                            <p:txEl>
                                              <p:pRg st="2" end="2"/>
                                            </p:txEl>
                                          </p:spTgt>
                                        </p:tgtEl>
                                        <p:attrNameLst>
                                          <p:attrName>style.visibility</p:attrName>
                                        </p:attrNameLst>
                                      </p:cBhvr>
                                      <p:to>
                                        <p:strVal val="visible"/>
                                      </p:to>
                                    </p:set>
                                    <p:animEffect transition="in" filter="wipe(up)">
                                      <p:cBhvr>
                                        <p:cTn id="12" dur="500"/>
                                        <p:tgtEl>
                                          <p:spTgt spid="68608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86084">
                                            <p:txEl>
                                              <p:pRg st="4" end="4"/>
                                            </p:txEl>
                                          </p:spTgt>
                                        </p:tgtEl>
                                        <p:attrNameLst>
                                          <p:attrName>style.visibility</p:attrName>
                                        </p:attrNameLst>
                                      </p:cBhvr>
                                      <p:to>
                                        <p:strVal val="visible"/>
                                      </p:to>
                                    </p:set>
                                    <p:animEffect transition="in" filter="wipe(up)">
                                      <p:cBhvr>
                                        <p:cTn id="17" dur="500"/>
                                        <p:tgtEl>
                                          <p:spTgt spid="68608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4"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7540" name="Text Box 4"/>
          <p:cNvSpPr txBox="1">
            <a:spLocks noChangeArrowheads="1"/>
          </p:cNvSpPr>
          <p:nvPr/>
        </p:nvSpPr>
        <p:spPr bwMode="auto">
          <a:xfrm>
            <a:off x="1371600" y="533400"/>
            <a:ext cx="7593013" cy="1190625"/>
          </a:xfrm>
          <a:prstGeom prst="rect">
            <a:avLst/>
          </a:prstGeom>
          <a:noFill/>
          <a:ln w="9525">
            <a:noFill/>
            <a:miter lim="800000"/>
            <a:headEnd/>
            <a:tailEnd/>
          </a:ln>
          <a:effectLst/>
        </p:spPr>
        <p:txBody>
          <a:bodyPr>
            <a:spAutoFit/>
          </a:bodyPr>
          <a:lstStyle/>
          <a:p>
            <a:pPr marL="1200150" indent="-1200150">
              <a:spcBef>
                <a:spcPct val="50000"/>
              </a:spcBef>
            </a:pPr>
            <a:r>
              <a:rPr lang="en-US" sz="3600" i="1">
                <a:solidFill>
                  <a:schemeClr val="tx1"/>
                </a:solidFill>
                <a:effectLst>
                  <a:outerShdw blurRad="38100" dist="38100" dir="2700000" algn="tl">
                    <a:srgbClr val="C0C0C0"/>
                  </a:outerShdw>
                </a:effectLst>
                <a:latin typeface="Arial" charset="0"/>
              </a:rPr>
              <a:t>Text:</a:t>
            </a:r>
            <a:r>
              <a:rPr lang="en-US" sz="3600" i="1">
                <a:solidFill>
                  <a:schemeClr val="tx2"/>
                </a:solidFill>
                <a:effectLst>
                  <a:outerShdw blurRad="38100" dist="38100" dir="2700000" algn="tl">
                    <a:srgbClr val="C0C0C0"/>
                  </a:outerShdw>
                </a:effectLst>
                <a:latin typeface="Arial" charset="0"/>
              </a:rPr>
              <a:t> Methods, Assumptions, and Procedures</a:t>
            </a:r>
          </a:p>
        </p:txBody>
      </p:sp>
      <p:sp>
        <p:nvSpPr>
          <p:cNvPr id="577542" name="Text Box 6"/>
          <p:cNvSpPr txBox="1">
            <a:spLocks noChangeArrowheads="1"/>
          </p:cNvSpPr>
          <p:nvPr/>
        </p:nvSpPr>
        <p:spPr bwMode="auto">
          <a:xfrm>
            <a:off x="565150" y="2260600"/>
            <a:ext cx="8213725" cy="2441575"/>
          </a:xfrm>
          <a:prstGeom prst="rect">
            <a:avLst/>
          </a:prstGeom>
          <a:noFill/>
          <a:ln w="9525">
            <a:noFill/>
            <a:miter lim="800000"/>
            <a:headEnd/>
            <a:tailEnd/>
          </a:ln>
          <a:effectLst/>
        </p:spPr>
        <p:txBody>
          <a:bodyPr>
            <a:spAutoFit/>
          </a:bodyPr>
          <a:lstStyle/>
          <a:p>
            <a:pPr>
              <a:spcBef>
                <a:spcPct val="50000"/>
              </a:spcBef>
            </a:pPr>
            <a:r>
              <a:rPr lang="en-US" sz="2800" b="0">
                <a:solidFill>
                  <a:schemeClr val="tx1"/>
                </a:solidFill>
                <a:latin typeface="Arial" charset="0"/>
              </a:rPr>
              <a:t>The </a:t>
            </a:r>
            <a:r>
              <a:rPr lang="en-US" sz="2800" i="1">
                <a:solidFill>
                  <a:srgbClr val="A50021"/>
                </a:solidFill>
                <a:latin typeface="Arial" charset="0"/>
              </a:rPr>
              <a:t>methods, assumptions, and procedures</a:t>
            </a:r>
            <a:r>
              <a:rPr lang="en-US" sz="2800" b="0">
                <a:solidFill>
                  <a:schemeClr val="tx1"/>
                </a:solidFill>
                <a:latin typeface="Arial" charset="0"/>
              </a:rPr>
              <a:t> used in the investigation are described so the reader could duplicate the procedures of the investigation.</a:t>
            </a:r>
          </a:p>
          <a:p>
            <a:pPr>
              <a:spcBef>
                <a:spcPct val="50000"/>
              </a:spcBef>
            </a:pPr>
            <a:r>
              <a:rPr lang="en-US" sz="2800" b="0">
                <a:solidFill>
                  <a:schemeClr val="tx1"/>
                </a:solidFill>
                <a:latin typeface="Arial" charset="0"/>
              </a:rPr>
              <a:t>Information in this section includes:</a:t>
            </a:r>
          </a:p>
        </p:txBody>
      </p:sp>
      <p:sp>
        <p:nvSpPr>
          <p:cNvPr id="577544" name="Text Box 8"/>
          <p:cNvSpPr txBox="1">
            <a:spLocks noChangeArrowheads="1"/>
          </p:cNvSpPr>
          <p:nvPr/>
        </p:nvSpPr>
        <p:spPr bwMode="auto">
          <a:xfrm>
            <a:off x="1412875" y="4756150"/>
            <a:ext cx="6767513" cy="1630363"/>
          </a:xfrm>
          <a:prstGeom prst="rect">
            <a:avLst/>
          </a:prstGeom>
          <a:noFill/>
          <a:ln w="9525">
            <a:noFill/>
            <a:miter lim="800000"/>
            <a:headEnd/>
            <a:tailEnd/>
          </a:ln>
          <a:effectLst/>
        </p:spPr>
        <p:txBody>
          <a:bodyPr>
            <a:spAutoFit/>
          </a:bodyPr>
          <a:lstStyle/>
          <a:p>
            <a:pPr marL="233363" indent="-233363">
              <a:spcBef>
                <a:spcPct val="30000"/>
              </a:spcBef>
              <a:buClr>
                <a:schemeClr val="folHlink"/>
              </a:buClr>
              <a:buFontTx/>
              <a:buChar char="•"/>
            </a:pPr>
            <a:r>
              <a:rPr lang="en-US" sz="2800" b="0">
                <a:solidFill>
                  <a:schemeClr val="tx1"/>
                </a:solidFill>
                <a:latin typeface="Arial" charset="0"/>
              </a:rPr>
              <a:t>System of measurement</a:t>
            </a:r>
          </a:p>
          <a:p>
            <a:pPr marL="233363" indent="-233363">
              <a:spcBef>
                <a:spcPct val="30000"/>
              </a:spcBef>
              <a:buClr>
                <a:schemeClr val="folHlink"/>
              </a:buClr>
              <a:buFontTx/>
              <a:buChar char="•"/>
            </a:pPr>
            <a:r>
              <a:rPr lang="en-US" sz="2800" b="0">
                <a:solidFill>
                  <a:schemeClr val="tx1"/>
                </a:solidFill>
                <a:latin typeface="Arial" charset="0"/>
              </a:rPr>
              <a:t>Types of equipment used and accuracy</a:t>
            </a:r>
          </a:p>
          <a:p>
            <a:pPr marL="233363" indent="-233363">
              <a:spcBef>
                <a:spcPct val="30000"/>
              </a:spcBef>
              <a:buClr>
                <a:schemeClr val="folHlink"/>
              </a:buClr>
              <a:buFontTx/>
              <a:buChar char="•"/>
            </a:pPr>
            <a:r>
              <a:rPr lang="en-US" sz="2800" b="0">
                <a:solidFill>
                  <a:schemeClr val="tx1"/>
                </a:solidFill>
                <a:latin typeface="Arial" charset="0"/>
              </a:rPr>
              <a:t>Test methods used</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77542">
                                            <p:txEl>
                                              <p:pRg st="0" end="0"/>
                                            </p:txEl>
                                          </p:spTgt>
                                        </p:tgtEl>
                                        <p:attrNameLst>
                                          <p:attrName>style.visibility</p:attrName>
                                        </p:attrNameLst>
                                      </p:cBhvr>
                                      <p:to>
                                        <p:strVal val="visible"/>
                                      </p:to>
                                    </p:set>
                                    <p:animEffect transition="in" filter="wipe(up)">
                                      <p:cBhvr>
                                        <p:cTn id="7" dur="500"/>
                                        <p:tgtEl>
                                          <p:spTgt spid="5775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77542">
                                            <p:txEl>
                                              <p:pRg st="1" end="1"/>
                                            </p:txEl>
                                          </p:spTgt>
                                        </p:tgtEl>
                                        <p:attrNameLst>
                                          <p:attrName>style.visibility</p:attrName>
                                        </p:attrNameLst>
                                      </p:cBhvr>
                                      <p:to>
                                        <p:strVal val="visible"/>
                                      </p:to>
                                    </p:set>
                                    <p:animEffect transition="in" filter="wipe(up)">
                                      <p:cBhvr>
                                        <p:cTn id="12" dur="500"/>
                                        <p:tgtEl>
                                          <p:spTgt spid="577542">
                                            <p:txEl>
                                              <p:pRg st="1" end="1"/>
                                            </p:txEl>
                                          </p:spTgt>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577544"/>
                                        </p:tgtEl>
                                        <p:attrNameLst>
                                          <p:attrName>style.visibility</p:attrName>
                                        </p:attrNameLst>
                                      </p:cBhvr>
                                      <p:to>
                                        <p:strVal val="visible"/>
                                      </p:to>
                                    </p:set>
                                    <p:animEffect transition="in" filter="wipe(up)">
                                      <p:cBhvr>
                                        <p:cTn id="16" dur="500"/>
                                        <p:tgtEl>
                                          <p:spTgt spid="577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542" grpId="0" uiExpand="1" build="p"/>
      <p:bldP spid="577544"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8130" name="Text Box 2"/>
          <p:cNvSpPr txBox="1">
            <a:spLocks noChangeArrowheads="1"/>
          </p:cNvSpPr>
          <p:nvPr/>
        </p:nvSpPr>
        <p:spPr bwMode="auto">
          <a:xfrm>
            <a:off x="1371600" y="533400"/>
            <a:ext cx="7593013" cy="1190625"/>
          </a:xfrm>
          <a:prstGeom prst="rect">
            <a:avLst/>
          </a:prstGeom>
          <a:noFill/>
          <a:ln w="9525">
            <a:noFill/>
            <a:miter lim="800000"/>
            <a:headEnd/>
            <a:tailEnd/>
          </a:ln>
          <a:effectLst/>
        </p:spPr>
        <p:txBody>
          <a:bodyPr>
            <a:spAutoFit/>
          </a:bodyPr>
          <a:lstStyle/>
          <a:p>
            <a:pPr marL="1200150" indent="-1200150">
              <a:spcBef>
                <a:spcPct val="50000"/>
              </a:spcBef>
            </a:pPr>
            <a:r>
              <a:rPr lang="en-US" sz="3600" i="1">
                <a:solidFill>
                  <a:schemeClr val="tx1"/>
                </a:solidFill>
                <a:effectLst>
                  <a:outerShdw blurRad="38100" dist="38100" dir="2700000" algn="tl">
                    <a:srgbClr val="C0C0C0"/>
                  </a:outerShdw>
                </a:effectLst>
                <a:latin typeface="Arial" charset="0"/>
              </a:rPr>
              <a:t>Text:</a:t>
            </a:r>
            <a:r>
              <a:rPr lang="en-US" sz="3600" i="1">
                <a:solidFill>
                  <a:schemeClr val="tx2"/>
                </a:solidFill>
                <a:effectLst>
                  <a:outerShdw blurRad="38100" dist="38100" dir="2700000" algn="tl">
                    <a:srgbClr val="C0C0C0"/>
                  </a:outerShdw>
                </a:effectLst>
                <a:latin typeface="Arial" charset="0"/>
              </a:rPr>
              <a:t> Methods, Assumptions, and Procedures</a:t>
            </a:r>
          </a:p>
        </p:txBody>
      </p:sp>
      <p:pic>
        <p:nvPicPr>
          <p:cNvPr id="688133" name="Picture 5"/>
          <p:cNvPicPr>
            <a:picLocks noChangeAspect="1" noChangeArrowheads="1"/>
          </p:cNvPicPr>
          <p:nvPr/>
        </p:nvPicPr>
        <p:blipFill>
          <a:blip r:embed="rId3">
            <a:clrChange>
              <a:clrFrom>
                <a:srgbClr val="808080"/>
              </a:clrFrom>
              <a:clrTo>
                <a:srgbClr val="808080">
                  <a:alpha val="0"/>
                </a:srgbClr>
              </a:clrTo>
            </a:clrChange>
          </a:blip>
          <a:srcRect l="29283" t="7286" r="30281" b="6689"/>
          <a:stretch>
            <a:fillRect/>
          </a:stretch>
        </p:blipFill>
        <p:spPr bwMode="auto">
          <a:xfrm>
            <a:off x="4940300" y="1870075"/>
            <a:ext cx="3532188" cy="4552950"/>
          </a:xfrm>
          <a:prstGeom prst="rect">
            <a:avLst/>
          </a:prstGeom>
          <a:noFill/>
          <a:ln w="9525">
            <a:noFill/>
            <a:miter lim="800000"/>
            <a:headEnd/>
            <a:tailEnd/>
          </a:ln>
          <a:effectLst/>
        </p:spPr>
      </p:pic>
      <p:sp>
        <p:nvSpPr>
          <p:cNvPr id="688134" name="Text Box 6"/>
          <p:cNvSpPr txBox="1">
            <a:spLocks noChangeArrowheads="1"/>
          </p:cNvSpPr>
          <p:nvPr/>
        </p:nvSpPr>
        <p:spPr bwMode="auto">
          <a:xfrm>
            <a:off x="336550" y="2128838"/>
            <a:ext cx="4503738" cy="4594225"/>
          </a:xfrm>
          <a:prstGeom prst="rect">
            <a:avLst/>
          </a:prstGeom>
          <a:noFill/>
          <a:ln w="9525">
            <a:noFill/>
            <a:miter lim="800000"/>
            <a:headEnd/>
            <a:tailEnd/>
          </a:ln>
          <a:effectLst/>
        </p:spPr>
        <p:txBody>
          <a:bodyPr>
            <a:spAutoFit/>
          </a:bodyPr>
          <a:lstStyle/>
          <a:p>
            <a:pPr>
              <a:tabLst>
                <a:tab pos="174625" algn="l"/>
              </a:tabLst>
            </a:pPr>
            <a:r>
              <a:rPr lang="en-US" sz="2400">
                <a:solidFill>
                  <a:schemeClr val="tx1"/>
                </a:solidFill>
                <a:latin typeface="Arial" charset="0"/>
              </a:rPr>
              <a:t>Methods</a:t>
            </a:r>
          </a:p>
          <a:p>
            <a:pPr>
              <a:tabLst>
                <a:tab pos="174625" algn="l"/>
              </a:tabLst>
            </a:pPr>
            <a:r>
              <a:rPr lang="en-US" sz="2400" b="0">
                <a:solidFill>
                  <a:schemeClr val="tx1"/>
                </a:solidFill>
                <a:latin typeface="Arial" charset="0"/>
              </a:rPr>
              <a:t>	How did you discover the 	problem? What measuring 	tools were used? What 	measurement system was 	used?</a:t>
            </a:r>
          </a:p>
          <a:p>
            <a:pPr>
              <a:tabLst>
                <a:tab pos="174625" algn="l"/>
              </a:tabLst>
            </a:pPr>
            <a:endParaRPr lang="en-US" sz="400" b="0">
              <a:solidFill>
                <a:schemeClr val="tx1"/>
              </a:solidFill>
              <a:latin typeface="Arial" charset="0"/>
            </a:endParaRPr>
          </a:p>
          <a:p>
            <a:pPr>
              <a:tabLst>
                <a:tab pos="174625" algn="l"/>
              </a:tabLst>
            </a:pPr>
            <a:r>
              <a:rPr lang="en-US" sz="2400">
                <a:solidFill>
                  <a:schemeClr val="tx1"/>
                </a:solidFill>
                <a:latin typeface="Arial" charset="0"/>
              </a:rPr>
              <a:t>Assumptions</a:t>
            </a:r>
          </a:p>
          <a:p>
            <a:pPr>
              <a:tabLst>
                <a:tab pos="174625" algn="l"/>
              </a:tabLst>
            </a:pPr>
            <a:r>
              <a:rPr lang="en-US" sz="2400" b="0">
                <a:solidFill>
                  <a:schemeClr val="tx1"/>
                </a:solidFill>
                <a:latin typeface="Arial" charset="0"/>
              </a:rPr>
              <a:t>	What do you think, but cannot 	substantiate as fact?</a:t>
            </a:r>
          </a:p>
          <a:p>
            <a:pPr>
              <a:tabLst>
                <a:tab pos="174625" algn="l"/>
              </a:tabLst>
            </a:pPr>
            <a:endParaRPr lang="en-US" sz="400" b="0">
              <a:solidFill>
                <a:schemeClr val="tx1"/>
              </a:solidFill>
              <a:latin typeface="Arial" charset="0"/>
            </a:endParaRPr>
          </a:p>
          <a:p>
            <a:pPr>
              <a:tabLst>
                <a:tab pos="174625" algn="l"/>
              </a:tabLst>
            </a:pPr>
            <a:r>
              <a:rPr lang="en-US" sz="2400">
                <a:solidFill>
                  <a:schemeClr val="tx1"/>
                </a:solidFill>
                <a:latin typeface="Arial" charset="0"/>
              </a:rPr>
              <a:t>Procedures</a:t>
            </a:r>
          </a:p>
          <a:p>
            <a:pPr>
              <a:tabLst>
                <a:tab pos="174625" algn="l"/>
              </a:tabLst>
            </a:pPr>
            <a:r>
              <a:rPr lang="en-US" sz="2400" b="0">
                <a:solidFill>
                  <a:schemeClr val="tx1"/>
                </a:solidFill>
                <a:latin typeface="Arial" charset="0"/>
              </a:rPr>
              <a:t>	How did you gain a better 	understanding of the problem?</a:t>
            </a:r>
          </a:p>
        </p:txBody>
      </p:sp>
      <p:sp>
        <p:nvSpPr>
          <p:cNvPr id="688135" name="Text Box 7"/>
          <p:cNvSpPr txBox="1">
            <a:spLocks noChangeArrowheads="1"/>
          </p:cNvSpPr>
          <p:nvPr/>
        </p:nvSpPr>
        <p:spPr bwMode="auto">
          <a:xfrm>
            <a:off x="6627813" y="6124575"/>
            <a:ext cx="244475" cy="184150"/>
          </a:xfrm>
          <a:prstGeom prst="rect">
            <a:avLst/>
          </a:prstGeom>
          <a:solidFill>
            <a:schemeClr val="bg1"/>
          </a:solidFill>
          <a:ln w="9525">
            <a:noFill/>
            <a:miter lim="800000"/>
            <a:headEnd/>
            <a:tailEnd/>
          </a:ln>
          <a:effectLst/>
        </p:spPr>
        <p:txBody>
          <a:bodyPr>
            <a:spAutoFit/>
          </a:bodyPr>
          <a:lstStyle/>
          <a:p>
            <a:pPr>
              <a:spcBef>
                <a:spcPct val="50000"/>
              </a:spcBef>
            </a:pPr>
            <a:r>
              <a:rPr lang="en-US" sz="600" b="0">
                <a:solidFill>
                  <a:schemeClr val="tx1"/>
                </a:solidFill>
                <a:latin typeface="Arial" charset="0"/>
              </a:rPr>
              <a:t>4</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88134">
                                            <p:txEl>
                                              <p:pRg st="0" end="0"/>
                                            </p:txEl>
                                          </p:spTgt>
                                        </p:tgtEl>
                                        <p:attrNameLst>
                                          <p:attrName>style.visibility</p:attrName>
                                        </p:attrNameLst>
                                      </p:cBhvr>
                                      <p:to>
                                        <p:strVal val="visible"/>
                                      </p:to>
                                    </p:set>
                                    <p:animEffect transition="in" filter="wipe(up)">
                                      <p:cBhvr>
                                        <p:cTn id="7" dur="500"/>
                                        <p:tgtEl>
                                          <p:spTgt spid="688134">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8134">
                                            <p:txEl>
                                              <p:pRg st="1" end="1"/>
                                            </p:txEl>
                                          </p:spTgt>
                                        </p:tgtEl>
                                        <p:attrNameLst>
                                          <p:attrName>style.visibility</p:attrName>
                                        </p:attrNameLst>
                                      </p:cBhvr>
                                      <p:to>
                                        <p:strVal val="visible"/>
                                      </p:to>
                                    </p:set>
                                    <p:animEffect transition="in" filter="wipe(up)">
                                      <p:cBhvr>
                                        <p:cTn id="11" dur="500"/>
                                        <p:tgtEl>
                                          <p:spTgt spid="688134">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688133"/>
                                        </p:tgtEl>
                                        <p:attrNameLst>
                                          <p:attrName>style.visibility</p:attrName>
                                        </p:attrNameLst>
                                      </p:cBhvr>
                                      <p:to>
                                        <p:strVal val="visible"/>
                                      </p:to>
                                    </p:set>
                                    <p:animEffect transition="in" filter="randombar(horizontal)">
                                      <p:cBhvr>
                                        <p:cTn id="15" dur="500"/>
                                        <p:tgtEl>
                                          <p:spTgt spid="68813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688134">
                                            <p:txEl>
                                              <p:pRg st="3" end="3"/>
                                            </p:txEl>
                                          </p:spTgt>
                                        </p:tgtEl>
                                        <p:attrNameLst>
                                          <p:attrName>style.visibility</p:attrName>
                                        </p:attrNameLst>
                                      </p:cBhvr>
                                      <p:to>
                                        <p:strVal val="visible"/>
                                      </p:to>
                                    </p:set>
                                    <p:animEffect transition="in" filter="wipe(up)">
                                      <p:cBhvr>
                                        <p:cTn id="20" dur="500"/>
                                        <p:tgtEl>
                                          <p:spTgt spid="688134">
                                            <p:txEl>
                                              <p:pRg st="3" end="3"/>
                                            </p:txEl>
                                          </p:spTgt>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688134">
                                            <p:txEl>
                                              <p:pRg st="4" end="4"/>
                                            </p:txEl>
                                          </p:spTgt>
                                        </p:tgtEl>
                                        <p:attrNameLst>
                                          <p:attrName>style.visibility</p:attrName>
                                        </p:attrNameLst>
                                      </p:cBhvr>
                                      <p:to>
                                        <p:strVal val="visible"/>
                                      </p:to>
                                    </p:set>
                                    <p:animEffect transition="in" filter="wipe(up)">
                                      <p:cBhvr>
                                        <p:cTn id="24" dur="500"/>
                                        <p:tgtEl>
                                          <p:spTgt spid="68813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688134">
                                            <p:txEl>
                                              <p:pRg st="6" end="6"/>
                                            </p:txEl>
                                          </p:spTgt>
                                        </p:tgtEl>
                                        <p:attrNameLst>
                                          <p:attrName>style.visibility</p:attrName>
                                        </p:attrNameLst>
                                      </p:cBhvr>
                                      <p:to>
                                        <p:strVal val="visible"/>
                                      </p:to>
                                    </p:set>
                                    <p:animEffect transition="in" filter="wipe(up)">
                                      <p:cBhvr>
                                        <p:cTn id="29" dur="500"/>
                                        <p:tgtEl>
                                          <p:spTgt spid="688134">
                                            <p:txEl>
                                              <p:pRg st="6" end="6"/>
                                            </p:txEl>
                                          </p:spTgt>
                                        </p:tgtEl>
                                      </p:cBhvr>
                                    </p:animEffect>
                                  </p:childTnLst>
                                </p:cTn>
                              </p:par>
                            </p:childTnLst>
                          </p:cTn>
                        </p:par>
                        <p:par>
                          <p:cTn id="30" fill="hold">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688134">
                                            <p:txEl>
                                              <p:pRg st="7" end="7"/>
                                            </p:txEl>
                                          </p:spTgt>
                                        </p:tgtEl>
                                        <p:attrNameLst>
                                          <p:attrName>style.visibility</p:attrName>
                                        </p:attrNameLst>
                                      </p:cBhvr>
                                      <p:to>
                                        <p:strVal val="visible"/>
                                      </p:to>
                                    </p:set>
                                    <p:animEffect transition="in" filter="wipe(up)">
                                      <p:cBhvr>
                                        <p:cTn id="33" dur="500"/>
                                        <p:tgtEl>
                                          <p:spTgt spid="68813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8134"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8567" name="Text Box 7"/>
          <p:cNvSpPr txBox="1">
            <a:spLocks noChangeArrowheads="1"/>
          </p:cNvSpPr>
          <p:nvPr/>
        </p:nvSpPr>
        <p:spPr bwMode="auto">
          <a:xfrm>
            <a:off x="9883775" y="2487613"/>
            <a:ext cx="8245475" cy="519112"/>
          </a:xfrm>
          <a:prstGeom prst="rect">
            <a:avLst/>
          </a:prstGeom>
          <a:noFill/>
          <a:ln w="9525">
            <a:noFill/>
            <a:miter lim="800000"/>
            <a:headEnd/>
            <a:tailEnd/>
          </a:ln>
          <a:effectLst/>
        </p:spPr>
        <p:txBody>
          <a:bodyPr>
            <a:spAutoFit/>
          </a:bodyPr>
          <a:lstStyle/>
          <a:p>
            <a:pPr marL="225425" indent="-225425">
              <a:spcAft>
                <a:spcPct val="30000"/>
              </a:spcAft>
              <a:buClr>
                <a:schemeClr val="folHlink"/>
              </a:buClr>
              <a:buFontTx/>
              <a:buChar char="•"/>
            </a:pPr>
            <a:endParaRPr lang="en-US" sz="2800">
              <a:latin typeface="Arial" charset="0"/>
            </a:endParaRPr>
          </a:p>
        </p:txBody>
      </p:sp>
      <p:sp>
        <p:nvSpPr>
          <p:cNvPr id="578569" name="Text Box 9"/>
          <p:cNvSpPr txBox="1">
            <a:spLocks noChangeArrowheads="1"/>
          </p:cNvSpPr>
          <p:nvPr/>
        </p:nvSpPr>
        <p:spPr bwMode="auto">
          <a:xfrm>
            <a:off x="1371600" y="1084263"/>
            <a:ext cx="7593013" cy="641350"/>
          </a:xfrm>
          <a:prstGeom prst="rect">
            <a:avLst/>
          </a:prstGeom>
          <a:noFill/>
          <a:ln w="9525">
            <a:noFill/>
            <a:miter lim="800000"/>
            <a:headEnd/>
            <a:tailEnd/>
          </a:ln>
          <a:effectLst/>
        </p:spPr>
        <p:txBody>
          <a:bodyPr>
            <a:spAutoFit/>
          </a:bodyPr>
          <a:lstStyle/>
          <a:p>
            <a:pPr marL="1200150" indent="-1200150">
              <a:spcBef>
                <a:spcPct val="50000"/>
              </a:spcBef>
            </a:pPr>
            <a:r>
              <a:rPr lang="en-US" sz="3600" i="1">
                <a:solidFill>
                  <a:schemeClr val="tx1"/>
                </a:solidFill>
                <a:effectLst>
                  <a:outerShdw blurRad="38100" dist="38100" dir="2700000" algn="tl">
                    <a:srgbClr val="C0C0C0"/>
                  </a:outerShdw>
                </a:effectLst>
                <a:latin typeface="Arial" charset="0"/>
              </a:rPr>
              <a:t>Text:</a:t>
            </a:r>
            <a:r>
              <a:rPr lang="en-US" sz="3600" i="1">
                <a:solidFill>
                  <a:schemeClr val="tx2"/>
                </a:solidFill>
                <a:effectLst>
                  <a:outerShdw blurRad="38100" dist="38100" dir="2700000" algn="tl">
                    <a:srgbClr val="C0C0C0"/>
                  </a:outerShdw>
                </a:effectLst>
                <a:latin typeface="Arial" charset="0"/>
              </a:rPr>
              <a:t> Results and Discussion</a:t>
            </a:r>
          </a:p>
        </p:txBody>
      </p:sp>
      <p:sp>
        <p:nvSpPr>
          <p:cNvPr id="578570" name="Text Box 10"/>
          <p:cNvSpPr txBox="1">
            <a:spLocks noChangeArrowheads="1"/>
          </p:cNvSpPr>
          <p:nvPr/>
        </p:nvSpPr>
        <p:spPr bwMode="auto">
          <a:xfrm>
            <a:off x="565150" y="2260600"/>
            <a:ext cx="8213725" cy="2227263"/>
          </a:xfrm>
          <a:prstGeom prst="rect">
            <a:avLst/>
          </a:prstGeom>
          <a:noFill/>
          <a:ln w="9525">
            <a:noFill/>
            <a:miter lim="800000"/>
            <a:headEnd/>
            <a:tailEnd/>
          </a:ln>
          <a:effectLst/>
        </p:spPr>
        <p:txBody>
          <a:bodyPr>
            <a:spAutoFit/>
          </a:bodyPr>
          <a:lstStyle/>
          <a:p>
            <a:pPr>
              <a:spcBef>
                <a:spcPct val="50000"/>
              </a:spcBef>
            </a:pPr>
            <a:r>
              <a:rPr lang="en-US" sz="2800" b="0">
                <a:solidFill>
                  <a:schemeClr val="tx1"/>
                </a:solidFill>
                <a:latin typeface="Arial" charset="0"/>
              </a:rPr>
              <a:t>The </a:t>
            </a:r>
            <a:r>
              <a:rPr lang="en-US" sz="2800" i="1">
                <a:solidFill>
                  <a:srgbClr val="A50021"/>
                </a:solidFill>
                <a:latin typeface="Arial" charset="0"/>
              </a:rPr>
              <a:t>results and discussion</a:t>
            </a:r>
            <a:r>
              <a:rPr lang="en-US" sz="2800" b="0">
                <a:solidFill>
                  <a:schemeClr val="tx1"/>
                </a:solidFill>
                <a:latin typeface="Arial" charset="0"/>
              </a:rPr>
              <a:t> section describes what you learned about the problem </a:t>
            </a:r>
            <a:r>
              <a:rPr lang="en-US" sz="2800" b="0" i="1">
                <a:solidFill>
                  <a:schemeClr val="tx1"/>
                </a:solidFill>
                <a:latin typeface="Arial" charset="0"/>
              </a:rPr>
              <a:t>as a </a:t>
            </a:r>
            <a:r>
              <a:rPr lang="en-US" sz="2800" i="1">
                <a:solidFill>
                  <a:schemeClr val="tx1"/>
                </a:solidFill>
                <a:latin typeface="Arial" charset="0"/>
              </a:rPr>
              <a:t>result</a:t>
            </a:r>
            <a:r>
              <a:rPr lang="en-US" sz="2800" b="0" i="1">
                <a:solidFill>
                  <a:schemeClr val="tx1"/>
                </a:solidFill>
                <a:latin typeface="Arial" charset="0"/>
              </a:rPr>
              <a:t> of your research</a:t>
            </a:r>
            <a:r>
              <a:rPr lang="en-US" sz="2800" b="0">
                <a:solidFill>
                  <a:schemeClr val="tx1"/>
                </a:solidFill>
                <a:latin typeface="Arial" charset="0"/>
              </a:rPr>
              <a:t>, identifies the </a:t>
            </a:r>
            <a:r>
              <a:rPr lang="en-US" sz="2800" i="1">
                <a:solidFill>
                  <a:schemeClr val="tx1"/>
                </a:solidFill>
                <a:latin typeface="Arial" charset="0"/>
              </a:rPr>
              <a:t>degree of accuracy</a:t>
            </a:r>
            <a:r>
              <a:rPr lang="en-US" sz="2800" b="0">
                <a:solidFill>
                  <a:schemeClr val="tx1"/>
                </a:solidFill>
                <a:latin typeface="Arial" charset="0"/>
              </a:rPr>
              <a:t> related to your findings, and gives the reader your view of the </a:t>
            </a:r>
            <a:r>
              <a:rPr lang="en-US" sz="2800" i="1">
                <a:solidFill>
                  <a:schemeClr val="tx1"/>
                </a:solidFill>
                <a:latin typeface="Arial" charset="0"/>
              </a:rPr>
              <a:t>significance</a:t>
            </a:r>
            <a:r>
              <a:rPr lang="en-US" sz="2800" b="0">
                <a:solidFill>
                  <a:schemeClr val="tx1"/>
                </a:solidFill>
                <a:latin typeface="Arial" charset="0"/>
              </a:rPr>
              <a:t> of your findings.</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78570"/>
                                        </p:tgtEl>
                                        <p:attrNameLst>
                                          <p:attrName>style.visibility</p:attrName>
                                        </p:attrNameLst>
                                      </p:cBhvr>
                                      <p:to>
                                        <p:strVal val="visible"/>
                                      </p:to>
                                    </p:set>
                                    <p:animEffect transition="in" filter="wipe(up)">
                                      <p:cBhvr>
                                        <p:cTn id="7" dur="500"/>
                                        <p:tgtEl>
                                          <p:spTgt spid="578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570"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2226" name="Text Box 2"/>
          <p:cNvSpPr txBox="1">
            <a:spLocks noChangeArrowheads="1"/>
          </p:cNvSpPr>
          <p:nvPr/>
        </p:nvSpPr>
        <p:spPr bwMode="auto">
          <a:xfrm>
            <a:off x="1371600" y="1084263"/>
            <a:ext cx="7593013" cy="641350"/>
          </a:xfrm>
          <a:prstGeom prst="rect">
            <a:avLst/>
          </a:prstGeom>
          <a:noFill/>
          <a:ln w="9525">
            <a:noFill/>
            <a:miter lim="800000"/>
            <a:headEnd/>
            <a:tailEnd/>
          </a:ln>
          <a:effectLst/>
        </p:spPr>
        <p:txBody>
          <a:bodyPr>
            <a:spAutoFit/>
          </a:bodyPr>
          <a:lstStyle/>
          <a:p>
            <a:pPr marL="1200150" indent="-1200150">
              <a:spcBef>
                <a:spcPct val="50000"/>
              </a:spcBef>
            </a:pPr>
            <a:r>
              <a:rPr lang="en-US" sz="3600" i="1">
                <a:solidFill>
                  <a:schemeClr val="tx1"/>
                </a:solidFill>
                <a:effectLst>
                  <a:outerShdw blurRad="38100" dist="38100" dir="2700000" algn="tl">
                    <a:srgbClr val="C0C0C0"/>
                  </a:outerShdw>
                </a:effectLst>
                <a:latin typeface="Arial" charset="0"/>
              </a:rPr>
              <a:t>Text:</a:t>
            </a:r>
            <a:r>
              <a:rPr lang="en-US" sz="3600" i="1">
                <a:solidFill>
                  <a:schemeClr val="tx2"/>
                </a:solidFill>
                <a:effectLst>
                  <a:outerShdw blurRad="38100" dist="38100" dir="2700000" algn="tl">
                    <a:srgbClr val="C0C0C0"/>
                  </a:outerShdw>
                </a:effectLst>
                <a:latin typeface="Arial" charset="0"/>
              </a:rPr>
              <a:t> Results and Discussion</a:t>
            </a:r>
          </a:p>
        </p:txBody>
      </p:sp>
      <p:pic>
        <p:nvPicPr>
          <p:cNvPr id="692228" name="Picture 4"/>
          <p:cNvPicPr>
            <a:picLocks noChangeAspect="1" noChangeArrowheads="1"/>
          </p:cNvPicPr>
          <p:nvPr/>
        </p:nvPicPr>
        <p:blipFill>
          <a:blip r:embed="rId3">
            <a:clrChange>
              <a:clrFrom>
                <a:srgbClr val="808080"/>
              </a:clrFrom>
              <a:clrTo>
                <a:srgbClr val="808080">
                  <a:alpha val="0"/>
                </a:srgbClr>
              </a:clrTo>
            </a:clrChange>
          </a:blip>
          <a:srcRect l="29051" t="7286" r="30034" b="6689"/>
          <a:stretch>
            <a:fillRect/>
          </a:stretch>
        </p:blipFill>
        <p:spPr bwMode="auto">
          <a:xfrm>
            <a:off x="4586288" y="1954213"/>
            <a:ext cx="3670300" cy="4673600"/>
          </a:xfrm>
          <a:prstGeom prst="rect">
            <a:avLst/>
          </a:prstGeom>
          <a:noFill/>
          <a:ln w="9525">
            <a:noFill/>
            <a:miter lim="800000"/>
            <a:headEnd/>
            <a:tailEnd/>
          </a:ln>
          <a:effectLst/>
        </p:spPr>
      </p:pic>
      <p:sp>
        <p:nvSpPr>
          <p:cNvPr id="692229" name="Text Box 5"/>
          <p:cNvSpPr txBox="1">
            <a:spLocks noChangeArrowheads="1"/>
          </p:cNvSpPr>
          <p:nvPr/>
        </p:nvSpPr>
        <p:spPr bwMode="auto">
          <a:xfrm>
            <a:off x="458788" y="2354263"/>
            <a:ext cx="3924300" cy="3624262"/>
          </a:xfrm>
          <a:prstGeom prst="rect">
            <a:avLst/>
          </a:prstGeom>
          <a:noFill/>
          <a:ln w="9525">
            <a:noFill/>
            <a:miter lim="800000"/>
            <a:headEnd/>
            <a:tailEnd/>
          </a:ln>
          <a:effectLst/>
        </p:spPr>
        <p:txBody>
          <a:bodyPr>
            <a:spAutoFit/>
          </a:bodyPr>
          <a:lstStyle/>
          <a:p>
            <a:pPr>
              <a:tabLst>
                <a:tab pos="174625" algn="l"/>
              </a:tabLst>
            </a:pPr>
            <a:r>
              <a:rPr lang="en-US" sz="2800">
                <a:solidFill>
                  <a:schemeClr val="tx1"/>
                </a:solidFill>
                <a:latin typeface="Arial" charset="0"/>
              </a:rPr>
              <a:t>Results</a:t>
            </a:r>
          </a:p>
          <a:p>
            <a:pPr>
              <a:tabLst>
                <a:tab pos="174625" algn="l"/>
              </a:tabLst>
            </a:pPr>
            <a:r>
              <a:rPr lang="en-US" sz="2400" b="0">
                <a:solidFill>
                  <a:schemeClr val="tx1"/>
                </a:solidFill>
                <a:latin typeface="Arial" charset="0"/>
              </a:rPr>
              <a:t>	What did you learn about 	the problem through your 	research?</a:t>
            </a:r>
          </a:p>
          <a:p>
            <a:pPr>
              <a:tabLst>
                <a:tab pos="174625" algn="l"/>
              </a:tabLst>
            </a:pPr>
            <a:endParaRPr lang="en-US" sz="800" b="0">
              <a:solidFill>
                <a:schemeClr val="tx1"/>
              </a:solidFill>
              <a:latin typeface="Arial" charset="0"/>
            </a:endParaRPr>
          </a:p>
          <a:p>
            <a:pPr>
              <a:tabLst>
                <a:tab pos="174625" algn="l"/>
              </a:tabLst>
            </a:pPr>
            <a:r>
              <a:rPr lang="en-US" sz="2800">
                <a:solidFill>
                  <a:schemeClr val="tx1"/>
                </a:solidFill>
                <a:latin typeface="Arial" charset="0"/>
              </a:rPr>
              <a:t>Discussion</a:t>
            </a:r>
          </a:p>
          <a:p>
            <a:pPr>
              <a:tabLst>
                <a:tab pos="174625" algn="l"/>
              </a:tabLst>
            </a:pPr>
            <a:r>
              <a:rPr lang="en-US" sz="2400" b="0">
                <a:solidFill>
                  <a:schemeClr val="tx1"/>
                </a:solidFill>
                <a:latin typeface="Arial" charset="0"/>
              </a:rPr>
              <a:t>	How accurate are your 	findings? What is the 	significance of the results 	of the research?</a:t>
            </a:r>
            <a:endParaRPr lang="en-US" sz="800" b="0">
              <a:solidFill>
                <a:schemeClr val="tx1"/>
              </a:solidFill>
              <a:latin typeface="Arial" charset="0"/>
            </a:endParaRPr>
          </a:p>
        </p:txBody>
      </p:sp>
      <p:sp>
        <p:nvSpPr>
          <p:cNvPr id="692230" name="Text Box 6"/>
          <p:cNvSpPr txBox="1">
            <a:spLocks noChangeArrowheads="1"/>
          </p:cNvSpPr>
          <p:nvPr/>
        </p:nvSpPr>
        <p:spPr bwMode="auto">
          <a:xfrm>
            <a:off x="6332538" y="6289675"/>
            <a:ext cx="244475" cy="184150"/>
          </a:xfrm>
          <a:prstGeom prst="rect">
            <a:avLst/>
          </a:prstGeom>
          <a:solidFill>
            <a:schemeClr val="bg1"/>
          </a:solidFill>
          <a:ln w="9525">
            <a:noFill/>
            <a:miter lim="800000"/>
            <a:headEnd/>
            <a:tailEnd/>
          </a:ln>
          <a:effectLst/>
        </p:spPr>
        <p:txBody>
          <a:bodyPr>
            <a:spAutoFit/>
          </a:bodyPr>
          <a:lstStyle/>
          <a:p>
            <a:pPr>
              <a:spcBef>
                <a:spcPct val="50000"/>
              </a:spcBef>
            </a:pPr>
            <a:r>
              <a:rPr lang="en-US" sz="600" b="0">
                <a:solidFill>
                  <a:schemeClr val="tx1"/>
                </a:solidFill>
                <a:latin typeface="Arial" charset="0"/>
              </a:rPr>
              <a:t>6</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92229">
                                            <p:txEl>
                                              <p:pRg st="0" end="0"/>
                                            </p:txEl>
                                          </p:spTgt>
                                        </p:tgtEl>
                                        <p:attrNameLst>
                                          <p:attrName>style.visibility</p:attrName>
                                        </p:attrNameLst>
                                      </p:cBhvr>
                                      <p:to>
                                        <p:strVal val="visible"/>
                                      </p:to>
                                    </p:set>
                                    <p:animEffect transition="in" filter="wipe(up)">
                                      <p:cBhvr>
                                        <p:cTn id="7" dur="500"/>
                                        <p:tgtEl>
                                          <p:spTgt spid="692229">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92229">
                                            <p:txEl>
                                              <p:pRg st="1" end="1"/>
                                            </p:txEl>
                                          </p:spTgt>
                                        </p:tgtEl>
                                        <p:attrNameLst>
                                          <p:attrName>style.visibility</p:attrName>
                                        </p:attrNameLst>
                                      </p:cBhvr>
                                      <p:to>
                                        <p:strVal val="visible"/>
                                      </p:to>
                                    </p:set>
                                    <p:animEffect transition="in" filter="wipe(up)">
                                      <p:cBhvr>
                                        <p:cTn id="11" dur="500"/>
                                        <p:tgtEl>
                                          <p:spTgt spid="692229">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692228"/>
                                        </p:tgtEl>
                                        <p:attrNameLst>
                                          <p:attrName>style.visibility</p:attrName>
                                        </p:attrNameLst>
                                      </p:cBhvr>
                                      <p:to>
                                        <p:strVal val="visible"/>
                                      </p:to>
                                    </p:set>
                                    <p:animEffect transition="in" filter="randombar(horizontal)">
                                      <p:cBhvr>
                                        <p:cTn id="15" dur="500"/>
                                        <p:tgtEl>
                                          <p:spTgt spid="69222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692229">
                                            <p:txEl>
                                              <p:pRg st="3" end="3"/>
                                            </p:txEl>
                                          </p:spTgt>
                                        </p:tgtEl>
                                        <p:attrNameLst>
                                          <p:attrName>style.visibility</p:attrName>
                                        </p:attrNameLst>
                                      </p:cBhvr>
                                      <p:to>
                                        <p:strVal val="visible"/>
                                      </p:to>
                                    </p:set>
                                    <p:animEffect transition="in" filter="wipe(up)">
                                      <p:cBhvr>
                                        <p:cTn id="20" dur="500"/>
                                        <p:tgtEl>
                                          <p:spTgt spid="692229">
                                            <p:txEl>
                                              <p:pRg st="3" end="3"/>
                                            </p:txEl>
                                          </p:spTgt>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692229">
                                            <p:txEl>
                                              <p:pRg st="4" end="4"/>
                                            </p:txEl>
                                          </p:spTgt>
                                        </p:tgtEl>
                                        <p:attrNameLst>
                                          <p:attrName>style.visibility</p:attrName>
                                        </p:attrNameLst>
                                      </p:cBhvr>
                                      <p:to>
                                        <p:strVal val="visible"/>
                                      </p:to>
                                    </p:set>
                                    <p:animEffect transition="in" filter="wipe(up)">
                                      <p:cBhvr>
                                        <p:cTn id="24" dur="500"/>
                                        <p:tgtEl>
                                          <p:spTgt spid="6922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229"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9590" name="Text Box 6"/>
          <p:cNvSpPr txBox="1">
            <a:spLocks noChangeArrowheads="1"/>
          </p:cNvSpPr>
          <p:nvPr/>
        </p:nvSpPr>
        <p:spPr bwMode="auto">
          <a:xfrm>
            <a:off x="1371600" y="1092200"/>
            <a:ext cx="7419975" cy="701675"/>
          </a:xfrm>
          <a:prstGeom prst="rect">
            <a:avLst/>
          </a:prstGeom>
          <a:noFill/>
          <a:ln w="9525">
            <a:noFill/>
            <a:miter lim="800000"/>
            <a:headEnd/>
            <a:tailEnd/>
          </a:ln>
          <a:effectLst/>
        </p:spPr>
        <p:txBody>
          <a:bodyPr>
            <a:spAutoFit/>
          </a:bodyPr>
          <a:lstStyle/>
          <a:p>
            <a:pPr>
              <a:spcBef>
                <a:spcPct val="50000"/>
              </a:spcBef>
            </a:pPr>
            <a:r>
              <a:rPr lang="en-US" sz="4000" i="1">
                <a:solidFill>
                  <a:schemeClr val="tx1"/>
                </a:solidFill>
                <a:effectLst>
                  <a:outerShdw blurRad="38100" dist="38100" dir="2700000" algn="tl">
                    <a:srgbClr val="C0C0C0"/>
                  </a:outerShdw>
                </a:effectLst>
                <a:latin typeface="Arial" charset="0"/>
              </a:rPr>
              <a:t>Text:</a:t>
            </a:r>
            <a:r>
              <a:rPr lang="en-US" sz="4000" i="1">
                <a:solidFill>
                  <a:schemeClr val="tx2"/>
                </a:solidFill>
                <a:effectLst>
                  <a:outerShdw blurRad="38100" dist="38100" dir="2700000" algn="tl">
                    <a:srgbClr val="C0C0C0"/>
                  </a:outerShdw>
                </a:effectLst>
                <a:latin typeface="Arial" charset="0"/>
              </a:rPr>
              <a:t> Conclusion</a:t>
            </a:r>
          </a:p>
        </p:txBody>
      </p:sp>
      <p:sp>
        <p:nvSpPr>
          <p:cNvPr id="579593" name="Text Box 9"/>
          <p:cNvSpPr txBox="1">
            <a:spLocks noChangeArrowheads="1"/>
          </p:cNvSpPr>
          <p:nvPr/>
        </p:nvSpPr>
        <p:spPr bwMode="auto">
          <a:xfrm>
            <a:off x="168275" y="2208213"/>
            <a:ext cx="4389438" cy="3989387"/>
          </a:xfrm>
          <a:prstGeom prst="rect">
            <a:avLst/>
          </a:prstGeom>
          <a:noFill/>
          <a:ln w="9525">
            <a:noFill/>
            <a:miter lim="800000"/>
            <a:headEnd/>
            <a:tailEnd/>
          </a:ln>
          <a:effectLst/>
        </p:spPr>
        <p:txBody>
          <a:bodyPr>
            <a:spAutoFit/>
          </a:bodyPr>
          <a:lstStyle/>
          <a:p>
            <a:pPr>
              <a:tabLst>
                <a:tab pos="168275" algn="l"/>
              </a:tabLst>
            </a:pPr>
            <a:r>
              <a:rPr lang="en-US" sz="2800">
                <a:solidFill>
                  <a:schemeClr val="tx1"/>
                </a:solidFill>
                <a:latin typeface="Arial" charset="0"/>
              </a:rPr>
              <a:t>Restatement of Results</a:t>
            </a:r>
            <a:r>
              <a:rPr lang="en-US" sz="2800" b="0">
                <a:solidFill>
                  <a:schemeClr val="tx1"/>
                </a:solidFill>
                <a:latin typeface="Arial" charset="0"/>
              </a:rPr>
              <a:t> </a:t>
            </a:r>
          </a:p>
          <a:p>
            <a:pPr>
              <a:tabLst>
                <a:tab pos="168275" algn="l"/>
              </a:tabLst>
            </a:pPr>
            <a:r>
              <a:rPr lang="en-US" sz="2400" b="0">
                <a:solidFill>
                  <a:schemeClr val="tx1"/>
                </a:solidFill>
                <a:latin typeface="Arial" charset="0"/>
              </a:rPr>
              <a:t>	What are the factual findings 	that resulted from your 	research? What are you 	implying as a result of these 	findings?</a:t>
            </a:r>
          </a:p>
          <a:p>
            <a:pPr>
              <a:tabLst>
                <a:tab pos="168275" algn="l"/>
              </a:tabLst>
            </a:pPr>
            <a:endParaRPr lang="en-US" sz="800" b="0">
              <a:solidFill>
                <a:schemeClr val="tx1"/>
              </a:solidFill>
              <a:latin typeface="Arial" charset="0"/>
            </a:endParaRPr>
          </a:p>
          <a:p>
            <a:pPr>
              <a:tabLst>
                <a:tab pos="168275" algn="l"/>
              </a:tabLst>
            </a:pPr>
            <a:r>
              <a:rPr lang="en-US" sz="2800">
                <a:solidFill>
                  <a:schemeClr val="tx1"/>
                </a:solidFill>
                <a:latin typeface="Arial" charset="0"/>
              </a:rPr>
              <a:t>Concluding Remarks</a:t>
            </a:r>
            <a:endParaRPr lang="en-US" sz="2800" b="0">
              <a:solidFill>
                <a:schemeClr val="tx1"/>
              </a:solidFill>
              <a:latin typeface="Arial" charset="0"/>
            </a:endParaRPr>
          </a:p>
          <a:p>
            <a:pPr>
              <a:tabLst>
                <a:tab pos="168275" algn="l"/>
              </a:tabLst>
            </a:pPr>
            <a:r>
              <a:rPr lang="en-US" sz="2400" b="0">
                <a:solidFill>
                  <a:schemeClr val="tx1"/>
                </a:solidFill>
                <a:latin typeface="Arial" charset="0"/>
              </a:rPr>
              <a:t>	What are your opinions 	based on the findings and 	results?</a:t>
            </a:r>
            <a:endParaRPr lang="en-US" sz="2400">
              <a:latin typeface="Arial" charset="0"/>
            </a:endParaRPr>
          </a:p>
        </p:txBody>
      </p:sp>
      <p:pic>
        <p:nvPicPr>
          <p:cNvPr id="579595" name="Picture 11"/>
          <p:cNvPicPr>
            <a:picLocks noChangeAspect="1" noChangeArrowheads="1"/>
          </p:cNvPicPr>
          <p:nvPr/>
        </p:nvPicPr>
        <p:blipFill>
          <a:blip r:embed="rId3">
            <a:clrChange>
              <a:clrFrom>
                <a:srgbClr val="808080"/>
              </a:clrFrom>
              <a:clrTo>
                <a:srgbClr val="808080">
                  <a:alpha val="0"/>
                </a:srgbClr>
              </a:clrTo>
            </a:clrChange>
          </a:blip>
          <a:srcRect l="29167" t="7286" r="30281" b="6880"/>
          <a:stretch>
            <a:fillRect/>
          </a:stretch>
        </p:blipFill>
        <p:spPr bwMode="auto">
          <a:xfrm>
            <a:off x="4659313" y="1905000"/>
            <a:ext cx="3683000" cy="4719638"/>
          </a:xfrm>
          <a:prstGeom prst="rect">
            <a:avLst/>
          </a:prstGeom>
          <a:noFill/>
          <a:ln w="9525">
            <a:noFill/>
            <a:miter lim="800000"/>
            <a:headEnd/>
            <a:tailEnd/>
          </a:ln>
          <a:effectLst/>
        </p:spPr>
      </p:pic>
      <p:sp>
        <p:nvSpPr>
          <p:cNvPr id="579596" name="Text Box 12"/>
          <p:cNvSpPr txBox="1">
            <a:spLocks noChangeArrowheads="1"/>
          </p:cNvSpPr>
          <p:nvPr/>
        </p:nvSpPr>
        <p:spPr bwMode="auto">
          <a:xfrm>
            <a:off x="6467475" y="6283325"/>
            <a:ext cx="244475" cy="184150"/>
          </a:xfrm>
          <a:prstGeom prst="rect">
            <a:avLst/>
          </a:prstGeom>
          <a:solidFill>
            <a:schemeClr val="bg1"/>
          </a:solidFill>
          <a:ln w="9525">
            <a:noFill/>
            <a:miter lim="800000"/>
            <a:headEnd/>
            <a:tailEnd/>
          </a:ln>
          <a:effectLst/>
        </p:spPr>
        <p:txBody>
          <a:bodyPr>
            <a:spAutoFit/>
          </a:bodyPr>
          <a:lstStyle/>
          <a:p>
            <a:pPr>
              <a:spcBef>
                <a:spcPct val="50000"/>
              </a:spcBef>
            </a:pPr>
            <a:r>
              <a:rPr lang="en-US" sz="600" b="0">
                <a:solidFill>
                  <a:schemeClr val="tx1"/>
                </a:solidFill>
                <a:latin typeface="Arial" charset="0"/>
              </a:rPr>
              <a:t>9</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79593">
                                            <p:txEl>
                                              <p:pRg st="0" end="0"/>
                                            </p:txEl>
                                          </p:spTgt>
                                        </p:tgtEl>
                                        <p:attrNameLst>
                                          <p:attrName>style.visibility</p:attrName>
                                        </p:attrNameLst>
                                      </p:cBhvr>
                                      <p:to>
                                        <p:strVal val="visible"/>
                                      </p:to>
                                    </p:set>
                                    <p:animEffect transition="in" filter="wipe(up)">
                                      <p:cBhvr>
                                        <p:cTn id="7" dur="500"/>
                                        <p:tgtEl>
                                          <p:spTgt spid="579593">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79593">
                                            <p:txEl>
                                              <p:pRg st="1" end="1"/>
                                            </p:txEl>
                                          </p:spTgt>
                                        </p:tgtEl>
                                        <p:attrNameLst>
                                          <p:attrName>style.visibility</p:attrName>
                                        </p:attrNameLst>
                                      </p:cBhvr>
                                      <p:to>
                                        <p:strVal val="visible"/>
                                      </p:to>
                                    </p:set>
                                    <p:animEffect transition="in" filter="wipe(up)">
                                      <p:cBhvr>
                                        <p:cTn id="11" dur="500"/>
                                        <p:tgtEl>
                                          <p:spTgt spid="579593">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579595"/>
                                        </p:tgtEl>
                                        <p:attrNameLst>
                                          <p:attrName>style.visibility</p:attrName>
                                        </p:attrNameLst>
                                      </p:cBhvr>
                                      <p:to>
                                        <p:strVal val="visible"/>
                                      </p:to>
                                    </p:set>
                                    <p:animEffect transition="in" filter="randombar(horizontal)">
                                      <p:cBhvr>
                                        <p:cTn id="15" dur="500"/>
                                        <p:tgtEl>
                                          <p:spTgt spid="57959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579593">
                                            <p:txEl>
                                              <p:pRg st="3" end="3"/>
                                            </p:txEl>
                                          </p:spTgt>
                                        </p:tgtEl>
                                        <p:attrNameLst>
                                          <p:attrName>style.visibility</p:attrName>
                                        </p:attrNameLst>
                                      </p:cBhvr>
                                      <p:to>
                                        <p:strVal val="visible"/>
                                      </p:to>
                                    </p:set>
                                    <p:animEffect transition="in" filter="wipe(up)">
                                      <p:cBhvr>
                                        <p:cTn id="20" dur="500"/>
                                        <p:tgtEl>
                                          <p:spTgt spid="579593">
                                            <p:txEl>
                                              <p:pRg st="3" end="3"/>
                                            </p:txEl>
                                          </p:spTgt>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579593">
                                            <p:txEl>
                                              <p:pRg st="4" end="4"/>
                                            </p:txEl>
                                          </p:spTgt>
                                        </p:tgtEl>
                                        <p:attrNameLst>
                                          <p:attrName>style.visibility</p:attrName>
                                        </p:attrNameLst>
                                      </p:cBhvr>
                                      <p:to>
                                        <p:strVal val="visible"/>
                                      </p:to>
                                    </p:set>
                                    <p:animEffect transition="in" filter="wipe(up)">
                                      <p:cBhvr>
                                        <p:cTn id="24" dur="500"/>
                                        <p:tgtEl>
                                          <p:spTgt spid="57959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9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6930" name="Text Box 2"/>
          <p:cNvSpPr txBox="1">
            <a:spLocks noChangeArrowheads="1"/>
          </p:cNvSpPr>
          <p:nvPr/>
        </p:nvSpPr>
        <p:spPr bwMode="auto">
          <a:xfrm>
            <a:off x="1371600" y="1066800"/>
            <a:ext cx="7620000" cy="762000"/>
          </a:xfrm>
          <a:prstGeom prst="rect">
            <a:avLst/>
          </a:prstGeom>
          <a:noFill/>
          <a:ln w="9525">
            <a:noFill/>
            <a:miter lim="800000"/>
            <a:headEnd/>
            <a:tailEnd/>
          </a:ln>
          <a:effectLst/>
        </p:spPr>
        <p:txBody>
          <a:bodyPr>
            <a:spAutoFit/>
          </a:bodyPr>
          <a:lstStyle/>
          <a:p>
            <a:pPr>
              <a:spcBef>
                <a:spcPct val="50000"/>
              </a:spcBef>
            </a:pPr>
            <a:r>
              <a:rPr lang="en-US" sz="4400" i="1">
                <a:solidFill>
                  <a:schemeClr val="tx2"/>
                </a:solidFill>
                <a:effectLst>
                  <a:outerShdw blurRad="38100" dist="38100" dir="2700000" algn="tl">
                    <a:srgbClr val="C0C0C0"/>
                  </a:outerShdw>
                </a:effectLst>
                <a:latin typeface="Arial" charset="0"/>
              </a:rPr>
              <a:t>The Importance of Writing</a:t>
            </a:r>
          </a:p>
        </p:txBody>
      </p:sp>
      <p:sp>
        <p:nvSpPr>
          <p:cNvPr id="636934" name="Text Box 6"/>
          <p:cNvSpPr txBox="1">
            <a:spLocks noChangeArrowheads="1"/>
          </p:cNvSpPr>
          <p:nvPr/>
        </p:nvSpPr>
        <p:spPr bwMode="auto">
          <a:xfrm>
            <a:off x="4038600" y="2133600"/>
            <a:ext cx="4572000" cy="671513"/>
          </a:xfrm>
          <a:prstGeom prst="rect">
            <a:avLst/>
          </a:prstGeom>
          <a:noFill/>
          <a:ln w="9525">
            <a:noFill/>
            <a:miter lim="800000"/>
            <a:headEnd/>
            <a:tailEnd/>
          </a:ln>
          <a:effectLst/>
        </p:spPr>
        <p:txBody>
          <a:bodyPr>
            <a:spAutoFit/>
          </a:bodyPr>
          <a:lstStyle/>
          <a:p>
            <a:pPr algn="ctr">
              <a:spcBef>
                <a:spcPct val="50000"/>
              </a:spcBef>
            </a:pPr>
            <a:r>
              <a:rPr lang="en-US" b="0" i="1">
                <a:solidFill>
                  <a:schemeClr val="folHlink"/>
                </a:solidFill>
                <a:latin typeface="Arial" charset="0"/>
              </a:rPr>
              <a:t>Upper Management</a:t>
            </a:r>
          </a:p>
        </p:txBody>
      </p:sp>
      <p:sp>
        <p:nvSpPr>
          <p:cNvPr id="636935" name="Text Box 7"/>
          <p:cNvSpPr txBox="1">
            <a:spLocks noChangeArrowheads="1"/>
          </p:cNvSpPr>
          <p:nvPr/>
        </p:nvSpPr>
        <p:spPr bwMode="auto">
          <a:xfrm>
            <a:off x="4191000" y="5500688"/>
            <a:ext cx="4343400" cy="671512"/>
          </a:xfrm>
          <a:prstGeom prst="rect">
            <a:avLst/>
          </a:prstGeom>
          <a:noFill/>
          <a:ln w="9525">
            <a:noFill/>
            <a:miter lim="800000"/>
            <a:headEnd/>
            <a:tailEnd/>
          </a:ln>
          <a:effectLst/>
        </p:spPr>
        <p:txBody>
          <a:bodyPr>
            <a:spAutoFit/>
          </a:bodyPr>
          <a:lstStyle/>
          <a:p>
            <a:pPr algn="ctr">
              <a:spcBef>
                <a:spcPct val="50000"/>
              </a:spcBef>
            </a:pPr>
            <a:r>
              <a:rPr lang="en-US" b="0">
                <a:solidFill>
                  <a:schemeClr val="folHlink"/>
                </a:solidFill>
                <a:latin typeface="Arial" charset="0"/>
              </a:rPr>
              <a:t>Project Engineer</a:t>
            </a:r>
          </a:p>
        </p:txBody>
      </p:sp>
      <p:sp>
        <p:nvSpPr>
          <p:cNvPr id="636940" name="Text Box 12"/>
          <p:cNvSpPr txBox="1">
            <a:spLocks noChangeArrowheads="1"/>
          </p:cNvSpPr>
          <p:nvPr/>
        </p:nvSpPr>
        <p:spPr bwMode="auto">
          <a:xfrm>
            <a:off x="381000" y="2209800"/>
            <a:ext cx="3733800" cy="4362450"/>
          </a:xfrm>
          <a:prstGeom prst="rect">
            <a:avLst/>
          </a:prstGeom>
          <a:noFill/>
          <a:ln w="9525">
            <a:noFill/>
            <a:miter lim="800000"/>
            <a:headEnd/>
            <a:tailEnd/>
          </a:ln>
          <a:effectLst/>
        </p:spPr>
        <p:txBody>
          <a:bodyPr>
            <a:spAutoFit/>
          </a:bodyPr>
          <a:lstStyle/>
          <a:p>
            <a:pPr>
              <a:spcBef>
                <a:spcPct val="50000"/>
              </a:spcBef>
            </a:pPr>
            <a:r>
              <a:rPr lang="en-US" sz="2800" b="0">
                <a:solidFill>
                  <a:schemeClr val="tx1"/>
                </a:solidFill>
                <a:latin typeface="Arial" charset="0"/>
              </a:rPr>
              <a:t>Engineers perform </a:t>
            </a:r>
            <a:r>
              <a:rPr lang="en-US" sz="2800" i="1">
                <a:solidFill>
                  <a:srgbClr val="A50021"/>
                </a:solidFill>
                <a:latin typeface="Arial" charset="0"/>
              </a:rPr>
              <a:t>technical writing</a:t>
            </a:r>
            <a:r>
              <a:rPr lang="en-US" sz="2800" b="0">
                <a:solidFill>
                  <a:schemeClr val="tx1"/>
                </a:solidFill>
                <a:latin typeface="Arial" charset="0"/>
              </a:rPr>
              <a:t> to communicate pertinent information that is needed by upper management to make intelligent decisions that will effect a company’s future.</a:t>
            </a:r>
          </a:p>
        </p:txBody>
      </p:sp>
      <p:grpSp>
        <p:nvGrpSpPr>
          <p:cNvPr id="636946" name="Group 18"/>
          <p:cNvGrpSpPr>
            <a:grpSpLocks/>
          </p:cNvGrpSpPr>
          <p:nvPr/>
        </p:nvGrpSpPr>
        <p:grpSpPr bwMode="auto">
          <a:xfrm>
            <a:off x="4343400" y="2971800"/>
            <a:ext cx="2281238" cy="2362200"/>
            <a:chOff x="2736" y="1872"/>
            <a:chExt cx="1437" cy="1488"/>
          </a:xfrm>
        </p:grpSpPr>
        <p:grpSp>
          <p:nvGrpSpPr>
            <p:cNvPr id="636941" name="Group 13"/>
            <p:cNvGrpSpPr>
              <a:grpSpLocks/>
            </p:cNvGrpSpPr>
            <p:nvPr/>
          </p:nvGrpSpPr>
          <p:grpSpPr bwMode="auto">
            <a:xfrm>
              <a:off x="2736" y="1872"/>
              <a:ext cx="1437" cy="1488"/>
              <a:chOff x="2595" y="1872"/>
              <a:chExt cx="1437" cy="1488"/>
            </a:xfrm>
          </p:grpSpPr>
          <p:sp>
            <p:nvSpPr>
              <p:cNvPr id="636937" name="AutoShape 9"/>
              <p:cNvSpPr>
                <a:spLocks noChangeArrowheads="1"/>
              </p:cNvSpPr>
              <p:nvPr/>
            </p:nvSpPr>
            <p:spPr bwMode="auto">
              <a:xfrm rot="10800000">
                <a:off x="2595" y="1872"/>
                <a:ext cx="1437" cy="1488"/>
              </a:xfrm>
              <a:custGeom>
                <a:avLst/>
                <a:gdLst>
                  <a:gd name="G0" fmla="+- 8192 0 0"/>
                  <a:gd name="G1" fmla="+- 21600 0 8192"/>
                  <a:gd name="G2" fmla="*/ 8192 1 2"/>
                  <a:gd name="G3" fmla="+- 21600 0 G2"/>
                  <a:gd name="G4" fmla="+/ 8192 21600 2"/>
                  <a:gd name="G5" fmla="+/ G1 0 2"/>
                  <a:gd name="G6" fmla="*/ 21600 21600 8192"/>
                  <a:gd name="G7" fmla="*/ G6 1 2"/>
                  <a:gd name="G8" fmla="+- 21600 0 G7"/>
                  <a:gd name="G9" fmla="*/ 21600 1 2"/>
                  <a:gd name="G10" fmla="+- 8192 0 G9"/>
                  <a:gd name="G11" fmla="?: G10 G8 0"/>
                  <a:gd name="G12" fmla="?: G10 G7 21600"/>
                  <a:gd name="T0" fmla="*/ 17504 w 21600"/>
                  <a:gd name="T1" fmla="*/ 10800 h 21600"/>
                  <a:gd name="T2" fmla="*/ 10800 w 21600"/>
                  <a:gd name="T3" fmla="*/ 21600 h 21600"/>
                  <a:gd name="T4" fmla="*/ 4096 w 21600"/>
                  <a:gd name="T5" fmla="*/ 10800 h 21600"/>
                  <a:gd name="T6" fmla="*/ 10800 w 21600"/>
                  <a:gd name="T7" fmla="*/ 0 h 21600"/>
                  <a:gd name="T8" fmla="*/ 5896 w 21600"/>
                  <a:gd name="T9" fmla="*/ 5896 h 21600"/>
                  <a:gd name="T10" fmla="*/ 15704 w 21600"/>
                  <a:gd name="T11" fmla="*/ 15704 h 21600"/>
                </a:gdLst>
                <a:ahLst/>
                <a:cxnLst>
                  <a:cxn ang="0">
                    <a:pos x="T0" y="T1"/>
                  </a:cxn>
                  <a:cxn ang="0">
                    <a:pos x="T2" y="T3"/>
                  </a:cxn>
                  <a:cxn ang="0">
                    <a:pos x="T4" y="T5"/>
                  </a:cxn>
                  <a:cxn ang="0">
                    <a:pos x="T6" y="T7"/>
                  </a:cxn>
                </a:cxnLst>
                <a:rect l="T8" t="T9" r="T10" b="T11"/>
                <a:pathLst>
                  <a:path w="21600" h="21600">
                    <a:moveTo>
                      <a:pt x="0" y="0"/>
                    </a:moveTo>
                    <a:lnTo>
                      <a:pt x="8192" y="21600"/>
                    </a:lnTo>
                    <a:lnTo>
                      <a:pt x="13408" y="21600"/>
                    </a:lnTo>
                    <a:lnTo>
                      <a:pt x="21600" y="0"/>
                    </a:lnTo>
                    <a:close/>
                  </a:path>
                </a:pathLst>
              </a:custGeom>
              <a:solidFill>
                <a:schemeClr val="accent2"/>
              </a:solidFill>
              <a:ln w="9525">
                <a:solidFill>
                  <a:schemeClr val="tx1"/>
                </a:solidFill>
                <a:miter lim="800000"/>
                <a:headEnd/>
                <a:tailEnd/>
              </a:ln>
              <a:effectLst/>
            </p:spPr>
            <p:txBody>
              <a:bodyPr wrap="none" anchor="ctr"/>
              <a:lstStyle/>
              <a:p>
                <a:endParaRPr lang="en-US"/>
              </a:p>
            </p:txBody>
          </p:sp>
          <p:sp>
            <p:nvSpPr>
              <p:cNvPr id="636938" name="Text Box 10"/>
              <p:cNvSpPr txBox="1">
                <a:spLocks noChangeArrowheads="1"/>
              </p:cNvSpPr>
              <p:nvPr/>
            </p:nvSpPr>
            <p:spPr bwMode="auto">
              <a:xfrm>
                <a:off x="2640" y="2764"/>
                <a:ext cx="1344" cy="596"/>
              </a:xfrm>
              <a:prstGeom prst="rect">
                <a:avLst/>
              </a:prstGeom>
              <a:noFill/>
              <a:ln w="9525">
                <a:noFill/>
                <a:miter lim="800000"/>
                <a:headEnd/>
                <a:tailEnd/>
              </a:ln>
              <a:effectLst/>
            </p:spPr>
            <p:txBody>
              <a:bodyPr>
                <a:spAutoFit/>
              </a:bodyPr>
              <a:lstStyle/>
              <a:p>
                <a:pPr algn="ctr">
                  <a:spcBef>
                    <a:spcPct val="50000"/>
                  </a:spcBef>
                </a:pPr>
                <a:r>
                  <a:rPr lang="en-US" sz="2800">
                    <a:solidFill>
                      <a:schemeClr val="hlink"/>
                    </a:solidFill>
                    <a:latin typeface="Arial" charset="0"/>
                  </a:rPr>
                  <a:t>Detailed Knowledge</a:t>
                </a:r>
              </a:p>
            </p:txBody>
          </p:sp>
        </p:grpSp>
        <p:sp>
          <p:nvSpPr>
            <p:cNvPr id="636944" name="AutoShape 16"/>
            <p:cNvSpPr>
              <a:spLocks noChangeArrowheads="1"/>
            </p:cNvSpPr>
            <p:nvPr/>
          </p:nvSpPr>
          <p:spPr bwMode="auto">
            <a:xfrm>
              <a:off x="3288" y="2088"/>
              <a:ext cx="306" cy="615"/>
            </a:xfrm>
            <a:prstGeom prst="upArrow">
              <a:avLst>
                <a:gd name="adj1" fmla="val 50000"/>
                <a:gd name="adj2" fmla="val 50245"/>
              </a:avLst>
            </a:prstGeom>
            <a:solidFill>
              <a:schemeClr val="hlink"/>
            </a:solidFill>
            <a:ln w="9525">
              <a:solidFill>
                <a:schemeClr val="tx1"/>
              </a:solidFill>
              <a:miter lim="800000"/>
              <a:headEnd/>
              <a:tailEnd/>
            </a:ln>
            <a:effectLst/>
          </p:spPr>
          <p:txBody>
            <a:bodyPr vert="eaVert" wrap="none" anchor="ctr"/>
            <a:lstStyle/>
            <a:p>
              <a:endParaRPr lang="en-US"/>
            </a:p>
          </p:txBody>
        </p:sp>
      </p:grpSp>
      <p:grpSp>
        <p:nvGrpSpPr>
          <p:cNvPr id="636947" name="Group 19"/>
          <p:cNvGrpSpPr>
            <a:grpSpLocks/>
          </p:cNvGrpSpPr>
          <p:nvPr/>
        </p:nvGrpSpPr>
        <p:grpSpPr bwMode="auto">
          <a:xfrm>
            <a:off x="6167438" y="2895600"/>
            <a:ext cx="2281237" cy="2362200"/>
            <a:chOff x="3885" y="1824"/>
            <a:chExt cx="1437" cy="1488"/>
          </a:xfrm>
        </p:grpSpPr>
        <p:grpSp>
          <p:nvGrpSpPr>
            <p:cNvPr id="636943" name="Group 15"/>
            <p:cNvGrpSpPr>
              <a:grpSpLocks/>
            </p:cNvGrpSpPr>
            <p:nvPr/>
          </p:nvGrpSpPr>
          <p:grpSpPr bwMode="auto">
            <a:xfrm>
              <a:off x="3885" y="1824"/>
              <a:ext cx="1437" cy="1488"/>
              <a:chOff x="3885" y="1824"/>
              <a:chExt cx="1437" cy="1488"/>
            </a:xfrm>
          </p:grpSpPr>
          <p:sp>
            <p:nvSpPr>
              <p:cNvPr id="636936" name="AutoShape 8"/>
              <p:cNvSpPr>
                <a:spLocks noChangeArrowheads="1"/>
              </p:cNvSpPr>
              <p:nvPr/>
            </p:nvSpPr>
            <p:spPr bwMode="auto">
              <a:xfrm>
                <a:off x="3885" y="1824"/>
                <a:ext cx="1437" cy="1488"/>
              </a:xfrm>
              <a:custGeom>
                <a:avLst/>
                <a:gdLst>
                  <a:gd name="G0" fmla="+- 8192 0 0"/>
                  <a:gd name="G1" fmla="+- 21600 0 8192"/>
                  <a:gd name="G2" fmla="*/ 8192 1 2"/>
                  <a:gd name="G3" fmla="+- 21600 0 G2"/>
                  <a:gd name="G4" fmla="+/ 8192 21600 2"/>
                  <a:gd name="G5" fmla="+/ G1 0 2"/>
                  <a:gd name="G6" fmla="*/ 21600 21600 8192"/>
                  <a:gd name="G7" fmla="*/ G6 1 2"/>
                  <a:gd name="G8" fmla="+- 21600 0 G7"/>
                  <a:gd name="G9" fmla="*/ 21600 1 2"/>
                  <a:gd name="G10" fmla="+- 8192 0 G9"/>
                  <a:gd name="G11" fmla="?: G10 G8 0"/>
                  <a:gd name="G12" fmla="?: G10 G7 21600"/>
                  <a:gd name="T0" fmla="*/ 17504 w 21600"/>
                  <a:gd name="T1" fmla="*/ 10800 h 21600"/>
                  <a:gd name="T2" fmla="*/ 10800 w 21600"/>
                  <a:gd name="T3" fmla="*/ 21600 h 21600"/>
                  <a:gd name="T4" fmla="*/ 4096 w 21600"/>
                  <a:gd name="T5" fmla="*/ 10800 h 21600"/>
                  <a:gd name="T6" fmla="*/ 10800 w 21600"/>
                  <a:gd name="T7" fmla="*/ 0 h 21600"/>
                  <a:gd name="T8" fmla="*/ 5896 w 21600"/>
                  <a:gd name="T9" fmla="*/ 5896 h 21600"/>
                  <a:gd name="T10" fmla="*/ 15704 w 21600"/>
                  <a:gd name="T11" fmla="*/ 15704 h 21600"/>
                </a:gdLst>
                <a:ahLst/>
                <a:cxnLst>
                  <a:cxn ang="0">
                    <a:pos x="T0" y="T1"/>
                  </a:cxn>
                  <a:cxn ang="0">
                    <a:pos x="T2" y="T3"/>
                  </a:cxn>
                  <a:cxn ang="0">
                    <a:pos x="T4" y="T5"/>
                  </a:cxn>
                  <a:cxn ang="0">
                    <a:pos x="T6" y="T7"/>
                  </a:cxn>
                </a:cxnLst>
                <a:rect l="T8" t="T9" r="T10" b="T11"/>
                <a:pathLst>
                  <a:path w="21600" h="21600">
                    <a:moveTo>
                      <a:pt x="0" y="0"/>
                    </a:moveTo>
                    <a:lnTo>
                      <a:pt x="8192" y="21600"/>
                    </a:lnTo>
                    <a:lnTo>
                      <a:pt x="13408" y="21600"/>
                    </a:lnTo>
                    <a:lnTo>
                      <a:pt x="21600" y="0"/>
                    </a:lnTo>
                    <a:close/>
                  </a:path>
                </a:pathLst>
              </a:custGeom>
              <a:solidFill>
                <a:schemeClr val="accent2"/>
              </a:solidFill>
              <a:ln w="9525">
                <a:solidFill>
                  <a:schemeClr val="tx1"/>
                </a:solidFill>
                <a:miter lim="800000"/>
                <a:headEnd/>
                <a:tailEnd/>
              </a:ln>
              <a:effectLst/>
            </p:spPr>
            <p:txBody>
              <a:bodyPr wrap="none" anchor="ctr"/>
              <a:lstStyle/>
              <a:p>
                <a:endParaRPr lang="en-US"/>
              </a:p>
            </p:txBody>
          </p:sp>
          <p:sp>
            <p:nvSpPr>
              <p:cNvPr id="636939" name="Text Box 11"/>
              <p:cNvSpPr txBox="1">
                <a:spLocks noChangeArrowheads="1"/>
              </p:cNvSpPr>
              <p:nvPr/>
            </p:nvSpPr>
            <p:spPr bwMode="auto">
              <a:xfrm>
                <a:off x="3933" y="1824"/>
                <a:ext cx="1344" cy="596"/>
              </a:xfrm>
              <a:prstGeom prst="rect">
                <a:avLst/>
              </a:prstGeom>
              <a:noFill/>
              <a:ln w="9525">
                <a:noFill/>
                <a:miter lim="800000"/>
                <a:headEnd/>
                <a:tailEnd/>
              </a:ln>
              <a:effectLst/>
            </p:spPr>
            <p:txBody>
              <a:bodyPr>
                <a:spAutoFit/>
              </a:bodyPr>
              <a:lstStyle/>
              <a:p>
                <a:pPr algn="ctr">
                  <a:spcBef>
                    <a:spcPct val="50000"/>
                  </a:spcBef>
                </a:pPr>
                <a:r>
                  <a:rPr lang="en-US" sz="2800">
                    <a:solidFill>
                      <a:schemeClr val="hlink"/>
                    </a:solidFill>
                    <a:latin typeface="Arial" charset="0"/>
                  </a:rPr>
                  <a:t>Decision Control</a:t>
                </a:r>
              </a:p>
            </p:txBody>
          </p:sp>
        </p:grpSp>
        <p:sp>
          <p:nvSpPr>
            <p:cNvPr id="636945" name="AutoShape 17"/>
            <p:cNvSpPr>
              <a:spLocks noChangeArrowheads="1"/>
            </p:cNvSpPr>
            <p:nvPr/>
          </p:nvSpPr>
          <p:spPr bwMode="auto">
            <a:xfrm rot="10800000">
              <a:off x="4464" y="2480"/>
              <a:ext cx="306" cy="615"/>
            </a:xfrm>
            <a:prstGeom prst="upArrow">
              <a:avLst>
                <a:gd name="adj1" fmla="val 50000"/>
                <a:gd name="adj2" fmla="val 50245"/>
              </a:avLst>
            </a:prstGeom>
            <a:solidFill>
              <a:schemeClr val="hlink"/>
            </a:solidFill>
            <a:ln w="9525">
              <a:solidFill>
                <a:schemeClr val="tx1"/>
              </a:solidFill>
              <a:miter lim="800000"/>
              <a:headEnd/>
              <a:tailEnd/>
            </a:ln>
            <a:effectLst/>
          </p:spPr>
          <p:txBody>
            <a:bodyPr vert="eaVert" wrap="none" anchor="ctr"/>
            <a:lstStyle/>
            <a:p>
              <a:endParaRPr lang="en-US"/>
            </a:p>
          </p:txBody>
        </p:sp>
      </p:gr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36940"/>
                                        </p:tgtEl>
                                        <p:attrNameLst>
                                          <p:attrName>style.visibility</p:attrName>
                                        </p:attrNameLst>
                                      </p:cBhvr>
                                      <p:to>
                                        <p:strVal val="visible"/>
                                      </p:to>
                                    </p:set>
                                    <p:animEffect transition="in" filter="wipe(up)">
                                      <p:cBhvr>
                                        <p:cTn id="7" dur="500"/>
                                        <p:tgtEl>
                                          <p:spTgt spid="6369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6935"/>
                                        </p:tgtEl>
                                        <p:attrNameLst>
                                          <p:attrName>style.visibility</p:attrName>
                                        </p:attrNameLst>
                                      </p:cBhvr>
                                      <p:to>
                                        <p:strVal val="visible"/>
                                      </p:to>
                                    </p:set>
                                    <p:animEffect transition="in" filter="wipe(left)">
                                      <p:cBhvr>
                                        <p:cTn id="12" dur="500"/>
                                        <p:tgtEl>
                                          <p:spTgt spid="636935"/>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636946"/>
                                        </p:tgtEl>
                                        <p:attrNameLst>
                                          <p:attrName>style.visibility</p:attrName>
                                        </p:attrNameLst>
                                      </p:cBhvr>
                                      <p:to>
                                        <p:strVal val="visible"/>
                                      </p:to>
                                    </p:set>
                                    <p:animEffect transition="in" filter="wipe(down)">
                                      <p:cBhvr>
                                        <p:cTn id="16" dur="500"/>
                                        <p:tgtEl>
                                          <p:spTgt spid="636946"/>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636934"/>
                                        </p:tgtEl>
                                        <p:attrNameLst>
                                          <p:attrName>style.visibility</p:attrName>
                                        </p:attrNameLst>
                                      </p:cBhvr>
                                      <p:to>
                                        <p:strVal val="visible"/>
                                      </p:to>
                                    </p:set>
                                    <p:animEffect transition="in" filter="wipe(left)">
                                      <p:cBhvr>
                                        <p:cTn id="20" dur="500"/>
                                        <p:tgtEl>
                                          <p:spTgt spid="63693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636947"/>
                                        </p:tgtEl>
                                        <p:attrNameLst>
                                          <p:attrName>style.visibility</p:attrName>
                                        </p:attrNameLst>
                                      </p:cBhvr>
                                      <p:to>
                                        <p:strVal val="visible"/>
                                      </p:to>
                                    </p:set>
                                    <p:animEffect transition="in" filter="wipe(up)">
                                      <p:cBhvr>
                                        <p:cTn id="25" dur="500"/>
                                        <p:tgtEl>
                                          <p:spTgt spid="636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934" grpId="0"/>
      <p:bldP spid="636935" grpId="0"/>
      <p:bldP spid="636940"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0619" name="Text Box 11"/>
          <p:cNvSpPr txBox="1">
            <a:spLocks noChangeArrowheads="1"/>
          </p:cNvSpPr>
          <p:nvPr/>
        </p:nvSpPr>
        <p:spPr bwMode="auto">
          <a:xfrm>
            <a:off x="1371600" y="1098550"/>
            <a:ext cx="7419975" cy="701675"/>
          </a:xfrm>
          <a:prstGeom prst="rect">
            <a:avLst/>
          </a:prstGeom>
          <a:noFill/>
          <a:ln w="9525">
            <a:noFill/>
            <a:miter lim="800000"/>
            <a:headEnd/>
            <a:tailEnd/>
          </a:ln>
          <a:effectLst/>
        </p:spPr>
        <p:txBody>
          <a:bodyPr>
            <a:spAutoFit/>
          </a:bodyPr>
          <a:lstStyle/>
          <a:p>
            <a:pPr marL="1371600" indent="-1371600">
              <a:spcBef>
                <a:spcPct val="50000"/>
              </a:spcBef>
            </a:pPr>
            <a:r>
              <a:rPr lang="en-US" sz="4000" i="1">
                <a:solidFill>
                  <a:schemeClr val="tx1"/>
                </a:solidFill>
                <a:effectLst>
                  <a:outerShdw blurRad="38100" dist="38100" dir="2700000" algn="tl">
                    <a:srgbClr val="C0C0C0"/>
                  </a:outerShdw>
                </a:effectLst>
                <a:latin typeface="Arial" charset="0"/>
              </a:rPr>
              <a:t>Text:</a:t>
            </a:r>
            <a:r>
              <a:rPr lang="en-US" sz="4000" i="1">
                <a:solidFill>
                  <a:schemeClr val="tx2"/>
                </a:solidFill>
                <a:effectLst>
                  <a:outerShdw blurRad="38100" dist="38100" dir="2700000" algn="tl">
                    <a:srgbClr val="C0C0C0"/>
                  </a:outerShdw>
                </a:effectLst>
                <a:latin typeface="Arial" charset="0"/>
              </a:rPr>
              <a:t> Recommendations*</a:t>
            </a:r>
          </a:p>
        </p:txBody>
      </p:sp>
      <p:sp>
        <p:nvSpPr>
          <p:cNvPr id="580622" name="Text Box 14"/>
          <p:cNvSpPr txBox="1">
            <a:spLocks noChangeArrowheads="1"/>
          </p:cNvSpPr>
          <p:nvPr/>
        </p:nvSpPr>
        <p:spPr bwMode="auto">
          <a:xfrm>
            <a:off x="565150" y="2260600"/>
            <a:ext cx="8213725" cy="3295650"/>
          </a:xfrm>
          <a:prstGeom prst="rect">
            <a:avLst/>
          </a:prstGeom>
          <a:noFill/>
          <a:ln w="9525">
            <a:noFill/>
            <a:miter lim="800000"/>
            <a:headEnd/>
            <a:tailEnd/>
          </a:ln>
          <a:effectLst/>
        </p:spPr>
        <p:txBody>
          <a:bodyPr>
            <a:spAutoFit/>
          </a:bodyPr>
          <a:lstStyle/>
          <a:p>
            <a:pPr>
              <a:spcBef>
                <a:spcPct val="50000"/>
              </a:spcBef>
            </a:pPr>
            <a:r>
              <a:rPr lang="en-US" sz="2800" b="0">
                <a:solidFill>
                  <a:schemeClr val="tx1"/>
                </a:solidFill>
                <a:latin typeface="Arial" charset="0"/>
              </a:rPr>
              <a:t>A section called </a:t>
            </a:r>
            <a:r>
              <a:rPr lang="en-US" sz="2800" i="1">
                <a:solidFill>
                  <a:srgbClr val="A50021"/>
                </a:solidFill>
                <a:latin typeface="Arial" charset="0"/>
              </a:rPr>
              <a:t>recommendations</a:t>
            </a:r>
            <a:r>
              <a:rPr lang="en-US" sz="2800" b="0">
                <a:solidFill>
                  <a:schemeClr val="tx1"/>
                </a:solidFill>
                <a:latin typeface="Arial" charset="0"/>
              </a:rPr>
              <a:t> is often included in reports that are the result of tests and experiments, field trials, specific design problems, and feasibility studies.</a:t>
            </a:r>
          </a:p>
          <a:p>
            <a:pPr>
              <a:spcBef>
                <a:spcPct val="50000"/>
              </a:spcBef>
            </a:pPr>
            <a:r>
              <a:rPr lang="en-US" sz="2800" b="0">
                <a:solidFill>
                  <a:schemeClr val="tx1"/>
                </a:solidFill>
                <a:latin typeface="Arial" charset="0"/>
              </a:rPr>
              <a:t>The author may recommend additional areas of study and suggest a course of action, such as pursuing an alternate design approach.</a:t>
            </a:r>
          </a:p>
        </p:txBody>
      </p:sp>
      <p:sp>
        <p:nvSpPr>
          <p:cNvPr id="580624" name="Text Box 16"/>
          <p:cNvSpPr txBox="1">
            <a:spLocks noChangeArrowheads="1"/>
          </p:cNvSpPr>
          <p:nvPr/>
        </p:nvSpPr>
        <p:spPr bwMode="auto">
          <a:xfrm>
            <a:off x="0" y="6546850"/>
            <a:ext cx="3124200" cy="311150"/>
          </a:xfrm>
          <a:prstGeom prst="rect">
            <a:avLst/>
          </a:prstGeom>
          <a:noFill/>
          <a:ln w="9525">
            <a:noFill/>
            <a:miter lim="800000"/>
            <a:headEnd/>
            <a:tailEnd/>
          </a:ln>
          <a:effectLst/>
        </p:spPr>
        <p:txBody>
          <a:bodyPr>
            <a:spAutoFit/>
          </a:bodyPr>
          <a:lstStyle/>
          <a:p>
            <a:pPr eaLnBrk="1" hangingPunct="1">
              <a:lnSpc>
                <a:spcPct val="80000"/>
              </a:lnSpc>
              <a:spcBef>
                <a:spcPct val="20000"/>
              </a:spcBef>
              <a:buClr>
                <a:schemeClr val="folHlink"/>
              </a:buClr>
              <a:buSzPct val="60000"/>
              <a:buFont typeface="Wingdings" pitchFamily="2" charset="2"/>
              <a:buNone/>
            </a:pPr>
            <a:r>
              <a:rPr lang="en-US" sz="1800" b="0">
                <a:solidFill>
                  <a:schemeClr val="tx1"/>
                </a:solidFill>
                <a:latin typeface="Arial" charset="0"/>
              </a:rPr>
              <a:t>*May be an optional element</a:t>
            </a:r>
            <a:endParaRPr lang="en-US" sz="1800">
              <a:latin typeface="Arial"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80622">
                                            <p:txEl>
                                              <p:pRg st="0" end="0"/>
                                            </p:txEl>
                                          </p:spTgt>
                                        </p:tgtEl>
                                        <p:attrNameLst>
                                          <p:attrName>style.visibility</p:attrName>
                                        </p:attrNameLst>
                                      </p:cBhvr>
                                      <p:to>
                                        <p:strVal val="visible"/>
                                      </p:to>
                                    </p:set>
                                    <p:animEffect transition="in" filter="wipe(up)">
                                      <p:cBhvr>
                                        <p:cTn id="7" dur="500"/>
                                        <p:tgtEl>
                                          <p:spTgt spid="5806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80622">
                                            <p:txEl>
                                              <p:pRg st="1" end="1"/>
                                            </p:txEl>
                                          </p:spTgt>
                                        </p:tgtEl>
                                        <p:attrNameLst>
                                          <p:attrName>style.visibility</p:attrName>
                                        </p:attrNameLst>
                                      </p:cBhvr>
                                      <p:to>
                                        <p:strVal val="visible"/>
                                      </p:to>
                                    </p:set>
                                    <p:animEffect transition="in" filter="wipe(up)">
                                      <p:cBhvr>
                                        <p:cTn id="12" dur="500"/>
                                        <p:tgtEl>
                                          <p:spTgt spid="5806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22"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27" name="Text Box 7"/>
          <p:cNvSpPr txBox="1">
            <a:spLocks noChangeArrowheads="1"/>
          </p:cNvSpPr>
          <p:nvPr/>
        </p:nvSpPr>
        <p:spPr bwMode="auto">
          <a:xfrm>
            <a:off x="1371600" y="1098550"/>
            <a:ext cx="7419975" cy="701675"/>
          </a:xfrm>
          <a:prstGeom prst="rect">
            <a:avLst/>
          </a:prstGeom>
          <a:noFill/>
          <a:ln w="9525">
            <a:noFill/>
            <a:miter lim="800000"/>
            <a:headEnd/>
            <a:tailEnd/>
          </a:ln>
          <a:effectLst/>
        </p:spPr>
        <p:txBody>
          <a:bodyPr>
            <a:spAutoFit/>
          </a:bodyPr>
          <a:lstStyle/>
          <a:p>
            <a:pPr marL="1371600" indent="-1371600">
              <a:spcBef>
                <a:spcPct val="50000"/>
              </a:spcBef>
            </a:pPr>
            <a:r>
              <a:rPr lang="en-US" sz="4000" i="1">
                <a:solidFill>
                  <a:schemeClr val="tx1"/>
                </a:solidFill>
                <a:effectLst>
                  <a:outerShdw blurRad="38100" dist="38100" dir="2700000" algn="tl">
                    <a:srgbClr val="C0C0C0"/>
                  </a:outerShdw>
                </a:effectLst>
                <a:latin typeface="Arial" charset="0"/>
              </a:rPr>
              <a:t>Text:</a:t>
            </a:r>
            <a:r>
              <a:rPr lang="en-US" sz="4000" i="1">
                <a:solidFill>
                  <a:schemeClr val="tx2"/>
                </a:solidFill>
                <a:effectLst>
                  <a:outerShdw blurRad="38100" dist="38100" dir="2700000" algn="tl">
                    <a:srgbClr val="C0C0C0"/>
                  </a:outerShdw>
                </a:effectLst>
                <a:latin typeface="Arial" charset="0"/>
              </a:rPr>
              <a:t> Recommendations*</a:t>
            </a:r>
          </a:p>
        </p:txBody>
      </p:sp>
      <p:sp>
        <p:nvSpPr>
          <p:cNvPr id="696329" name="Text Box 9"/>
          <p:cNvSpPr txBox="1">
            <a:spLocks noChangeArrowheads="1"/>
          </p:cNvSpPr>
          <p:nvPr/>
        </p:nvSpPr>
        <p:spPr bwMode="auto">
          <a:xfrm>
            <a:off x="0" y="6546850"/>
            <a:ext cx="3124200" cy="311150"/>
          </a:xfrm>
          <a:prstGeom prst="rect">
            <a:avLst/>
          </a:prstGeom>
          <a:noFill/>
          <a:ln w="9525">
            <a:noFill/>
            <a:miter lim="800000"/>
            <a:headEnd/>
            <a:tailEnd/>
          </a:ln>
          <a:effectLst/>
        </p:spPr>
        <p:txBody>
          <a:bodyPr>
            <a:spAutoFit/>
          </a:bodyPr>
          <a:lstStyle/>
          <a:p>
            <a:pPr eaLnBrk="1" hangingPunct="1">
              <a:lnSpc>
                <a:spcPct val="80000"/>
              </a:lnSpc>
              <a:spcBef>
                <a:spcPct val="20000"/>
              </a:spcBef>
              <a:buClr>
                <a:schemeClr val="folHlink"/>
              </a:buClr>
              <a:buSzPct val="60000"/>
              <a:buFont typeface="Wingdings" pitchFamily="2" charset="2"/>
              <a:buNone/>
            </a:pPr>
            <a:r>
              <a:rPr lang="en-US" sz="1800" b="0">
                <a:solidFill>
                  <a:schemeClr val="tx1"/>
                </a:solidFill>
                <a:latin typeface="Arial" charset="0"/>
              </a:rPr>
              <a:t>*May be an optional element</a:t>
            </a:r>
            <a:endParaRPr lang="en-US" sz="1800">
              <a:latin typeface="Arial" charset="0"/>
            </a:endParaRPr>
          </a:p>
        </p:txBody>
      </p:sp>
      <p:sp>
        <p:nvSpPr>
          <p:cNvPr id="696331" name="Text Box 11"/>
          <p:cNvSpPr txBox="1">
            <a:spLocks noChangeArrowheads="1"/>
          </p:cNvSpPr>
          <p:nvPr/>
        </p:nvSpPr>
        <p:spPr bwMode="auto">
          <a:xfrm>
            <a:off x="458788" y="2543175"/>
            <a:ext cx="4086225" cy="2984500"/>
          </a:xfrm>
          <a:prstGeom prst="rect">
            <a:avLst/>
          </a:prstGeom>
          <a:noFill/>
          <a:ln w="9525">
            <a:noFill/>
            <a:miter lim="800000"/>
            <a:headEnd/>
            <a:tailEnd/>
          </a:ln>
          <a:effectLst/>
        </p:spPr>
        <p:txBody>
          <a:bodyPr>
            <a:spAutoFit/>
          </a:bodyPr>
          <a:lstStyle/>
          <a:p>
            <a:pPr>
              <a:tabLst>
                <a:tab pos="174625" algn="l"/>
              </a:tabLst>
            </a:pPr>
            <a:r>
              <a:rPr lang="en-US" sz="2800">
                <a:solidFill>
                  <a:schemeClr val="tx1"/>
                </a:solidFill>
                <a:latin typeface="Arial" charset="0"/>
              </a:rPr>
              <a:t>Additional Studies</a:t>
            </a:r>
          </a:p>
          <a:p>
            <a:pPr>
              <a:tabLst>
                <a:tab pos="174625" algn="l"/>
              </a:tabLst>
            </a:pPr>
            <a:r>
              <a:rPr lang="en-US" sz="2400" b="0">
                <a:solidFill>
                  <a:schemeClr val="tx1"/>
                </a:solidFill>
                <a:latin typeface="Arial" charset="0"/>
              </a:rPr>
              <a:t>	Is there information that 	still needs to be learned?</a:t>
            </a:r>
          </a:p>
          <a:p>
            <a:pPr>
              <a:tabLst>
                <a:tab pos="174625" algn="l"/>
              </a:tabLst>
            </a:pPr>
            <a:endParaRPr lang="en-US" sz="1400" b="0">
              <a:solidFill>
                <a:schemeClr val="tx1"/>
              </a:solidFill>
              <a:latin typeface="Arial" charset="0"/>
            </a:endParaRPr>
          </a:p>
          <a:p>
            <a:pPr>
              <a:tabLst>
                <a:tab pos="174625" algn="l"/>
              </a:tabLst>
            </a:pPr>
            <a:r>
              <a:rPr lang="en-US" sz="2800">
                <a:solidFill>
                  <a:schemeClr val="tx1"/>
                </a:solidFill>
                <a:latin typeface="Arial" charset="0"/>
              </a:rPr>
              <a:t>Suggested Actions</a:t>
            </a:r>
          </a:p>
          <a:p>
            <a:pPr>
              <a:tabLst>
                <a:tab pos="174625" algn="l"/>
              </a:tabLst>
            </a:pPr>
            <a:r>
              <a:rPr lang="en-US" sz="2400" b="0">
                <a:solidFill>
                  <a:schemeClr val="tx1"/>
                </a:solidFill>
                <a:latin typeface="Arial" charset="0"/>
              </a:rPr>
              <a:t>	What does the author want 	the reader to do with the 	information?</a:t>
            </a:r>
            <a:endParaRPr lang="en-US" sz="800" b="0">
              <a:solidFill>
                <a:schemeClr val="tx1"/>
              </a:solidFill>
              <a:latin typeface="Arial" charset="0"/>
            </a:endParaRPr>
          </a:p>
        </p:txBody>
      </p:sp>
      <p:pic>
        <p:nvPicPr>
          <p:cNvPr id="696332" name="Picture 12"/>
          <p:cNvPicPr>
            <a:picLocks noChangeAspect="1" noChangeArrowheads="1"/>
          </p:cNvPicPr>
          <p:nvPr/>
        </p:nvPicPr>
        <p:blipFill>
          <a:blip r:embed="rId3">
            <a:clrChange>
              <a:clrFrom>
                <a:srgbClr val="808080"/>
              </a:clrFrom>
              <a:clrTo>
                <a:srgbClr val="808080">
                  <a:alpha val="0"/>
                </a:srgbClr>
              </a:clrTo>
            </a:clrChange>
          </a:blip>
          <a:srcRect l="29167" t="7286" r="30281" b="6880"/>
          <a:stretch>
            <a:fillRect/>
          </a:stretch>
        </p:blipFill>
        <p:spPr bwMode="auto">
          <a:xfrm>
            <a:off x="4800600" y="1852613"/>
            <a:ext cx="3490913" cy="4475162"/>
          </a:xfrm>
          <a:prstGeom prst="rect">
            <a:avLst/>
          </a:prstGeom>
          <a:noFill/>
          <a:ln w="9525">
            <a:noFill/>
            <a:miter lim="800000"/>
            <a:headEnd/>
            <a:tailEnd/>
          </a:ln>
          <a:effectLst/>
        </p:spPr>
      </p:pic>
      <p:sp>
        <p:nvSpPr>
          <p:cNvPr id="696333" name="Text Box 13"/>
          <p:cNvSpPr txBox="1">
            <a:spLocks noChangeArrowheads="1"/>
          </p:cNvSpPr>
          <p:nvPr/>
        </p:nvSpPr>
        <p:spPr bwMode="auto">
          <a:xfrm>
            <a:off x="6427788" y="5965825"/>
            <a:ext cx="284162" cy="184150"/>
          </a:xfrm>
          <a:prstGeom prst="rect">
            <a:avLst/>
          </a:prstGeom>
          <a:solidFill>
            <a:schemeClr val="bg1"/>
          </a:solidFill>
          <a:ln w="9525">
            <a:noFill/>
            <a:miter lim="800000"/>
            <a:headEnd/>
            <a:tailEnd/>
          </a:ln>
          <a:effectLst/>
        </p:spPr>
        <p:txBody>
          <a:bodyPr>
            <a:spAutoFit/>
          </a:bodyPr>
          <a:lstStyle/>
          <a:p>
            <a:pPr>
              <a:spcBef>
                <a:spcPct val="50000"/>
              </a:spcBef>
            </a:pPr>
            <a:r>
              <a:rPr lang="en-US" sz="600" b="0">
                <a:solidFill>
                  <a:schemeClr val="tx1"/>
                </a:solidFill>
                <a:latin typeface="Arial" charset="0"/>
              </a:rPr>
              <a:t>12</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96331">
                                            <p:txEl>
                                              <p:pRg st="0" end="0"/>
                                            </p:txEl>
                                          </p:spTgt>
                                        </p:tgtEl>
                                        <p:attrNameLst>
                                          <p:attrName>style.visibility</p:attrName>
                                        </p:attrNameLst>
                                      </p:cBhvr>
                                      <p:to>
                                        <p:strVal val="visible"/>
                                      </p:to>
                                    </p:set>
                                    <p:animEffect transition="in" filter="wipe(up)">
                                      <p:cBhvr>
                                        <p:cTn id="7" dur="500"/>
                                        <p:tgtEl>
                                          <p:spTgt spid="696331">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96331">
                                            <p:txEl>
                                              <p:pRg st="1" end="1"/>
                                            </p:txEl>
                                          </p:spTgt>
                                        </p:tgtEl>
                                        <p:attrNameLst>
                                          <p:attrName>style.visibility</p:attrName>
                                        </p:attrNameLst>
                                      </p:cBhvr>
                                      <p:to>
                                        <p:strVal val="visible"/>
                                      </p:to>
                                    </p:set>
                                    <p:animEffect transition="in" filter="wipe(up)">
                                      <p:cBhvr>
                                        <p:cTn id="11" dur="500"/>
                                        <p:tgtEl>
                                          <p:spTgt spid="696331">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696332"/>
                                        </p:tgtEl>
                                        <p:attrNameLst>
                                          <p:attrName>style.visibility</p:attrName>
                                        </p:attrNameLst>
                                      </p:cBhvr>
                                      <p:to>
                                        <p:strVal val="visible"/>
                                      </p:to>
                                    </p:set>
                                    <p:animEffect transition="in" filter="randombar(horizontal)">
                                      <p:cBhvr>
                                        <p:cTn id="15" dur="500"/>
                                        <p:tgtEl>
                                          <p:spTgt spid="69633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696331">
                                            <p:txEl>
                                              <p:pRg st="3" end="3"/>
                                            </p:txEl>
                                          </p:spTgt>
                                        </p:tgtEl>
                                        <p:attrNameLst>
                                          <p:attrName>style.visibility</p:attrName>
                                        </p:attrNameLst>
                                      </p:cBhvr>
                                      <p:to>
                                        <p:strVal val="visible"/>
                                      </p:to>
                                    </p:set>
                                    <p:animEffect transition="in" filter="wipe(up)">
                                      <p:cBhvr>
                                        <p:cTn id="20" dur="500"/>
                                        <p:tgtEl>
                                          <p:spTgt spid="696331">
                                            <p:txEl>
                                              <p:pRg st="3" end="3"/>
                                            </p:txEl>
                                          </p:spTgt>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696331">
                                            <p:txEl>
                                              <p:pRg st="4" end="4"/>
                                            </p:txEl>
                                          </p:spTgt>
                                        </p:tgtEl>
                                        <p:attrNameLst>
                                          <p:attrName>style.visibility</p:attrName>
                                        </p:attrNameLst>
                                      </p:cBhvr>
                                      <p:to>
                                        <p:strVal val="visible"/>
                                      </p:to>
                                    </p:set>
                                    <p:animEffect transition="in" filter="wipe(up)">
                                      <p:cBhvr>
                                        <p:cTn id="24" dur="500"/>
                                        <p:tgtEl>
                                          <p:spTgt spid="6963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31"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1638" name="Text Box 6"/>
          <p:cNvSpPr txBox="1">
            <a:spLocks noChangeArrowheads="1"/>
          </p:cNvSpPr>
          <p:nvPr/>
        </p:nvSpPr>
        <p:spPr bwMode="auto">
          <a:xfrm>
            <a:off x="1371600" y="1092200"/>
            <a:ext cx="7419975" cy="701675"/>
          </a:xfrm>
          <a:prstGeom prst="rect">
            <a:avLst/>
          </a:prstGeom>
          <a:noFill/>
          <a:ln w="9525">
            <a:noFill/>
            <a:miter lim="800000"/>
            <a:headEnd/>
            <a:tailEnd/>
          </a:ln>
          <a:effectLst/>
        </p:spPr>
        <p:txBody>
          <a:bodyPr>
            <a:spAutoFit/>
          </a:bodyPr>
          <a:lstStyle/>
          <a:p>
            <a:pPr>
              <a:spcBef>
                <a:spcPct val="50000"/>
              </a:spcBef>
            </a:pPr>
            <a:r>
              <a:rPr lang="en-US" sz="4000" i="1">
                <a:solidFill>
                  <a:schemeClr val="tx1"/>
                </a:solidFill>
                <a:effectLst>
                  <a:outerShdw blurRad="38100" dist="38100" dir="2700000" algn="tl">
                    <a:srgbClr val="C0C0C0"/>
                  </a:outerShdw>
                </a:effectLst>
                <a:latin typeface="Arial" charset="0"/>
              </a:rPr>
              <a:t>Text:</a:t>
            </a:r>
            <a:r>
              <a:rPr lang="en-US" sz="4000" i="1">
                <a:solidFill>
                  <a:schemeClr val="tx2"/>
                </a:solidFill>
                <a:effectLst>
                  <a:outerShdw blurRad="38100" dist="38100" dir="2700000" algn="tl">
                    <a:srgbClr val="C0C0C0"/>
                  </a:outerShdw>
                </a:effectLst>
                <a:latin typeface="Arial" charset="0"/>
              </a:rPr>
              <a:t> References</a:t>
            </a:r>
          </a:p>
        </p:txBody>
      </p:sp>
      <p:sp>
        <p:nvSpPr>
          <p:cNvPr id="581639" name="Text Box 7"/>
          <p:cNvSpPr txBox="1">
            <a:spLocks noChangeArrowheads="1"/>
          </p:cNvSpPr>
          <p:nvPr/>
        </p:nvSpPr>
        <p:spPr bwMode="auto">
          <a:xfrm>
            <a:off x="396875" y="2260600"/>
            <a:ext cx="4495800" cy="2227263"/>
          </a:xfrm>
          <a:prstGeom prst="rect">
            <a:avLst/>
          </a:prstGeom>
          <a:noFill/>
          <a:ln w="9525">
            <a:noFill/>
            <a:miter lim="800000"/>
            <a:headEnd/>
            <a:tailEnd/>
          </a:ln>
          <a:effectLst/>
        </p:spPr>
        <p:txBody>
          <a:bodyPr>
            <a:spAutoFit/>
          </a:bodyPr>
          <a:lstStyle/>
          <a:p>
            <a:r>
              <a:rPr lang="en-US" sz="2800" b="0">
                <a:solidFill>
                  <a:schemeClr val="tx1"/>
                </a:solidFill>
                <a:latin typeface="Arial" charset="0"/>
              </a:rPr>
              <a:t>The </a:t>
            </a:r>
            <a:r>
              <a:rPr lang="en-US" sz="2800" i="1">
                <a:solidFill>
                  <a:srgbClr val="A50021"/>
                </a:solidFill>
                <a:latin typeface="Arial" charset="0"/>
              </a:rPr>
              <a:t>references</a:t>
            </a:r>
            <a:r>
              <a:rPr lang="en-US" sz="2800" b="0">
                <a:solidFill>
                  <a:schemeClr val="tx1"/>
                </a:solidFill>
                <a:latin typeface="Arial" charset="0"/>
              </a:rPr>
              <a:t> section is the place where the author cites all of the </a:t>
            </a:r>
            <a:r>
              <a:rPr lang="en-US" sz="2800" b="0" i="1">
                <a:solidFill>
                  <a:schemeClr val="tx1"/>
                </a:solidFill>
                <a:latin typeface="Arial" charset="0"/>
              </a:rPr>
              <a:t>secondary research sources</a:t>
            </a:r>
            <a:r>
              <a:rPr lang="en-US" sz="2800" b="0">
                <a:solidFill>
                  <a:schemeClr val="tx1"/>
                </a:solidFill>
                <a:latin typeface="Arial" charset="0"/>
              </a:rPr>
              <a:t>* that were used to…</a:t>
            </a:r>
          </a:p>
        </p:txBody>
      </p:sp>
      <p:sp>
        <p:nvSpPr>
          <p:cNvPr id="581640" name="Text Box 8"/>
          <p:cNvSpPr txBox="1">
            <a:spLocks noChangeArrowheads="1"/>
          </p:cNvSpPr>
          <p:nvPr/>
        </p:nvSpPr>
        <p:spPr bwMode="auto">
          <a:xfrm>
            <a:off x="522288" y="4665663"/>
            <a:ext cx="4171950" cy="1735137"/>
          </a:xfrm>
          <a:prstGeom prst="rect">
            <a:avLst/>
          </a:prstGeom>
          <a:noFill/>
          <a:ln w="9525">
            <a:noFill/>
            <a:miter lim="800000"/>
            <a:headEnd/>
            <a:tailEnd/>
          </a:ln>
          <a:effectLst/>
        </p:spPr>
        <p:txBody>
          <a:bodyPr>
            <a:spAutoFit/>
          </a:bodyPr>
          <a:lstStyle/>
          <a:p>
            <a:pPr marL="228600" indent="-228600">
              <a:spcBef>
                <a:spcPct val="50000"/>
              </a:spcBef>
              <a:buClr>
                <a:schemeClr val="folHlink"/>
              </a:buClr>
              <a:buFontTx/>
              <a:buChar char="•"/>
            </a:pPr>
            <a:r>
              <a:rPr lang="en-US" sz="2400" b="0">
                <a:solidFill>
                  <a:schemeClr val="tx1"/>
                </a:solidFill>
                <a:latin typeface="Arial" charset="0"/>
              </a:rPr>
              <a:t>develop an understanding of the problem</a:t>
            </a:r>
          </a:p>
          <a:p>
            <a:pPr marL="228600" indent="-228600">
              <a:spcBef>
                <a:spcPct val="50000"/>
              </a:spcBef>
              <a:buClr>
                <a:schemeClr val="folHlink"/>
              </a:buClr>
              <a:buFontTx/>
              <a:buChar char="•"/>
            </a:pPr>
            <a:r>
              <a:rPr lang="en-US" sz="2400" b="0">
                <a:solidFill>
                  <a:schemeClr val="tx1"/>
                </a:solidFill>
                <a:latin typeface="Arial" charset="0"/>
              </a:rPr>
              <a:t>support the information contained in the report</a:t>
            </a:r>
          </a:p>
        </p:txBody>
      </p:sp>
      <p:pic>
        <p:nvPicPr>
          <p:cNvPr id="581642" name="Picture 10"/>
          <p:cNvPicPr>
            <a:picLocks noChangeAspect="1" noChangeArrowheads="1"/>
          </p:cNvPicPr>
          <p:nvPr/>
        </p:nvPicPr>
        <p:blipFill>
          <a:blip r:embed="rId3">
            <a:clrChange>
              <a:clrFrom>
                <a:srgbClr val="808080"/>
              </a:clrFrom>
              <a:clrTo>
                <a:srgbClr val="808080">
                  <a:alpha val="0"/>
                </a:srgbClr>
              </a:clrTo>
            </a:clrChange>
          </a:blip>
          <a:srcRect l="29094" t="8051" r="30122" b="6044"/>
          <a:stretch>
            <a:fillRect/>
          </a:stretch>
        </p:blipFill>
        <p:spPr bwMode="auto">
          <a:xfrm>
            <a:off x="4864100" y="1992313"/>
            <a:ext cx="3424238" cy="4367212"/>
          </a:xfrm>
          <a:prstGeom prst="rect">
            <a:avLst/>
          </a:prstGeom>
          <a:noFill/>
          <a:ln w="9525">
            <a:noFill/>
            <a:miter lim="800000"/>
            <a:headEnd/>
            <a:tailEnd/>
          </a:ln>
          <a:effectLst/>
        </p:spPr>
      </p:pic>
      <p:sp>
        <p:nvSpPr>
          <p:cNvPr id="581643" name="Text Box 11"/>
          <p:cNvSpPr txBox="1">
            <a:spLocks noChangeArrowheads="1"/>
          </p:cNvSpPr>
          <p:nvPr/>
        </p:nvSpPr>
        <p:spPr bwMode="auto">
          <a:xfrm>
            <a:off x="6442075" y="5980113"/>
            <a:ext cx="284163" cy="184150"/>
          </a:xfrm>
          <a:prstGeom prst="rect">
            <a:avLst/>
          </a:prstGeom>
          <a:solidFill>
            <a:schemeClr val="bg1"/>
          </a:solidFill>
          <a:ln w="9525">
            <a:noFill/>
            <a:miter lim="800000"/>
            <a:headEnd/>
            <a:tailEnd/>
          </a:ln>
          <a:effectLst/>
        </p:spPr>
        <p:txBody>
          <a:bodyPr>
            <a:spAutoFit/>
          </a:bodyPr>
          <a:lstStyle/>
          <a:p>
            <a:pPr>
              <a:spcBef>
                <a:spcPct val="50000"/>
              </a:spcBef>
            </a:pPr>
            <a:r>
              <a:rPr lang="en-US" sz="600" b="0">
                <a:solidFill>
                  <a:schemeClr val="tx1"/>
                </a:solidFill>
                <a:latin typeface="Arial" charset="0"/>
              </a:rPr>
              <a:t>14</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81639"/>
                                        </p:tgtEl>
                                        <p:attrNameLst>
                                          <p:attrName>style.visibility</p:attrName>
                                        </p:attrNameLst>
                                      </p:cBhvr>
                                      <p:to>
                                        <p:strVal val="visible"/>
                                      </p:to>
                                    </p:set>
                                    <p:animEffect transition="in" filter="wipe(up)">
                                      <p:cBhvr>
                                        <p:cTn id="7" dur="500"/>
                                        <p:tgtEl>
                                          <p:spTgt spid="58163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81642"/>
                                        </p:tgtEl>
                                        <p:attrNameLst>
                                          <p:attrName>style.visibility</p:attrName>
                                        </p:attrNameLst>
                                      </p:cBhvr>
                                      <p:to>
                                        <p:strVal val="visible"/>
                                      </p:to>
                                    </p:set>
                                    <p:animEffect transition="in" filter="randombar(horizontal)">
                                      <p:cBhvr>
                                        <p:cTn id="11" dur="500"/>
                                        <p:tgtEl>
                                          <p:spTgt spid="58164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581640">
                                            <p:txEl>
                                              <p:pRg st="0" end="0"/>
                                            </p:txEl>
                                          </p:spTgt>
                                        </p:tgtEl>
                                        <p:attrNameLst>
                                          <p:attrName>style.visibility</p:attrName>
                                        </p:attrNameLst>
                                      </p:cBhvr>
                                      <p:to>
                                        <p:strVal val="visible"/>
                                      </p:to>
                                    </p:set>
                                    <p:animEffect transition="in" filter="wipe(up)">
                                      <p:cBhvr>
                                        <p:cTn id="16" dur="500"/>
                                        <p:tgtEl>
                                          <p:spTgt spid="58164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581640">
                                            <p:txEl>
                                              <p:pRg st="1" end="1"/>
                                            </p:txEl>
                                          </p:spTgt>
                                        </p:tgtEl>
                                        <p:attrNameLst>
                                          <p:attrName>style.visibility</p:attrName>
                                        </p:attrNameLst>
                                      </p:cBhvr>
                                      <p:to>
                                        <p:strVal val="visible"/>
                                      </p:to>
                                    </p:set>
                                    <p:animEffect transition="in" filter="wipe(up)">
                                      <p:cBhvr>
                                        <p:cTn id="21" dur="500"/>
                                        <p:tgtEl>
                                          <p:spTgt spid="5816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39" grpId="0"/>
      <p:bldP spid="581640"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2662" name="Text Box 6"/>
          <p:cNvSpPr txBox="1">
            <a:spLocks noChangeArrowheads="1"/>
          </p:cNvSpPr>
          <p:nvPr/>
        </p:nvSpPr>
        <p:spPr bwMode="auto">
          <a:xfrm>
            <a:off x="1371600" y="1066800"/>
            <a:ext cx="3857625" cy="762000"/>
          </a:xfrm>
          <a:prstGeom prst="rect">
            <a:avLst/>
          </a:prstGeom>
          <a:noFill/>
          <a:ln w="9525">
            <a:noFill/>
            <a:miter lim="800000"/>
            <a:headEnd/>
            <a:tailEnd/>
          </a:ln>
          <a:effectLst/>
        </p:spPr>
        <p:txBody>
          <a:bodyPr>
            <a:spAutoFit/>
          </a:bodyPr>
          <a:lstStyle/>
          <a:p>
            <a:pPr>
              <a:spcBef>
                <a:spcPct val="50000"/>
              </a:spcBef>
            </a:pPr>
            <a:r>
              <a:rPr lang="en-US" sz="4400" i="1">
                <a:solidFill>
                  <a:schemeClr val="tx2"/>
                </a:solidFill>
                <a:effectLst>
                  <a:outerShdw blurRad="38100" dist="38100" dir="2700000" algn="tl">
                    <a:srgbClr val="C0C0C0"/>
                  </a:outerShdw>
                </a:effectLst>
                <a:latin typeface="Arial" charset="0"/>
              </a:rPr>
              <a:t>Back Matter</a:t>
            </a:r>
          </a:p>
        </p:txBody>
      </p:sp>
      <p:sp>
        <p:nvSpPr>
          <p:cNvPr id="582663" name="Text Box 7"/>
          <p:cNvSpPr txBox="1">
            <a:spLocks noChangeArrowheads="1"/>
          </p:cNvSpPr>
          <p:nvPr/>
        </p:nvSpPr>
        <p:spPr bwMode="auto">
          <a:xfrm>
            <a:off x="536575" y="2459038"/>
            <a:ext cx="8070850" cy="1800225"/>
          </a:xfrm>
          <a:prstGeom prst="rect">
            <a:avLst/>
          </a:prstGeom>
          <a:noFill/>
          <a:ln w="9525">
            <a:noFill/>
            <a:miter lim="800000"/>
            <a:headEnd/>
            <a:tailEnd/>
          </a:ln>
          <a:effectLst/>
        </p:spPr>
        <p:txBody>
          <a:bodyPr>
            <a:spAutoFit/>
          </a:bodyPr>
          <a:lstStyle/>
          <a:p>
            <a:pPr>
              <a:spcBef>
                <a:spcPct val="50000"/>
              </a:spcBef>
            </a:pPr>
            <a:r>
              <a:rPr lang="en-US" sz="2800" b="0">
                <a:solidFill>
                  <a:schemeClr val="tx1"/>
                </a:solidFill>
                <a:latin typeface="Arial" charset="0"/>
              </a:rPr>
              <a:t>The </a:t>
            </a:r>
            <a:r>
              <a:rPr lang="en-US" sz="2800" i="1">
                <a:solidFill>
                  <a:srgbClr val="A50021"/>
                </a:solidFill>
                <a:latin typeface="Arial" charset="0"/>
              </a:rPr>
              <a:t>back matter</a:t>
            </a:r>
            <a:r>
              <a:rPr lang="en-US" sz="2800" b="0">
                <a:solidFill>
                  <a:schemeClr val="tx1"/>
                </a:solidFill>
                <a:latin typeface="Arial" charset="0"/>
              </a:rPr>
              <a:t> supplements and clarifies the body of the report, makes the body easier to understand, and shows where additional information can be found.</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82663"/>
                                        </p:tgtEl>
                                        <p:attrNameLst>
                                          <p:attrName>style.visibility</p:attrName>
                                        </p:attrNameLst>
                                      </p:cBhvr>
                                      <p:to>
                                        <p:strVal val="visible"/>
                                      </p:to>
                                    </p:set>
                                    <p:animEffect transition="in" filter="wipe(up)">
                                      <p:cBhvr>
                                        <p:cTn id="7" dur="500"/>
                                        <p:tgtEl>
                                          <p:spTgt spid="582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663"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2293" name="Text Box 5"/>
          <p:cNvSpPr txBox="1">
            <a:spLocks noChangeArrowheads="1"/>
          </p:cNvSpPr>
          <p:nvPr/>
        </p:nvSpPr>
        <p:spPr bwMode="auto">
          <a:xfrm>
            <a:off x="588963" y="2247900"/>
            <a:ext cx="6905625" cy="4114800"/>
          </a:xfrm>
          <a:prstGeom prst="rect">
            <a:avLst/>
          </a:prstGeom>
          <a:noFill/>
          <a:ln w="9525">
            <a:noFill/>
            <a:miter lim="800000"/>
            <a:headEnd/>
            <a:tailEnd/>
          </a:ln>
          <a:effectLst/>
        </p:spPr>
        <p:txBody>
          <a:bodyPr>
            <a:spAutoFit/>
          </a:bodyPr>
          <a:lstStyle/>
          <a:p>
            <a:pPr marL="231775" indent="-231775">
              <a:spcBef>
                <a:spcPct val="25000"/>
              </a:spcBef>
              <a:buClr>
                <a:schemeClr val="folHlink"/>
              </a:buClr>
              <a:buFontTx/>
              <a:buChar char="•"/>
            </a:pPr>
            <a:r>
              <a:rPr lang="en-US" sz="3200" b="0">
                <a:solidFill>
                  <a:schemeClr val="tx1"/>
                </a:solidFill>
                <a:latin typeface="Arial" charset="0"/>
              </a:rPr>
              <a:t>Appendixes*</a:t>
            </a:r>
          </a:p>
          <a:p>
            <a:pPr marL="231775" indent="-231775">
              <a:spcBef>
                <a:spcPct val="25000"/>
              </a:spcBef>
              <a:buClr>
                <a:schemeClr val="folHlink"/>
              </a:buClr>
              <a:buFontTx/>
              <a:buChar char="•"/>
            </a:pPr>
            <a:r>
              <a:rPr lang="en-US" sz="3200" b="0">
                <a:solidFill>
                  <a:schemeClr val="tx1"/>
                </a:solidFill>
                <a:latin typeface="Arial" charset="0"/>
              </a:rPr>
              <a:t>Bibliography*</a:t>
            </a:r>
          </a:p>
          <a:p>
            <a:pPr marL="231775" indent="-231775">
              <a:spcBef>
                <a:spcPct val="25000"/>
              </a:spcBef>
              <a:buClr>
                <a:schemeClr val="folHlink"/>
              </a:buClr>
              <a:buFontTx/>
              <a:buChar char="•"/>
            </a:pPr>
            <a:r>
              <a:rPr lang="en-US" sz="3200" b="0">
                <a:solidFill>
                  <a:schemeClr val="tx1"/>
                </a:solidFill>
                <a:latin typeface="Arial" charset="0"/>
              </a:rPr>
              <a:t>List of Symbols, Abbreviations, and Acronyms</a:t>
            </a:r>
          </a:p>
          <a:p>
            <a:pPr marL="231775" indent="-231775">
              <a:spcBef>
                <a:spcPct val="25000"/>
              </a:spcBef>
              <a:buClr>
                <a:schemeClr val="folHlink"/>
              </a:buClr>
              <a:buFontTx/>
              <a:buChar char="•"/>
            </a:pPr>
            <a:r>
              <a:rPr lang="en-US" sz="3200" b="0">
                <a:solidFill>
                  <a:schemeClr val="tx1"/>
                </a:solidFill>
                <a:latin typeface="Arial" charset="0"/>
              </a:rPr>
              <a:t>Glossary*</a:t>
            </a:r>
          </a:p>
          <a:p>
            <a:pPr marL="231775" indent="-231775">
              <a:spcBef>
                <a:spcPct val="25000"/>
              </a:spcBef>
              <a:buClr>
                <a:schemeClr val="folHlink"/>
              </a:buClr>
              <a:buFontTx/>
              <a:buChar char="•"/>
            </a:pPr>
            <a:r>
              <a:rPr lang="en-US" sz="3200" b="0">
                <a:solidFill>
                  <a:schemeClr val="tx1"/>
                </a:solidFill>
                <a:latin typeface="Arial" charset="0"/>
              </a:rPr>
              <a:t>Index*</a:t>
            </a:r>
          </a:p>
          <a:p>
            <a:pPr marL="231775" indent="-231775">
              <a:spcBef>
                <a:spcPct val="25000"/>
              </a:spcBef>
              <a:buClr>
                <a:schemeClr val="folHlink"/>
              </a:buClr>
              <a:buFontTx/>
              <a:buChar char="•"/>
            </a:pPr>
            <a:r>
              <a:rPr lang="en-US" sz="3200" b="0">
                <a:solidFill>
                  <a:schemeClr val="tx1"/>
                </a:solidFill>
                <a:latin typeface="Arial" charset="0"/>
              </a:rPr>
              <a:t>Distribution List*</a:t>
            </a:r>
          </a:p>
        </p:txBody>
      </p:sp>
      <p:sp>
        <p:nvSpPr>
          <p:cNvPr id="652296" name="Text Box 8"/>
          <p:cNvSpPr txBox="1">
            <a:spLocks noChangeArrowheads="1"/>
          </p:cNvSpPr>
          <p:nvPr/>
        </p:nvSpPr>
        <p:spPr bwMode="auto">
          <a:xfrm>
            <a:off x="1371600" y="1066800"/>
            <a:ext cx="3546475" cy="762000"/>
          </a:xfrm>
          <a:prstGeom prst="rect">
            <a:avLst/>
          </a:prstGeom>
          <a:noFill/>
          <a:ln w="9525">
            <a:noFill/>
            <a:miter lim="800000"/>
            <a:headEnd/>
            <a:tailEnd/>
          </a:ln>
          <a:effectLst/>
        </p:spPr>
        <p:txBody>
          <a:bodyPr>
            <a:spAutoFit/>
          </a:bodyPr>
          <a:lstStyle/>
          <a:p>
            <a:pPr>
              <a:spcBef>
                <a:spcPct val="50000"/>
              </a:spcBef>
            </a:pPr>
            <a:r>
              <a:rPr lang="en-US" sz="4400" i="1">
                <a:solidFill>
                  <a:schemeClr val="tx2"/>
                </a:solidFill>
                <a:effectLst>
                  <a:outerShdw blurRad="38100" dist="38100" dir="2700000" algn="tl">
                    <a:srgbClr val="C0C0C0"/>
                  </a:outerShdw>
                </a:effectLst>
                <a:latin typeface="Arial" charset="0"/>
              </a:rPr>
              <a:t>Back Matter</a:t>
            </a:r>
          </a:p>
        </p:txBody>
      </p:sp>
      <p:sp>
        <p:nvSpPr>
          <p:cNvPr id="652297" name="Text Box 9"/>
          <p:cNvSpPr txBox="1">
            <a:spLocks noChangeArrowheads="1"/>
          </p:cNvSpPr>
          <p:nvPr/>
        </p:nvSpPr>
        <p:spPr bwMode="auto">
          <a:xfrm>
            <a:off x="0" y="6546850"/>
            <a:ext cx="3124200" cy="311150"/>
          </a:xfrm>
          <a:prstGeom prst="rect">
            <a:avLst/>
          </a:prstGeom>
          <a:noFill/>
          <a:ln w="9525">
            <a:noFill/>
            <a:miter lim="800000"/>
            <a:headEnd/>
            <a:tailEnd/>
          </a:ln>
          <a:effectLst/>
        </p:spPr>
        <p:txBody>
          <a:bodyPr>
            <a:spAutoFit/>
          </a:bodyPr>
          <a:lstStyle/>
          <a:p>
            <a:pPr eaLnBrk="1" hangingPunct="1">
              <a:lnSpc>
                <a:spcPct val="80000"/>
              </a:lnSpc>
              <a:spcBef>
                <a:spcPct val="20000"/>
              </a:spcBef>
              <a:buClr>
                <a:schemeClr val="folHlink"/>
              </a:buClr>
              <a:buSzPct val="60000"/>
              <a:buFont typeface="Wingdings" pitchFamily="2" charset="2"/>
              <a:buNone/>
            </a:pPr>
            <a:r>
              <a:rPr lang="en-US" sz="1800" b="0">
                <a:solidFill>
                  <a:schemeClr val="tx1"/>
                </a:solidFill>
                <a:latin typeface="Arial" charset="0"/>
              </a:rPr>
              <a:t>*May be an optional element</a:t>
            </a:r>
            <a:endParaRPr lang="en-US" sz="1800">
              <a:latin typeface="Arial"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52293"/>
                                        </p:tgtEl>
                                        <p:attrNameLst>
                                          <p:attrName>style.visibility</p:attrName>
                                        </p:attrNameLst>
                                      </p:cBhvr>
                                      <p:to>
                                        <p:strVal val="visible"/>
                                      </p:to>
                                    </p:set>
                                    <p:animEffect transition="in" filter="wipe(up)">
                                      <p:cBhvr>
                                        <p:cTn id="7" dur="500"/>
                                        <p:tgtEl>
                                          <p:spTgt spid="65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293"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87" name="Text Box 7"/>
          <p:cNvSpPr txBox="1">
            <a:spLocks noChangeArrowheads="1"/>
          </p:cNvSpPr>
          <p:nvPr/>
        </p:nvSpPr>
        <p:spPr bwMode="auto">
          <a:xfrm>
            <a:off x="487363" y="2270125"/>
            <a:ext cx="8351837" cy="1800225"/>
          </a:xfrm>
          <a:prstGeom prst="rect">
            <a:avLst/>
          </a:prstGeom>
          <a:noFill/>
          <a:ln w="9525">
            <a:noFill/>
            <a:miter lim="800000"/>
            <a:headEnd/>
            <a:tailEnd/>
          </a:ln>
          <a:effectLst/>
        </p:spPr>
        <p:txBody>
          <a:bodyPr>
            <a:spAutoFit/>
          </a:bodyPr>
          <a:lstStyle/>
          <a:p>
            <a:pPr>
              <a:spcBef>
                <a:spcPct val="50000"/>
              </a:spcBef>
            </a:pPr>
            <a:r>
              <a:rPr lang="en-US" sz="2800" b="0">
                <a:solidFill>
                  <a:schemeClr val="tx1"/>
                </a:solidFill>
                <a:latin typeface="Arial" charset="0"/>
              </a:rPr>
              <a:t>Anything that cannot be left out of a report, but is too large for the main part of the report and would serve to distract or interrupt the flow belongs in the </a:t>
            </a:r>
            <a:r>
              <a:rPr lang="en-US" sz="2800" i="1">
                <a:solidFill>
                  <a:srgbClr val="A50021"/>
                </a:solidFill>
                <a:latin typeface="Arial" charset="0"/>
              </a:rPr>
              <a:t>appendixes</a:t>
            </a:r>
            <a:r>
              <a:rPr lang="en-US" sz="2800" b="0">
                <a:solidFill>
                  <a:schemeClr val="tx1"/>
                </a:solidFill>
                <a:latin typeface="Arial" charset="0"/>
              </a:rPr>
              <a:t>. Examples include:</a:t>
            </a:r>
          </a:p>
        </p:txBody>
      </p:sp>
      <p:grpSp>
        <p:nvGrpSpPr>
          <p:cNvPr id="583692" name="Group 12"/>
          <p:cNvGrpSpPr>
            <a:grpSpLocks/>
          </p:cNvGrpSpPr>
          <p:nvPr/>
        </p:nvGrpSpPr>
        <p:grpSpPr bwMode="auto">
          <a:xfrm>
            <a:off x="563563" y="4229100"/>
            <a:ext cx="8382000" cy="2376488"/>
            <a:chOff x="355" y="2664"/>
            <a:chExt cx="5280" cy="1497"/>
          </a:xfrm>
        </p:grpSpPr>
        <p:sp>
          <p:nvSpPr>
            <p:cNvPr id="583689" name="Text Box 9"/>
            <p:cNvSpPr txBox="1">
              <a:spLocks noChangeArrowheads="1"/>
            </p:cNvSpPr>
            <p:nvPr/>
          </p:nvSpPr>
          <p:spPr bwMode="auto">
            <a:xfrm>
              <a:off x="355" y="2668"/>
              <a:ext cx="2535" cy="1416"/>
            </a:xfrm>
            <a:prstGeom prst="rect">
              <a:avLst/>
            </a:prstGeom>
            <a:noFill/>
            <a:ln w="9525">
              <a:noFill/>
              <a:miter lim="800000"/>
              <a:headEnd/>
              <a:tailEnd/>
            </a:ln>
            <a:effectLst/>
          </p:spPr>
          <p:txBody>
            <a:bodyPr>
              <a:spAutoFit/>
            </a:bodyPr>
            <a:lstStyle/>
            <a:p>
              <a:pPr marL="228600" indent="-228600">
                <a:spcBef>
                  <a:spcPct val="35000"/>
                </a:spcBef>
                <a:buClr>
                  <a:schemeClr val="folHlink"/>
                </a:buClr>
                <a:buFontTx/>
                <a:buChar char="•"/>
              </a:pPr>
              <a:r>
                <a:rPr lang="en-US" sz="2800" b="0">
                  <a:solidFill>
                    <a:schemeClr val="tx1"/>
                  </a:solidFill>
                  <a:latin typeface="Arial" charset="0"/>
                </a:rPr>
                <a:t>Large tables of data</a:t>
              </a:r>
            </a:p>
            <a:p>
              <a:pPr marL="228600" indent="-228600">
                <a:spcBef>
                  <a:spcPct val="35000"/>
                </a:spcBef>
                <a:buClr>
                  <a:schemeClr val="folHlink"/>
                </a:buClr>
                <a:buFontTx/>
                <a:buChar char="•"/>
              </a:pPr>
              <a:r>
                <a:rPr lang="en-US" sz="2800" b="0">
                  <a:solidFill>
                    <a:schemeClr val="tx1"/>
                  </a:solidFill>
                  <a:latin typeface="Arial" charset="0"/>
                </a:rPr>
                <a:t>Flowcharts</a:t>
              </a:r>
            </a:p>
            <a:p>
              <a:pPr marL="228600" indent="-228600">
                <a:spcBef>
                  <a:spcPct val="35000"/>
                </a:spcBef>
                <a:buClr>
                  <a:schemeClr val="folHlink"/>
                </a:buClr>
                <a:buFontTx/>
                <a:buChar char="•"/>
              </a:pPr>
              <a:r>
                <a:rPr lang="en-US" sz="2800" b="0">
                  <a:solidFill>
                    <a:schemeClr val="tx1"/>
                  </a:solidFill>
                  <a:latin typeface="Arial" charset="0"/>
                </a:rPr>
                <a:t>Mathematical analysis</a:t>
              </a:r>
            </a:p>
            <a:p>
              <a:pPr marL="228600" indent="-228600">
                <a:spcBef>
                  <a:spcPct val="35000"/>
                </a:spcBef>
                <a:buClr>
                  <a:schemeClr val="folHlink"/>
                </a:buClr>
                <a:buFontTx/>
                <a:buChar char="•"/>
              </a:pPr>
              <a:r>
                <a:rPr lang="en-US" sz="2800" b="0">
                  <a:solidFill>
                    <a:schemeClr val="tx1"/>
                  </a:solidFill>
                  <a:latin typeface="Arial" charset="0"/>
                </a:rPr>
                <a:t>Large illustrations</a:t>
              </a:r>
            </a:p>
          </p:txBody>
        </p:sp>
        <p:sp>
          <p:nvSpPr>
            <p:cNvPr id="583690" name="Text Box 10"/>
            <p:cNvSpPr txBox="1">
              <a:spLocks noChangeArrowheads="1"/>
            </p:cNvSpPr>
            <p:nvPr/>
          </p:nvSpPr>
          <p:spPr bwMode="auto">
            <a:xfrm>
              <a:off x="3043" y="2664"/>
              <a:ext cx="2592" cy="1497"/>
            </a:xfrm>
            <a:prstGeom prst="rect">
              <a:avLst/>
            </a:prstGeom>
            <a:noFill/>
            <a:ln w="9525">
              <a:noFill/>
              <a:miter lim="800000"/>
              <a:headEnd/>
              <a:tailEnd/>
            </a:ln>
            <a:effectLst/>
          </p:spPr>
          <p:txBody>
            <a:bodyPr>
              <a:spAutoFit/>
            </a:bodyPr>
            <a:lstStyle/>
            <a:p>
              <a:pPr marL="228600" indent="-228600">
                <a:spcBef>
                  <a:spcPct val="35000"/>
                </a:spcBef>
                <a:buClr>
                  <a:schemeClr val="folHlink"/>
                </a:buClr>
                <a:buFontTx/>
                <a:buChar char="•"/>
              </a:pPr>
              <a:r>
                <a:rPr lang="en-US" sz="2800" b="0">
                  <a:solidFill>
                    <a:schemeClr val="tx1"/>
                  </a:solidFill>
                  <a:latin typeface="Arial" charset="0"/>
                </a:rPr>
                <a:t>Detailed explanations and descriptions of test techniques and apparatus</a:t>
              </a:r>
            </a:p>
            <a:p>
              <a:pPr marL="228600" indent="-228600">
                <a:spcBef>
                  <a:spcPct val="35000"/>
                </a:spcBef>
                <a:buClr>
                  <a:schemeClr val="folHlink"/>
                </a:buClr>
                <a:buFontTx/>
                <a:buChar char="•"/>
              </a:pPr>
              <a:r>
                <a:rPr lang="en-US" sz="2800" b="0">
                  <a:solidFill>
                    <a:schemeClr val="tx1"/>
                  </a:solidFill>
                  <a:latin typeface="Arial" charset="0"/>
                </a:rPr>
                <a:t>Technical drawings</a:t>
              </a:r>
            </a:p>
          </p:txBody>
        </p:sp>
      </p:grpSp>
      <p:sp>
        <p:nvSpPr>
          <p:cNvPr id="583691" name="Text Box 11"/>
          <p:cNvSpPr txBox="1">
            <a:spLocks noChangeArrowheads="1"/>
          </p:cNvSpPr>
          <p:nvPr/>
        </p:nvSpPr>
        <p:spPr bwMode="auto">
          <a:xfrm>
            <a:off x="0" y="6546850"/>
            <a:ext cx="3124200" cy="311150"/>
          </a:xfrm>
          <a:prstGeom prst="rect">
            <a:avLst/>
          </a:prstGeom>
          <a:noFill/>
          <a:ln w="9525">
            <a:noFill/>
            <a:miter lim="800000"/>
            <a:headEnd/>
            <a:tailEnd/>
          </a:ln>
          <a:effectLst/>
        </p:spPr>
        <p:txBody>
          <a:bodyPr>
            <a:spAutoFit/>
          </a:bodyPr>
          <a:lstStyle/>
          <a:p>
            <a:pPr eaLnBrk="1" hangingPunct="1">
              <a:lnSpc>
                <a:spcPct val="80000"/>
              </a:lnSpc>
              <a:spcBef>
                <a:spcPct val="20000"/>
              </a:spcBef>
              <a:buClr>
                <a:schemeClr val="folHlink"/>
              </a:buClr>
              <a:buSzPct val="60000"/>
              <a:buFont typeface="Wingdings" pitchFamily="2" charset="2"/>
              <a:buNone/>
            </a:pPr>
            <a:r>
              <a:rPr lang="en-US" sz="1800" b="0">
                <a:solidFill>
                  <a:schemeClr val="tx1"/>
                </a:solidFill>
                <a:latin typeface="Arial" charset="0"/>
              </a:rPr>
              <a:t>*May be an optional element</a:t>
            </a:r>
            <a:endParaRPr lang="en-US" sz="1800">
              <a:latin typeface="Arial" charset="0"/>
            </a:endParaRPr>
          </a:p>
        </p:txBody>
      </p:sp>
      <p:sp>
        <p:nvSpPr>
          <p:cNvPr id="583693" name="Text Box 13"/>
          <p:cNvSpPr txBox="1">
            <a:spLocks noChangeArrowheads="1"/>
          </p:cNvSpPr>
          <p:nvPr/>
        </p:nvSpPr>
        <p:spPr bwMode="auto">
          <a:xfrm>
            <a:off x="1371600" y="1066800"/>
            <a:ext cx="7265988" cy="762000"/>
          </a:xfrm>
          <a:prstGeom prst="rect">
            <a:avLst/>
          </a:prstGeom>
          <a:noFill/>
          <a:ln w="9525">
            <a:noFill/>
            <a:miter lim="800000"/>
            <a:headEnd/>
            <a:tailEnd/>
          </a:ln>
          <a:effectLst/>
        </p:spPr>
        <p:txBody>
          <a:bodyPr>
            <a:spAutoFit/>
          </a:bodyPr>
          <a:lstStyle/>
          <a:p>
            <a:pPr>
              <a:spcBef>
                <a:spcPct val="50000"/>
              </a:spcBef>
            </a:pPr>
            <a:r>
              <a:rPr lang="en-US" sz="4400" i="1">
                <a:solidFill>
                  <a:schemeClr val="tx1"/>
                </a:solidFill>
                <a:effectLst>
                  <a:outerShdw blurRad="38100" dist="38100" dir="2700000" algn="tl">
                    <a:srgbClr val="C0C0C0"/>
                  </a:outerShdw>
                </a:effectLst>
                <a:latin typeface="Arial" charset="0"/>
              </a:rPr>
              <a:t>Back Matter:</a:t>
            </a:r>
            <a:r>
              <a:rPr lang="en-US" sz="4400" i="1">
                <a:solidFill>
                  <a:schemeClr val="tx2"/>
                </a:solidFill>
                <a:effectLst>
                  <a:outerShdw blurRad="38100" dist="38100" dir="2700000" algn="tl">
                    <a:srgbClr val="C0C0C0"/>
                  </a:outerShdw>
                </a:effectLst>
                <a:latin typeface="Arial" charset="0"/>
              </a:rPr>
              <a:t> Appendixes*</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83687"/>
                                        </p:tgtEl>
                                        <p:attrNameLst>
                                          <p:attrName>style.visibility</p:attrName>
                                        </p:attrNameLst>
                                      </p:cBhvr>
                                      <p:to>
                                        <p:strVal val="visible"/>
                                      </p:to>
                                    </p:set>
                                    <p:animEffect transition="in" filter="wipe(up)">
                                      <p:cBhvr>
                                        <p:cTn id="7" dur="500"/>
                                        <p:tgtEl>
                                          <p:spTgt spid="58368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83692"/>
                                        </p:tgtEl>
                                        <p:attrNameLst>
                                          <p:attrName>style.visibility</p:attrName>
                                        </p:attrNameLst>
                                      </p:cBhvr>
                                      <p:to>
                                        <p:strVal val="visible"/>
                                      </p:to>
                                    </p:set>
                                    <p:animEffect transition="in" filter="wipe(up)">
                                      <p:cBhvr>
                                        <p:cTn id="12" dur="500"/>
                                        <p:tgtEl>
                                          <p:spTgt spid="583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7"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76870" name="Picture 6"/>
          <p:cNvPicPr>
            <a:picLocks noChangeAspect="1" noChangeArrowheads="1"/>
          </p:cNvPicPr>
          <p:nvPr/>
        </p:nvPicPr>
        <p:blipFill>
          <a:blip r:embed="rId3">
            <a:clrChange>
              <a:clrFrom>
                <a:srgbClr val="EDEDD6"/>
              </a:clrFrom>
              <a:clrTo>
                <a:srgbClr val="EDEDD6">
                  <a:alpha val="0"/>
                </a:srgbClr>
              </a:clrTo>
            </a:clrChange>
          </a:blip>
          <a:srcRect l="14302" t="15988" r="23431" b="30928"/>
          <a:stretch>
            <a:fillRect/>
          </a:stretch>
        </p:blipFill>
        <p:spPr bwMode="auto">
          <a:xfrm>
            <a:off x="1189038" y="3048000"/>
            <a:ext cx="6546850" cy="3381375"/>
          </a:xfrm>
          <a:prstGeom prst="rect">
            <a:avLst/>
          </a:prstGeom>
          <a:noFill/>
          <a:ln w="9525">
            <a:noFill/>
            <a:miter lim="800000"/>
            <a:headEnd/>
            <a:tailEnd/>
          </a:ln>
          <a:effectLst/>
        </p:spPr>
      </p:pic>
      <p:sp>
        <p:nvSpPr>
          <p:cNvPr id="676871" name="Text Box 7"/>
          <p:cNvSpPr txBox="1">
            <a:spLocks noChangeArrowheads="1"/>
          </p:cNvSpPr>
          <p:nvPr/>
        </p:nvSpPr>
        <p:spPr bwMode="auto">
          <a:xfrm>
            <a:off x="0" y="6546850"/>
            <a:ext cx="3124200" cy="311150"/>
          </a:xfrm>
          <a:prstGeom prst="rect">
            <a:avLst/>
          </a:prstGeom>
          <a:noFill/>
          <a:ln w="9525">
            <a:noFill/>
            <a:miter lim="800000"/>
            <a:headEnd/>
            <a:tailEnd/>
          </a:ln>
          <a:effectLst/>
        </p:spPr>
        <p:txBody>
          <a:bodyPr>
            <a:spAutoFit/>
          </a:bodyPr>
          <a:lstStyle/>
          <a:p>
            <a:pPr eaLnBrk="1" hangingPunct="1">
              <a:lnSpc>
                <a:spcPct val="80000"/>
              </a:lnSpc>
              <a:spcBef>
                <a:spcPct val="20000"/>
              </a:spcBef>
              <a:buClr>
                <a:schemeClr val="folHlink"/>
              </a:buClr>
              <a:buSzPct val="60000"/>
              <a:buFont typeface="Wingdings" pitchFamily="2" charset="2"/>
              <a:buNone/>
            </a:pPr>
            <a:r>
              <a:rPr lang="en-US" sz="1800" b="0">
                <a:solidFill>
                  <a:schemeClr val="tx1"/>
                </a:solidFill>
                <a:latin typeface="Arial" charset="0"/>
              </a:rPr>
              <a:t>*May be an optional element</a:t>
            </a:r>
            <a:endParaRPr lang="en-US" sz="1800">
              <a:latin typeface="Arial" charset="0"/>
            </a:endParaRPr>
          </a:p>
        </p:txBody>
      </p:sp>
      <p:sp>
        <p:nvSpPr>
          <p:cNvPr id="676872" name="Text Box 8"/>
          <p:cNvSpPr txBox="1">
            <a:spLocks noChangeArrowheads="1"/>
          </p:cNvSpPr>
          <p:nvPr/>
        </p:nvSpPr>
        <p:spPr bwMode="auto">
          <a:xfrm>
            <a:off x="1765300" y="1939925"/>
            <a:ext cx="5375275" cy="1066800"/>
          </a:xfrm>
          <a:prstGeom prst="rect">
            <a:avLst/>
          </a:prstGeom>
          <a:noFill/>
          <a:ln w="9525">
            <a:noFill/>
            <a:miter lim="800000"/>
            <a:headEnd/>
            <a:tailEnd/>
          </a:ln>
          <a:effectLst/>
        </p:spPr>
        <p:txBody>
          <a:bodyPr>
            <a:spAutoFit/>
          </a:bodyPr>
          <a:lstStyle/>
          <a:p>
            <a:pPr algn="ctr"/>
            <a:r>
              <a:rPr lang="en-US" sz="3200" b="0">
                <a:solidFill>
                  <a:schemeClr val="tx1"/>
                </a:solidFill>
                <a:latin typeface="Arial" charset="0"/>
              </a:rPr>
              <a:t>Appendix A</a:t>
            </a:r>
          </a:p>
          <a:p>
            <a:pPr algn="ctr"/>
            <a:r>
              <a:rPr lang="en-US" sz="3200" b="0">
                <a:solidFill>
                  <a:schemeClr val="tx1"/>
                </a:solidFill>
                <a:latin typeface="Arial" charset="0"/>
              </a:rPr>
              <a:t>Hose Nozzle Part Drawings</a:t>
            </a:r>
          </a:p>
        </p:txBody>
      </p:sp>
      <p:sp>
        <p:nvSpPr>
          <p:cNvPr id="676873" name="Text Box 9"/>
          <p:cNvSpPr txBox="1">
            <a:spLocks noChangeArrowheads="1"/>
          </p:cNvSpPr>
          <p:nvPr/>
        </p:nvSpPr>
        <p:spPr bwMode="auto">
          <a:xfrm>
            <a:off x="1371600" y="1066800"/>
            <a:ext cx="7265988" cy="762000"/>
          </a:xfrm>
          <a:prstGeom prst="rect">
            <a:avLst/>
          </a:prstGeom>
          <a:noFill/>
          <a:ln w="9525">
            <a:noFill/>
            <a:miter lim="800000"/>
            <a:headEnd/>
            <a:tailEnd/>
          </a:ln>
          <a:effectLst/>
        </p:spPr>
        <p:txBody>
          <a:bodyPr>
            <a:spAutoFit/>
          </a:bodyPr>
          <a:lstStyle/>
          <a:p>
            <a:pPr>
              <a:spcBef>
                <a:spcPct val="50000"/>
              </a:spcBef>
            </a:pPr>
            <a:r>
              <a:rPr lang="en-US" sz="4400" i="1">
                <a:solidFill>
                  <a:schemeClr val="tx1"/>
                </a:solidFill>
                <a:effectLst>
                  <a:outerShdw blurRad="38100" dist="38100" dir="2700000" algn="tl">
                    <a:srgbClr val="C0C0C0"/>
                  </a:outerShdw>
                </a:effectLst>
                <a:latin typeface="Arial" charset="0"/>
              </a:rPr>
              <a:t>Back Matter:</a:t>
            </a:r>
            <a:r>
              <a:rPr lang="en-US" sz="4400" i="1">
                <a:solidFill>
                  <a:schemeClr val="tx2"/>
                </a:solidFill>
                <a:effectLst>
                  <a:outerShdw blurRad="38100" dist="38100" dir="2700000" algn="tl">
                    <a:srgbClr val="C0C0C0"/>
                  </a:outerShdw>
                </a:effectLst>
                <a:latin typeface="Arial" charset="0"/>
              </a:rPr>
              <a:t> Appendixes*</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76872"/>
                                        </p:tgtEl>
                                        <p:attrNameLst>
                                          <p:attrName>style.visibility</p:attrName>
                                        </p:attrNameLst>
                                      </p:cBhvr>
                                      <p:to>
                                        <p:strVal val="visible"/>
                                      </p:to>
                                    </p:set>
                                    <p:animEffect transition="in" filter="wipe(up)">
                                      <p:cBhvr>
                                        <p:cTn id="7" dur="500"/>
                                        <p:tgtEl>
                                          <p:spTgt spid="67687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676870"/>
                                        </p:tgtEl>
                                        <p:attrNameLst>
                                          <p:attrName>style.visibility</p:attrName>
                                        </p:attrNameLst>
                                      </p:cBhvr>
                                      <p:to>
                                        <p:strVal val="visible"/>
                                      </p:to>
                                    </p:set>
                                    <p:animEffect transition="in" filter="randombar(horizontal)">
                                      <p:cBhvr>
                                        <p:cTn id="11" dur="500"/>
                                        <p:tgtEl>
                                          <p:spTgt spid="676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872"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5732" name="Text Box 4"/>
          <p:cNvSpPr txBox="1">
            <a:spLocks noChangeArrowheads="1"/>
          </p:cNvSpPr>
          <p:nvPr/>
        </p:nvSpPr>
        <p:spPr bwMode="auto">
          <a:xfrm>
            <a:off x="1371600" y="195263"/>
            <a:ext cx="7772400" cy="1644650"/>
          </a:xfrm>
          <a:prstGeom prst="rect">
            <a:avLst/>
          </a:prstGeom>
          <a:noFill/>
          <a:ln w="9525">
            <a:noFill/>
            <a:miter lim="800000"/>
            <a:headEnd/>
            <a:tailEnd/>
          </a:ln>
          <a:effectLst/>
        </p:spPr>
        <p:txBody>
          <a:bodyPr>
            <a:spAutoFit/>
          </a:bodyPr>
          <a:lstStyle/>
          <a:p>
            <a:pPr marL="2682875" indent="-2682875">
              <a:spcBef>
                <a:spcPct val="50000"/>
              </a:spcBef>
            </a:pPr>
            <a:r>
              <a:rPr lang="en-US" sz="3400" i="1">
                <a:solidFill>
                  <a:schemeClr val="tx2"/>
                </a:solidFill>
                <a:effectLst>
                  <a:outerShdw blurRad="38100" dist="38100" dir="2700000" algn="tl">
                    <a:srgbClr val="C0C0C0"/>
                  </a:outerShdw>
                </a:effectLst>
                <a:latin typeface="Arial" charset="0"/>
              </a:rPr>
              <a:t>Back Matter: List of Symbols, Abbreviations, and Acronyms*</a:t>
            </a:r>
          </a:p>
        </p:txBody>
      </p:sp>
      <p:sp>
        <p:nvSpPr>
          <p:cNvPr id="585734" name="Text Box 6"/>
          <p:cNvSpPr txBox="1">
            <a:spLocks noChangeArrowheads="1"/>
          </p:cNvSpPr>
          <p:nvPr/>
        </p:nvSpPr>
        <p:spPr bwMode="auto">
          <a:xfrm>
            <a:off x="455613" y="2233613"/>
            <a:ext cx="4216400" cy="3081337"/>
          </a:xfrm>
          <a:prstGeom prst="rect">
            <a:avLst/>
          </a:prstGeom>
          <a:noFill/>
          <a:ln w="9525">
            <a:noFill/>
            <a:miter lim="800000"/>
            <a:headEnd/>
            <a:tailEnd/>
          </a:ln>
          <a:effectLst/>
        </p:spPr>
        <p:txBody>
          <a:bodyPr>
            <a:spAutoFit/>
          </a:bodyPr>
          <a:lstStyle/>
          <a:p>
            <a:pPr eaLnBrk="1" hangingPunct="1">
              <a:spcBef>
                <a:spcPct val="30000"/>
              </a:spcBef>
            </a:pPr>
            <a:r>
              <a:rPr lang="en-US" sz="2800" b="0">
                <a:solidFill>
                  <a:schemeClr val="tx1"/>
                </a:solidFill>
                <a:latin typeface="Arial" charset="0"/>
              </a:rPr>
              <a:t>If more than five </a:t>
            </a:r>
            <a:r>
              <a:rPr lang="en-US" sz="2800" i="1">
                <a:solidFill>
                  <a:srgbClr val="A50021"/>
                </a:solidFill>
                <a:latin typeface="Arial" charset="0"/>
              </a:rPr>
              <a:t>symbols</a:t>
            </a:r>
            <a:r>
              <a:rPr lang="en-US" sz="2800" b="0">
                <a:solidFill>
                  <a:schemeClr val="tx1"/>
                </a:solidFill>
                <a:latin typeface="Arial" charset="0"/>
              </a:rPr>
              <a:t>, </a:t>
            </a:r>
            <a:r>
              <a:rPr lang="en-US" sz="2800" i="1">
                <a:solidFill>
                  <a:srgbClr val="A50021"/>
                </a:solidFill>
                <a:latin typeface="Arial" charset="0"/>
              </a:rPr>
              <a:t>abbreviations</a:t>
            </a:r>
            <a:r>
              <a:rPr lang="en-US" sz="2800" b="0">
                <a:solidFill>
                  <a:schemeClr val="tx1"/>
                </a:solidFill>
                <a:latin typeface="Arial" charset="0"/>
              </a:rPr>
              <a:t>, or </a:t>
            </a:r>
            <a:r>
              <a:rPr lang="en-US" sz="2800" i="1">
                <a:solidFill>
                  <a:srgbClr val="A50021"/>
                </a:solidFill>
                <a:latin typeface="Arial" charset="0"/>
              </a:rPr>
              <a:t>acronyms</a:t>
            </a:r>
            <a:r>
              <a:rPr lang="en-US" sz="2800" b="0">
                <a:solidFill>
                  <a:schemeClr val="tx1"/>
                </a:solidFill>
                <a:latin typeface="Arial" charset="0"/>
              </a:rPr>
              <a:t> are used in the report, they are to be listed with their explanation. </a:t>
            </a:r>
            <a:endParaRPr lang="en-US" sz="2800">
              <a:latin typeface="Arial" charset="0"/>
            </a:endParaRPr>
          </a:p>
        </p:txBody>
      </p:sp>
      <p:sp>
        <p:nvSpPr>
          <p:cNvPr id="585737" name="Text Box 9"/>
          <p:cNvSpPr txBox="1">
            <a:spLocks noChangeArrowheads="1"/>
          </p:cNvSpPr>
          <p:nvPr/>
        </p:nvSpPr>
        <p:spPr bwMode="auto">
          <a:xfrm>
            <a:off x="0" y="6546850"/>
            <a:ext cx="3124200" cy="311150"/>
          </a:xfrm>
          <a:prstGeom prst="rect">
            <a:avLst/>
          </a:prstGeom>
          <a:noFill/>
          <a:ln w="9525">
            <a:noFill/>
            <a:miter lim="800000"/>
            <a:headEnd/>
            <a:tailEnd/>
          </a:ln>
          <a:effectLst/>
        </p:spPr>
        <p:txBody>
          <a:bodyPr>
            <a:spAutoFit/>
          </a:bodyPr>
          <a:lstStyle/>
          <a:p>
            <a:pPr eaLnBrk="1" hangingPunct="1">
              <a:lnSpc>
                <a:spcPct val="80000"/>
              </a:lnSpc>
              <a:spcBef>
                <a:spcPct val="20000"/>
              </a:spcBef>
              <a:buClr>
                <a:schemeClr val="folHlink"/>
              </a:buClr>
              <a:buSzPct val="60000"/>
              <a:buFont typeface="Wingdings" pitchFamily="2" charset="2"/>
              <a:buNone/>
            </a:pPr>
            <a:r>
              <a:rPr lang="en-US" sz="1800" b="0">
                <a:solidFill>
                  <a:schemeClr val="tx1"/>
                </a:solidFill>
                <a:latin typeface="Arial" charset="0"/>
              </a:rPr>
              <a:t>*May be an optional element</a:t>
            </a:r>
            <a:endParaRPr lang="en-US" sz="1800">
              <a:latin typeface="Arial" charset="0"/>
            </a:endParaRPr>
          </a:p>
        </p:txBody>
      </p:sp>
      <p:pic>
        <p:nvPicPr>
          <p:cNvPr id="585738" name="Picture 10"/>
          <p:cNvPicPr>
            <a:picLocks noChangeAspect="1" noChangeArrowheads="1"/>
          </p:cNvPicPr>
          <p:nvPr/>
        </p:nvPicPr>
        <p:blipFill>
          <a:blip r:embed="rId3">
            <a:clrChange>
              <a:clrFrom>
                <a:srgbClr val="808080"/>
              </a:clrFrom>
              <a:clrTo>
                <a:srgbClr val="808080">
                  <a:alpha val="0"/>
                </a:srgbClr>
              </a:clrTo>
            </a:clrChange>
          </a:blip>
          <a:srcRect l="28978" t="8051" r="30252" b="6044"/>
          <a:stretch>
            <a:fillRect/>
          </a:stretch>
        </p:blipFill>
        <p:spPr bwMode="auto">
          <a:xfrm>
            <a:off x="4965700" y="1908175"/>
            <a:ext cx="3503613" cy="4470400"/>
          </a:xfrm>
          <a:prstGeom prst="rect">
            <a:avLst/>
          </a:prstGeom>
          <a:noFill/>
          <a:ln w="9525">
            <a:noFill/>
            <a:miter lim="800000"/>
            <a:headEnd/>
            <a:tailEnd/>
          </a:ln>
          <a:effectLst/>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85734"/>
                                        </p:tgtEl>
                                        <p:attrNameLst>
                                          <p:attrName>style.visibility</p:attrName>
                                        </p:attrNameLst>
                                      </p:cBhvr>
                                      <p:to>
                                        <p:strVal val="visible"/>
                                      </p:to>
                                    </p:set>
                                    <p:animEffect transition="in" filter="wipe(up)">
                                      <p:cBhvr>
                                        <p:cTn id="7" dur="500"/>
                                        <p:tgtEl>
                                          <p:spTgt spid="58573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85738"/>
                                        </p:tgtEl>
                                        <p:attrNameLst>
                                          <p:attrName>style.visibility</p:attrName>
                                        </p:attrNameLst>
                                      </p:cBhvr>
                                      <p:to>
                                        <p:strVal val="visible"/>
                                      </p:to>
                                    </p:set>
                                    <p:animEffect transition="in" filter="randombar(horizontal)">
                                      <p:cBhvr>
                                        <p:cTn id="11" dur="500"/>
                                        <p:tgtEl>
                                          <p:spTgt spid="585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734"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3382" name="Text Box 6"/>
          <p:cNvSpPr txBox="1">
            <a:spLocks noChangeArrowheads="1"/>
          </p:cNvSpPr>
          <p:nvPr/>
        </p:nvSpPr>
        <p:spPr bwMode="auto">
          <a:xfrm>
            <a:off x="538163" y="2366963"/>
            <a:ext cx="8177212" cy="3017837"/>
          </a:xfrm>
          <a:prstGeom prst="rect">
            <a:avLst/>
          </a:prstGeom>
          <a:noFill/>
          <a:ln w="9525">
            <a:noFill/>
            <a:miter lim="800000"/>
            <a:headEnd/>
            <a:tailEnd/>
          </a:ln>
          <a:effectLst/>
        </p:spPr>
        <p:txBody>
          <a:bodyPr>
            <a:spAutoFit/>
          </a:bodyPr>
          <a:lstStyle/>
          <a:p>
            <a:pPr marL="225425" indent="-225425">
              <a:spcBef>
                <a:spcPct val="50000"/>
              </a:spcBef>
              <a:buClr>
                <a:schemeClr val="folHlink"/>
              </a:buClr>
              <a:buFontTx/>
              <a:buChar char="•"/>
            </a:pPr>
            <a:r>
              <a:rPr lang="en-US" sz="3200" b="0">
                <a:solidFill>
                  <a:schemeClr val="tx1"/>
                </a:solidFill>
                <a:latin typeface="Arial" charset="0"/>
              </a:rPr>
              <a:t>Create an outline of your report before you write it.</a:t>
            </a:r>
          </a:p>
          <a:p>
            <a:pPr marL="225425" indent="-225425">
              <a:spcBef>
                <a:spcPct val="50000"/>
              </a:spcBef>
              <a:buClr>
                <a:schemeClr val="folHlink"/>
              </a:buClr>
              <a:buFontTx/>
              <a:buChar char="•"/>
            </a:pPr>
            <a:r>
              <a:rPr lang="en-US" sz="3200" b="0">
                <a:solidFill>
                  <a:schemeClr val="tx1"/>
                </a:solidFill>
                <a:latin typeface="Arial" charset="0"/>
              </a:rPr>
              <a:t>Write the body of the report first. Then write the front and back matter.</a:t>
            </a:r>
          </a:p>
          <a:p>
            <a:pPr marL="225425" indent="-225425">
              <a:spcBef>
                <a:spcPct val="50000"/>
              </a:spcBef>
              <a:buClr>
                <a:schemeClr val="folHlink"/>
              </a:buClr>
              <a:buFontTx/>
              <a:buChar char="•"/>
            </a:pPr>
            <a:r>
              <a:rPr lang="en-US" sz="3200" b="0">
                <a:solidFill>
                  <a:schemeClr val="tx1"/>
                </a:solidFill>
                <a:latin typeface="Arial" charset="0"/>
              </a:rPr>
              <a:t>Have someone proofread your report.</a:t>
            </a:r>
          </a:p>
        </p:txBody>
      </p:sp>
      <p:sp>
        <p:nvSpPr>
          <p:cNvPr id="613383" name="Text Box 7"/>
          <p:cNvSpPr txBox="1">
            <a:spLocks noChangeArrowheads="1"/>
          </p:cNvSpPr>
          <p:nvPr/>
        </p:nvSpPr>
        <p:spPr bwMode="auto">
          <a:xfrm>
            <a:off x="1371600" y="1066800"/>
            <a:ext cx="4411663" cy="762000"/>
          </a:xfrm>
          <a:prstGeom prst="rect">
            <a:avLst/>
          </a:prstGeom>
          <a:noFill/>
          <a:ln w="9525">
            <a:noFill/>
            <a:miter lim="800000"/>
            <a:headEnd/>
            <a:tailEnd/>
          </a:ln>
          <a:effectLst/>
        </p:spPr>
        <p:txBody>
          <a:bodyPr>
            <a:spAutoFit/>
          </a:bodyPr>
          <a:lstStyle/>
          <a:p>
            <a:pPr>
              <a:spcBef>
                <a:spcPct val="50000"/>
              </a:spcBef>
            </a:pPr>
            <a:r>
              <a:rPr lang="en-US" sz="4400" i="1">
                <a:solidFill>
                  <a:schemeClr val="tx1"/>
                </a:solidFill>
                <a:effectLst>
                  <a:outerShdw blurRad="38100" dist="38100" dir="2700000" algn="tl">
                    <a:srgbClr val="C0C0C0"/>
                  </a:outerShdw>
                </a:effectLst>
                <a:latin typeface="Arial" charset="0"/>
              </a:rPr>
              <a:t>Tips for Writing</a:t>
            </a:r>
            <a:endParaRPr lang="en-US" sz="4400" i="1">
              <a:solidFill>
                <a:schemeClr val="tx2"/>
              </a:solidFill>
              <a:effectLst>
                <a:outerShdw blurRad="38100" dist="38100" dir="2700000" algn="tl">
                  <a:srgbClr val="C0C0C0"/>
                </a:outerShdw>
              </a:effectLst>
              <a:latin typeface="Arial"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13382">
                                            <p:txEl>
                                              <p:pRg st="0" end="0"/>
                                            </p:txEl>
                                          </p:spTgt>
                                        </p:tgtEl>
                                        <p:attrNameLst>
                                          <p:attrName>style.visibility</p:attrName>
                                        </p:attrNameLst>
                                      </p:cBhvr>
                                      <p:to>
                                        <p:strVal val="visible"/>
                                      </p:to>
                                    </p:set>
                                    <p:animEffect transition="in" filter="wipe(up)">
                                      <p:cBhvr>
                                        <p:cTn id="7" dur="500"/>
                                        <p:tgtEl>
                                          <p:spTgt spid="6133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13382">
                                            <p:txEl>
                                              <p:pRg st="1" end="1"/>
                                            </p:txEl>
                                          </p:spTgt>
                                        </p:tgtEl>
                                        <p:attrNameLst>
                                          <p:attrName>style.visibility</p:attrName>
                                        </p:attrNameLst>
                                      </p:cBhvr>
                                      <p:to>
                                        <p:strVal val="visible"/>
                                      </p:to>
                                    </p:set>
                                    <p:animEffect transition="in" filter="wipe(up)">
                                      <p:cBhvr>
                                        <p:cTn id="12" dur="500"/>
                                        <p:tgtEl>
                                          <p:spTgt spid="6133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13382">
                                            <p:txEl>
                                              <p:pRg st="2" end="2"/>
                                            </p:txEl>
                                          </p:spTgt>
                                        </p:tgtEl>
                                        <p:attrNameLst>
                                          <p:attrName>style.visibility</p:attrName>
                                        </p:attrNameLst>
                                      </p:cBhvr>
                                      <p:to>
                                        <p:strVal val="visible"/>
                                      </p:to>
                                    </p:set>
                                    <p:animEffect transition="in" filter="wipe(up)">
                                      <p:cBhvr>
                                        <p:cTn id="17" dur="500"/>
                                        <p:tgtEl>
                                          <p:spTgt spid="61338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82"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6450" name="Rectangle 2"/>
          <p:cNvSpPr>
            <a:spLocks noGrp="1" noChangeArrowheads="1"/>
          </p:cNvSpPr>
          <p:nvPr>
            <p:ph type="title"/>
          </p:nvPr>
        </p:nvSpPr>
        <p:spPr/>
        <p:txBody>
          <a:bodyPr/>
          <a:lstStyle/>
          <a:p>
            <a:r>
              <a:rPr lang="en-US"/>
              <a:t>References</a:t>
            </a:r>
          </a:p>
        </p:txBody>
      </p:sp>
      <p:sp>
        <p:nvSpPr>
          <p:cNvPr id="616453" name="Text Box 5"/>
          <p:cNvSpPr txBox="1">
            <a:spLocks noChangeArrowheads="1"/>
          </p:cNvSpPr>
          <p:nvPr/>
        </p:nvSpPr>
        <p:spPr bwMode="auto">
          <a:xfrm>
            <a:off x="496888" y="2212975"/>
            <a:ext cx="8294687" cy="4075113"/>
          </a:xfrm>
          <a:prstGeom prst="rect">
            <a:avLst/>
          </a:prstGeom>
          <a:noFill/>
          <a:ln w="9525">
            <a:noFill/>
            <a:miter lim="800000"/>
            <a:headEnd/>
            <a:tailEnd/>
          </a:ln>
          <a:effectLst/>
        </p:spPr>
        <p:txBody>
          <a:bodyPr>
            <a:spAutoFit/>
          </a:bodyPr>
          <a:lstStyle/>
          <a:p>
            <a:pPr marL="914400" indent="-914400">
              <a:spcBef>
                <a:spcPct val="30000"/>
              </a:spcBef>
            </a:pPr>
            <a:r>
              <a:rPr lang="en-US" sz="1800" b="0">
                <a:solidFill>
                  <a:schemeClr val="tx1"/>
                </a:solidFill>
                <a:latin typeface="Arial" charset="0"/>
              </a:rPr>
              <a:t>National Information Standards Organization. </a:t>
            </a:r>
            <a:r>
              <a:rPr lang="en-US" sz="1800" b="0" i="1">
                <a:solidFill>
                  <a:schemeClr val="tx1"/>
                </a:solidFill>
                <a:latin typeface="Arial" charset="0"/>
              </a:rPr>
              <a:t>Scientific and Technical Reports - Elements, Organization, and Design. </a:t>
            </a:r>
            <a:r>
              <a:rPr lang="en-US" sz="1800" b="0">
                <a:solidFill>
                  <a:schemeClr val="tx1"/>
                </a:solidFill>
                <a:latin typeface="Arial" charset="0"/>
              </a:rPr>
              <a:t>ANSI/NISO 239.18-1995 (R1987).</a:t>
            </a:r>
          </a:p>
          <a:p>
            <a:pPr marL="914400" indent="-914400">
              <a:spcBef>
                <a:spcPct val="30000"/>
              </a:spcBef>
            </a:pPr>
            <a:r>
              <a:rPr lang="en-US" sz="1800" b="0">
                <a:solidFill>
                  <a:schemeClr val="tx1"/>
                </a:solidFill>
                <a:latin typeface="Arial" charset="0"/>
              </a:rPr>
              <a:t>Alley, M. (1996). </a:t>
            </a:r>
            <a:r>
              <a:rPr lang="en-US" sz="1800" b="0" i="1">
                <a:solidFill>
                  <a:schemeClr val="tx1"/>
                </a:solidFill>
                <a:latin typeface="Arial" charset="0"/>
              </a:rPr>
              <a:t>The craft of scientific writing</a:t>
            </a:r>
            <a:r>
              <a:rPr lang="en-US" sz="1800" b="0">
                <a:solidFill>
                  <a:schemeClr val="tx1"/>
                </a:solidFill>
                <a:latin typeface="Arial" charset="0"/>
              </a:rPr>
              <a:t>. (3rd ed.). New York: Springer-Verlag</a:t>
            </a:r>
          </a:p>
          <a:p>
            <a:pPr marL="914400" indent="-914400">
              <a:spcBef>
                <a:spcPct val="30000"/>
              </a:spcBef>
            </a:pPr>
            <a:r>
              <a:rPr lang="en-US" sz="1800" b="0">
                <a:solidFill>
                  <a:schemeClr val="tx1"/>
                </a:solidFill>
                <a:latin typeface="Arial" charset="0"/>
              </a:rPr>
              <a:t>Day, R. A. (1998). </a:t>
            </a:r>
            <a:r>
              <a:rPr lang="en-US" sz="1800" b="0" i="1">
                <a:solidFill>
                  <a:schemeClr val="tx1"/>
                </a:solidFill>
                <a:latin typeface="Arial" charset="0"/>
              </a:rPr>
              <a:t>How to write &amp; publish a scientific paper</a:t>
            </a:r>
            <a:r>
              <a:rPr lang="en-US" sz="1800" b="0">
                <a:solidFill>
                  <a:schemeClr val="tx1"/>
                </a:solidFill>
                <a:latin typeface="Arial" charset="0"/>
              </a:rPr>
              <a:t>. (5th ed.). CT: The Oryx Press.</a:t>
            </a:r>
          </a:p>
          <a:p>
            <a:pPr marL="914400" indent="-914400">
              <a:spcBef>
                <a:spcPct val="30000"/>
              </a:spcBef>
            </a:pPr>
            <a:r>
              <a:rPr lang="en-US" sz="1800" b="0">
                <a:solidFill>
                  <a:schemeClr val="tx1"/>
                </a:solidFill>
                <a:latin typeface="Arial" charset="0"/>
              </a:rPr>
              <a:t>Beer, D., McMurrey, D. (2005). </a:t>
            </a:r>
            <a:r>
              <a:rPr lang="en-US" sz="1800" b="0" i="1">
                <a:solidFill>
                  <a:schemeClr val="tx1"/>
                </a:solidFill>
                <a:latin typeface="Arial" charset="0"/>
              </a:rPr>
              <a:t>A guide to writing as an engineer (2nd ed.).</a:t>
            </a:r>
            <a:r>
              <a:rPr lang="en-US" sz="1800" b="0">
                <a:solidFill>
                  <a:schemeClr val="tx1"/>
                </a:solidFill>
                <a:latin typeface="Arial" charset="0"/>
              </a:rPr>
              <a:t> Hoboken, NJ: John Wiley &amp; Sons, Inc.</a:t>
            </a:r>
          </a:p>
          <a:p>
            <a:pPr marL="914400" indent="-914400">
              <a:spcBef>
                <a:spcPct val="30000"/>
              </a:spcBef>
            </a:pPr>
            <a:r>
              <a:rPr lang="en-US" sz="1800" b="0">
                <a:solidFill>
                  <a:schemeClr val="tx1"/>
                </a:solidFill>
                <a:latin typeface="Arial" charset="0"/>
              </a:rPr>
              <a:t>Lannon, J. M. (1994). Technical writing. NY: Harper Collins College Publishers</a:t>
            </a:r>
          </a:p>
          <a:p>
            <a:pPr marL="914400" indent="-914400">
              <a:spcBef>
                <a:spcPct val="30000"/>
              </a:spcBef>
            </a:pPr>
            <a:r>
              <a:rPr lang="en-US" sz="1800" b="0">
                <a:solidFill>
                  <a:schemeClr val="tx1"/>
                </a:solidFill>
                <a:latin typeface="Arial" charset="0"/>
              </a:rPr>
              <a:t>Newman, J. M. (2006). Resources for technical and business writing: Glossary. Retrieved August 3, 2006 from http://www.lupinworks.com/roche/pages/glossary.php</a:t>
            </a:r>
          </a:p>
        </p:txBody>
      </p:sp>
    </p:spTree>
  </p:cSld>
  <p:clrMapOvr>
    <a:masterClrMapping/>
  </p:clrMapOvr>
  <p:transition>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7955" name="Text Box 3"/>
          <p:cNvSpPr txBox="1">
            <a:spLocks noChangeArrowheads="1"/>
          </p:cNvSpPr>
          <p:nvPr/>
        </p:nvSpPr>
        <p:spPr bwMode="auto">
          <a:xfrm>
            <a:off x="381000" y="2133600"/>
            <a:ext cx="8382000" cy="1554163"/>
          </a:xfrm>
          <a:prstGeom prst="rect">
            <a:avLst/>
          </a:prstGeom>
          <a:noFill/>
          <a:ln w="9525">
            <a:noFill/>
            <a:miter lim="800000"/>
            <a:headEnd/>
            <a:tailEnd/>
          </a:ln>
          <a:effectLst/>
        </p:spPr>
        <p:txBody>
          <a:bodyPr>
            <a:spAutoFit/>
          </a:bodyPr>
          <a:lstStyle/>
          <a:p>
            <a:pPr>
              <a:spcBef>
                <a:spcPct val="50000"/>
              </a:spcBef>
            </a:pPr>
            <a:r>
              <a:rPr lang="en-US" sz="3200" b="0">
                <a:solidFill>
                  <a:schemeClr val="tx1"/>
                </a:solidFill>
                <a:latin typeface="Arial" charset="0"/>
              </a:rPr>
              <a:t>Many engineers spend between 1/3 and 1/2 of their work time engaged in </a:t>
            </a:r>
            <a:r>
              <a:rPr lang="en-US" sz="3200" i="1">
                <a:solidFill>
                  <a:srgbClr val="A50021"/>
                </a:solidFill>
                <a:latin typeface="Arial" charset="0"/>
              </a:rPr>
              <a:t>technical writing</a:t>
            </a:r>
            <a:r>
              <a:rPr lang="en-US" sz="3200" b="0">
                <a:solidFill>
                  <a:schemeClr val="tx1"/>
                </a:solidFill>
                <a:latin typeface="Arial" charset="0"/>
              </a:rPr>
              <a:t>. Examples include:</a:t>
            </a:r>
          </a:p>
        </p:txBody>
      </p:sp>
      <p:grpSp>
        <p:nvGrpSpPr>
          <p:cNvPr id="637959" name="Group 7"/>
          <p:cNvGrpSpPr>
            <a:grpSpLocks/>
          </p:cNvGrpSpPr>
          <p:nvPr/>
        </p:nvGrpSpPr>
        <p:grpSpPr bwMode="auto">
          <a:xfrm>
            <a:off x="1219200" y="3713163"/>
            <a:ext cx="7315200" cy="2916237"/>
            <a:chOff x="768" y="2339"/>
            <a:chExt cx="4608" cy="1837"/>
          </a:xfrm>
        </p:grpSpPr>
        <p:sp>
          <p:nvSpPr>
            <p:cNvPr id="637956" name="Text Box 4"/>
            <p:cNvSpPr txBox="1">
              <a:spLocks noChangeArrowheads="1"/>
            </p:cNvSpPr>
            <p:nvPr/>
          </p:nvSpPr>
          <p:spPr bwMode="auto">
            <a:xfrm>
              <a:off x="768" y="2339"/>
              <a:ext cx="2064" cy="1837"/>
            </a:xfrm>
            <a:prstGeom prst="rect">
              <a:avLst/>
            </a:prstGeom>
            <a:noFill/>
            <a:ln w="9525">
              <a:noFill/>
              <a:miter lim="800000"/>
              <a:headEnd/>
              <a:tailEnd/>
            </a:ln>
            <a:effectLst/>
          </p:spPr>
          <p:txBody>
            <a:bodyPr>
              <a:spAutoFit/>
            </a:bodyPr>
            <a:lstStyle/>
            <a:p>
              <a:pPr marL="236538" indent="-236538">
                <a:spcBef>
                  <a:spcPct val="20000"/>
                </a:spcBef>
                <a:buClr>
                  <a:schemeClr val="folHlink"/>
                </a:buClr>
                <a:buFontTx/>
                <a:buChar char="•"/>
              </a:pPr>
              <a:r>
                <a:rPr lang="en-US" sz="3200" b="0">
                  <a:solidFill>
                    <a:schemeClr val="tx1"/>
                  </a:solidFill>
                  <a:latin typeface="Arial" charset="0"/>
                </a:rPr>
                <a:t>proposals</a:t>
              </a:r>
            </a:p>
            <a:p>
              <a:pPr marL="236538" indent="-236538">
                <a:spcBef>
                  <a:spcPct val="20000"/>
                </a:spcBef>
                <a:buClr>
                  <a:schemeClr val="folHlink"/>
                </a:buClr>
                <a:buFontTx/>
                <a:buChar char="•"/>
              </a:pPr>
              <a:r>
                <a:rPr lang="en-US" sz="3200" b="0">
                  <a:solidFill>
                    <a:schemeClr val="tx1"/>
                  </a:solidFill>
                  <a:latin typeface="Arial" charset="0"/>
                </a:rPr>
                <a:t>regulations</a:t>
              </a:r>
            </a:p>
            <a:p>
              <a:pPr marL="236538" indent="-236538">
                <a:spcBef>
                  <a:spcPct val="20000"/>
                </a:spcBef>
                <a:buClr>
                  <a:schemeClr val="folHlink"/>
                </a:buClr>
                <a:buFontTx/>
                <a:buChar char="•"/>
              </a:pPr>
              <a:r>
                <a:rPr lang="en-US" sz="3200" b="0">
                  <a:solidFill>
                    <a:schemeClr val="tx1"/>
                  </a:solidFill>
                  <a:latin typeface="Arial" charset="0"/>
                </a:rPr>
                <a:t>manuals</a:t>
              </a:r>
            </a:p>
            <a:p>
              <a:pPr marL="236538" indent="-236538">
                <a:spcBef>
                  <a:spcPct val="20000"/>
                </a:spcBef>
                <a:buClr>
                  <a:schemeClr val="folHlink"/>
                </a:buClr>
                <a:buFontTx/>
                <a:buChar char="•"/>
              </a:pPr>
              <a:r>
                <a:rPr lang="en-US" sz="3200" b="0">
                  <a:solidFill>
                    <a:schemeClr val="tx1"/>
                  </a:solidFill>
                  <a:latin typeface="Arial" charset="0"/>
                </a:rPr>
                <a:t>procedures</a:t>
              </a:r>
            </a:p>
            <a:p>
              <a:pPr marL="236538" indent="-236538">
                <a:spcBef>
                  <a:spcPct val="20000"/>
                </a:spcBef>
                <a:buClr>
                  <a:schemeClr val="folHlink"/>
                </a:buClr>
                <a:buFontTx/>
                <a:buChar char="•"/>
              </a:pPr>
              <a:r>
                <a:rPr lang="en-US" sz="3200" b="0">
                  <a:solidFill>
                    <a:schemeClr val="tx1"/>
                  </a:solidFill>
                  <a:latin typeface="Arial" charset="0"/>
                </a:rPr>
                <a:t>requests</a:t>
              </a:r>
            </a:p>
          </p:txBody>
        </p:sp>
        <p:sp>
          <p:nvSpPr>
            <p:cNvPr id="637957" name="Text Box 5"/>
            <p:cNvSpPr txBox="1">
              <a:spLocks noChangeArrowheads="1"/>
            </p:cNvSpPr>
            <p:nvPr/>
          </p:nvSpPr>
          <p:spPr bwMode="auto">
            <a:xfrm>
              <a:off x="3024" y="2339"/>
              <a:ext cx="2352" cy="1469"/>
            </a:xfrm>
            <a:prstGeom prst="rect">
              <a:avLst/>
            </a:prstGeom>
            <a:noFill/>
            <a:ln w="9525">
              <a:noFill/>
              <a:miter lim="800000"/>
              <a:headEnd/>
              <a:tailEnd/>
            </a:ln>
            <a:effectLst/>
          </p:spPr>
          <p:txBody>
            <a:bodyPr>
              <a:spAutoFit/>
            </a:bodyPr>
            <a:lstStyle/>
            <a:p>
              <a:pPr marL="236538" indent="-236538">
                <a:spcBef>
                  <a:spcPct val="20000"/>
                </a:spcBef>
                <a:buClr>
                  <a:schemeClr val="folHlink"/>
                </a:buClr>
                <a:buFontTx/>
                <a:buChar char="•"/>
              </a:pPr>
              <a:r>
                <a:rPr lang="en-US" sz="3200">
                  <a:solidFill>
                    <a:schemeClr val="hlink"/>
                  </a:solidFill>
                  <a:latin typeface="Arial" charset="0"/>
                </a:rPr>
                <a:t>technical reports</a:t>
              </a:r>
            </a:p>
            <a:p>
              <a:pPr marL="236538" indent="-236538">
                <a:spcBef>
                  <a:spcPct val="20000"/>
                </a:spcBef>
                <a:buClr>
                  <a:schemeClr val="folHlink"/>
                </a:buClr>
                <a:buFontTx/>
                <a:buChar char="•"/>
              </a:pPr>
              <a:r>
                <a:rPr lang="en-US" sz="3200" b="0">
                  <a:solidFill>
                    <a:schemeClr val="tx1"/>
                  </a:solidFill>
                  <a:latin typeface="Arial" charset="0"/>
                </a:rPr>
                <a:t>progress reports</a:t>
              </a:r>
            </a:p>
            <a:p>
              <a:pPr marL="236538" indent="-236538">
                <a:spcBef>
                  <a:spcPct val="20000"/>
                </a:spcBef>
                <a:buClr>
                  <a:schemeClr val="folHlink"/>
                </a:buClr>
                <a:buFontTx/>
                <a:buChar char="•"/>
              </a:pPr>
              <a:r>
                <a:rPr lang="en-US" sz="3200" b="0">
                  <a:solidFill>
                    <a:schemeClr val="tx1"/>
                  </a:solidFill>
                  <a:latin typeface="Arial" charset="0"/>
                </a:rPr>
                <a:t>emails</a:t>
              </a:r>
            </a:p>
            <a:p>
              <a:pPr marL="236538" indent="-236538">
                <a:spcBef>
                  <a:spcPct val="20000"/>
                </a:spcBef>
                <a:buClr>
                  <a:schemeClr val="folHlink"/>
                </a:buClr>
                <a:buFontTx/>
                <a:buChar char="•"/>
              </a:pPr>
              <a:r>
                <a:rPr lang="en-US" sz="3200" b="0">
                  <a:solidFill>
                    <a:schemeClr val="tx1"/>
                  </a:solidFill>
                  <a:latin typeface="Arial" charset="0"/>
                </a:rPr>
                <a:t>memos</a:t>
              </a:r>
              <a:endParaRPr lang="en-US" sz="3200">
                <a:latin typeface="Arial" charset="0"/>
              </a:endParaRPr>
            </a:p>
          </p:txBody>
        </p:sp>
      </p:grpSp>
      <p:sp>
        <p:nvSpPr>
          <p:cNvPr id="637958" name="Text Box 6"/>
          <p:cNvSpPr txBox="1">
            <a:spLocks noChangeArrowheads="1"/>
          </p:cNvSpPr>
          <p:nvPr/>
        </p:nvSpPr>
        <p:spPr bwMode="auto">
          <a:xfrm>
            <a:off x="1371600" y="1066800"/>
            <a:ext cx="7620000" cy="762000"/>
          </a:xfrm>
          <a:prstGeom prst="rect">
            <a:avLst/>
          </a:prstGeom>
          <a:noFill/>
          <a:ln w="9525">
            <a:noFill/>
            <a:miter lim="800000"/>
            <a:headEnd/>
            <a:tailEnd/>
          </a:ln>
          <a:effectLst/>
        </p:spPr>
        <p:txBody>
          <a:bodyPr>
            <a:spAutoFit/>
          </a:bodyPr>
          <a:lstStyle/>
          <a:p>
            <a:pPr>
              <a:spcBef>
                <a:spcPct val="50000"/>
              </a:spcBef>
            </a:pPr>
            <a:r>
              <a:rPr lang="en-US" sz="4400" i="1">
                <a:solidFill>
                  <a:schemeClr val="tx2"/>
                </a:solidFill>
                <a:effectLst>
                  <a:outerShdw blurRad="38100" dist="38100" dir="2700000" algn="tl">
                    <a:srgbClr val="C0C0C0"/>
                  </a:outerShdw>
                </a:effectLst>
                <a:latin typeface="Arial" charset="0"/>
              </a:rPr>
              <a:t>The Importance of Writing</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37955"/>
                                        </p:tgtEl>
                                        <p:attrNameLst>
                                          <p:attrName>style.visibility</p:attrName>
                                        </p:attrNameLst>
                                      </p:cBhvr>
                                      <p:to>
                                        <p:strVal val="visible"/>
                                      </p:to>
                                    </p:set>
                                    <p:animEffect transition="in" filter="wipe(up)">
                                      <p:cBhvr>
                                        <p:cTn id="7" dur="500"/>
                                        <p:tgtEl>
                                          <p:spTgt spid="6379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37959"/>
                                        </p:tgtEl>
                                        <p:attrNameLst>
                                          <p:attrName>style.visibility</p:attrName>
                                        </p:attrNameLst>
                                      </p:cBhvr>
                                      <p:to>
                                        <p:strVal val="visible"/>
                                      </p:to>
                                    </p:set>
                                    <p:animEffect transition="in" filter="wipe(up)">
                                      <p:cBhvr>
                                        <p:cTn id="12" dur="500"/>
                                        <p:tgtEl>
                                          <p:spTgt spid="637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795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5906" name="Text Box 2"/>
          <p:cNvSpPr txBox="1">
            <a:spLocks noChangeArrowheads="1"/>
          </p:cNvSpPr>
          <p:nvPr/>
        </p:nvSpPr>
        <p:spPr bwMode="auto">
          <a:xfrm>
            <a:off x="1371600" y="1066800"/>
            <a:ext cx="4976813" cy="762000"/>
          </a:xfrm>
          <a:prstGeom prst="rect">
            <a:avLst/>
          </a:prstGeom>
          <a:noFill/>
          <a:ln w="9525">
            <a:noFill/>
            <a:miter lim="800000"/>
            <a:headEnd/>
            <a:tailEnd/>
          </a:ln>
          <a:effectLst/>
        </p:spPr>
        <p:txBody>
          <a:bodyPr>
            <a:spAutoFit/>
          </a:bodyPr>
          <a:lstStyle/>
          <a:p>
            <a:pPr>
              <a:spcBef>
                <a:spcPct val="50000"/>
              </a:spcBef>
            </a:pPr>
            <a:r>
              <a:rPr lang="en-US" sz="4400" i="1">
                <a:solidFill>
                  <a:schemeClr val="tx2"/>
                </a:solidFill>
                <a:effectLst>
                  <a:outerShdw blurRad="38100" dist="38100" dir="2700000" algn="tl">
                    <a:srgbClr val="C0C0C0"/>
                  </a:outerShdw>
                </a:effectLst>
                <a:latin typeface="Arial" charset="0"/>
              </a:rPr>
              <a:t>Technical Writing</a:t>
            </a:r>
          </a:p>
        </p:txBody>
      </p:sp>
      <p:sp>
        <p:nvSpPr>
          <p:cNvPr id="635907" name="Text Box 3"/>
          <p:cNvSpPr txBox="1">
            <a:spLocks noChangeArrowheads="1"/>
          </p:cNvSpPr>
          <p:nvPr/>
        </p:nvSpPr>
        <p:spPr bwMode="auto">
          <a:xfrm>
            <a:off x="487363" y="2209800"/>
            <a:ext cx="8093075" cy="2286000"/>
          </a:xfrm>
          <a:prstGeom prst="rect">
            <a:avLst/>
          </a:prstGeom>
          <a:noFill/>
          <a:ln w="9525">
            <a:noFill/>
            <a:miter lim="800000"/>
            <a:headEnd/>
            <a:tailEnd/>
          </a:ln>
          <a:effectLst/>
        </p:spPr>
        <p:txBody>
          <a:bodyPr>
            <a:spAutoFit/>
          </a:bodyPr>
          <a:lstStyle/>
          <a:p>
            <a:pPr>
              <a:spcBef>
                <a:spcPct val="50000"/>
              </a:spcBef>
            </a:pPr>
            <a:r>
              <a:rPr lang="en-US" sz="3200" i="1">
                <a:solidFill>
                  <a:srgbClr val="A50021"/>
                </a:solidFill>
                <a:latin typeface="Arial" charset="0"/>
              </a:rPr>
              <a:t>Technical writing</a:t>
            </a:r>
            <a:r>
              <a:rPr lang="en-US" sz="3200" b="0">
                <a:solidFill>
                  <a:schemeClr val="tx1"/>
                </a:solidFill>
                <a:latin typeface="Arial" charset="0"/>
              </a:rPr>
              <a:t> is a type of expository writing this is used to convey information for technical or business purposes.</a:t>
            </a:r>
            <a:endParaRPr lang="en-US" sz="2400" b="0" baseline="30000">
              <a:solidFill>
                <a:schemeClr val="tx1"/>
              </a:solidFill>
              <a:latin typeface="Arial" charset="0"/>
            </a:endParaRPr>
          </a:p>
          <a:p>
            <a:pPr>
              <a:spcBef>
                <a:spcPct val="50000"/>
              </a:spcBef>
            </a:pPr>
            <a:r>
              <a:rPr lang="en-US" sz="3200" i="1">
                <a:solidFill>
                  <a:schemeClr val="tx1"/>
                </a:solidFill>
                <a:latin typeface="Arial" charset="0"/>
              </a:rPr>
              <a:t>Technical writing</a:t>
            </a:r>
            <a:r>
              <a:rPr lang="en-US" sz="3200" b="0">
                <a:solidFill>
                  <a:schemeClr val="tx1"/>
                </a:solidFill>
                <a:latin typeface="Arial" charset="0"/>
              </a:rPr>
              <a:t> is NOT used to:</a:t>
            </a:r>
          </a:p>
        </p:txBody>
      </p:sp>
      <p:sp>
        <p:nvSpPr>
          <p:cNvPr id="635908" name="Text Box 4"/>
          <p:cNvSpPr txBox="1">
            <a:spLocks noChangeArrowheads="1"/>
          </p:cNvSpPr>
          <p:nvPr/>
        </p:nvSpPr>
        <p:spPr bwMode="auto">
          <a:xfrm>
            <a:off x="304800" y="6324600"/>
            <a:ext cx="8001000" cy="304800"/>
          </a:xfrm>
          <a:prstGeom prst="rect">
            <a:avLst/>
          </a:prstGeom>
          <a:noFill/>
          <a:ln w="9525">
            <a:noFill/>
            <a:miter lim="800000"/>
            <a:headEnd/>
            <a:tailEnd/>
          </a:ln>
          <a:effectLst/>
        </p:spPr>
        <p:txBody>
          <a:bodyPr>
            <a:spAutoFit/>
          </a:bodyPr>
          <a:lstStyle/>
          <a:p>
            <a:pPr marL="796925" indent="-796925">
              <a:spcBef>
                <a:spcPct val="50000"/>
              </a:spcBef>
            </a:pPr>
            <a:endParaRPr lang="en-US" sz="1400" b="0">
              <a:solidFill>
                <a:schemeClr val="tx1"/>
              </a:solidFill>
              <a:latin typeface="Arial" charset="0"/>
            </a:endParaRPr>
          </a:p>
        </p:txBody>
      </p:sp>
      <p:sp>
        <p:nvSpPr>
          <p:cNvPr id="635909" name="Text Box 5"/>
          <p:cNvSpPr txBox="1">
            <a:spLocks noChangeArrowheads="1"/>
          </p:cNvSpPr>
          <p:nvPr/>
        </p:nvSpPr>
        <p:spPr bwMode="auto">
          <a:xfrm>
            <a:off x="3086100" y="4657725"/>
            <a:ext cx="5214938" cy="1544638"/>
          </a:xfrm>
          <a:prstGeom prst="rect">
            <a:avLst/>
          </a:prstGeom>
          <a:noFill/>
          <a:ln w="9525">
            <a:noFill/>
            <a:miter lim="800000"/>
            <a:headEnd/>
            <a:tailEnd/>
          </a:ln>
          <a:effectLst/>
        </p:spPr>
        <p:txBody>
          <a:bodyPr>
            <a:spAutoFit/>
          </a:bodyPr>
          <a:lstStyle/>
          <a:p>
            <a:pPr marL="228600" indent="-228600">
              <a:spcAft>
                <a:spcPct val="20000"/>
              </a:spcAft>
              <a:buClr>
                <a:schemeClr val="folHlink"/>
              </a:buClr>
              <a:buFontTx/>
              <a:buChar char="•"/>
            </a:pPr>
            <a:r>
              <a:rPr lang="en-US" sz="2800" b="0">
                <a:solidFill>
                  <a:schemeClr val="tx1"/>
                </a:solidFill>
                <a:latin typeface="Arial" charset="0"/>
              </a:rPr>
              <a:t>entertain</a:t>
            </a:r>
          </a:p>
          <a:p>
            <a:pPr marL="228600" indent="-228600">
              <a:spcAft>
                <a:spcPct val="20000"/>
              </a:spcAft>
              <a:buClr>
                <a:schemeClr val="folHlink"/>
              </a:buClr>
              <a:buFontTx/>
              <a:buChar char="•"/>
            </a:pPr>
            <a:r>
              <a:rPr lang="en-US" sz="2800" b="0">
                <a:solidFill>
                  <a:schemeClr val="tx1"/>
                </a:solidFill>
                <a:latin typeface="Arial" charset="0"/>
              </a:rPr>
              <a:t>create suspense</a:t>
            </a:r>
          </a:p>
          <a:p>
            <a:pPr marL="228600" indent="-228600">
              <a:spcAft>
                <a:spcPct val="20000"/>
              </a:spcAft>
              <a:buClr>
                <a:schemeClr val="folHlink"/>
              </a:buClr>
              <a:buFontTx/>
              <a:buChar char="•"/>
            </a:pPr>
            <a:r>
              <a:rPr lang="en-US" sz="2800" b="0">
                <a:solidFill>
                  <a:schemeClr val="tx1"/>
                </a:solidFill>
                <a:latin typeface="Arial" charset="0"/>
              </a:rPr>
              <a:t>invite differing interpretations</a:t>
            </a:r>
            <a:endParaRPr lang="en-US" sz="2800">
              <a:latin typeface="Arial"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35907">
                                            <p:txEl>
                                              <p:pRg st="0" end="0"/>
                                            </p:txEl>
                                          </p:spTgt>
                                        </p:tgtEl>
                                        <p:attrNameLst>
                                          <p:attrName>style.visibility</p:attrName>
                                        </p:attrNameLst>
                                      </p:cBhvr>
                                      <p:to>
                                        <p:strVal val="visible"/>
                                      </p:to>
                                    </p:set>
                                    <p:animEffect transition="in" filter="wipe(up)">
                                      <p:cBhvr>
                                        <p:cTn id="7" dur="500"/>
                                        <p:tgtEl>
                                          <p:spTgt spid="6359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5907">
                                            <p:txEl>
                                              <p:pRg st="1" end="1"/>
                                            </p:txEl>
                                          </p:spTgt>
                                        </p:tgtEl>
                                        <p:attrNameLst>
                                          <p:attrName>style.visibility</p:attrName>
                                        </p:attrNameLst>
                                      </p:cBhvr>
                                      <p:to>
                                        <p:strVal val="visible"/>
                                      </p:to>
                                    </p:set>
                                    <p:animEffect transition="in" filter="wipe(up)">
                                      <p:cBhvr>
                                        <p:cTn id="12" dur="500"/>
                                        <p:tgtEl>
                                          <p:spTgt spid="635907">
                                            <p:txEl>
                                              <p:pRg st="1" end="1"/>
                                            </p:txEl>
                                          </p:spTgt>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635909"/>
                                        </p:tgtEl>
                                        <p:attrNameLst>
                                          <p:attrName>style.visibility</p:attrName>
                                        </p:attrNameLst>
                                      </p:cBhvr>
                                      <p:to>
                                        <p:strVal val="visible"/>
                                      </p:to>
                                    </p:set>
                                    <p:animEffect transition="in" filter="wipe(up)">
                                      <p:cBhvr>
                                        <p:cTn id="16" dur="500"/>
                                        <p:tgtEl>
                                          <p:spTgt spid="635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907" grpId="0" uiExpand="1" build="p"/>
      <p:bldP spid="63590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8978" name="Text Box 2"/>
          <p:cNvSpPr txBox="1">
            <a:spLocks noChangeArrowheads="1"/>
          </p:cNvSpPr>
          <p:nvPr/>
        </p:nvSpPr>
        <p:spPr bwMode="auto">
          <a:xfrm>
            <a:off x="1371600" y="1066800"/>
            <a:ext cx="5205413" cy="762000"/>
          </a:xfrm>
          <a:prstGeom prst="rect">
            <a:avLst/>
          </a:prstGeom>
          <a:noFill/>
          <a:ln w="9525">
            <a:noFill/>
            <a:miter lim="800000"/>
            <a:headEnd/>
            <a:tailEnd/>
          </a:ln>
          <a:effectLst/>
        </p:spPr>
        <p:txBody>
          <a:bodyPr>
            <a:spAutoFit/>
          </a:bodyPr>
          <a:lstStyle/>
          <a:p>
            <a:pPr>
              <a:spcBef>
                <a:spcPct val="50000"/>
              </a:spcBef>
            </a:pPr>
            <a:r>
              <a:rPr lang="en-US" sz="4400" i="1">
                <a:solidFill>
                  <a:schemeClr val="tx2"/>
                </a:solidFill>
                <a:effectLst>
                  <a:outerShdw blurRad="38100" dist="38100" dir="2700000" algn="tl">
                    <a:srgbClr val="C0C0C0"/>
                  </a:outerShdw>
                </a:effectLst>
                <a:latin typeface="Arial" charset="0"/>
              </a:rPr>
              <a:t>Technical Reports</a:t>
            </a:r>
          </a:p>
        </p:txBody>
      </p:sp>
      <p:sp>
        <p:nvSpPr>
          <p:cNvPr id="638979" name="Text Box 3"/>
          <p:cNvSpPr txBox="1">
            <a:spLocks noChangeArrowheads="1"/>
          </p:cNvSpPr>
          <p:nvPr/>
        </p:nvSpPr>
        <p:spPr bwMode="auto">
          <a:xfrm>
            <a:off x="457200" y="2209800"/>
            <a:ext cx="8382000" cy="4235450"/>
          </a:xfrm>
          <a:prstGeom prst="rect">
            <a:avLst/>
          </a:prstGeom>
          <a:noFill/>
          <a:ln w="9525">
            <a:noFill/>
            <a:miter lim="800000"/>
            <a:headEnd/>
            <a:tailEnd/>
          </a:ln>
          <a:effectLst/>
        </p:spPr>
        <p:txBody>
          <a:bodyPr>
            <a:spAutoFit/>
          </a:bodyPr>
          <a:lstStyle/>
          <a:p>
            <a:pPr>
              <a:spcBef>
                <a:spcPct val="50000"/>
              </a:spcBef>
            </a:pPr>
            <a:r>
              <a:rPr lang="en-US" sz="3200" b="0">
                <a:solidFill>
                  <a:schemeClr val="tx1"/>
                </a:solidFill>
                <a:latin typeface="Arial" charset="0"/>
              </a:rPr>
              <a:t>Engineers write</a:t>
            </a:r>
            <a:r>
              <a:rPr lang="en-US" sz="3200" i="1">
                <a:solidFill>
                  <a:srgbClr val="A50021"/>
                </a:solidFill>
                <a:latin typeface="Arial" charset="0"/>
              </a:rPr>
              <a:t> technical reports</a:t>
            </a:r>
            <a:r>
              <a:rPr lang="en-US" sz="3200" b="0">
                <a:solidFill>
                  <a:schemeClr val="tx1"/>
                </a:solidFill>
                <a:latin typeface="Arial" charset="0"/>
              </a:rPr>
              <a:t> (also called </a:t>
            </a:r>
            <a:r>
              <a:rPr lang="en-US" sz="3200" i="1">
                <a:solidFill>
                  <a:schemeClr val="tx1"/>
                </a:solidFill>
                <a:latin typeface="Arial" charset="0"/>
              </a:rPr>
              <a:t>engineering reports</a:t>
            </a:r>
            <a:r>
              <a:rPr lang="en-US" sz="3200" b="0">
                <a:solidFill>
                  <a:schemeClr val="tx1"/>
                </a:solidFill>
                <a:latin typeface="Arial" charset="0"/>
              </a:rPr>
              <a:t>) to communicate technical information and conclusions about projects to customers, managers, legal authority figures, and other engineers.</a:t>
            </a:r>
          </a:p>
          <a:p>
            <a:pPr>
              <a:spcBef>
                <a:spcPct val="50000"/>
              </a:spcBef>
            </a:pPr>
            <a:r>
              <a:rPr lang="en-US" sz="3200" b="0">
                <a:solidFill>
                  <a:schemeClr val="tx1"/>
                </a:solidFill>
                <a:latin typeface="Arial" charset="0"/>
              </a:rPr>
              <a:t>A </a:t>
            </a:r>
            <a:r>
              <a:rPr lang="en-US" sz="3200" i="1">
                <a:solidFill>
                  <a:schemeClr val="tx1"/>
                </a:solidFill>
                <a:latin typeface="Arial" charset="0"/>
              </a:rPr>
              <a:t>technical report</a:t>
            </a:r>
            <a:r>
              <a:rPr lang="en-US" sz="3200" b="0">
                <a:solidFill>
                  <a:schemeClr val="tx1"/>
                </a:solidFill>
                <a:latin typeface="Arial" charset="0"/>
              </a:rPr>
              <a:t> follows a specific </a:t>
            </a:r>
            <a:r>
              <a:rPr lang="en-US" sz="3200" i="1">
                <a:solidFill>
                  <a:schemeClr val="tx1"/>
                </a:solidFill>
                <a:latin typeface="Arial" charset="0"/>
              </a:rPr>
              <a:t>layout</a:t>
            </a:r>
            <a:r>
              <a:rPr lang="en-US" sz="3200" b="0">
                <a:solidFill>
                  <a:schemeClr val="tx1"/>
                </a:solidFill>
                <a:latin typeface="Arial" charset="0"/>
              </a:rPr>
              <a:t> and </a:t>
            </a:r>
            <a:r>
              <a:rPr lang="en-US" sz="3200" i="1">
                <a:solidFill>
                  <a:schemeClr val="tx1"/>
                </a:solidFill>
                <a:latin typeface="Arial" charset="0"/>
              </a:rPr>
              <a:t>format</a:t>
            </a:r>
            <a:r>
              <a:rPr lang="en-US" sz="3200" b="0">
                <a:solidFill>
                  <a:schemeClr val="tx1"/>
                </a:solidFill>
                <a:latin typeface="Arial" charset="0"/>
              </a:rPr>
              <a:t> as specified by the American National Standards Institute (ANSI).</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38979">
                                            <p:txEl>
                                              <p:pRg st="0" end="0"/>
                                            </p:txEl>
                                          </p:spTgt>
                                        </p:tgtEl>
                                        <p:attrNameLst>
                                          <p:attrName>style.visibility</p:attrName>
                                        </p:attrNameLst>
                                      </p:cBhvr>
                                      <p:to>
                                        <p:strVal val="visible"/>
                                      </p:to>
                                    </p:set>
                                    <p:animEffect transition="in" filter="wipe(up)">
                                      <p:cBhvr>
                                        <p:cTn id="7" dur="500"/>
                                        <p:tgtEl>
                                          <p:spTgt spid="6389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8979">
                                            <p:txEl>
                                              <p:pRg st="1" end="1"/>
                                            </p:txEl>
                                          </p:spTgt>
                                        </p:tgtEl>
                                        <p:attrNameLst>
                                          <p:attrName>style.visibility</p:attrName>
                                        </p:attrNameLst>
                                      </p:cBhvr>
                                      <p:to>
                                        <p:strVal val="visible"/>
                                      </p:to>
                                    </p:set>
                                    <p:animEffect transition="in" filter="wipe(up)">
                                      <p:cBhvr>
                                        <p:cTn id="12" dur="500"/>
                                        <p:tgtEl>
                                          <p:spTgt spid="6389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97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7170" name="Text Box 2"/>
          <p:cNvSpPr txBox="1">
            <a:spLocks noChangeArrowheads="1"/>
          </p:cNvSpPr>
          <p:nvPr/>
        </p:nvSpPr>
        <p:spPr bwMode="auto">
          <a:xfrm>
            <a:off x="1371600" y="1066800"/>
            <a:ext cx="5410200" cy="762000"/>
          </a:xfrm>
          <a:prstGeom prst="rect">
            <a:avLst/>
          </a:prstGeom>
          <a:noFill/>
          <a:ln w="9525">
            <a:noFill/>
            <a:miter lim="800000"/>
            <a:headEnd/>
            <a:tailEnd/>
          </a:ln>
          <a:effectLst/>
        </p:spPr>
        <p:txBody>
          <a:bodyPr>
            <a:spAutoFit/>
          </a:bodyPr>
          <a:lstStyle/>
          <a:p>
            <a:pPr>
              <a:spcBef>
                <a:spcPct val="50000"/>
              </a:spcBef>
            </a:pPr>
            <a:r>
              <a:rPr lang="en-US" sz="4400" i="1">
                <a:solidFill>
                  <a:schemeClr val="tx2"/>
                </a:solidFill>
                <a:effectLst>
                  <a:outerShdw blurRad="38100" dist="38100" dir="2700000" algn="tl">
                    <a:srgbClr val="C0C0C0"/>
                  </a:outerShdw>
                </a:effectLst>
                <a:latin typeface="Arial" charset="0"/>
              </a:rPr>
              <a:t>Layout and Format</a:t>
            </a:r>
          </a:p>
        </p:txBody>
      </p:sp>
      <p:sp>
        <p:nvSpPr>
          <p:cNvPr id="647171" name="Text Box 3"/>
          <p:cNvSpPr txBox="1">
            <a:spLocks noChangeArrowheads="1"/>
          </p:cNvSpPr>
          <p:nvPr/>
        </p:nvSpPr>
        <p:spPr bwMode="auto">
          <a:xfrm>
            <a:off x="457200" y="2260600"/>
            <a:ext cx="4592638" cy="4206875"/>
          </a:xfrm>
          <a:prstGeom prst="rect">
            <a:avLst/>
          </a:prstGeom>
          <a:noFill/>
          <a:ln w="9525">
            <a:noFill/>
            <a:miter lim="800000"/>
            <a:headEnd/>
            <a:tailEnd/>
          </a:ln>
          <a:effectLst/>
        </p:spPr>
        <p:txBody>
          <a:bodyPr>
            <a:spAutoFit/>
          </a:bodyPr>
          <a:lstStyle/>
          <a:p>
            <a:pPr>
              <a:spcBef>
                <a:spcPct val="50000"/>
              </a:spcBef>
            </a:pPr>
            <a:r>
              <a:rPr lang="en-US" sz="3000" b="0">
                <a:solidFill>
                  <a:schemeClr val="folHlink"/>
                </a:solidFill>
                <a:latin typeface="Arial" charset="0"/>
              </a:rPr>
              <a:t>Analogy:</a:t>
            </a:r>
            <a:endParaRPr lang="en-US" sz="3000" b="0">
              <a:solidFill>
                <a:schemeClr val="tx1"/>
              </a:solidFill>
              <a:latin typeface="Arial" charset="0"/>
            </a:endParaRPr>
          </a:p>
          <a:p>
            <a:pPr>
              <a:spcBef>
                <a:spcPct val="50000"/>
              </a:spcBef>
            </a:pPr>
            <a:r>
              <a:rPr lang="en-US" sz="3000" b="0">
                <a:solidFill>
                  <a:schemeClr val="tx1"/>
                </a:solidFill>
                <a:latin typeface="Arial" charset="0"/>
              </a:rPr>
              <a:t>Think of the </a:t>
            </a:r>
            <a:r>
              <a:rPr lang="en-US" sz="3000" i="1">
                <a:solidFill>
                  <a:schemeClr val="tx1"/>
                </a:solidFill>
                <a:latin typeface="Arial" charset="0"/>
              </a:rPr>
              <a:t>layout</a:t>
            </a:r>
            <a:r>
              <a:rPr lang="en-US" sz="3000" b="0">
                <a:solidFill>
                  <a:schemeClr val="tx1"/>
                </a:solidFill>
                <a:latin typeface="Arial" charset="0"/>
              </a:rPr>
              <a:t> and </a:t>
            </a:r>
            <a:r>
              <a:rPr lang="en-US" sz="3000" i="1">
                <a:solidFill>
                  <a:schemeClr val="tx1"/>
                </a:solidFill>
                <a:latin typeface="Arial" charset="0"/>
              </a:rPr>
              <a:t>format</a:t>
            </a:r>
            <a:r>
              <a:rPr lang="en-US" sz="3000" b="0">
                <a:solidFill>
                  <a:schemeClr val="tx1"/>
                </a:solidFill>
                <a:latin typeface="Arial" charset="0"/>
              </a:rPr>
              <a:t> of a newspaper.</a:t>
            </a:r>
          </a:p>
          <a:p>
            <a:pPr>
              <a:spcBef>
                <a:spcPct val="50000"/>
              </a:spcBef>
            </a:pPr>
            <a:r>
              <a:rPr lang="en-US" sz="3000" b="0">
                <a:solidFill>
                  <a:schemeClr val="tx1"/>
                </a:solidFill>
                <a:latin typeface="Arial" charset="0"/>
              </a:rPr>
              <a:t>Stock market information is found in a specific location in a newspaper (</a:t>
            </a:r>
            <a:r>
              <a:rPr lang="en-US" sz="3000" i="1">
                <a:solidFill>
                  <a:schemeClr val="tx1"/>
                </a:solidFill>
                <a:latin typeface="Arial" charset="0"/>
              </a:rPr>
              <a:t>layout</a:t>
            </a:r>
            <a:r>
              <a:rPr lang="en-US" sz="3000" b="0">
                <a:solidFill>
                  <a:schemeClr val="tx1"/>
                </a:solidFill>
                <a:latin typeface="Arial" charset="0"/>
              </a:rPr>
              <a:t>), and is presented in a table </a:t>
            </a:r>
            <a:r>
              <a:rPr lang="en-US" sz="3000" i="1">
                <a:solidFill>
                  <a:schemeClr val="tx1"/>
                </a:solidFill>
                <a:latin typeface="Arial" charset="0"/>
              </a:rPr>
              <a:t>format</a:t>
            </a:r>
            <a:r>
              <a:rPr lang="en-US" sz="3000" b="0">
                <a:solidFill>
                  <a:schemeClr val="tx1"/>
                </a:solidFill>
                <a:latin typeface="Arial" charset="0"/>
              </a:rPr>
              <a:t>.</a:t>
            </a:r>
          </a:p>
        </p:txBody>
      </p:sp>
      <p:pic>
        <p:nvPicPr>
          <p:cNvPr id="647172" name="Picture 4" descr="USA_Today_Front_Page"/>
          <p:cNvPicPr>
            <a:picLocks noGrp="1" noChangeAspect="1" noChangeArrowheads="1"/>
          </p:cNvPicPr>
          <p:nvPr>
            <p:ph/>
          </p:nvPr>
        </p:nvPicPr>
        <p:blipFill>
          <a:blip r:embed="rId3"/>
          <a:srcRect l="6268" r="5965" b="5391"/>
          <a:stretch>
            <a:fillRect/>
          </a:stretch>
        </p:blipFill>
        <p:spPr>
          <a:xfrm>
            <a:off x="5326063" y="1870075"/>
            <a:ext cx="2717800" cy="4754563"/>
          </a:xfrm>
          <a:noFill/>
          <a:ln/>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47171">
                                            <p:txEl>
                                              <p:pRg st="0" end="0"/>
                                            </p:txEl>
                                          </p:spTgt>
                                        </p:tgtEl>
                                        <p:attrNameLst>
                                          <p:attrName>style.visibility</p:attrName>
                                        </p:attrNameLst>
                                      </p:cBhvr>
                                      <p:to>
                                        <p:strVal val="visible"/>
                                      </p:to>
                                    </p:set>
                                    <p:animEffect transition="in" filter="wipe(up)">
                                      <p:cBhvr>
                                        <p:cTn id="7" dur="500"/>
                                        <p:tgtEl>
                                          <p:spTgt spid="647171">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47171">
                                            <p:txEl>
                                              <p:pRg st="1" end="1"/>
                                            </p:txEl>
                                          </p:spTgt>
                                        </p:tgtEl>
                                        <p:attrNameLst>
                                          <p:attrName>style.visibility</p:attrName>
                                        </p:attrNameLst>
                                      </p:cBhvr>
                                      <p:to>
                                        <p:strVal val="visible"/>
                                      </p:to>
                                    </p:set>
                                    <p:animEffect transition="in" filter="wipe(up)">
                                      <p:cBhvr>
                                        <p:cTn id="11" dur="500"/>
                                        <p:tgtEl>
                                          <p:spTgt spid="647171">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647172"/>
                                        </p:tgtEl>
                                        <p:attrNameLst>
                                          <p:attrName>style.visibility</p:attrName>
                                        </p:attrNameLst>
                                      </p:cBhvr>
                                      <p:to>
                                        <p:strVal val="visible"/>
                                      </p:to>
                                    </p:set>
                                    <p:animEffect transition="in" filter="randombar(horizontal)">
                                      <p:cBhvr>
                                        <p:cTn id="15" dur="500"/>
                                        <p:tgtEl>
                                          <p:spTgt spid="64717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647171">
                                            <p:txEl>
                                              <p:pRg st="2" end="2"/>
                                            </p:txEl>
                                          </p:spTgt>
                                        </p:tgtEl>
                                        <p:attrNameLst>
                                          <p:attrName>style.visibility</p:attrName>
                                        </p:attrNameLst>
                                      </p:cBhvr>
                                      <p:to>
                                        <p:strVal val="visible"/>
                                      </p:to>
                                    </p:set>
                                    <p:animEffect transition="in" filter="wipe(up)">
                                      <p:cBhvr>
                                        <p:cTn id="20" dur="500"/>
                                        <p:tgtEl>
                                          <p:spTgt spid="64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717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50266" name="Text Box 26"/>
          <p:cNvSpPr txBox="1">
            <a:spLocks noChangeArrowheads="1"/>
          </p:cNvSpPr>
          <p:nvPr/>
        </p:nvSpPr>
        <p:spPr bwMode="auto">
          <a:xfrm>
            <a:off x="1371600" y="1066800"/>
            <a:ext cx="7620000" cy="762000"/>
          </a:xfrm>
          <a:prstGeom prst="rect">
            <a:avLst/>
          </a:prstGeom>
          <a:noFill/>
          <a:ln w="9525">
            <a:noFill/>
            <a:miter lim="800000"/>
            <a:headEnd/>
            <a:tailEnd/>
          </a:ln>
          <a:effectLst/>
        </p:spPr>
        <p:txBody>
          <a:bodyPr>
            <a:spAutoFit/>
          </a:bodyPr>
          <a:lstStyle/>
          <a:p>
            <a:pPr>
              <a:spcBef>
                <a:spcPct val="50000"/>
              </a:spcBef>
            </a:pPr>
            <a:r>
              <a:rPr lang="en-US" sz="4400" i="1">
                <a:solidFill>
                  <a:schemeClr val="tx2"/>
                </a:solidFill>
                <a:effectLst>
                  <a:outerShdw blurRad="38100" dist="38100" dir="2700000" algn="tl">
                    <a:srgbClr val="C0C0C0"/>
                  </a:outerShdw>
                </a:effectLst>
                <a:latin typeface="Arial" charset="0"/>
              </a:rPr>
              <a:t>Technical Report Layout</a:t>
            </a:r>
          </a:p>
        </p:txBody>
      </p:sp>
      <p:grpSp>
        <p:nvGrpSpPr>
          <p:cNvPr id="650301" name="Group 61"/>
          <p:cNvGrpSpPr>
            <a:grpSpLocks/>
          </p:cNvGrpSpPr>
          <p:nvPr/>
        </p:nvGrpSpPr>
        <p:grpSpPr bwMode="auto">
          <a:xfrm>
            <a:off x="254000" y="5397500"/>
            <a:ext cx="2579688" cy="457200"/>
            <a:chOff x="160" y="3400"/>
            <a:chExt cx="1625" cy="288"/>
          </a:xfrm>
        </p:grpSpPr>
        <p:sp>
          <p:nvSpPr>
            <p:cNvPr id="650267" name="Rectangle 27"/>
            <p:cNvSpPr>
              <a:spLocks noChangeArrowheads="1"/>
            </p:cNvSpPr>
            <p:nvPr/>
          </p:nvSpPr>
          <p:spPr bwMode="auto">
            <a:xfrm>
              <a:off x="160" y="3456"/>
              <a:ext cx="428" cy="197"/>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650270" name="Text Box 30"/>
            <p:cNvSpPr txBox="1">
              <a:spLocks noChangeArrowheads="1"/>
            </p:cNvSpPr>
            <p:nvPr/>
          </p:nvSpPr>
          <p:spPr bwMode="auto">
            <a:xfrm>
              <a:off x="584" y="3400"/>
              <a:ext cx="1201" cy="288"/>
            </a:xfrm>
            <a:prstGeom prst="rect">
              <a:avLst/>
            </a:prstGeom>
            <a:noFill/>
            <a:ln w="9525">
              <a:noFill/>
              <a:miter lim="800000"/>
              <a:headEnd/>
              <a:tailEnd/>
            </a:ln>
            <a:effectLst/>
          </p:spPr>
          <p:txBody>
            <a:bodyPr>
              <a:spAutoFit/>
            </a:bodyPr>
            <a:lstStyle/>
            <a:p>
              <a:pPr>
                <a:spcBef>
                  <a:spcPct val="50000"/>
                </a:spcBef>
              </a:pPr>
              <a:r>
                <a:rPr lang="en-US" sz="2400" b="0">
                  <a:solidFill>
                    <a:schemeClr val="tx1"/>
                  </a:solidFill>
                  <a:latin typeface="Arial" charset="0"/>
                </a:rPr>
                <a:t>Front Matter</a:t>
              </a:r>
            </a:p>
          </p:txBody>
        </p:sp>
      </p:grpSp>
      <p:grpSp>
        <p:nvGrpSpPr>
          <p:cNvPr id="650302" name="Group 62"/>
          <p:cNvGrpSpPr>
            <a:grpSpLocks/>
          </p:cNvGrpSpPr>
          <p:nvPr/>
        </p:nvGrpSpPr>
        <p:grpSpPr bwMode="auto">
          <a:xfrm>
            <a:off x="254000" y="5829300"/>
            <a:ext cx="1695450" cy="457200"/>
            <a:chOff x="160" y="3672"/>
            <a:chExt cx="1068" cy="288"/>
          </a:xfrm>
        </p:grpSpPr>
        <p:sp>
          <p:nvSpPr>
            <p:cNvPr id="650268" name="Rectangle 28"/>
            <p:cNvSpPr>
              <a:spLocks noChangeArrowheads="1"/>
            </p:cNvSpPr>
            <p:nvPr/>
          </p:nvSpPr>
          <p:spPr bwMode="auto">
            <a:xfrm>
              <a:off x="160" y="3720"/>
              <a:ext cx="428" cy="197"/>
            </a:xfrm>
            <a:prstGeom prst="rect">
              <a:avLst/>
            </a:prstGeom>
            <a:solidFill>
              <a:srgbClr val="FF66FF"/>
            </a:solidFill>
            <a:ln w="9525">
              <a:solidFill>
                <a:schemeClr val="tx1"/>
              </a:solidFill>
              <a:miter lim="800000"/>
              <a:headEnd/>
              <a:tailEnd/>
            </a:ln>
            <a:effectLst/>
          </p:spPr>
          <p:txBody>
            <a:bodyPr wrap="none" anchor="ctr"/>
            <a:lstStyle/>
            <a:p>
              <a:endParaRPr lang="en-US"/>
            </a:p>
          </p:txBody>
        </p:sp>
        <p:sp>
          <p:nvSpPr>
            <p:cNvPr id="650271" name="Text Box 31"/>
            <p:cNvSpPr txBox="1">
              <a:spLocks noChangeArrowheads="1"/>
            </p:cNvSpPr>
            <p:nvPr/>
          </p:nvSpPr>
          <p:spPr bwMode="auto">
            <a:xfrm>
              <a:off x="584" y="3672"/>
              <a:ext cx="644" cy="288"/>
            </a:xfrm>
            <a:prstGeom prst="rect">
              <a:avLst/>
            </a:prstGeom>
            <a:noFill/>
            <a:ln w="9525">
              <a:noFill/>
              <a:miter lim="800000"/>
              <a:headEnd/>
              <a:tailEnd/>
            </a:ln>
            <a:effectLst/>
          </p:spPr>
          <p:txBody>
            <a:bodyPr>
              <a:spAutoFit/>
            </a:bodyPr>
            <a:lstStyle/>
            <a:p>
              <a:pPr>
                <a:spcBef>
                  <a:spcPct val="50000"/>
                </a:spcBef>
              </a:pPr>
              <a:r>
                <a:rPr lang="en-US" sz="2400" b="0">
                  <a:solidFill>
                    <a:schemeClr val="tx1"/>
                  </a:solidFill>
                  <a:latin typeface="Arial" charset="0"/>
                </a:rPr>
                <a:t>Text</a:t>
              </a:r>
            </a:p>
          </p:txBody>
        </p:sp>
      </p:grpSp>
      <p:grpSp>
        <p:nvGrpSpPr>
          <p:cNvPr id="650303" name="Group 63"/>
          <p:cNvGrpSpPr>
            <a:grpSpLocks/>
          </p:cNvGrpSpPr>
          <p:nvPr/>
        </p:nvGrpSpPr>
        <p:grpSpPr bwMode="auto">
          <a:xfrm>
            <a:off x="254000" y="6261100"/>
            <a:ext cx="2579688" cy="457200"/>
            <a:chOff x="160" y="3944"/>
            <a:chExt cx="1625" cy="288"/>
          </a:xfrm>
        </p:grpSpPr>
        <p:sp>
          <p:nvSpPr>
            <p:cNvPr id="650269" name="Rectangle 29"/>
            <p:cNvSpPr>
              <a:spLocks noChangeArrowheads="1"/>
            </p:cNvSpPr>
            <p:nvPr/>
          </p:nvSpPr>
          <p:spPr bwMode="auto">
            <a:xfrm>
              <a:off x="160" y="4000"/>
              <a:ext cx="428" cy="197"/>
            </a:xfrm>
            <a:prstGeom prst="rect">
              <a:avLst/>
            </a:prstGeom>
            <a:solidFill>
              <a:srgbClr val="00B9E4"/>
            </a:solidFill>
            <a:ln w="9525">
              <a:solidFill>
                <a:schemeClr val="tx1"/>
              </a:solidFill>
              <a:miter lim="800000"/>
              <a:headEnd/>
              <a:tailEnd/>
            </a:ln>
            <a:effectLst/>
          </p:spPr>
          <p:txBody>
            <a:bodyPr wrap="none" anchor="ctr"/>
            <a:lstStyle/>
            <a:p>
              <a:endParaRPr lang="en-US"/>
            </a:p>
          </p:txBody>
        </p:sp>
        <p:sp>
          <p:nvSpPr>
            <p:cNvPr id="650272" name="Text Box 32"/>
            <p:cNvSpPr txBox="1">
              <a:spLocks noChangeArrowheads="1"/>
            </p:cNvSpPr>
            <p:nvPr/>
          </p:nvSpPr>
          <p:spPr bwMode="auto">
            <a:xfrm>
              <a:off x="584" y="3944"/>
              <a:ext cx="1201" cy="288"/>
            </a:xfrm>
            <a:prstGeom prst="rect">
              <a:avLst/>
            </a:prstGeom>
            <a:noFill/>
            <a:ln w="9525">
              <a:noFill/>
              <a:miter lim="800000"/>
              <a:headEnd/>
              <a:tailEnd/>
            </a:ln>
            <a:effectLst/>
          </p:spPr>
          <p:txBody>
            <a:bodyPr>
              <a:spAutoFit/>
            </a:bodyPr>
            <a:lstStyle/>
            <a:p>
              <a:pPr>
                <a:spcBef>
                  <a:spcPct val="50000"/>
                </a:spcBef>
              </a:pPr>
              <a:r>
                <a:rPr lang="en-US" sz="2400" b="0">
                  <a:solidFill>
                    <a:schemeClr val="tx1"/>
                  </a:solidFill>
                  <a:latin typeface="Arial" charset="0"/>
                </a:rPr>
                <a:t>Back Matter</a:t>
              </a:r>
            </a:p>
          </p:txBody>
        </p:sp>
      </p:grpSp>
      <p:grpSp>
        <p:nvGrpSpPr>
          <p:cNvPr id="650300" name="Group 60"/>
          <p:cNvGrpSpPr>
            <a:grpSpLocks/>
          </p:cNvGrpSpPr>
          <p:nvPr/>
        </p:nvGrpSpPr>
        <p:grpSpPr bwMode="auto">
          <a:xfrm>
            <a:off x="174625" y="2101850"/>
            <a:ext cx="8866188" cy="4035425"/>
            <a:chOff x="110" y="1324"/>
            <a:chExt cx="5585" cy="2542"/>
          </a:xfrm>
        </p:grpSpPr>
        <p:grpSp>
          <p:nvGrpSpPr>
            <p:cNvPr id="650276" name="Group 36"/>
            <p:cNvGrpSpPr>
              <a:grpSpLocks/>
            </p:cNvGrpSpPr>
            <p:nvPr/>
          </p:nvGrpSpPr>
          <p:grpSpPr bwMode="auto">
            <a:xfrm>
              <a:off x="4399" y="2042"/>
              <a:ext cx="1296" cy="1824"/>
              <a:chOff x="1008" y="1536"/>
              <a:chExt cx="1296" cy="1824"/>
            </a:xfrm>
          </p:grpSpPr>
          <p:sp>
            <p:nvSpPr>
              <p:cNvPr id="650277" name="Rectangle 37"/>
              <p:cNvSpPr>
                <a:spLocks noChangeArrowheads="1"/>
              </p:cNvSpPr>
              <p:nvPr/>
            </p:nvSpPr>
            <p:spPr bwMode="auto">
              <a:xfrm>
                <a:off x="1008" y="1536"/>
                <a:ext cx="1296" cy="1824"/>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650278" name="Text Box 38"/>
              <p:cNvSpPr txBox="1">
                <a:spLocks noChangeArrowheads="1"/>
              </p:cNvSpPr>
              <p:nvPr/>
            </p:nvSpPr>
            <p:spPr bwMode="auto">
              <a:xfrm rot="-5400000">
                <a:off x="1776" y="1872"/>
                <a:ext cx="767" cy="192"/>
              </a:xfrm>
              <a:prstGeom prst="rect">
                <a:avLst/>
              </a:prstGeom>
              <a:solidFill>
                <a:schemeClr val="bg1"/>
              </a:solidFill>
              <a:ln w="9525">
                <a:noFill/>
                <a:miter lim="800000"/>
                <a:headEnd/>
                <a:tailEnd/>
              </a:ln>
              <a:effectLst/>
            </p:spPr>
            <p:txBody>
              <a:bodyPr>
                <a:spAutoFit/>
              </a:bodyPr>
              <a:lstStyle/>
              <a:p>
                <a:pPr algn="r">
                  <a:spcBef>
                    <a:spcPct val="50000"/>
                  </a:spcBef>
                </a:pPr>
                <a:r>
                  <a:rPr lang="en-US" sz="1400">
                    <a:solidFill>
                      <a:schemeClr val="tx1"/>
                    </a:solidFill>
                    <a:latin typeface="Arial" charset="0"/>
                  </a:rPr>
                  <a:t>Back Cover</a:t>
                </a:r>
              </a:p>
            </p:txBody>
          </p:sp>
        </p:grpSp>
        <p:sp>
          <p:nvSpPr>
            <p:cNvPr id="650280" name="Rectangle 40"/>
            <p:cNvSpPr>
              <a:spLocks noChangeArrowheads="1"/>
            </p:cNvSpPr>
            <p:nvPr/>
          </p:nvSpPr>
          <p:spPr bwMode="auto">
            <a:xfrm>
              <a:off x="4149" y="1990"/>
              <a:ext cx="1296" cy="1824"/>
            </a:xfrm>
            <a:prstGeom prst="rect">
              <a:avLst/>
            </a:prstGeom>
            <a:solidFill>
              <a:srgbClr val="00B9E4"/>
            </a:solidFill>
            <a:ln w="9525">
              <a:solidFill>
                <a:schemeClr val="tx1"/>
              </a:solidFill>
              <a:miter lim="800000"/>
              <a:headEnd/>
              <a:tailEnd/>
            </a:ln>
            <a:effectLst/>
          </p:spPr>
          <p:txBody>
            <a:bodyPr wrap="none" anchor="ctr"/>
            <a:lstStyle/>
            <a:p>
              <a:endParaRPr lang="en-US"/>
            </a:p>
          </p:txBody>
        </p:sp>
        <p:sp>
          <p:nvSpPr>
            <p:cNvPr id="650281" name="Text Box 41"/>
            <p:cNvSpPr txBox="1">
              <a:spLocks noChangeArrowheads="1"/>
            </p:cNvSpPr>
            <p:nvPr/>
          </p:nvSpPr>
          <p:spPr bwMode="auto">
            <a:xfrm rot="-5400000">
              <a:off x="4395" y="2728"/>
              <a:ext cx="1708" cy="326"/>
            </a:xfrm>
            <a:prstGeom prst="rect">
              <a:avLst/>
            </a:prstGeom>
            <a:solidFill>
              <a:srgbClr val="00B9E4"/>
            </a:solidFill>
            <a:ln w="9525">
              <a:noFill/>
              <a:miter lim="800000"/>
              <a:headEnd/>
              <a:tailEnd/>
            </a:ln>
            <a:effectLst/>
          </p:spPr>
          <p:txBody>
            <a:bodyPr>
              <a:spAutoFit/>
            </a:bodyPr>
            <a:lstStyle/>
            <a:p>
              <a:pPr algn="r">
                <a:spcBef>
                  <a:spcPct val="50000"/>
                </a:spcBef>
              </a:pPr>
              <a:r>
                <a:rPr lang="en-US" sz="1400">
                  <a:solidFill>
                    <a:schemeClr val="tx1"/>
                  </a:solidFill>
                  <a:latin typeface="Arial" charset="0"/>
                </a:rPr>
                <a:t>List of Symbols, Abbreviations, and Acronyms</a:t>
              </a:r>
            </a:p>
          </p:txBody>
        </p:sp>
        <p:grpSp>
          <p:nvGrpSpPr>
            <p:cNvPr id="650242" name="Group 2"/>
            <p:cNvGrpSpPr>
              <a:grpSpLocks/>
            </p:cNvGrpSpPr>
            <p:nvPr/>
          </p:nvGrpSpPr>
          <p:grpSpPr bwMode="auto">
            <a:xfrm>
              <a:off x="3740" y="1941"/>
              <a:ext cx="1296" cy="1824"/>
              <a:chOff x="4080" y="2112"/>
              <a:chExt cx="1296" cy="1824"/>
            </a:xfrm>
          </p:grpSpPr>
          <p:sp>
            <p:nvSpPr>
              <p:cNvPr id="650243" name="Rectangle 3"/>
              <p:cNvSpPr>
                <a:spLocks noChangeArrowheads="1"/>
              </p:cNvSpPr>
              <p:nvPr/>
            </p:nvSpPr>
            <p:spPr bwMode="auto">
              <a:xfrm>
                <a:off x="4080" y="2112"/>
                <a:ext cx="1296" cy="1824"/>
              </a:xfrm>
              <a:prstGeom prst="rect">
                <a:avLst/>
              </a:prstGeom>
              <a:solidFill>
                <a:srgbClr val="00B9E4"/>
              </a:solidFill>
              <a:ln w="9525">
                <a:solidFill>
                  <a:schemeClr val="tx1"/>
                </a:solidFill>
                <a:miter lim="800000"/>
                <a:headEnd/>
                <a:tailEnd/>
              </a:ln>
              <a:effectLst/>
            </p:spPr>
            <p:txBody>
              <a:bodyPr wrap="none" anchor="ctr"/>
              <a:lstStyle/>
              <a:p>
                <a:endParaRPr lang="en-US"/>
              </a:p>
            </p:txBody>
          </p:sp>
          <p:sp>
            <p:nvSpPr>
              <p:cNvPr id="650244" name="Text Box 4"/>
              <p:cNvSpPr txBox="1">
                <a:spLocks noChangeArrowheads="1"/>
              </p:cNvSpPr>
              <p:nvPr/>
            </p:nvSpPr>
            <p:spPr bwMode="auto">
              <a:xfrm rot="-5400000">
                <a:off x="4848" y="2448"/>
                <a:ext cx="768" cy="192"/>
              </a:xfrm>
              <a:prstGeom prst="rect">
                <a:avLst/>
              </a:prstGeom>
              <a:solidFill>
                <a:srgbClr val="00B9E4"/>
              </a:solidFill>
              <a:ln w="9525">
                <a:noFill/>
                <a:miter lim="800000"/>
                <a:headEnd/>
                <a:tailEnd/>
              </a:ln>
              <a:effectLst/>
            </p:spPr>
            <p:txBody>
              <a:bodyPr>
                <a:spAutoFit/>
              </a:bodyPr>
              <a:lstStyle/>
              <a:p>
                <a:pPr>
                  <a:spcBef>
                    <a:spcPct val="50000"/>
                  </a:spcBef>
                </a:pPr>
                <a:r>
                  <a:rPr lang="en-US" sz="1400">
                    <a:solidFill>
                      <a:schemeClr val="tx1"/>
                    </a:solidFill>
                    <a:latin typeface="Arial" charset="0"/>
                  </a:rPr>
                  <a:t>Appendixes</a:t>
                </a:r>
              </a:p>
            </p:txBody>
          </p:sp>
        </p:grpSp>
        <p:grpSp>
          <p:nvGrpSpPr>
            <p:cNvPr id="650297" name="Group 57"/>
            <p:cNvGrpSpPr>
              <a:grpSpLocks/>
            </p:cNvGrpSpPr>
            <p:nvPr/>
          </p:nvGrpSpPr>
          <p:grpSpPr bwMode="auto">
            <a:xfrm>
              <a:off x="3436" y="1891"/>
              <a:ext cx="1296" cy="1824"/>
              <a:chOff x="3108" y="1923"/>
              <a:chExt cx="1296" cy="1824"/>
            </a:xfrm>
          </p:grpSpPr>
          <p:sp>
            <p:nvSpPr>
              <p:cNvPr id="650298" name="Rectangle 58"/>
              <p:cNvSpPr>
                <a:spLocks noChangeArrowheads="1"/>
              </p:cNvSpPr>
              <p:nvPr/>
            </p:nvSpPr>
            <p:spPr bwMode="auto">
              <a:xfrm>
                <a:off x="3108" y="1923"/>
                <a:ext cx="1296" cy="1824"/>
              </a:xfrm>
              <a:prstGeom prst="rect">
                <a:avLst/>
              </a:prstGeom>
              <a:solidFill>
                <a:srgbClr val="FF66FF"/>
              </a:solidFill>
              <a:ln w="9525">
                <a:solidFill>
                  <a:schemeClr val="tx1"/>
                </a:solidFill>
                <a:miter lim="800000"/>
                <a:headEnd/>
                <a:tailEnd/>
              </a:ln>
              <a:effectLst/>
            </p:spPr>
            <p:txBody>
              <a:bodyPr wrap="none" anchor="ctr"/>
              <a:lstStyle/>
              <a:p>
                <a:endParaRPr lang="en-US"/>
              </a:p>
            </p:txBody>
          </p:sp>
          <p:sp>
            <p:nvSpPr>
              <p:cNvPr id="650299" name="Text Box 59"/>
              <p:cNvSpPr txBox="1">
                <a:spLocks noChangeArrowheads="1"/>
              </p:cNvSpPr>
              <p:nvPr/>
            </p:nvSpPr>
            <p:spPr bwMode="auto">
              <a:xfrm rot="-5400000">
                <a:off x="3494" y="2640"/>
                <a:ext cx="1531" cy="192"/>
              </a:xfrm>
              <a:prstGeom prst="rect">
                <a:avLst/>
              </a:prstGeom>
              <a:solidFill>
                <a:srgbClr val="FF66FF"/>
              </a:solidFill>
              <a:ln w="9525">
                <a:noFill/>
                <a:miter lim="800000"/>
                <a:headEnd/>
                <a:tailEnd/>
              </a:ln>
              <a:effectLst/>
            </p:spPr>
            <p:txBody>
              <a:bodyPr>
                <a:spAutoFit/>
              </a:bodyPr>
              <a:lstStyle/>
              <a:p>
                <a:pPr algn="r">
                  <a:spcBef>
                    <a:spcPct val="50000"/>
                  </a:spcBef>
                </a:pPr>
                <a:r>
                  <a:rPr lang="en-US" sz="1400">
                    <a:solidFill>
                      <a:schemeClr val="tx1"/>
                    </a:solidFill>
                    <a:latin typeface="Arial" charset="0"/>
                  </a:rPr>
                  <a:t>References</a:t>
                </a:r>
              </a:p>
            </p:txBody>
          </p:sp>
        </p:grpSp>
        <p:grpSp>
          <p:nvGrpSpPr>
            <p:cNvPr id="650294" name="Group 54"/>
            <p:cNvGrpSpPr>
              <a:grpSpLocks/>
            </p:cNvGrpSpPr>
            <p:nvPr/>
          </p:nvGrpSpPr>
          <p:grpSpPr bwMode="auto">
            <a:xfrm>
              <a:off x="3140" y="1835"/>
              <a:ext cx="1296" cy="1824"/>
              <a:chOff x="3108" y="1923"/>
              <a:chExt cx="1296" cy="1824"/>
            </a:xfrm>
          </p:grpSpPr>
          <p:sp>
            <p:nvSpPr>
              <p:cNvPr id="650295" name="Rectangle 55"/>
              <p:cNvSpPr>
                <a:spLocks noChangeArrowheads="1"/>
              </p:cNvSpPr>
              <p:nvPr/>
            </p:nvSpPr>
            <p:spPr bwMode="auto">
              <a:xfrm>
                <a:off x="3108" y="1923"/>
                <a:ext cx="1296" cy="1824"/>
              </a:xfrm>
              <a:prstGeom prst="rect">
                <a:avLst/>
              </a:prstGeom>
              <a:solidFill>
                <a:srgbClr val="FF66FF"/>
              </a:solidFill>
              <a:ln w="9525">
                <a:solidFill>
                  <a:schemeClr val="tx1"/>
                </a:solidFill>
                <a:miter lim="800000"/>
                <a:headEnd/>
                <a:tailEnd/>
              </a:ln>
              <a:effectLst/>
            </p:spPr>
            <p:txBody>
              <a:bodyPr wrap="none" anchor="ctr"/>
              <a:lstStyle/>
              <a:p>
                <a:endParaRPr lang="en-US"/>
              </a:p>
            </p:txBody>
          </p:sp>
          <p:sp>
            <p:nvSpPr>
              <p:cNvPr id="650296" name="Text Box 56"/>
              <p:cNvSpPr txBox="1">
                <a:spLocks noChangeArrowheads="1"/>
              </p:cNvSpPr>
              <p:nvPr/>
            </p:nvSpPr>
            <p:spPr bwMode="auto">
              <a:xfrm rot="-5400000">
                <a:off x="3494" y="2640"/>
                <a:ext cx="1531" cy="192"/>
              </a:xfrm>
              <a:prstGeom prst="rect">
                <a:avLst/>
              </a:prstGeom>
              <a:solidFill>
                <a:srgbClr val="FF66FF"/>
              </a:solidFill>
              <a:ln w="9525">
                <a:noFill/>
                <a:miter lim="800000"/>
                <a:headEnd/>
                <a:tailEnd/>
              </a:ln>
              <a:effectLst/>
            </p:spPr>
            <p:txBody>
              <a:bodyPr>
                <a:spAutoFit/>
              </a:bodyPr>
              <a:lstStyle/>
              <a:p>
                <a:pPr algn="r">
                  <a:spcBef>
                    <a:spcPct val="50000"/>
                  </a:spcBef>
                </a:pPr>
                <a:r>
                  <a:rPr lang="en-US" sz="1400">
                    <a:solidFill>
                      <a:schemeClr val="tx1"/>
                    </a:solidFill>
                    <a:latin typeface="Arial" charset="0"/>
                  </a:rPr>
                  <a:t>Conclusion</a:t>
                </a:r>
              </a:p>
            </p:txBody>
          </p:sp>
        </p:grpSp>
        <p:grpSp>
          <p:nvGrpSpPr>
            <p:cNvPr id="650293" name="Group 53"/>
            <p:cNvGrpSpPr>
              <a:grpSpLocks/>
            </p:cNvGrpSpPr>
            <p:nvPr/>
          </p:nvGrpSpPr>
          <p:grpSpPr bwMode="auto">
            <a:xfrm>
              <a:off x="2860" y="1787"/>
              <a:ext cx="1296" cy="1824"/>
              <a:chOff x="3108" y="1923"/>
              <a:chExt cx="1296" cy="1824"/>
            </a:xfrm>
          </p:grpSpPr>
          <p:sp>
            <p:nvSpPr>
              <p:cNvPr id="650291" name="Rectangle 51"/>
              <p:cNvSpPr>
                <a:spLocks noChangeArrowheads="1"/>
              </p:cNvSpPr>
              <p:nvPr/>
            </p:nvSpPr>
            <p:spPr bwMode="auto">
              <a:xfrm>
                <a:off x="3108" y="1923"/>
                <a:ext cx="1296" cy="1824"/>
              </a:xfrm>
              <a:prstGeom prst="rect">
                <a:avLst/>
              </a:prstGeom>
              <a:solidFill>
                <a:srgbClr val="FF66FF"/>
              </a:solidFill>
              <a:ln w="9525">
                <a:solidFill>
                  <a:schemeClr val="tx1"/>
                </a:solidFill>
                <a:miter lim="800000"/>
                <a:headEnd/>
                <a:tailEnd/>
              </a:ln>
              <a:effectLst/>
            </p:spPr>
            <p:txBody>
              <a:bodyPr wrap="none" anchor="ctr"/>
              <a:lstStyle/>
              <a:p>
                <a:endParaRPr lang="en-US"/>
              </a:p>
            </p:txBody>
          </p:sp>
          <p:sp>
            <p:nvSpPr>
              <p:cNvPr id="650292" name="Text Box 52"/>
              <p:cNvSpPr txBox="1">
                <a:spLocks noChangeArrowheads="1"/>
              </p:cNvSpPr>
              <p:nvPr/>
            </p:nvSpPr>
            <p:spPr bwMode="auto">
              <a:xfrm rot="-5400000">
                <a:off x="3494" y="2640"/>
                <a:ext cx="1531" cy="192"/>
              </a:xfrm>
              <a:prstGeom prst="rect">
                <a:avLst/>
              </a:prstGeom>
              <a:solidFill>
                <a:srgbClr val="FF66FF"/>
              </a:solidFill>
              <a:ln w="9525">
                <a:noFill/>
                <a:miter lim="800000"/>
                <a:headEnd/>
                <a:tailEnd/>
              </a:ln>
              <a:effectLst/>
            </p:spPr>
            <p:txBody>
              <a:bodyPr>
                <a:spAutoFit/>
              </a:bodyPr>
              <a:lstStyle/>
              <a:p>
                <a:pPr algn="r">
                  <a:spcBef>
                    <a:spcPct val="50000"/>
                  </a:spcBef>
                </a:pPr>
                <a:r>
                  <a:rPr lang="en-US" sz="1400">
                    <a:solidFill>
                      <a:schemeClr val="tx1"/>
                    </a:solidFill>
                    <a:latin typeface="Arial" charset="0"/>
                  </a:rPr>
                  <a:t>Results and Discussion</a:t>
                </a:r>
              </a:p>
            </p:txBody>
          </p:sp>
        </p:grpSp>
        <p:grpSp>
          <p:nvGrpSpPr>
            <p:cNvPr id="650289" name="Group 49"/>
            <p:cNvGrpSpPr>
              <a:grpSpLocks/>
            </p:cNvGrpSpPr>
            <p:nvPr/>
          </p:nvGrpSpPr>
          <p:grpSpPr bwMode="auto">
            <a:xfrm>
              <a:off x="2533" y="1733"/>
              <a:ext cx="1296" cy="1824"/>
              <a:chOff x="3012" y="1827"/>
              <a:chExt cx="1296" cy="1824"/>
            </a:xfrm>
          </p:grpSpPr>
          <p:sp>
            <p:nvSpPr>
              <p:cNvPr id="650246" name="Rectangle 6"/>
              <p:cNvSpPr>
                <a:spLocks noChangeArrowheads="1"/>
              </p:cNvSpPr>
              <p:nvPr/>
            </p:nvSpPr>
            <p:spPr bwMode="auto">
              <a:xfrm>
                <a:off x="3012" y="1827"/>
                <a:ext cx="1296" cy="1824"/>
              </a:xfrm>
              <a:prstGeom prst="rect">
                <a:avLst/>
              </a:prstGeom>
              <a:solidFill>
                <a:srgbClr val="FF66FF"/>
              </a:solidFill>
              <a:ln w="9525">
                <a:solidFill>
                  <a:schemeClr val="tx1"/>
                </a:solidFill>
                <a:miter lim="800000"/>
                <a:headEnd/>
                <a:tailEnd/>
              </a:ln>
              <a:effectLst/>
            </p:spPr>
            <p:txBody>
              <a:bodyPr wrap="none" anchor="ctr"/>
              <a:lstStyle/>
              <a:p>
                <a:endParaRPr lang="en-US"/>
              </a:p>
            </p:txBody>
          </p:sp>
          <p:sp>
            <p:nvSpPr>
              <p:cNvPr id="650247" name="Text Box 7"/>
              <p:cNvSpPr txBox="1">
                <a:spLocks noChangeArrowheads="1"/>
              </p:cNvSpPr>
              <p:nvPr/>
            </p:nvSpPr>
            <p:spPr bwMode="auto">
              <a:xfrm rot="-5400000">
                <a:off x="3332" y="2477"/>
                <a:ext cx="1531" cy="326"/>
              </a:xfrm>
              <a:prstGeom prst="rect">
                <a:avLst/>
              </a:prstGeom>
              <a:solidFill>
                <a:srgbClr val="FF66FF"/>
              </a:solidFill>
              <a:ln w="9525">
                <a:noFill/>
                <a:miter lim="800000"/>
                <a:headEnd/>
                <a:tailEnd/>
              </a:ln>
              <a:effectLst/>
            </p:spPr>
            <p:txBody>
              <a:bodyPr>
                <a:spAutoFit/>
              </a:bodyPr>
              <a:lstStyle/>
              <a:p>
                <a:pPr algn="r">
                  <a:spcBef>
                    <a:spcPct val="50000"/>
                  </a:spcBef>
                </a:pPr>
                <a:r>
                  <a:rPr lang="en-US" sz="1400">
                    <a:solidFill>
                      <a:schemeClr val="tx1"/>
                    </a:solidFill>
                    <a:latin typeface="Arial" charset="0"/>
                  </a:rPr>
                  <a:t>Methods, Assumptions, and Procedures</a:t>
                </a:r>
              </a:p>
            </p:txBody>
          </p:sp>
        </p:grpSp>
        <p:grpSp>
          <p:nvGrpSpPr>
            <p:cNvPr id="650248" name="Group 8"/>
            <p:cNvGrpSpPr>
              <a:grpSpLocks/>
            </p:cNvGrpSpPr>
            <p:nvPr/>
          </p:nvGrpSpPr>
          <p:grpSpPr bwMode="auto">
            <a:xfrm>
              <a:off x="2136" y="1680"/>
              <a:ext cx="1296" cy="1824"/>
              <a:chOff x="2976" y="1920"/>
              <a:chExt cx="1296" cy="1824"/>
            </a:xfrm>
          </p:grpSpPr>
          <p:sp>
            <p:nvSpPr>
              <p:cNvPr id="650249" name="Rectangle 9"/>
              <p:cNvSpPr>
                <a:spLocks noChangeArrowheads="1"/>
              </p:cNvSpPr>
              <p:nvPr/>
            </p:nvSpPr>
            <p:spPr bwMode="auto">
              <a:xfrm>
                <a:off x="2976" y="1920"/>
                <a:ext cx="1296" cy="1824"/>
              </a:xfrm>
              <a:prstGeom prst="rect">
                <a:avLst/>
              </a:prstGeom>
              <a:solidFill>
                <a:srgbClr val="FF66FF"/>
              </a:solidFill>
              <a:ln w="9525">
                <a:solidFill>
                  <a:schemeClr val="tx1"/>
                </a:solidFill>
                <a:miter lim="800000"/>
                <a:headEnd/>
                <a:tailEnd/>
              </a:ln>
              <a:effectLst/>
            </p:spPr>
            <p:txBody>
              <a:bodyPr wrap="none" anchor="ctr"/>
              <a:lstStyle/>
              <a:p>
                <a:endParaRPr lang="en-US"/>
              </a:p>
            </p:txBody>
          </p:sp>
          <p:sp>
            <p:nvSpPr>
              <p:cNvPr id="650250" name="Text Box 10"/>
              <p:cNvSpPr txBox="1">
                <a:spLocks noChangeArrowheads="1"/>
              </p:cNvSpPr>
              <p:nvPr/>
            </p:nvSpPr>
            <p:spPr bwMode="auto">
              <a:xfrm rot="-5400000">
                <a:off x="3732" y="2292"/>
                <a:ext cx="792" cy="192"/>
              </a:xfrm>
              <a:prstGeom prst="rect">
                <a:avLst/>
              </a:prstGeom>
              <a:solidFill>
                <a:srgbClr val="FF66FF"/>
              </a:solidFill>
              <a:ln w="9525">
                <a:noFill/>
                <a:miter lim="800000"/>
                <a:headEnd/>
                <a:tailEnd/>
              </a:ln>
              <a:effectLst/>
            </p:spPr>
            <p:txBody>
              <a:bodyPr>
                <a:spAutoFit/>
              </a:bodyPr>
              <a:lstStyle/>
              <a:p>
                <a:pPr>
                  <a:spcBef>
                    <a:spcPct val="50000"/>
                  </a:spcBef>
                </a:pPr>
                <a:r>
                  <a:rPr lang="en-US" sz="1400">
                    <a:solidFill>
                      <a:schemeClr val="tx1"/>
                    </a:solidFill>
                    <a:latin typeface="Arial" charset="0"/>
                  </a:rPr>
                  <a:t>Introduction</a:t>
                </a:r>
              </a:p>
            </p:txBody>
          </p:sp>
        </p:grpSp>
        <p:grpSp>
          <p:nvGrpSpPr>
            <p:cNvPr id="650286" name="Group 46"/>
            <p:cNvGrpSpPr>
              <a:grpSpLocks/>
            </p:cNvGrpSpPr>
            <p:nvPr/>
          </p:nvGrpSpPr>
          <p:grpSpPr bwMode="auto">
            <a:xfrm>
              <a:off x="1840" y="1622"/>
              <a:ext cx="1296" cy="1824"/>
              <a:chOff x="2976" y="1920"/>
              <a:chExt cx="1296" cy="1824"/>
            </a:xfrm>
          </p:grpSpPr>
          <p:sp>
            <p:nvSpPr>
              <p:cNvPr id="650287" name="Rectangle 47"/>
              <p:cNvSpPr>
                <a:spLocks noChangeArrowheads="1"/>
              </p:cNvSpPr>
              <p:nvPr/>
            </p:nvSpPr>
            <p:spPr bwMode="auto">
              <a:xfrm>
                <a:off x="2976" y="1920"/>
                <a:ext cx="1296" cy="1824"/>
              </a:xfrm>
              <a:prstGeom prst="rect">
                <a:avLst/>
              </a:prstGeom>
              <a:solidFill>
                <a:srgbClr val="FF66FF"/>
              </a:solidFill>
              <a:ln w="9525">
                <a:solidFill>
                  <a:schemeClr val="tx1"/>
                </a:solidFill>
                <a:miter lim="800000"/>
                <a:headEnd/>
                <a:tailEnd/>
              </a:ln>
              <a:effectLst/>
            </p:spPr>
            <p:txBody>
              <a:bodyPr wrap="none" anchor="ctr"/>
              <a:lstStyle/>
              <a:p>
                <a:endParaRPr lang="en-US"/>
              </a:p>
            </p:txBody>
          </p:sp>
          <p:sp>
            <p:nvSpPr>
              <p:cNvPr id="650288" name="Text Box 48"/>
              <p:cNvSpPr txBox="1">
                <a:spLocks noChangeArrowheads="1"/>
              </p:cNvSpPr>
              <p:nvPr/>
            </p:nvSpPr>
            <p:spPr bwMode="auto">
              <a:xfrm rot="-5400000">
                <a:off x="3732" y="2292"/>
                <a:ext cx="792" cy="192"/>
              </a:xfrm>
              <a:prstGeom prst="rect">
                <a:avLst/>
              </a:prstGeom>
              <a:solidFill>
                <a:srgbClr val="FF66FF"/>
              </a:solidFill>
              <a:ln w="9525">
                <a:noFill/>
                <a:miter lim="800000"/>
                <a:headEnd/>
                <a:tailEnd/>
              </a:ln>
              <a:effectLst/>
            </p:spPr>
            <p:txBody>
              <a:bodyPr>
                <a:spAutoFit/>
              </a:bodyPr>
              <a:lstStyle/>
              <a:p>
                <a:pPr algn="r">
                  <a:spcBef>
                    <a:spcPct val="50000"/>
                  </a:spcBef>
                </a:pPr>
                <a:r>
                  <a:rPr lang="en-US" sz="1400">
                    <a:solidFill>
                      <a:schemeClr val="tx1"/>
                    </a:solidFill>
                    <a:latin typeface="Arial" charset="0"/>
                  </a:rPr>
                  <a:t>Summary</a:t>
                </a:r>
              </a:p>
            </p:txBody>
          </p:sp>
        </p:grpSp>
        <p:grpSp>
          <p:nvGrpSpPr>
            <p:cNvPr id="650285" name="Group 45"/>
            <p:cNvGrpSpPr>
              <a:grpSpLocks/>
            </p:cNvGrpSpPr>
            <p:nvPr/>
          </p:nvGrpSpPr>
          <p:grpSpPr bwMode="auto">
            <a:xfrm>
              <a:off x="1509" y="1562"/>
              <a:ext cx="1296" cy="1824"/>
              <a:chOff x="2160" y="1581"/>
              <a:chExt cx="1296" cy="1824"/>
            </a:xfrm>
          </p:grpSpPr>
          <p:sp>
            <p:nvSpPr>
              <p:cNvPr id="650255" name="Rectangle 15"/>
              <p:cNvSpPr>
                <a:spLocks noChangeArrowheads="1"/>
              </p:cNvSpPr>
              <p:nvPr/>
            </p:nvSpPr>
            <p:spPr bwMode="auto">
              <a:xfrm>
                <a:off x="2160" y="1581"/>
                <a:ext cx="1296" cy="1824"/>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650256" name="Text Box 16"/>
              <p:cNvSpPr txBox="1">
                <a:spLocks noChangeArrowheads="1"/>
              </p:cNvSpPr>
              <p:nvPr/>
            </p:nvSpPr>
            <p:spPr bwMode="auto">
              <a:xfrm rot="-5400000">
                <a:off x="2551" y="2292"/>
                <a:ext cx="1522" cy="192"/>
              </a:xfrm>
              <a:prstGeom prst="rect">
                <a:avLst/>
              </a:prstGeom>
              <a:solidFill>
                <a:schemeClr val="accent2"/>
              </a:solidFill>
              <a:ln w="9525">
                <a:noFill/>
                <a:miter lim="800000"/>
                <a:headEnd/>
                <a:tailEnd/>
              </a:ln>
              <a:effectLst/>
            </p:spPr>
            <p:txBody>
              <a:bodyPr>
                <a:spAutoFit/>
              </a:bodyPr>
              <a:lstStyle/>
              <a:p>
                <a:pPr algn="r">
                  <a:spcBef>
                    <a:spcPct val="50000"/>
                  </a:spcBef>
                </a:pPr>
                <a:r>
                  <a:rPr lang="en-US" sz="1400">
                    <a:solidFill>
                      <a:schemeClr val="tx1"/>
                    </a:solidFill>
                    <a:latin typeface="Arial" charset="0"/>
                  </a:rPr>
                  <a:t>List of Tables and Figures</a:t>
                </a:r>
              </a:p>
            </p:txBody>
          </p:sp>
        </p:grpSp>
        <p:grpSp>
          <p:nvGrpSpPr>
            <p:cNvPr id="650257" name="Group 17"/>
            <p:cNvGrpSpPr>
              <a:grpSpLocks/>
            </p:cNvGrpSpPr>
            <p:nvPr/>
          </p:nvGrpSpPr>
          <p:grpSpPr bwMode="auto">
            <a:xfrm>
              <a:off x="1162" y="1516"/>
              <a:ext cx="1296" cy="1824"/>
              <a:chOff x="1536" y="1632"/>
              <a:chExt cx="1296" cy="1824"/>
            </a:xfrm>
          </p:grpSpPr>
          <p:sp>
            <p:nvSpPr>
              <p:cNvPr id="650258" name="Rectangle 18"/>
              <p:cNvSpPr>
                <a:spLocks noChangeArrowheads="1"/>
              </p:cNvSpPr>
              <p:nvPr/>
            </p:nvSpPr>
            <p:spPr bwMode="auto">
              <a:xfrm>
                <a:off x="1536" y="1632"/>
                <a:ext cx="1296" cy="1824"/>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650259" name="Text Box 19"/>
              <p:cNvSpPr txBox="1">
                <a:spLocks noChangeArrowheads="1"/>
              </p:cNvSpPr>
              <p:nvPr/>
            </p:nvSpPr>
            <p:spPr bwMode="auto">
              <a:xfrm rot="-5400000">
                <a:off x="2136" y="2135"/>
                <a:ext cx="1103" cy="192"/>
              </a:xfrm>
              <a:prstGeom prst="rect">
                <a:avLst/>
              </a:prstGeom>
              <a:solidFill>
                <a:schemeClr val="accent2"/>
              </a:solidFill>
              <a:ln w="9525">
                <a:noFill/>
                <a:miter lim="800000"/>
                <a:headEnd/>
                <a:tailEnd/>
              </a:ln>
              <a:effectLst/>
            </p:spPr>
            <p:txBody>
              <a:bodyPr>
                <a:spAutoFit/>
              </a:bodyPr>
              <a:lstStyle/>
              <a:p>
                <a:pPr>
                  <a:spcBef>
                    <a:spcPct val="50000"/>
                  </a:spcBef>
                </a:pPr>
                <a:r>
                  <a:rPr lang="en-US" sz="1400">
                    <a:solidFill>
                      <a:schemeClr val="tx1"/>
                    </a:solidFill>
                    <a:latin typeface="Arial" charset="0"/>
                  </a:rPr>
                  <a:t>Table of Contents</a:t>
                </a:r>
              </a:p>
            </p:txBody>
          </p:sp>
        </p:grpSp>
        <p:grpSp>
          <p:nvGrpSpPr>
            <p:cNvPr id="650282" name="Group 42"/>
            <p:cNvGrpSpPr>
              <a:grpSpLocks/>
            </p:cNvGrpSpPr>
            <p:nvPr/>
          </p:nvGrpSpPr>
          <p:grpSpPr bwMode="auto">
            <a:xfrm>
              <a:off x="799" y="1463"/>
              <a:ext cx="1296" cy="1824"/>
              <a:chOff x="1008" y="1536"/>
              <a:chExt cx="1296" cy="1824"/>
            </a:xfrm>
          </p:grpSpPr>
          <p:sp>
            <p:nvSpPr>
              <p:cNvPr id="650283" name="Rectangle 43"/>
              <p:cNvSpPr>
                <a:spLocks noChangeArrowheads="1"/>
              </p:cNvSpPr>
              <p:nvPr/>
            </p:nvSpPr>
            <p:spPr bwMode="auto">
              <a:xfrm>
                <a:off x="1008" y="1536"/>
                <a:ext cx="1296" cy="1824"/>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650284" name="Text Box 44"/>
              <p:cNvSpPr txBox="1">
                <a:spLocks noChangeArrowheads="1"/>
              </p:cNvSpPr>
              <p:nvPr/>
            </p:nvSpPr>
            <p:spPr bwMode="auto">
              <a:xfrm rot="-5400000">
                <a:off x="1776" y="1872"/>
                <a:ext cx="767" cy="192"/>
              </a:xfrm>
              <a:prstGeom prst="rect">
                <a:avLst/>
              </a:prstGeom>
              <a:solidFill>
                <a:schemeClr val="accent2"/>
              </a:solidFill>
              <a:ln w="9525">
                <a:noFill/>
                <a:miter lim="800000"/>
                <a:headEnd/>
                <a:tailEnd/>
              </a:ln>
              <a:effectLst/>
            </p:spPr>
            <p:txBody>
              <a:bodyPr>
                <a:spAutoFit/>
              </a:bodyPr>
              <a:lstStyle/>
              <a:p>
                <a:pPr algn="r">
                  <a:spcBef>
                    <a:spcPct val="50000"/>
                  </a:spcBef>
                </a:pPr>
                <a:r>
                  <a:rPr lang="en-US" sz="1400">
                    <a:solidFill>
                      <a:schemeClr val="tx1"/>
                    </a:solidFill>
                    <a:latin typeface="Arial" charset="0"/>
                  </a:rPr>
                  <a:t>Abstract</a:t>
                </a:r>
              </a:p>
            </p:txBody>
          </p:sp>
        </p:grpSp>
        <p:grpSp>
          <p:nvGrpSpPr>
            <p:cNvPr id="650273" name="Group 33"/>
            <p:cNvGrpSpPr>
              <a:grpSpLocks/>
            </p:cNvGrpSpPr>
            <p:nvPr/>
          </p:nvGrpSpPr>
          <p:grpSpPr bwMode="auto">
            <a:xfrm>
              <a:off x="426" y="1402"/>
              <a:ext cx="1296" cy="1824"/>
              <a:chOff x="1008" y="1536"/>
              <a:chExt cx="1296" cy="1824"/>
            </a:xfrm>
          </p:grpSpPr>
          <p:sp>
            <p:nvSpPr>
              <p:cNvPr id="650274" name="Rectangle 34"/>
              <p:cNvSpPr>
                <a:spLocks noChangeArrowheads="1"/>
              </p:cNvSpPr>
              <p:nvPr/>
            </p:nvSpPr>
            <p:spPr bwMode="auto">
              <a:xfrm>
                <a:off x="1008" y="1536"/>
                <a:ext cx="1296" cy="1824"/>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650275" name="Text Box 35"/>
              <p:cNvSpPr txBox="1">
                <a:spLocks noChangeArrowheads="1"/>
              </p:cNvSpPr>
              <p:nvPr/>
            </p:nvSpPr>
            <p:spPr bwMode="auto">
              <a:xfrm rot="-5400000">
                <a:off x="1776" y="1872"/>
                <a:ext cx="767" cy="192"/>
              </a:xfrm>
              <a:prstGeom prst="rect">
                <a:avLst/>
              </a:prstGeom>
              <a:solidFill>
                <a:schemeClr val="accent2"/>
              </a:solidFill>
              <a:ln w="9525">
                <a:noFill/>
                <a:miter lim="800000"/>
                <a:headEnd/>
                <a:tailEnd/>
              </a:ln>
              <a:effectLst/>
            </p:spPr>
            <p:txBody>
              <a:bodyPr>
                <a:spAutoFit/>
              </a:bodyPr>
              <a:lstStyle/>
              <a:p>
                <a:pPr algn="r">
                  <a:spcBef>
                    <a:spcPct val="50000"/>
                  </a:spcBef>
                </a:pPr>
                <a:r>
                  <a:rPr lang="en-US" sz="1400">
                    <a:solidFill>
                      <a:schemeClr val="tx1"/>
                    </a:solidFill>
                    <a:latin typeface="Arial" charset="0"/>
                  </a:rPr>
                  <a:t>Title Page</a:t>
                </a:r>
              </a:p>
            </p:txBody>
          </p:sp>
        </p:grpSp>
        <p:grpSp>
          <p:nvGrpSpPr>
            <p:cNvPr id="650260" name="Group 20"/>
            <p:cNvGrpSpPr>
              <a:grpSpLocks/>
            </p:cNvGrpSpPr>
            <p:nvPr/>
          </p:nvGrpSpPr>
          <p:grpSpPr bwMode="auto">
            <a:xfrm>
              <a:off x="110" y="1324"/>
              <a:ext cx="1296" cy="1824"/>
              <a:chOff x="1008" y="1536"/>
              <a:chExt cx="1296" cy="1824"/>
            </a:xfrm>
          </p:grpSpPr>
          <p:sp>
            <p:nvSpPr>
              <p:cNvPr id="650261" name="Rectangle 21"/>
              <p:cNvSpPr>
                <a:spLocks noChangeArrowheads="1"/>
              </p:cNvSpPr>
              <p:nvPr/>
            </p:nvSpPr>
            <p:spPr bwMode="auto">
              <a:xfrm>
                <a:off x="1008" y="1536"/>
                <a:ext cx="1296" cy="1824"/>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650262" name="Text Box 22"/>
              <p:cNvSpPr txBox="1">
                <a:spLocks noChangeArrowheads="1"/>
              </p:cNvSpPr>
              <p:nvPr/>
            </p:nvSpPr>
            <p:spPr bwMode="auto">
              <a:xfrm rot="-5400000">
                <a:off x="1776" y="1872"/>
                <a:ext cx="767" cy="192"/>
              </a:xfrm>
              <a:prstGeom prst="rect">
                <a:avLst/>
              </a:prstGeom>
              <a:solidFill>
                <a:schemeClr val="bg1"/>
              </a:solidFill>
              <a:ln w="9525">
                <a:noFill/>
                <a:miter lim="800000"/>
                <a:headEnd/>
                <a:tailEnd/>
              </a:ln>
              <a:effectLst/>
            </p:spPr>
            <p:txBody>
              <a:bodyPr>
                <a:spAutoFit/>
              </a:bodyPr>
              <a:lstStyle/>
              <a:p>
                <a:pPr algn="r">
                  <a:spcBef>
                    <a:spcPct val="50000"/>
                  </a:spcBef>
                </a:pPr>
                <a:r>
                  <a:rPr lang="en-US" sz="1400">
                    <a:solidFill>
                      <a:schemeClr val="tx1"/>
                    </a:solidFill>
                    <a:latin typeface="Arial" charset="0"/>
                  </a:rPr>
                  <a:t>Front Cover</a:t>
                </a:r>
              </a:p>
            </p:txBody>
          </p:sp>
        </p:grpSp>
      </p:gr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50300"/>
                                        </p:tgtEl>
                                        <p:attrNameLst>
                                          <p:attrName>style.visibility</p:attrName>
                                        </p:attrNameLst>
                                      </p:cBhvr>
                                      <p:to>
                                        <p:strVal val="visible"/>
                                      </p:to>
                                    </p:set>
                                    <p:animEffect transition="in" filter="wipe(left)">
                                      <p:cBhvr>
                                        <p:cTn id="7" dur="500"/>
                                        <p:tgtEl>
                                          <p:spTgt spid="65030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50301"/>
                                        </p:tgtEl>
                                        <p:attrNameLst>
                                          <p:attrName>style.visibility</p:attrName>
                                        </p:attrNameLst>
                                      </p:cBhvr>
                                      <p:to>
                                        <p:strVal val="visible"/>
                                      </p:to>
                                    </p:set>
                                    <p:animEffect transition="in" filter="randombar(horizontal)">
                                      <p:cBhvr>
                                        <p:cTn id="12" dur="500"/>
                                        <p:tgtEl>
                                          <p:spTgt spid="650301"/>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650302"/>
                                        </p:tgtEl>
                                        <p:attrNameLst>
                                          <p:attrName>style.visibility</p:attrName>
                                        </p:attrNameLst>
                                      </p:cBhvr>
                                      <p:to>
                                        <p:strVal val="visible"/>
                                      </p:to>
                                    </p:set>
                                    <p:animEffect transition="in" filter="randombar(horizontal)">
                                      <p:cBhvr>
                                        <p:cTn id="16" dur="500"/>
                                        <p:tgtEl>
                                          <p:spTgt spid="650302"/>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650303"/>
                                        </p:tgtEl>
                                        <p:attrNameLst>
                                          <p:attrName>style.visibility</p:attrName>
                                        </p:attrNameLst>
                                      </p:cBhvr>
                                      <p:to>
                                        <p:strVal val="visible"/>
                                      </p:to>
                                    </p:set>
                                    <p:animEffect transition="in" filter="randombar(horizontal)">
                                      <p:cBhvr>
                                        <p:cTn id="20" dur="500"/>
                                        <p:tgtEl>
                                          <p:spTgt spid="650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3554" name="Text Box 2"/>
          <p:cNvSpPr txBox="1">
            <a:spLocks noChangeArrowheads="1"/>
          </p:cNvSpPr>
          <p:nvPr/>
        </p:nvSpPr>
        <p:spPr bwMode="auto">
          <a:xfrm>
            <a:off x="1371600" y="1066800"/>
            <a:ext cx="3757613" cy="762000"/>
          </a:xfrm>
          <a:prstGeom prst="rect">
            <a:avLst/>
          </a:prstGeom>
          <a:noFill/>
          <a:ln w="9525">
            <a:noFill/>
            <a:miter lim="800000"/>
            <a:headEnd/>
            <a:tailEnd/>
          </a:ln>
          <a:effectLst/>
        </p:spPr>
        <p:txBody>
          <a:bodyPr>
            <a:spAutoFit/>
          </a:bodyPr>
          <a:lstStyle/>
          <a:p>
            <a:pPr>
              <a:spcBef>
                <a:spcPct val="50000"/>
              </a:spcBef>
            </a:pPr>
            <a:r>
              <a:rPr lang="en-US" sz="4400" i="1">
                <a:solidFill>
                  <a:schemeClr val="tx2"/>
                </a:solidFill>
                <a:effectLst>
                  <a:outerShdw blurRad="38100" dist="38100" dir="2700000" algn="tl">
                    <a:srgbClr val="C0C0C0"/>
                  </a:outerShdw>
                </a:effectLst>
                <a:latin typeface="Arial" charset="0"/>
              </a:rPr>
              <a:t>Front Matter</a:t>
            </a:r>
          </a:p>
        </p:txBody>
      </p:sp>
      <p:sp>
        <p:nvSpPr>
          <p:cNvPr id="663555" name="Text Box 3"/>
          <p:cNvSpPr txBox="1">
            <a:spLocks noChangeArrowheads="1"/>
          </p:cNvSpPr>
          <p:nvPr/>
        </p:nvSpPr>
        <p:spPr bwMode="auto">
          <a:xfrm>
            <a:off x="654050" y="2286000"/>
            <a:ext cx="8047038" cy="2843213"/>
          </a:xfrm>
          <a:prstGeom prst="rect">
            <a:avLst/>
          </a:prstGeom>
          <a:noFill/>
          <a:ln w="9525">
            <a:noFill/>
            <a:miter lim="800000"/>
            <a:headEnd/>
            <a:tailEnd/>
          </a:ln>
          <a:effectLst/>
        </p:spPr>
        <p:txBody>
          <a:bodyPr>
            <a:spAutoFit/>
          </a:bodyPr>
          <a:lstStyle/>
          <a:p>
            <a:pPr eaLnBrk="1" hangingPunct="1">
              <a:spcBef>
                <a:spcPct val="30000"/>
              </a:spcBef>
              <a:buClr>
                <a:schemeClr val="tx1"/>
              </a:buClr>
            </a:pPr>
            <a:r>
              <a:rPr lang="en-US" sz="3200" b="0">
                <a:solidFill>
                  <a:schemeClr val="tx1"/>
                </a:solidFill>
                <a:latin typeface="Arial" charset="0"/>
              </a:rPr>
              <a:t>The </a:t>
            </a:r>
            <a:r>
              <a:rPr lang="en-US" sz="3200" i="1">
                <a:solidFill>
                  <a:srgbClr val="A50021"/>
                </a:solidFill>
                <a:latin typeface="Arial" charset="0"/>
              </a:rPr>
              <a:t>front matter</a:t>
            </a:r>
            <a:r>
              <a:rPr lang="en-US" sz="3200" b="0">
                <a:solidFill>
                  <a:schemeClr val="tx1"/>
                </a:solidFill>
                <a:latin typeface="Arial" charset="0"/>
              </a:rPr>
              <a:t> </a:t>
            </a:r>
            <a:r>
              <a:rPr lang="en-US" sz="2800" b="0">
                <a:solidFill>
                  <a:schemeClr val="tx1"/>
                </a:solidFill>
                <a:latin typeface="Arial" charset="0"/>
              </a:rPr>
              <a:t>is used to help potential readers find the report.</a:t>
            </a:r>
          </a:p>
          <a:p>
            <a:pPr eaLnBrk="1" hangingPunct="1">
              <a:spcBef>
                <a:spcPct val="30000"/>
              </a:spcBef>
              <a:buClr>
                <a:schemeClr val="tx1"/>
              </a:buClr>
            </a:pPr>
            <a:r>
              <a:rPr lang="en-US" sz="2800" b="0">
                <a:solidFill>
                  <a:schemeClr val="tx1"/>
                </a:solidFill>
                <a:latin typeface="Arial" charset="0"/>
              </a:rPr>
              <a:t>Once found, the </a:t>
            </a:r>
            <a:r>
              <a:rPr lang="en-US" sz="2800" i="1">
                <a:solidFill>
                  <a:schemeClr val="tx1"/>
                </a:solidFill>
                <a:latin typeface="Arial" charset="0"/>
              </a:rPr>
              <a:t>front matter</a:t>
            </a:r>
            <a:r>
              <a:rPr lang="en-US" sz="2800" b="0">
                <a:solidFill>
                  <a:schemeClr val="tx1"/>
                </a:solidFill>
                <a:latin typeface="Arial" charset="0"/>
              </a:rPr>
              <a:t> will help the reader to quickly decide whether or not the material contained within the report pertains to what they are investigating.</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63555">
                                            <p:txEl>
                                              <p:pRg st="0" end="0"/>
                                            </p:txEl>
                                          </p:spTgt>
                                        </p:tgtEl>
                                        <p:attrNameLst>
                                          <p:attrName>style.visibility</p:attrName>
                                        </p:attrNameLst>
                                      </p:cBhvr>
                                      <p:to>
                                        <p:strVal val="visible"/>
                                      </p:to>
                                    </p:set>
                                    <p:animEffect transition="in" filter="wipe(up)">
                                      <p:cBhvr>
                                        <p:cTn id="7" dur="500"/>
                                        <p:tgtEl>
                                          <p:spTgt spid="66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63555">
                                            <p:txEl>
                                              <p:pRg st="1" end="1"/>
                                            </p:txEl>
                                          </p:spTgt>
                                        </p:tgtEl>
                                        <p:attrNameLst>
                                          <p:attrName>style.visibility</p:attrName>
                                        </p:attrNameLst>
                                      </p:cBhvr>
                                      <p:to>
                                        <p:strVal val="visible"/>
                                      </p:to>
                                    </p:set>
                                    <p:animEffect transition="in" filter="wipe(up)">
                                      <p:cBhvr>
                                        <p:cTn id="12" dur="500"/>
                                        <p:tgtEl>
                                          <p:spTgt spid="6635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3555" grpId="0" uiExpand="1" build="p"/>
    </p:bldLst>
  </p:timing>
</p:sld>
</file>

<file path=ppt/theme/theme1.xml><?xml version="1.0" encoding="utf-8"?>
<a:theme xmlns:a="http://schemas.openxmlformats.org/drawingml/2006/main" name="PLTW General PowerPoint Template">
  <a:themeElements>
    <a:clrScheme name="PLTW General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LTW General PowerPoint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800" b="1" i="0" u="none" strike="noStrike" cap="none" normalizeH="0" baseline="0" smtClean="0">
            <a:ln>
              <a:noFill/>
            </a:ln>
            <a:solidFill>
              <a:srgbClr val="003399"/>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800" b="1" i="0" u="none" strike="noStrike" cap="none" normalizeH="0" baseline="0" smtClean="0">
            <a:ln>
              <a:noFill/>
            </a:ln>
            <a:solidFill>
              <a:srgbClr val="003399"/>
            </a:solidFill>
            <a:effectLst/>
            <a:latin typeface="Verdana" pitchFamily="34" charset="0"/>
          </a:defRPr>
        </a:defPPr>
      </a:lstStyle>
    </a:lnDef>
  </a:objectDefaults>
  <a:extraClrSchemeLst>
    <a:extraClrScheme>
      <a:clrScheme name="PLTW General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LTW General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LTW General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LTW General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LTW General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LTW General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LTW General PowerPoin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LTW General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LTW General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LTW General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LTW General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LTW General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PLTW General PowerPoint Template</Template>
  <TotalTime>9606</TotalTime>
  <Words>5120</Words>
  <Application>Microsoft PowerPoint</Application>
  <PresentationFormat>On-screen Show (4:3)</PresentationFormat>
  <Paragraphs>593</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PLTW General PowerPoint Template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References</vt:lpstr>
    </vt:vector>
  </TitlesOfParts>
  <Company>PLTW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Report Writing</dc:title>
  <dc:subject>IED - Unit 3 - Lesson 3.4: Product Improvement By Design</dc:subject>
  <dc:creator>Bob Hays and Brett Handley</dc:creator>
  <cp:keywords>technical writing, technical report</cp:keywords>
  <dc:description/>
  <cp:lastModifiedBy>cleary</cp:lastModifiedBy>
  <cp:revision>152</cp:revision>
  <dcterms:created xsi:type="dcterms:W3CDTF">2003-08-21T15:16:05Z</dcterms:created>
  <dcterms:modified xsi:type="dcterms:W3CDTF">2008-01-25T21:44:50Z</dcterms:modified>
</cp:coreProperties>
</file>