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1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6" r:id="rId3"/>
    <p:sldId id="258" r:id="rId4"/>
    <p:sldId id="261" r:id="rId5"/>
    <p:sldId id="259" r:id="rId6"/>
    <p:sldId id="274" r:id="rId7"/>
    <p:sldId id="275" r:id="rId8"/>
    <p:sldId id="280" r:id="rId9"/>
    <p:sldId id="276" r:id="rId10"/>
    <p:sldId id="277" r:id="rId11"/>
    <p:sldId id="268" r:id="rId12"/>
    <p:sldId id="269" r:id="rId13"/>
    <p:sldId id="267" r:id="rId14"/>
    <p:sldId id="265" r:id="rId15"/>
    <p:sldId id="270" r:id="rId16"/>
    <p:sldId id="271" r:id="rId17"/>
    <p:sldId id="272" r:id="rId18"/>
    <p:sldId id="273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17"/>
    <a:srgbClr val="FEDB00"/>
    <a:srgbClr val="DC4A1A"/>
    <a:srgbClr val="FF571E"/>
    <a:srgbClr val="7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5"/>
    <p:restoredTop sz="94663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3600" y="868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charset="0"/>
              </a:defRPr>
            </a:lvl1pPr>
          </a:lstStyle>
          <a:p>
            <a:pPr>
              <a:defRPr/>
            </a:pPr>
            <a:fld id="{54B9FD48-ED03-D847-AA81-DEFF5D461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212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675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6B65D8-0E32-7245-A420-956D90498C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98992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Objects First with Java</a:t>
            </a:r>
          </a:p>
        </p:txBody>
      </p:sp>
      <p:sp>
        <p:nvSpPr>
          <p:cNvPr id="16386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1638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3AE17A98-C592-6B46-A1CC-8A91B11697E2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1638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Replace this with your course title and your name/contact details.</a:t>
            </a:r>
          </a:p>
          <a:p>
            <a:pPr eaLnBrk="1" hangingPunct="1"/>
            <a:endParaRPr lang="en-GB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06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Objects First with Java</a:t>
            </a:r>
          </a:p>
        </p:txBody>
      </p:sp>
      <p:sp>
        <p:nvSpPr>
          <p:cNvPr id="18434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1843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4AD78C5-E155-1640-981E-4C342A04D7C1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9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Objects First with Java</a:t>
            </a:r>
          </a:p>
        </p:txBody>
      </p:sp>
      <p:sp>
        <p:nvSpPr>
          <p:cNvPr id="20482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2048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AAD5C24A-A4EE-624C-BB25-1F1F443AD8ED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75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Objects First with Java</a:t>
            </a:r>
          </a:p>
        </p:txBody>
      </p:sp>
      <p:sp>
        <p:nvSpPr>
          <p:cNvPr id="29698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2969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0D426269-54C6-9943-8C37-F25C24585C05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91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Objects First with Java</a:t>
            </a:r>
          </a:p>
        </p:txBody>
      </p:sp>
      <p:sp>
        <p:nvSpPr>
          <p:cNvPr id="27650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2765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0CCF6291-7B54-3F47-98EF-040159FB1D7B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Here, I start discussing objects and classes. I talk to the students </a:t>
            </a:r>
          </a:p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about it for a while, then I do an extensive demo of the shapes example in </a:t>
            </a:r>
          </a:p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BlueJ. All important points of this lecture are encountered and pointed</a:t>
            </a:r>
          </a:p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out during this demo.</a:t>
            </a:r>
          </a:p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All following slides serve only as summary, or reminder. No new material</a:t>
            </a:r>
          </a:p>
          <a:p>
            <a:pPr eaLnBrk="1" hangingPunct="1"/>
            <a:r>
              <a:rPr lang="en-GB" altLang="en-US">
                <a:latin typeface="Times" charset="0"/>
                <a:ea typeface="ＭＳ Ｐゴシック" charset="-128"/>
              </a:rPr>
              <a:t>is introduced after the demo.</a:t>
            </a:r>
          </a:p>
        </p:txBody>
      </p:sp>
    </p:spTree>
    <p:extLst>
      <p:ext uri="{BB962C8B-B14F-4D97-AF65-F5344CB8AC3E}">
        <p14:creationId xmlns:p14="http://schemas.microsoft.com/office/powerpoint/2010/main" val="212692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6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dirty="0" smtClean="0">
                <a:solidFill>
                  <a:schemeClr val="tx1"/>
                </a:solidFill>
              </a:rPr>
              <a:t>6.0</a:t>
            </a:r>
            <a:endParaRPr lang="en-GB" altLang="en-US" sz="1000" b="0" dirty="0">
              <a:solidFill>
                <a:schemeClr val="tx1"/>
              </a:solidFill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Objects First with Java</a:t>
            </a:r>
            <a:br>
              <a:rPr lang="en-GB" dirty="0">
                <a:ea typeface="+mj-ea"/>
                <a:cs typeface="+mj-cs"/>
              </a:rPr>
            </a:br>
            <a:r>
              <a:rPr lang="en-GB" sz="1400" dirty="0">
                <a:ea typeface="+mj-ea"/>
                <a:cs typeface="+mj-cs"/>
              </a:rPr>
              <a:t/>
            </a:r>
            <a:br>
              <a:rPr lang="en-GB" sz="1400" dirty="0">
                <a:ea typeface="+mj-ea"/>
                <a:cs typeface="+mj-cs"/>
              </a:rPr>
            </a:br>
            <a:r>
              <a:rPr lang="en-GB" sz="3600" dirty="0">
                <a:ea typeface="+mj-ea"/>
                <a:cs typeface="+mj-cs"/>
              </a:rPr>
              <a:t>A Practical Introduction using </a:t>
            </a:r>
            <a:r>
              <a:rPr lang="en-GB" sz="3600" dirty="0" err="1">
                <a:ea typeface="+mj-ea"/>
                <a:cs typeface="+mj-cs"/>
              </a:rPr>
              <a:t>BlueJ</a:t>
            </a:r>
            <a:endParaRPr lang="en-US" sz="3600">
              <a:ea typeface="+mj-ea"/>
              <a:cs typeface="+mj-cs"/>
            </a:endParaRPr>
          </a:p>
        </p:txBody>
      </p:sp>
      <p:sp>
        <p:nvSpPr>
          <p:cNvPr id="15363" name="Rectangle 2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MS PGothic" charset="-128"/>
              </a:rPr>
              <a:t>David J. Barnes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>
                <a:ea typeface="MS PGothic" charset="-128"/>
              </a:rPr>
              <a:t>Michael Kölling</a:t>
            </a:r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Fundamental concepts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6477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object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class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method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parameter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data type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" name="7-Point Star 2"/>
          <p:cNvSpPr/>
          <p:nvPr/>
        </p:nvSpPr>
        <p:spPr bwMode="auto">
          <a:xfrm>
            <a:off x="4787900" y="1484313"/>
            <a:ext cx="3887788" cy="3384550"/>
          </a:xfrm>
          <a:prstGeom prst="star7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b="0" dirty="0">
                <a:solidFill>
                  <a:srgbClr val="FF6600"/>
                </a:solidFill>
                <a:latin typeface="+mn-lt"/>
                <a:ea typeface="ＭＳ Ｐゴシック" charset="0"/>
                <a:cs typeface="MS PGothic" charset="0"/>
              </a:rPr>
              <a:t>It is vital to understand these concepts as soon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Classes and Objects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611216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Classes (noun)</a:t>
            </a:r>
            <a:endParaRPr lang="en-GB" altLang="en-US" dirty="0">
              <a:solidFill>
                <a:srgbClr val="FF0000"/>
              </a:solidFill>
              <a:ea typeface="MS PGothic" charset="-128"/>
            </a:endParaRPr>
          </a:p>
          <a:p>
            <a:pPr lvl="1" eaLnBrk="1" hangingPunct="1"/>
            <a:r>
              <a:rPr lang="en-GB" altLang="en-US" dirty="0">
                <a:ea typeface="MS PGothic" charset="-128"/>
              </a:rPr>
              <a:t>R</a:t>
            </a:r>
            <a:r>
              <a:rPr lang="en-GB" altLang="en-US" dirty="0" smtClean="0">
                <a:ea typeface="MS PGothic" charset="-128"/>
              </a:rPr>
              <a:t>epresents </a:t>
            </a:r>
            <a:r>
              <a:rPr lang="en-GB" altLang="en-US" i="1" u="sng" dirty="0" smtClean="0">
                <a:ea typeface="MS PGothic" charset="-128"/>
              </a:rPr>
              <a:t>ALL generic objects </a:t>
            </a:r>
            <a:r>
              <a:rPr lang="en-GB" altLang="en-US" dirty="0">
                <a:ea typeface="MS PGothic" charset="-128"/>
              </a:rPr>
              <a:t>of </a:t>
            </a:r>
            <a:r>
              <a:rPr lang="en-GB" altLang="en-US" dirty="0" smtClean="0">
                <a:ea typeface="MS PGothic" charset="-128"/>
              </a:rPr>
              <a:t>a similar kind or type </a:t>
            </a:r>
            <a:endParaRPr lang="en-GB" altLang="en-US" dirty="0">
              <a:ea typeface="MS PGothic" charset="-128"/>
            </a:endParaRPr>
          </a:p>
          <a:p>
            <a:pPr lvl="1" eaLnBrk="1" hangingPunct="1"/>
            <a:r>
              <a:rPr lang="en-GB" altLang="en-US" dirty="0" smtClean="0">
                <a:ea typeface="MS PGothic" charset="-128"/>
              </a:rPr>
              <a:t>e.g. Car</a:t>
            </a:r>
            <a:endParaRPr lang="en-GB" altLang="en-US" dirty="0">
              <a:ea typeface="MS PGothic" charset="-128"/>
            </a:endParaRP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Objects (proper noun)</a:t>
            </a:r>
            <a:endParaRPr lang="en-GB" altLang="en-US" dirty="0">
              <a:solidFill>
                <a:srgbClr val="FF0000"/>
              </a:solidFill>
              <a:ea typeface="MS PGothic" charset="-128"/>
            </a:endParaRPr>
          </a:p>
          <a:p>
            <a:pPr lvl="1" eaLnBrk="1" hangingPunct="1"/>
            <a:r>
              <a:rPr lang="en-GB" altLang="en-US" dirty="0" smtClean="0">
                <a:ea typeface="MS PGothic" charset="-128"/>
              </a:rPr>
              <a:t>Represents </a:t>
            </a:r>
            <a:r>
              <a:rPr lang="en-GB" altLang="en-US" i="1" u="sng" dirty="0" smtClean="0">
                <a:ea typeface="MS PGothic" charset="-128"/>
              </a:rPr>
              <a:t>ONE specific thing </a:t>
            </a:r>
            <a:r>
              <a:rPr lang="en-GB" altLang="en-US" dirty="0" smtClean="0">
                <a:ea typeface="MS PGothic" charset="-128"/>
              </a:rPr>
              <a:t>from </a:t>
            </a:r>
            <a:r>
              <a:rPr lang="en-GB" altLang="en-US" dirty="0">
                <a:ea typeface="MS PGothic" charset="-128"/>
              </a:rPr>
              <a:t>the real </a:t>
            </a:r>
            <a:r>
              <a:rPr lang="en-GB" altLang="en-US" dirty="0" smtClean="0">
                <a:ea typeface="MS PGothic" charset="-128"/>
              </a:rPr>
              <a:t>world </a:t>
            </a:r>
            <a:r>
              <a:rPr lang="en-GB" altLang="en-US" dirty="0">
                <a:ea typeface="MS PGothic" charset="-128"/>
              </a:rPr>
              <a:t>or </a:t>
            </a:r>
            <a:r>
              <a:rPr lang="en-GB" altLang="en-US" dirty="0" smtClean="0">
                <a:ea typeface="MS PGothic" charset="-128"/>
              </a:rPr>
              <a:t>some </a:t>
            </a:r>
            <a:r>
              <a:rPr lang="en-GB" altLang="en-US" dirty="0">
                <a:ea typeface="MS PGothic" charset="-128"/>
              </a:rPr>
              <a:t>problem </a:t>
            </a:r>
            <a:r>
              <a:rPr lang="en-GB" altLang="en-US" dirty="0" smtClean="0">
                <a:ea typeface="MS PGothic" charset="-128"/>
              </a:rPr>
              <a:t>domain</a:t>
            </a:r>
          </a:p>
          <a:p>
            <a:pPr lvl="1" eaLnBrk="1" hangingPunct="1"/>
            <a:r>
              <a:rPr lang="en-GB" altLang="en-US" dirty="0">
                <a:ea typeface="MS PGothic" charset="-128"/>
              </a:rPr>
              <a:t>e</a:t>
            </a:r>
            <a:r>
              <a:rPr lang="en-GB" altLang="en-US" dirty="0" smtClean="0">
                <a:ea typeface="MS PGothic" charset="-128"/>
              </a:rPr>
              <a:t>.g. THAT red car in the garage or   YOUR green car in the parking lot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624" y="23137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Methods and </a:t>
            </a:r>
            <a:r>
              <a:rPr lang="en-GB" dirty="0" smtClean="0">
                <a:ea typeface="+mj-ea"/>
                <a:cs typeface="+mj-cs"/>
              </a:rPr>
              <a:t>Parameters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385248" cy="4611216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Methods (verbs)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Objects </a:t>
            </a:r>
            <a:r>
              <a:rPr lang="en-GB" dirty="0">
                <a:ea typeface="+mn-ea"/>
                <a:cs typeface="+mn-cs"/>
              </a:rPr>
              <a:t>have operations which can be </a:t>
            </a:r>
            <a:r>
              <a:rPr lang="en-GB" dirty="0" smtClean="0">
                <a:ea typeface="+mn-ea"/>
                <a:cs typeface="+mn-cs"/>
              </a:rPr>
              <a:t>invoked on a specific object</a:t>
            </a:r>
          </a:p>
          <a:p>
            <a:pPr lvl="1">
              <a:defRPr/>
            </a:pPr>
            <a:r>
              <a:rPr lang="en-GB" dirty="0">
                <a:cs typeface="+mn-cs"/>
              </a:rPr>
              <a:t>e</a:t>
            </a:r>
            <a:r>
              <a:rPr lang="en-GB" dirty="0" smtClean="0">
                <a:cs typeface="+mn-cs"/>
              </a:rPr>
              <a:t>.g.  </a:t>
            </a:r>
            <a:r>
              <a:rPr lang="en-GB" i="1" u="sng" dirty="0">
                <a:cs typeface="+mn-cs"/>
              </a:rPr>
              <a:t>d</a:t>
            </a:r>
            <a:r>
              <a:rPr lang="en-GB" i="1" u="sng" dirty="0" smtClean="0">
                <a:cs typeface="+mn-cs"/>
              </a:rPr>
              <a:t>rive</a:t>
            </a:r>
            <a:r>
              <a:rPr lang="en-GB" dirty="0" smtClean="0">
                <a:cs typeface="+mn-cs"/>
              </a:rPr>
              <a:t> the red car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Parameters (adverbs)</a:t>
            </a:r>
          </a:p>
          <a:p>
            <a:pPr lvl="1">
              <a:defRPr/>
            </a:pPr>
            <a:r>
              <a:rPr lang="en-GB" dirty="0">
                <a:cs typeface="+mn-cs"/>
              </a:rPr>
              <a:t>Additional necessary </a:t>
            </a:r>
            <a:r>
              <a:rPr lang="en-GB" dirty="0" smtClean="0">
                <a:cs typeface="+mn-cs"/>
              </a:rPr>
              <a:t>information may </a:t>
            </a:r>
            <a:r>
              <a:rPr lang="en-GB" dirty="0" smtClean="0">
                <a:ea typeface="+mn-ea"/>
                <a:cs typeface="+mn-cs"/>
              </a:rPr>
              <a:t>be passed to the method to help with its execution</a:t>
            </a:r>
          </a:p>
          <a:p>
            <a:pPr lvl="1" eaLnBrk="1" hangingPunct="1">
              <a:defRPr/>
            </a:pPr>
            <a:r>
              <a:rPr lang="en-GB" dirty="0">
                <a:cs typeface="+mn-cs"/>
              </a:rPr>
              <a:t>e</a:t>
            </a:r>
            <a:r>
              <a:rPr lang="en-GB" dirty="0" smtClean="0">
                <a:ea typeface="+mn-ea"/>
                <a:cs typeface="+mn-cs"/>
              </a:rPr>
              <a:t>.g. drive the red car </a:t>
            </a:r>
            <a:r>
              <a:rPr lang="en-GB" i="1" u="sng" dirty="0" smtClean="0">
                <a:ea typeface="+mn-ea"/>
                <a:cs typeface="+mn-cs"/>
              </a:rPr>
              <a:t>for 10 miles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Other observations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12776"/>
            <a:ext cx="7385248" cy="5013424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 smtClean="0">
                <a:ea typeface="+mn-ea"/>
                <a:cs typeface="+mn-cs"/>
              </a:rPr>
              <a:t>Many distinct </a:t>
            </a:r>
            <a:r>
              <a:rPr lang="en-GB" i="1" dirty="0">
                <a:solidFill>
                  <a:srgbClr val="FF0000"/>
                </a:solidFill>
                <a:ea typeface="+mn-ea"/>
                <a:cs typeface="+mn-cs"/>
              </a:rPr>
              <a:t>instances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GB" dirty="0">
                <a:ea typeface="+mn-ea"/>
                <a:cs typeface="+mn-cs"/>
              </a:rPr>
              <a:t>can be created from a single </a:t>
            </a:r>
            <a:r>
              <a:rPr lang="en-GB" dirty="0" smtClean="0">
                <a:ea typeface="+mn-ea"/>
                <a:cs typeface="+mn-cs"/>
              </a:rPr>
              <a:t>class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An object has </a:t>
            </a:r>
            <a:r>
              <a:rPr lang="en-GB" i="1" dirty="0" smtClean="0">
                <a:ea typeface="+mn-ea"/>
                <a:cs typeface="+mn-cs"/>
              </a:rPr>
              <a:t>attributes</a:t>
            </a:r>
            <a:r>
              <a:rPr lang="en-GB" dirty="0"/>
              <a:t> </a:t>
            </a:r>
            <a:r>
              <a:rPr lang="en-GB" dirty="0" smtClean="0"/>
              <a:t>that are</a:t>
            </a:r>
            <a:r>
              <a:rPr lang="en-GB" dirty="0" smtClean="0">
                <a:ea typeface="+mn-ea"/>
                <a:cs typeface="+mn-cs"/>
              </a:rPr>
              <a:t> </a:t>
            </a:r>
            <a:r>
              <a:rPr lang="en-GB" dirty="0">
                <a:ea typeface="+mn-ea"/>
                <a:cs typeface="+mn-cs"/>
              </a:rPr>
              <a:t>values stored in </a:t>
            </a:r>
            <a:r>
              <a:rPr lang="en-GB" i="1" dirty="0" smtClean="0">
                <a:solidFill>
                  <a:srgbClr val="FF0000"/>
                </a:solidFill>
                <a:ea typeface="+mn-ea"/>
                <a:cs typeface="+mn-cs"/>
              </a:rPr>
              <a:t>fields</a:t>
            </a:r>
            <a:endParaRPr lang="en-GB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The </a:t>
            </a:r>
            <a:r>
              <a:rPr lang="en-GB" dirty="0" smtClean="0">
                <a:ea typeface="+mn-ea"/>
                <a:cs typeface="+mn-cs"/>
              </a:rPr>
              <a:t>CLASS defines </a:t>
            </a:r>
            <a:r>
              <a:rPr lang="en-GB" dirty="0">
                <a:ea typeface="+mn-ea"/>
                <a:cs typeface="+mn-cs"/>
              </a:rPr>
              <a:t>what </a:t>
            </a:r>
            <a:r>
              <a:rPr lang="en-GB" dirty="0" smtClean="0">
                <a:ea typeface="+mn-ea"/>
                <a:cs typeface="+mn-cs"/>
              </a:rPr>
              <a:t>FIELDS an </a:t>
            </a:r>
            <a:r>
              <a:rPr lang="en-GB" dirty="0">
                <a:ea typeface="+mn-ea"/>
                <a:cs typeface="+mn-cs"/>
              </a:rPr>
              <a:t>object </a:t>
            </a:r>
            <a:r>
              <a:rPr lang="en-GB" dirty="0" smtClean="0">
                <a:ea typeface="+mn-ea"/>
                <a:cs typeface="+mn-cs"/>
              </a:rPr>
              <a:t>has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/>
              <a:t>B</a:t>
            </a:r>
            <a:r>
              <a:rPr lang="en-GB" dirty="0" smtClean="0">
                <a:ea typeface="+mn-ea"/>
                <a:cs typeface="+mn-cs"/>
              </a:rPr>
              <a:t>ut </a:t>
            </a:r>
            <a:r>
              <a:rPr lang="en-GB" dirty="0">
                <a:ea typeface="+mn-ea"/>
                <a:cs typeface="+mn-cs"/>
              </a:rPr>
              <a:t>each </a:t>
            </a:r>
            <a:r>
              <a:rPr lang="en-GB" dirty="0" smtClean="0">
                <a:ea typeface="+mn-ea"/>
                <a:cs typeface="+mn-cs"/>
              </a:rPr>
              <a:t>OBJECT stores </a:t>
            </a:r>
            <a:r>
              <a:rPr lang="en-GB" dirty="0">
                <a:ea typeface="+mn-ea"/>
                <a:cs typeface="+mn-cs"/>
              </a:rPr>
              <a:t>its own set of </a:t>
            </a:r>
            <a:r>
              <a:rPr lang="en-GB" dirty="0" smtClean="0">
                <a:ea typeface="+mn-ea"/>
                <a:cs typeface="+mn-cs"/>
              </a:rPr>
              <a:t>VALUES (the </a:t>
            </a:r>
            <a:r>
              <a:rPr lang="en-GB" i="1" dirty="0">
                <a:solidFill>
                  <a:srgbClr val="FF0000"/>
                </a:solidFill>
                <a:ea typeface="+mn-ea"/>
                <a:cs typeface="+mn-cs"/>
              </a:rPr>
              <a:t>state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GB" dirty="0">
                <a:ea typeface="+mn-ea"/>
                <a:cs typeface="+mn-cs"/>
              </a:rPr>
              <a:t>of the object</a:t>
            </a:r>
            <a:r>
              <a:rPr lang="en-GB" dirty="0" smtClean="0">
                <a:ea typeface="+mn-ea"/>
                <a:cs typeface="+mn-cs"/>
              </a:rPr>
              <a:t>)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8956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Demo of figures project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State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058988"/>
            <a:ext cx="51927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Two circle objects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34819" name="Picture 9" descr="fig1-6-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638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Source code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467600" cy="45720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Each class has </a:t>
            </a:r>
            <a:r>
              <a:rPr lang="en-GB" dirty="0" smtClean="0">
                <a:ea typeface="+mn-ea"/>
                <a:cs typeface="+mn-cs"/>
              </a:rPr>
              <a:t>its own JAVA source </a:t>
            </a:r>
            <a:r>
              <a:rPr lang="en-GB" dirty="0">
                <a:ea typeface="+mn-ea"/>
                <a:cs typeface="+mn-cs"/>
              </a:rPr>
              <a:t>code </a:t>
            </a:r>
            <a:r>
              <a:rPr lang="en-GB" dirty="0" smtClean="0">
                <a:ea typeface="+mn-ea"/>
                <a:cs typeface="+mn-cs"/>
              </a:rPr>
              <a:t>associated </a:t>
            </a:r>
            <a:r>
              <a:rPr lang="en-GB" dirty="0">
                <a:ea typeface="+mn-ea"/>
                <a:cs typeface="+mn-cs"/>
              </a:rPr>
              <a:t>with it that defines its details </a:t>
            </a:r>
            <a:r>
              <a:rPr lang="en-GB" dirty="0" smtClean="0">
                <a:ea typeface="+mn-ea"/>
                <a:cs typeface="+mn-cs"/>
              </a:rPr>
              <a:t>(attributes and </a:t>
            </a:r>
            <a:r>
              <a:rPr lang="en-GB" dirty="0">
                <a:ea typeface="+mn-ea"/>
                <a:cs typeface="+mn-cs"/>
              </a:rPr>
              <a:t>methods</a:t>
            </a:r>
            <a:r>
              <a:rPr lang="en-GB" dirty="0" smtClean="0"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 smtClean="0">
                <a:ea typeface="+mn-ea"/>
                <a:cs typeface="+mn-cs"/>
              </a:rPr>
              <a:t>The source code is written to obey the rules of a particular programming language (i.e. JAVA)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 smtClean="0">
                <a:ea typeface="+mn-ea"/>
                <a:cs typeface="+mn-cs"/>
              </a:rPr>
              <a:t>We will explore this in detail in the next chapter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Return values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28800"/>
            <a:ext cx="7097216" cy="44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All the methods in the </a:t>
            </a:r>
            <a:r>
              <a:rPr lang="en-GB" altLang="en-US" i="1" dirty="0">
                <a:ea typeface="MS PGothic" charset="-128"/>
              </a:rPr>
              <a:t>figures</a:t>
            </a:r>
            <a:r>
              <a:rPr lang="en-GB" altLang="en-US" dirty="0">
                <a:ea typeface="MS PGothic" charset="-128"/>
              </a:rPr>
              <a:t> project have </a:t>
            </a:r>
            <a:r>
              <a:rPr lang="en-GB" altLang="en-US" b="1" dirty="0">
                <a:latin typeface="Courier New" charset="0"/>
                <a:ea typeface="MS PGothic" charset="-128"/>
              </a:rPr>
              <a:t>void</a:t>
            </a:r>
            <a:r>
              <a:rPr lang="en-GB" altLang="en-US" dirty="0">
                <a:ea typeface="MS PGothic" charset="-128"/>
              </a:rPr>
              <a:t> return </a:t>
            </a:r>
            <a:r>
              <a:rPr lang="en-GB" altLang="en-US" dirty="0" smtClean="0">
                <a:ea typeface="MS PGothic" charset="-128"/>
              </a:rPr>
              <a:t>types</a:t>
            </a:r>
          </a:p>
          <a:p>
            <a:pPr>
              <a:spcBef>
                <a:spcPts val="2400"/>
              </a:spcBef>
            </a:pPr>
            <a:r>
              <a:rPr lang="en-GB" altLang="en-US" dirty="0" smtClean="0">
                <a:ea typeface="MS PGothic" charset="-128"/>
              </a:rPr>
              <a:t>But methods </a:t>
            </a:r>
            <a:r>
              <a:rPr lang="en-GB" altLang="en-US" dirty="0">
                <a:ea typeface="MS PGothic" charset="-128"/>
              </a:rPr>
              <a:t>may return a result via a return </a:t>
            </a:r>
            <a:r>
              <a:rPr lang="en-GB" altLang="en-US" dirty="0" smtClean="0">
                <a:ea typeface="MS PGothic" charset="-128"/>
              </a:rPr>
              <a:t>value that is not </a:t>
            </a:r>
            <a:r>
              <a:rPr lang="en-GB" altLang="en-US" b="1" dirty="0">
                <a:latin typeface="Courier New" charset="0"/>
                <a:ea typeface="MS PGothic" charset="-128"/>
              </a:rPr>
              <a:t>void</a:t>
            </a:r>
            <a:r>
              <a:rPr lang="en-GB" altLang="en-US" dirty="0">
                <a:ea typeface="MS PGothic" charset="-128"/>
              </a:rPr>
              <a:t> 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Such methods </a:t>
            </a:r>
            <a:r>
              <a:rPr lang="en-GB" altLang="en-US" dirty="0" smtClean="0">
                <a:ea typeface="MS PGothic" charset="-128"/>
              </a:rPr>
              <a:t>will have </a:t>
            </a:r>
            <a:r>
              <a:rPr lang="en-GB" altLang="en-US" dirty="0">
                <a:ea typeface="MS PGothic" charset="-128"/>
              </a:rPr>
              <a:t>a </a:t>
            </a:r>
            <a:r>
              <a:rPr lang="en-GB" altLang="en-US" dirty="0" smtClean="0">
                <a:ea typeface="MS PGothic" charset="-128"/>
              </a:rPr>
              <a:t>specific non-</a:t>
            </a:r>
            <a:r>
              <a:rPr lang="en-GB" altLang="en-US" b="1" dirty="0" smtClean="0">
                <a:latin typeface="Courier New" charset="0"/>
                <a:ea typeface="MS PGothic" charset="-128"/>
              </a:rPr>
              <a:t>void</a:t>
            </a:r>
            <a:r>
              <a:rPr lang="en-GB" altLang="en-US" dirty="0" smtClean="0">
                <a:ea typeface="MS PGothic" charset="-128"/>
              </a:rPr>
              <a:t> </a:t>
            </a:r>
            <a:r>
              <a:rPr lang="en-GB" altLang="en-US" dirty="0">
                <a:ea typeface="MS PGothic" charset="-128"/>
              </a:rPr>
              <a:t>return </a:t>
            </a:r>
            <a:r>
              <a:rPr lang="en-GB" altLang="en-US" dirty="0" smtClean="0">
                <a:ea typeface="MS PGothic" charset="-128"/>
              </a:rPr>
              <a:t>data type</a:t>
            </a:r>
            <a:endParaRPr lang="en-GB" altLang="en-US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More on this in the next </a:t>
            </a:r>
            <a:r>
              <a:rPr lang="en-GB" altLang="en-US" dirty="0" smtClean="0">
                <a:ea typeface="MS PGothic" charset="-128"/>
              </a:rPr>
              <a:t>chapter</a:t>
            </a:r>
            <a:endParaRPr lang="en-GB" altLang="en-US" dirty="0">
              <a:ea typeface="MS PGothic" charset="-128"/>
            </a:endParaRPr>
          </a:p>
          <a:p>
            <a:pPr eaLnBrk="1" hangingPunct="1"/>
            <a:endParaRPr lang="en-GB" altLang="en-US" dirty="0">
              <a:ea typeface="MS PGothic" charset="-128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dirty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726976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Review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219200" y="1268760"/>
            <a:ext cx="7467600" cy="51574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dirty="0">
                <a:ea typeface="MS PGothic" charset="-128"/>
              </a:rPr>
              <a:t>Classes model </a:t>
            </a:r>
            <a:r>
              <a:rPr lang="en-GB" altLang="en-US" dirty="0" smtClean="0">
                <a:ea typeface="MS PGothic" charset="-128"/>
              </a:rPr>
              <a:t>concepts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200"/>
              </a:spcBef>
            </a:pPr>
            <a:r>
              <a:rPr lang="en-GB" altLang="en-US" dirty="0">
                <a:ea typeface="MS PGothic" charset="-128"/>
              </a:rPr>
              <a:t>Source code </a:t>
            </a:r>
            <a:r>
              <a:rPr lang="en-GB" altLang="en-US" dirty="0" smtClean="0">
                <a:ea typeface="MS PGothic" charset="-128"/>
              </a:rPr>
              <a:t>realises those concepts</a:t>
            </a:r>
          </a:p>
          <a:p>
            <a:pPr>
              <a:spcBef>
                <a:spcPts val="1200"/>
              </a:spcBef>
            </a:pPr>
            <a:r>
              <a:rPr lang="en-GB" altLang="en-US" dirty="0" smtClean="0">
                <a:ea typeface="MS PGothic" charset="-128"/>
              </a:rPr>
              <a:t>Source code defines:</a:t>
            </a:r>
            <a:endParaRPr lang="en-GB" altLang="en-US" dirty="0">
              <a:ea typeface="MS PGothic" charset="-128"/>
            </a:endParaRPr>
          </a:p>
          <a:p>
            <a:pPr lvl="1">
              <a:spcBef>
                <a:spcPts val="400"/>
              </a:spcBef>
            </a:pPr>
            <a:r>
              <a:rPr lang="en-GB" altLang="en-US" dirty="0">
                <a:ea typeface="MS PGothic" charset="-128"/>
              </a:rPr>
              <a:t>What objects can </a:t>
            </a:r>
            <a:r>
              <a:rPr lang="en-GB" altLang="en-US" dirty="0" smtClean="0">
                <a:ea typeface="MS PGothic" charset="-128"/>
              </a:rPr>
              <a:t>do (methods)</a:t>
            </a:r>
            <a:endParaRPr lang="en-GB" altLang="en-US" dirty="0">
              <a:ea typeface="MS PGothic" charset="-128"/>
            </a:endParaRPr>
          </a:p>
          <a:p>
            <a:pPr lvl="1">
              <a:spcBef>
                <a:spcPts val="400"/>
              </a:spcBef>
            </a:pPr>
            <a:r>
              <a:rPr lang="en-GB" altLang="en-US" dirty="0">
                <a:ea typeface="MS PGothic" charset="-128"/>
              </a:rPr>
              <a:t>What data they </a:t>
            </a:r>
            <a:r>
              <a:rPr lang="en-GB" altLang="en-US" dirty="0" smtClean="0">
                <a:ea typeface="MS PGothic" charset="-128"/>
              </a:rPr>
              <a:t>store (attributes)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200"/>
              </a:spcBef>
            </a:pPr>
            <a:r>
              <a:rPr lang="en-GB" altLang="en-US" dirty="0">
                <a:ea typeface="MS PGothic" charset="-128"/>
              </a:rPr>
              <a:t>Objects come into existence with pre-defined attribute </a:t>
            </a:r>
            <a:r>
              <a:rPr lang="en-GB" altLang="en-US" dirty="0" smtClean="0">
                <a:ea typeface="MS PGothic" charset="-128"/>
              </a:rPr>
              <a:t>values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200"/>
              </a:spcBef>
            </a:pPr>
            <a:r>
              <a:rPr lang="en-GB" altLang="en-US" dirty="0">
                <a:ea typeface="MS PGothic" charset="-128"/>
              </a:rPr>
              <a:t>The methods determine what objects do with their </a:t>
            </a:r>
            <a:r>
              <a:rPr lang="en-GB" altLang="en-US" dirty="0" smtClean="0">
                <a:ea typeface="MS PGothic" charset="-128"/>
              </a:rPr>
              <a:t>data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Course Contents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628056" y="1628800"/>
            <a:ext cx="6449144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Introduction to </a:t>
            </a:r>
            <a:r>
              <a:rPr lang="en-GB" altLang="en-US" dirty="0">
                <a:solidFill>
                  <a:srgbClr val="FF0000"/>
                </a:solidFill>
                <a:ea typeface="MS PGothic" charset="-128"/>
              </a:rPr>
              <a:t>object-oriented </a:t>
            </a:r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programming</a:t>
            </a:r>
            <a:r>
              <a:rPr lang="en-GB" altLang="en-US" dirty="0" smtClean="0">
                <a:ea typeface="MS PGothic" charset="-128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(OOP) </a:t>
            </a:r>
            <a:r>
              <a:rPr lang="en-GB" altLang="en-US" dirty="0" smtClean="0">
                <a:ea typeface="MS PGothic" charset="-128"/>
              </a:rPr>
              <a:t>…</a:t>
            </a:r>
            <a:endParaRPr lang="en-GB" altLang="en-US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ea typeface="MS PGothic" charset="-128"/>
              </a:rPr>
              <a:t>… with </a:t>
            </a:r>
            <a:r>
              <a:rPr lang="en-GB" altLang="en-US" dirty="0">
                <a:ea typeface="MS PGothic" charset="-128"/>
              </a:rPr>
              <a:t>a strong </a:t>
            </a:r>
            <a:r>
              <a:rPr lang="en-GB" altLang="en-US" dirty="0">
                <a:solidFill>
                  <a:srgbClr val="FF0000"/>
                </a:solidFill>
                <a:ea typeface="MS PGothic" charset="-128"/>
              </a:rPr>
              <a:t>software engineering</a:t>
            </a:r>
            <a:r>
              <a:rPr lang="en-GB" altLang="en-US" dirty="0">
                <a:ea typeface="MS PGothic" charset="-128"/>
              </a:rPr>
              <a:t> </a:t>
            </a:r>
            <a:r>
              <a:rPr lang="en-GB" altLang="en-US" dirty="0" smtClean="0">
                <a:ea typeface="MS PGothic" charset="-128"/>
              </a:rPr>
              <a:t>foundation …</a:t>
            </a:r>
            <a:endParaRPr lang="en-GB" altLang="en-US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dirty="0" smtClean="0">
                <a:ea typeface="MS PGothic" charset="-128"/>
              </a:rPr>
              <a:t>… aimed </a:t>
            </a:r>
            <a:r>
              <a:rPr lang="en-GB" altLang="en-US" dirty="0">
                <a:ea typeface="MS PGothic" charset="-128"/>
              </a:rPr>
              <a:t>at </a:t>
            </a:r>
            <a:r>
              <a:rPr lang="en-GB" altLang="en-US" dirty="0">
                <a:solidFill>
                  <a:srgbClr val="FF0000"/>
                </a:solidFill>
                <a:ea typeface="MS PGothic" charset="-128"/>
              </a:rPr>
              <a:t>producing and maintaining </a:t>
            </a:r>
            <a:r>
              <a:rPr lang="en-GB" altLang="en-US" dirty="0">
                <a:ea typeface="MS PGothic" charset="-128"/>
              </a:rPr>
              <a:t>large, high-quality software systems.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12800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Review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219200" y="1484784"/>
            <a:ext cx="7467600" cy="46112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When a method is called an object:</a:t>
            </a:r>
          </a:p>
          <a:p>
            <a:pPr lvl="1">
              <a:spcBef>
                <a:spcPts val="600"/>
              </a:spcBef>
            </a:pPr>
            <a:r>
              <a:rPr lang="en-GB" altLang="en-US" dirty="0">
                <a:ea typeface="MS PGothic" charset="-128"/>
              </a:rPr>
              <a:t>Alters its state, and/or</a:t>
            </a:r>
          </a:p>
          <a:p>
            <a:pPr lvl="1">
              <a:spcBef>
                <a:spcPts val="600"/>
              </a:spcBef>
            </a:pPr>
            <a:r>
              <a:rPr lang="en-GB" altLang="en-US" dirty="0">
                <a:ea typeface="MS PGothic" charset="-128"/>
              </a:rPr>
              <a:t>Uses its data to decide what to </a:t>
            </a:r>
            <a:r>
              <a:rPr lang="en-GB" altLang="en-US" dirty="0" smtClean="0">
                <a:ea typeface="MS PGothic" charset="-128"/>
              </a:rPr>
              <a:t>do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Some methods take parameters that affect their </a:t>
            </a:r>
            <a:r>
              <a:rPr lang="en-GB" altLang="en-US" dirty="0" smtClean="0">
                <a:ea typeface="MS PGothic" charset="-128"/>
              </a:rPr>
              <a:t>actions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Methods without parameters typically use their state to decide what to </a:t>
            </a:r>
            <a:r>
              <a:rPr lang="en-GB" altLang="en-US" dirty="0" smtClean="0">
                <a:ea typeface="MS PGothic" charset="-128"/>
              </a:rPr>
              <a:t>do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GB" altLang="en-US" dirty="0">
                <a:ea typeface="MS PGothic" charset="-128"/>
              </a:rPr>
              <a:t>Some methods return a </a:t>
            </a:r>
            <a:r>
              <a:rPr lang="en-GB" altLang="en-US" dirty="0" smtClean="0">
                <a:ea typeface="MS PGothic" charset="-128"/>
              </a:rPr>
              <a:t>value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Most programs contain multiple classes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At runtime, objects interact with each other to realize the overall effect of the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6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Buzzwords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943600" y="3810000"/>
            <a:ext cx="1676400" cy="519113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GB" sz="2800">
                <a:ea typeface="+mn-ea"/>
                <a:cs typeface="+mn-cs"/>
              </a:rPr>
              <a:t>interface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3810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javadoc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19800" y="2209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encapsulation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629400" y="32004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coupling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47800" y="3657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cohesion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4600" y="56388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polymorphic method calls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057400" y="22098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inheritance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648200" y="47244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mutator methods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66800" y="46482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collection classes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962400" y="2895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overriding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371600" y="2895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iterators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667000" y="1600200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responsibility-driven design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Goals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28800"/>
            <a:ext cx="7696200" cy="4467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Sound knowledge of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programming principles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Sound knowledge of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object-orientation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Able to critically assess the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quality</a:t>
            </a:r>
            <a:r>
              <a:rPr lang="en-GB" dirty="0">
                <a:ea typeface="+mn-ea"/>
                <a:cs typeface="+mn-cs"/>
              </a:rPr>
              <a:t> of a (small) software system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Able to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implement</a:t>
            </a:r>
            <a:r>
              <a:rPr lang="en-GB" dirty="0">
                <a:ea typeface="+mn-ea"/>
                <a:cs typeface="+mn-cs"/>
              </a:rPr>
              <a:t> a small software system in Java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Book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295400" y="2057400"/>
            <a:ext cx="705008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rgbClr val="000000"/>
                </a:solidFill>
                <a:latin typeface="Verdana" charset="0"/>
              </a:rPr>
              <a:t>David J. Barnes &amp; Michael Kölling</a:t>
            </a:r>
            <a:br>
              <a:rPr lang="en-GB" altLang="en-US" b="0">
                <a:solidFill>
                  <a:srgbClr val="000000"/>
                </a:solidFill>
                <a:latin typeface="Verdana" charset="0"/>
              </a:rPr>
            </a:br>
            <a:r>
              <a:rPr lang="en-GB" altLang="en-US" sz="1200" b="0">
                <a:solidFill>
                  <a:srgbClr val="000000"/>
                </a:solidFill>
                <a:latin typeface="Verdana" charset="0"/>
              </a:rPr>
              <a:t/>
            </a:r>
            <a:br>
              <a:rPr lang="en-GB" altLang="en-US" sz="1200" b="0">
                <a:solidFill>
                  <a:srgbClr val="000000"/>
                </a:solidFill>
                <a:latin typeface="Verdana" charset="0"/>
              </a:rPr>
            </a:br>
            <a:r>
              <a:rPr lang="en-GB" altLang="en-US">
                <a:solidFill>
                  <a:srgbClr val="000000"/>
                </a:solidFill>
              </a:rPr>
              <a:t>Objects First with Java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A Practical Introduction using BlueJ</a:t>
            </a:r>
            <a:r>
              <a:rPr lang="en-GB" altLang="en-US">
                <a:solidFill>
                  <a:srgbClr val="000000"/>
                </a:solidFill>
                <a:latin typeface="Verdana-Bold" charset="0"/>
              </a:rPr>
              <a:t/>
            </a:r>
            <a:br>
              <a:rPr lang="en-GB" altLang="en-US">
                <a:solidFill>
                  <a:srgbClr val="000000"/>
                </a:solidFill>
                <a:latin typeface="Verdana-Bold" charset="0"/>
              </a:rPr>
            </a:br>
            <a:r>
              <a:rPr lang="en-GB" altLang="en-US" sz="1200" b="0">
                <a:solidFill>
                  <a:srgbClr val="000000"/>
                </a:solidFill>
                <a:latin typeface="Verdana" charset="0"/>
              </a:rPr>
              <a:t/>
            </a:r>
            <a:br>
              <a:rPr lang="en-GB" altLang="en-US" sz="1200" b="0">
                <a:solidFill>
                  <a:srgbClr val="000000"/>
                </a:solidFill>
                <a:latin typeface="Verdana" charset="0"/>
              </a:rPr>
            </a:br>
            <a:r>
              <a:rPr lang="en-GB" altLang="en-US" b="0">
                <a:solidFill>
                  <a:srgbClr val="000000"/>
                </a:solidFill>
              </a:rPr>
              <a:t>6th edition,</a:t>
            </a:r>
            <a:r>
              <a:rPr lang="en-GB" altLang="en-US" b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b="0">
                <a:solidFill>
                  <a:srgbClr val="000000"/>
                </a:solidFill>
                <a:latin typeface="Verdana" charset="0"/>
              </a:rPr>
              <a:t>Pearson Education, 2017</a:t>
            </a:r>
            <a:br>
              <a:rPr lang="en-GB" altLang="en-US" b="0">
                <a:solidFill>
                  <a:srgbClr val="000000"/>
                </a:solidFill>
                <a:latin typeface="Verdana" charset="0"/>
              </a:rPr>
            </a:br>
            <a:endParaRPr lang="en-GB" altLang="en-US" b="0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IOOP - Course Overview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>
          <a:xfrm>
            <a:off x="1219200" y="1412776"/>
            <a:ext cx="7467600" cy="4683224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ea typeface="+mn-ea"/>
                <a:cs typeface="+mn-cs"/>
              </a:rPr>
              <a:t>Objects and classes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ea typeface="+mn-ea"/>
                <a:cs typeface="+mn-cs"/>
              </a:rPr>
              <a:t>Understanding class definitions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ea typeface="+mn-ea"/>
                <a:cs typeface="+mn-cs"/>
              </a:rPr>
              <a:t>Object interaction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ea typeface="+mn-ea"/>
                <a:cs typeface="+mn-cs"/>
              </a:rPr>
              <a:t>Grouping objects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ea typeface="+mn-ea"/>
                <a:cs typeface="+mn-cs"/>
              </a:rPr>
              <a:t>More sophisticated </a:t>
            </a:r>
            <a:r>
              <a:rPr lang="en-GB" sz="2800" dirty="0" err="1">
                <a:ea typeface="+mn-ea"/>
                <a:cs typeface="+mn-cs"/>
              </a:rPr>
              <a:t>behavior</a:t>
            </a:r>
            <a:r>
              <a:rPr lang="en-GB" sz="2800" dirty="0">
                <a:ea typeface="+mn-ea"/>
                <a:cs typeface="+mn-cs"/>
              </a:rPr>
              <a:t> - libraries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 smtClean="0">
                <a:ea typeface="+mn-ea"/>
                <a:cs typeface="+mn-cs"/>
              </a:rPr>
              <a:t>Designing classes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2800" dirty="0">
                <a:cs typeface="+mn-cs"/>
              </a:rPr>
              <a:t>Well-behaved objects - testing, maintaining, </a:t>
            </a:r>
            <a:r>
              <a:rPr lang="en-GB" sz="2800" dirty="0" smtClean="0">
                <a:cs typeface="+mn-cs"/>
              </a:rPr>
              <a:t>debugging</a:t>
            </a:r>
            <a:endParaRPr lang="en-GB" sz="2800" dirty="0">
              <a:cs typeface="+mn-cs"/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OOPDA - Course Overview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Inheritance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Polymorphism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Extendable, flexible class structures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Building graphical user interfaces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Handling errors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ea typeface="+mn-ea"/>
                <a:cs typeface="+mn-cs"/>
              </a:rPr>
              <a:t>Designing applications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advanced material on:</a:t>
            </a:r>
          </a:p>
          <a:p>
            <a:pPr lvl="1"/>
            <a:r>
              <a:rPr lang="en-US" dirty="0" smtClean="0"/>
              <a:t>Streams</a:t>
            </a:r>
          </a:p>
          <a:p>
            <a:pPr lvl="1"/>
            <a:r>
              <a:rPr lang="en-US" dirty="0" smtClean="0"/>
              <a:t>Lambdas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a</a:t>
            </a:r>
            <a:r>
              <a:rPr lang="en-US" dirty="0" smtClean="0"/>
              <a:t>rrays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This may be skipped on first reading </a:t>
            </a:r>
            <a:r>
              <a:rPr lang="is-IS" dirty="0" smtClean="0"/>
              <a:t>... or read, according to preference!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925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Classes and objects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Fundamental to much of the early parts of this </a:t>
            </a:r>
            <a:r>
              <a:rPr lang="en-US" altLang="en-US" dirty="0" smtClean="0">
                <a:ea typeface="MS PGothic" charset="-128"/>
              </a:rPr>
              <a:t>course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Class</a:t>
            </a:r>
            <a:r>
              <a:rPr lang="en-US" altLang="en-US" dirty="0">
                <a:ea typeface="MS PGothic" charset="-128"/>
              </a:rPr>
              <a:t>: category or type of </a:t>
            </a:r>
            <a:r>
              <a:rPr lang="en-US" altLang="en-GB" dirty="0">
                <a:ea typeface="MS PGothic" charset="-128"/>
              </a:rPr>
              <a:t>‘</a:t>
            </a:r>
            <a:r>
              <a:rPr lang="en-US" altLang="en-US" dirty="0" smtClean="0">
                <a:ea typeface="MS PGothic" charset="-128"/>
              </a:rPr>
              <a:t>thing</a:t>
            </a:r>
            <a:r>
              <a:rPr lang="en-US" altLang="en-GB" dirty="0" smtClean="0">
                <a:ea typeface="MS PGothic" charset="-128"/>
              </a:rPr>
              <a:t>’</a:t>
            </a:r>
            <a:r>
              <a:rPr lang="en-US" altLang="en-GB" dirty="0">
                <a:ea typeface="MS PGothic" charset="-128"/>
              </a:rPr>
              <a:t> </a:t>
            </a:r>
            <a:r>
              <a:rPr lang="en-US" altLang="en-GB" dirty="0" smtClean="0">
                <a:ea typeface="MS PGothic" charset="-128"/>
              </a:rPr>
              <a:t>(</a:t>
            </a:r>
            <a:r>
              <a:rPr lang="en-US" altLang="en-US" dirty="0" smtClean="0">
                <a:ea typeface="MS PGothic" charset="-128"/>
              </a:rPr>
              <a:t>Like </a:t>
            </a:r>
            <a:r>
              <a:rPr lang="en-US" altLang="en-US" dirty="0">
                <a:ea typeface="MS PGothic" charset="-128"/>
              </a:rPr>
              <a:t>a template or </a:t>
            </a:r>
            <a:r>
              <a:rPr lang="en-US" altLang="en-US" dirty="0" smtClean="0">
                <a:ea typeface="MS PGothic" charset="-128"/>
              </a:rPr>
              <a:t>blueprint)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Object</a:t>
            </a:r>
            <a:r>
              <a:rPr lang="en-US" altLang="en-US" dirty="0">
                <a:ea typeface="MS PGothic" charset="-128"/>
              </a:rPr>
              <a:t>: belongs to a particular class and has individual </a:t>
            </a:r>
            <a:r>
              <a:rPr lang="en-US" altLang="en-US" dirty="0" smtClean="0">
                <a:ea typeface="MS PGothic" charset="-128"/>
              </a:rPr>
              <a:t>characteristics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Explore through </a:t>
            </a:r>
            <a:r>
              <a:rPr lang="en-US" altLang="en-US" dirty="0" err="1">
                <a:ea typeface="MS PGothic" charset="-128"/>
              </a:rPr>
              <a:t>BlueJ</a:t>
            </a:r>
            <a:r>
              <a:rPr lang="en-US" altLang="en-US" dirty="0">
                <a:ea typeface="MS PGothic" charset="-128"/>
              </a:rPr>
              <a:t> …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856</TotalTime>
  <Words>1048</Words>
  <Application>Microsoft Office PowerPoint</Application>
  <PresentationFormat>On-screen Show (4:3)</PresentationFormat>
  <Paragraphs>153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Courier New</vt:lpstr>
      <vt:lpstr>Times</vt:lpstr>
      <vt:lpstr>Trebuchet MS</vt:lpstr>
      <vt:lpstr>Verdana</vt:lpstr>
      <vt:lpstr>Verdana-Bold</vt:lpstr>
      <vt:lpstr>objects-first-6e</vt:lpstr>
      <vt:lpstr>Objects First with Java  A Practical Introduction using BlueJ</vt:lpstr>
      <vt:lpstr>Course Contents</vt:lpstr>
      <vt:lpstr>Buzzwords</vt:lpstr>
      <vt:lpstr>Goals</vt:lpstr>
      <vt:lpstr>Book</vt:lpstr>
      <vt:lpstr>IOOP - Course Overview</vt:lpstr>
      <vt:lpstr>OOPDA - Course Overview</vt:lpstr>
      <vt:lpstr>Advanced material</vt:lpstr>
      <vt:lpstr>Classes and objects</vt:lpstr>
      <vt:lpstr>Fundamental concepts</vt:lpstr>
      <vt:lpstr>Classes and Objects</vt:lpstr>
      <vt:lpstr>Methods and Parameters</vt:lpstr>
      <vt:lpstr>Other observations</vt:lpstr>
      <vt:lpstr>Demo of figures project</vt:lpstr>
      <vt:lpstr>State</vt:lpstr>
      <vt:lpstr>Two circle objects</vt:lpstr>
      <vt:lpstr>Source code</vt:lpstr>
      <vt:lpstr>Return values</vt:lpstr>
      <vt:lpstr>Review</vt:lpstr>
      <vt:lpstr>Review</vt:lpstr>
      <vt:lpstr>Review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1</dc:title>
  <dc:subject/>
  <dc:creator>David J. Barnes, Michael Kölling</dc:creator>
  <cp:keywords/>
  <dc:description>Copyright © David J. Barnes, Michael Kölling</dc:description>
  <cp:lastModifiedBy>Chia Chien</cp:lastModifiedBy>
  <cp:revision>106</cp:revision>
  <dcterms:created xsi:type="dcterms:W3CDTF">2002-02-07T19:56:09Z</dcterms:created>
  <dcterms:modified xsi:type="dcterms:W3CDTF">2016-09-05T18:10:51Z</dcterms:modified>
  <cp:category/>
</cp:coreProperties>
</file>