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6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7" r:id="rId3"/>
    <p:sldId id="258" r:id="rId4"/>
    <p:sldId id="259" r:id="rId5"/>
    <p:sldId id="294" r:id="rId6"/>
    <p:sldId id="260" r:id="rId7"/>
    <p:sldId id="271" r:id="rId8"/>
    <p:sldId id="261" r:id="rId9"/>
    <p:sldId id="262" r:id="rId10"/>
    <p:sldId id="263" r:id="rId11"/>
    <p:sldId id="278" r:id="rId12"/>
    <p:sldId id="272" r:id="rId13"/>
    <p:sldId id="298" r:id="rId14"/>
    <p:sldId id="299" r:id="rId15"/>
    <p:sldId id="300" r:id="rId16"/>
    <p:sldId id="301" r:id="rId17"/>
    <p:sldId id="302" r:id="rId18"/>
    <p:sldId id="291" r:id="rId19"/>
    <p:sldId id="303" r:id="rId20"/>
    <p:sldId id="280" r:id="rId21"/>
    <p:sldId id="304" r:id="rId22"/>
    <p:sldId id="290" r:id="rId23"/>
    <p:sldId id="292" r:id="rId24"/>
    <p:sldId id="305" r:id="rId25"/>
    <p:sldId id="273" r:id="rId26"/>
    <p:sldId id="306" r:id="rId27"/>
    <p:sldId id="295" r:id="rId28"/>
    <p:sldId id="281" r:id="rId29"/>
    <p:sldId id="265" r:id="rId30"/>
    <p:sldId id="268" r:id="rId31"/>
    <p:sldId id="266" r:id="rId32"/>
    <p:sldId id="293" r:id="rId33"/>
    <p:sldId id="296" r:id="rId34"/>
    <p:sldId id="274" r:id="rId35"/>
    <p:sldId id="276" r:id="rId36"/>
    <p:sldId id="277" r:id="rId37"/>
    <p:sldId id="275" r:id="rId38"/>
    <p:sldId id="285" r:id="rId39"/>
    <p:sldId id="297" r:id="rId40"/>
    <p:sldId id="307" r:id="rId41"/>
    <p:sldId id="308" r:id="rId42"/>
    <p:sldId id="283" r:id="rId43"/>
    <p:sldId id="284" r:id="rId44"/>
    <p:sldId id="309" r:id="rId45"/>
    <p:sldId id="270" r:id="rId4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MS PGothic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MS PGothic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MS PGothic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MS PGothic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MS PGothic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MS PGothic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MS PGothic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MS PGothic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7133"/>
    <a:srgbClr val="E68B88"/>
    <a:srgbClr val="1A3170"/>
    <a:srgbClr val="D9692C"/>
    <a:srgbClr val="C9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/>
    <p:restoredTop sz="94681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70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itchFamily="-3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Objects First with Java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5334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GB" altLang="en-US"/>
              <a:t>© David J. Barnes and Michael Kölling</a:t>
            </a: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62600" y="8686800"/>
            <a:ext cx="1295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latin typeface="Times New Roman" charset="0"/>
              </a:defRPr>
            </a:lvl1pPr>
          </a:lstStyle>
          <a:p>
            <a:pPr>
              <a:defRPr/>
            </a:pPr>
            <a:fld id="{00E9018C-613E-1D44-BC30-C2FEA64465E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911863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itchFamily="-3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Objects First with Java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itchFamily="-3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GB" altLang="en-US"/>
              <a:t>© David J. Barnes and Michael Kölling</a:t>
            </a:r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latin typeface="Times New Roman" charset="0"/>
              </a:defRPr>
            </a:lvl1pPr>
          </a:lstStyle>
          <a:p>
            <a:pPr>
              <a:defRPr/>
            </a:pPr>
            <a:fld id="{1B964689-A1ED-E44C-884B-F5B656B13E1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5587317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32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32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32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32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32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>
                <a:latin typeface="Times New Roman" charset="0"/>
              </a:rPr>
              <a:t>Objects First with Java</a:t>
            </a:r>
          </a:p>
        </p:txBody>
      </p:sp>
      <p:sp>
        <p:nvSpPr>
          <p:cNvPr id="1638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163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fld id="{7D784899-328B-D04E-B719-330801CA5024}" type="slidenum">
              <a:rPr lang="en-GB" altLang="en-US" sz="1200" b="0">
                <a:latin typeface="Times New Roman" charset="0"/>
              </a:rPr>
              <a:pPr/>
              <a:t>1</a:t>
            </a:fld>
            <a:endParaRPr lang="en-GB" altLang="en-US" sz="1200" b="0">
              <a:latin typeface="Times New Roman" charset="0"/>
            </a:endParaRPr>
          </a:p>
        </p:txBody>
      </p:sp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0741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704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>
                <a:latin typeface="Times New Roman" charset="0"/>
              </a:rPr>
              <a:t>Objects First with Java</a:t>
            </a:r>
          </a:p>
        </p:txBody>
      </p:sp>
      <p:sp>
        <p:nvSpPr>
          <p:cNvPr id="5529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552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fld id="{E47CC18E-CB0C-4C40-A305-1E8D9C79F743}" type="slidenum">
              <a:rPr lang="en-GB" altLang="en-US" sz="1200" b="0">
                <a:latin typeface="Times New Roman" charset="0"/>
              </a:rPr>
              <a:pPr/>
              <a:t>12</a:t>
            </a:fld>
            <a:endParaRPr lang="en-GB" altLang="en-US" sz="1200" b="0">
              <a:latin typeface="Times New Roman" charset="0"/>
            </a:endParaRPr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6405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5562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Objects First with Java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© David J. Barnes and Michael Kölling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64689-A1ED-E44C-884B-F5B656B13E12}" type="slidenum">
              <a:rPr lang="en-GB" altLang="en-US" smtClean="0"/>
              <a:pPr>
                <a:defRPr/>
              </a:pPr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024141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17147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01593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>
                <a:latin typeface="Times New Roman" charset="0"/>
              </a:rPr>
              <a:t>Objects First with Java</a:t>
            </a:r>
          </a:p>
        </p:txBody>
      </p:sp>
      <p:sp>
        <p:nvSpPr>
          <p:cNvPr id="3072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fld id="{10E493A5-EF81-F94C-876D-D9CC2FCC4A7B}" type="slidenum">
              <a:rPr lang="en-GB" altLang="en-US" sz="1200" b="0">
                <a:latin typeface="Times New Roman" charset="0"/>
              </a:rPr>
              <a:pPr/>
              <a:t>25</a:t>
            </a:fld>
            <a:endParaRPr lang="en-GB" altLang="en-US" sz="1200" b="0">
              <a:latin typeface="Times New Roman" charset="0"/>
            </a:endParaRPr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33668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4569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>
                <a:latin typeface="Times New Roman" charset="0"/>
              </a:rPr>
              <a:t>Objects First with Java</a:t>
            </a:r>
          </a:p>
        </p:txBody>
      </p:sp>
      <p:sp>
        <p:nvSpPr>
          <p:cNvPr id="4505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450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fld id="{E42C6D04-85F1-0048-9312-7396DCE6EEE2}" type="slidenum">
              <a:rPr lang="en-GB" altLang="en-US" sz="1200" b="0">
                <a:latin typeface="Times New Roman" charset="0"/>
              </a:rPr>
              <a:pPr/>
              <a:t>29</a:t>
            </a:fld>
            <a:endParaRPr lang="en-GB" altLang="en-US" sz="1200" b="0">
              <a:latin typeface="Times New Roman" charset="0"/>
            </a:endParaRPr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04366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>
                <a:latin typeface="Times New Roman" charset="0"/>
              </a:rPr>
              <a:t>Objects First with Java</a:t>
            </a:r>
          </a:p>
        </p:txBody>
      </p:sp>
      <p:sp>
        <p:nvSpPr>
          <p:cNvPr id="4710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471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fld id="{EB3D7776-7860-3B4C-AFEA-FF0D6D04EEA4}" type="slidenum">
              <a:rPr lang="en-GB" altLang="en-US" sz="1200" b="0">
                <a:latin typeface="Times New Roman" charset="0"/>
              </a:rPr>
              <a:pPr/>
              <a:t>30</a:t>
            </a:fld>
            <a:endParaRPr lang="en-GB" altLang="en-US" sz="1200" b="0">
              <a:latin typeface="Times New Roman" charset="0"/>
            </a:endParaRPr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5037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>
                <a:latin typeface="Times New Roman" charset="0"/>
              </a:rPr>
              <a:t>Objects First with Java</a:t>
            </a:r>
          </a:p>
        </p:txBody>
      </p:sp>
      <p:sp>
        <p:nvSpPr>
          <p:cNvPr id="1843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fld id="{5115F9A5-287E-C149-8242-C8E4ADFDBFF2}" type="slidenum">
              <a:rPr lang="en-GB" altLang="en-US" sz="1200" b="0">
                <a:latin typeface="Times New Roman" charset="0"/>
              </a:rPr>
              <a:pPr/>
              <a:t>2</a:t>
            </a:fld>
            <a:endParaRPr lang="en-GB" altLang="en-US" sz="1200" b="0">
              <a:latin typeface="Times New Roman" charset="0"/>
            </a:endParaRPr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13144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>
                <a:latin typeface="Times New Roman" charset="0"/>
              </a:rPr>
              <a:t>Objects First with Java</a:t>
            </a:r>
          </a:p>
        </p:txBody>
      </p:sp>
      <p:sp>
        <p:nvSpPr>
          <p:cNvPr id="4915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491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fld id="{7A00D17B-9AF4-AD41-B098-233EDA166FD1}" type="slidenum">
              <a:rPr lang="en-GB" altLang="en-US" sz="1200" b="0">
                <a:latin typeface="Times New Roman" charset="0"/>
              </a:rPr>
              <a:pPr/>
              <a:t>31</a:t>
            </a:fld>
            <a:endParaRPr lang="en-GB" altLang="en-US" sz="1200" b="0">
              <a:latin typeface="Times New Roman" charset="0"/>
            </a:endParaRPr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36693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>
                <a:latin typeface="Times New Roman" charset="0"/>
              </a:rPr>
              <a:t>Objects First with Java</a:t>
            </a:r>
          </a:p>
        </p:txBody>
      </p:sp>
      <p:sp>
        <p:nvSpPr>
          <p:cNvPr id="6041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604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fld id="{55DFB090-BCE1-3D48-A2C0-33703B878C2F}" type="slidenum">
              <a:rPr lang="en-GB" altLang="en-US" sz="1200" b="0">
                <a:latin typeface="Times New Roman" charset="0"/>
              </a:rPr>
              <a:pPr/>
              <a:t>34</a:t>
            </a:fld>
            <a:endParaRPr lang="en-GB" altLang="en-US" sz="1200" b="0">
              <a:latin typeface="Times New Roman" charset="0"/>
            </a:endParaRPr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9603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>
                <a:latin typeface="Times New Roman" charset="0"/>
              </a:rPr>
              <a:t>Objects First with Java</a:t>
            </a:r>
          </a:p>
        </p:txBody>
      </p:sp>
      <p:sp>
        <p:nvSpPr>
          <p:cNvPr id="6246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6246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fld id="{2E271C41-3904-5146-B9AD-F063271EEEC2}" type="slidenum">
              <a:rPr lang="en-GB" altLang="en-US" sz="1200" b="0">
                <a:latin typeface="Times New Roman" charset="0"/>
              </a:rPr>
              <a:pPr/>
              <a:t>35</a:t>
            </a:fld>
            <a:endParaRPr lang="en-GB" altLang="en-US" sz="1200" b="0">
              <a:latin typeface="Times New Roman" charset="0"/>
            </a:endParaRPr>
          </a:p>
        </p:txBody>
      </p:sp>
      <p:sp>
        <p:nvSpPr>
          <p:cNvPr id="624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55232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>
                <a:latin typeface="Times New Roman" charset="0"/>
              </a:rPr>
              <a:t>Objects First with Java</a:t>
            </a:r>
          </a:p>
        </p:txBody>
      </p:sp>
      <p:sp>
        <p:nvSpPr>
          <p:cNvPr id="6451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645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fld id="{712A4F4A-A67D-804D-A91B-F9C2697E2557}" type="slidenum">
              <a:rPr lang="en-GB" altLang="en-US" sz="1200" b="0">
                <a:latin typeface="Times New Roman" charset="0"/>
              </a:rPr>
              <a:pPr/>
              <a:t>36</a:t>
            </a:fld>
            <a:endParaRPr lang="en-GB" altLang="en-US" sz="1200" b="0">
              <a:latin typeface="Times New Roman" charset="0"/>
            </a:endParaRPr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28044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>
                <a:latin typeface="Times New Roman" charset="0"/>
              </a:rPr>
              <a:t>Objects First with Java</a:t>
            </a:r>
          </a:p>
        </p:txBody>
      </p:sp>
      <p:sp>
        <p:nvSpPr>
          <p:cNvPr id="6656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fld id="{3E712A7A-9986-B84C-A4DE-8E9CAB9ADC92}" type="slidenum">
              <a:rPr lang="en-GB" altLang="en-US" sz="1200" b="0">
                <a:latin typeface="Times New Roman" charset="0"/>
              </a:rPr>
              <a:pPr/>
              <a:t>37</a:t>
            </a:fld>
            <a:endParaRPr lang="en-GB" altLang="en-US" sz="1200" b="0">
              <a:latin typeface="Times New Roman" charset="0"/>
            </a:endParaRPr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8741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>
                <a:latin typeface="Times New Roman" charset="0"/>
              </a:rPr>
              <a:t>Objects First with Java</a:t>
            </a:r>
          </a:p>
        </p:txBody>
      </p:sp>
      <p:sp>
        <p:nvSpPr>
          <p:cNvPr id="7373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737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fld id="{0B632BBE-5D1B-6048-A32C-449393739749}" type="slidenum">
              <a:rPr lang="en-GB" altLang="en-US" sz="1200" b="0">
                <a:latin typeface="Times New Roman" charset="0"/>
              </a:rPr>
              <a:pPr/>
              <a:t>45</a:t>
            </a:fld>
            <a:endParaRPr lang="en-GB" altLang="en-US" sz="1200" b="0">
              <a:latin typeface="Times New Roman" charset="0"/>
            </a:endParaRPr>
          </a:p>
        </p:txBody>
      </p:sp>
      <p:sp>
        <p:nvSpPr>
          <p:cNvPr id="737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8922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>
                <a:latin typeface="Times New Roman" charset="0"/>
              </a:rPr>
              <a:t>Objects First with Java</a:t>
            </a:r>
          </a:p>
        </p:txBody>
      </p:sp>
      <p:sp>
        <p:nvSpPr>
          <p:cNvPr id="2048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204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fld id="{2A76298A-FC3C-D64B-8429-509CB88FF4BB}" type="slidenum">
              <a:rPr lang="en-GB" altLang="en-US" sz="1200" b="0">
                <a:latin typeface="Times New Roman" charset="0"/>
              </a:rPr>
              <a:pPr/>
              <a:t>3</a:t>
            </a:fld>
            <a:endParaRPr lang="en-GB" altLang="en-US" sz="1200" b="0">
              <a:latin typeface="Times New Roman" charset="0"/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8627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>
                <a:latin typeface="Times New Roman" charset="0"/>
              </a:rPr>
              <a:t>Objects First with Java</a:t>
            </a:r>
          </a:p>
        </p:txBody>
      </p:sp>
      <p:sp>
        <p:nvSpPr>
          <p:cNvPr id="2253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225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fld id="{EA50D866-68CB-ED40-A0DB-69964220764A}" type="slidenum">
              <a:rPr lang="en-GB" altLang="en-US" sz="1200" b="0">
                <a:latin typeface="Times New Roman" charset="0"/>
              </a:rPr>
              <a:pPr/>
              <a:t>4</a:t>
            </a:fld>
            <a:endParaRPr lang="en-GB" altLang="en-US" sz="1200" b="0">
              <a:latin typeface="Times New Roman" charset="0"/>
            </a:endParaRPr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1466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>
                <a:latin typeface="Times New Roman" charset="0"/>
              </a:rPr>
              <a:t>Objects First with Java</a:t>
            </a:r>
          </a:p>
        </p:txBody>
      </p:sp>
      <p:sp>
        <p:nvSpPr>
          <p:cNvPr id="2867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fld id="{B0F31DA8-6C17-3F4A-806D-CA511494BF0E}" type="slidenum">
              <a:rPr lang="en-GB" altLang="en-US" sz="1200" b="0">
                <a:latin typeface="Times New Roman" charset="0"/>
              </a:rPr>
              <a:pPr/>
              <a:t>6</a:t>
            </a:fld>
            <a:endParaRPr lang="en-GB" altLang="en-US" sz="1200" b="0">
              <a:latin typeface="Times New Roman" charset="0"/>
            </a:endParaRPr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6821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>
                <a:latin typeface="Times New Roman" charset="0"/>
              </a:rPr>
              <a:t>Objects First with Java</a:t>
            </a:r>
          </a:p>
        </p:txBody>
      </p:sp>
      <p:sp>
        <p:nvSpPr>
          <p:cNvPr id="3891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389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fld id="{FEF735AB-CB48-FB4A-951D-7E402227D3F9}" type="slidenum">
              <a:rPr lang="en-GB" altLang="en-US" sz="1200" b="0">
                <a:latin typeface="Times New Roman" charset="0"/>
              </a:rPr>
              <a:pPr/>
              <a:t>7</a:t>
            </a:fld>
            <a:endParaRPr lang="en-GB" altLang="en-US" sz="1200" b="0">
              <a:latin typeface="Times New Roman" charset="0"/>
            </a:endParaRPr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9128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>
                <a:latin typeface="Times New Roman" charset="0"/>
              </a:rPr>
              <a:t>Objects First with Java</a:t>
            </a:r>
          </a:p>
        </p:txBody>
      </p:sp>
      <p:sp>
        <p:nvSpPr>
          <p:cNvPr id="4301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430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fld id="{20B08E5D-7F2C-4242-A653-4FD46E45EA31}" type="slidenum">
              <a:rPr lang="en-GB" altLang="en-US" sz="1200" b="0">
                <a:latin typeface="Times New Roman" charset="0"/>
              </a:rPr>
              <a:pPr/>
              <a:t>8</a:t>
            </a:fld>
            <a:endParaRPr lang="en-GB" altLang="en-US" sz="1200" b="0">
              <a:latin typeface="Times New Roman" charset="0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6914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>
                <a:latin typeface="Times New Roman" charset="0"/>
              </a:rPr>
              <a:t>Objects First with Java</a:t>
            </a:r>
          </a:p>
        </p:txBody>
      </p:sp>
      <p:sp>
        <p:nvSpPr>
          <p:cNvPr id="4096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409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fld id="{83509968-2E80-FD48-9D04-DDEBC2746349}" type="slidenum">
              <a:rPr lang="en-GB" altLang="en-US" sz="1200" b="0">
                <a:latin typeface="Times New Roman" charset="0"/>
              </a:rPr>
              <a:pPr/>
              <a:t>9</a:t>
            </a:fld>
            <a:endParaRPr lang="en-GB" altLang="en-US" sz="1200" b="0">
              <a:latin typeface="Times New Roman" charset="0"/>
            </a:endParaRPr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393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>
                <a:latin typeface="Times New Roman" charset="0"/>
              </a:rPr>
              <a:t>Objects First with Java</a:t>
            </a:r>
          </a:p>
        </p:txBody>
      </p:sp>
      <p:sp>
        <p:nvSpPr>
          <p:cNvPr id="5325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GB" altLang="en-US" sz="1200" b="0"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532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fld id="{B3CE17E3-732A-EB45-8E65-9C2C5DDB3CE1}" type="slidenum">
              <a:rPr lang="en-GB" altLang="en-US" sz="1200" b="0">
                <a:latin typeface="Times New Roman" charset="0"/>
              </a:rPr>
              <a:pPr/>
              <a:t>10</a:t>
            </a:fld>
            <a:endParaRPr lang="en-GB" altLang="en-US" sz="1200" b="0">
              <a:latin typeface="Times New Roman" charset="0"/>
            </a:endParaRP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4401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848600" cy="1143000"/>
          </a:xfrm>
        </p:spPr>
        <p:txBody>
          <a:bodyPr/>
          <a:lstStyle>
            <a:lvl1pPr>
              <a:defRPr>
                <a:solidFill>
                  <a:srgbClr val="1A3170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962400"/>
            <a:ext cx="7848600" cy="1752600"/>
          </a:xfrm>
        </p:spPr>
        <p:txBody>
          <a:bodyPr/>
          <a:lstStyle>
            <a:lvl1pPr marL="0" indent="0" algn="ctr">
              <a:buFont typeface="Times" charset="0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5021" cy="6870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0412" y="1"/>
            <a:ext cx="320692" cy="68719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2658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381000"/>
            <a:ext cx="1943100" cy="57150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381000"/>
            <a:ext cx="5676900" cy="57150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9908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44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92076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828800"/>
            <a:ext cx="3657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828800"/>
            <a:ext cx="3657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5436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05766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28666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04202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92003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85943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81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da-DK" dirty="0"/>
          </a:p>
        </p:txBody>
      </p:sp>
      <p:sp>
        <p:nvSpPr>
          <p:cNvPr id="8704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828800"/>
            <a:ext cx="7467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da-DK" dirty="0"/>
          </a:p>
        </p:txBody>
      </p:sp>
      <p:sp>
        <p:nvSpPr>
          <p:cNvPr id="87044" name="Rectangle 10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43000" y="6426200"/>
            <a:ext cx="693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76807A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  <p:sp>
        <p:nvSpPr>
          <p:cNvPr id="87045" name="Rectangle 1029"/>
          <p:cNvSpPr>
            <a:spLocks noChangeArrowheads="1"/>
          </p:cNvSpPr>
          <p:nvPr/>
        </p:nvSpPr>
        <p:spPr bwMode="auto">
          <a:xfrm>
            <a:off x="8001000" y="64262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A3BC8BF3-BF59-A84C-8413-1F424F081E29}" type="slidenum">
              <a:rPr lang="da-DK" sz="1400" b="0">
                <a:latin typeface="Arial" charset="0"/>
              </a:rPr>
              <a:pPr algn="r"/>
              <a:t>‹#›</a:t>
            </a:fld>
            <a:r>
              <a:rPr lang="da-DK" sz="1400" b="0">
                <a:latin typeface="Arial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855021" cy="6870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60412" y="1"/>
            <a:ext cx="320692" cy="687196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F6F5E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Font typeface="Times" charset="0"/>
        <a:buChar char="•"/>
        <a:defRPr sz="3200">
          <a:solidFill>
            <a:srgbClr val="1A317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–"/>
        <a:defRPr sz="2800">
          <a:solidFill>
            <a:srgbClr val="1A3170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•"/>
        <a:defRPr sz="2400">
          <a:solidFill>
            <a:srgbClr val="1A3170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–"/>
        <a:defRPr sz="2000">
          <a:solidFill>
            <a:srgbClr val="1A3170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057400"/>
            <a:ext cx="7924800" cy="1143000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en-GB">
                <a:ea typeface="+mj-ea"/>
                <a:cs typeface="+mj-cs"/>
              </a:rPr>
              <a:t>Object interaction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934200" cy="1752600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en-GB">
                <a:ea typeface="+mn-ea"/>
                <a:cs typeface="+mn-cs"/>
              </a:rPr>
              <a:t>Creating cooperating objects</a:t>
            </a: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8475663" y="6537325"/>
            <a:ext cx="3658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000" b="0" smtClean="0">
                <a:solidFill>
                  <a:schemeClr val="tx1"/>
                </a:solidFill>
              </a:rPr>
              <a:t>6.0</a:t>
            </a:r>
            <a:endParaRPr lang="en-GB" altLang="en-US" sz="10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ea typeface="+mj-ea"/>
                <a:cs typeface="+mj-cs"/>
              </a:rPr>
              <a:t>Primitive types vs. </a:t>
            </a:r>
            <a:r>
              <a:rPr lang="en-GB" dirty="0" smtClean="0">
                <a:ea typeface="+mj-ea"/>
                <a:cs typeface="+mj-cs"/>
              </a:rPr>
              <a:t/>
            </a:r>
            <a:br>
              <a:rPr lang="en-GB" dirty="0" smtClean="0">
                <a:ea typeface="+mj-ea"/>
                <a:cs typeface="+mj-cs"/>
              </a:rPr>
            </a:br>
            <a:r>
              <a:rPr lang="en-GB" dirty="0"/>
              <a:t>O</a:t>
            </a:r>
            <a:r>
              <a:rPr lang="en-GB" dirty="0" smtClean="0">
                <a:ea typeface="+mj-ea"/>
                <a:cs typeface="+mj-cs"/>
              </a:rPr>
              <a:t>bject </a:t>
            </a:r>
            <a:r>
              <a:rPr lang="en-GB" dirty="0">
                <a:ea typeface="+mj-ea"/>
                <a:cs typeface="+mj-cs"/>
              </a:rPr>
              <a:t>types</a:t>
            </a:r>
          </a:p>
        </p:txBody>
      </p:sp>
      <p:sp>
        <p:nvSpPr>
          <p:cNvPr id="52226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52227" name="Rectangle 4"/>
          <p:cNvSpPr>
            <a:spLocks noChangeArrowheads="1"/>
          </p:cNvSpPr>
          <p:nvPr/>
        </p:nvSpPr>
        <p:spPr bwMode="auto">
          <a:xfrm>
            <a:off x="1828800" y="5257800"/>
            <a:ext cx="762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pPr algn="ctr" eaLnBrk="1" hangingPunct="1"/>
            <a:r>
              <a:rPr lang="en-GB" altLang="en-US">
                <a:latin typeface="Trebuchet MS" charset="0"/>
              </a:rPr>
              <a:t>32</a:t>
            </a:r>
          </a:p>
        </p:txBody>
      </p:sp>
      <p:sp>
        <p:nvSpPr>
          <p:cNvPr id="52228" name="Rectangle 5"/>
          <p:cNvSpPr>
            <a:spLocks noChangeArrowheads="1"/>
          </p:cNvSpPr>
          <p:nvPr/>
        </p:nvSpPr>
        <p:spPr bwMode="auto">
          <a:xfrm>
            <a:off x="1828800" y="2971800"/>
            <a:ext cx="762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endParaRPr lang="en-US" altLang="en-US"/>
          </a:p>
        </p:txBody>
      </p:sp>
      <p:sp>
        <p:nvSpPr>
          <p:cNvPr id="52229" name="AutoShape 7"/>
          <p:cNvSpPr>
            <a:spLocks noChangeArrowheads="1"/>
          </p:cNvSpPr>
          <p:nvPr/>
        </p:nvSpPr>
        <p:spPr bwMode="auto">
          <a:xfrm>
            <a:off x="4267200" y="3124200"/>
            <a:ext cx="1828800" cy="1295400"/>
          </a:xfrm>
          <a:prstGeom prst="roundRect">
            <a:avLst>
              <a:gd name="adj" fmla="val 16667"/>
            </a:avLst>
          </a:prstGeom>
          <a:solidFill>
            <a:srgbClr val="E68B8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52230" name="Line 8"/>
          <p:cNvSpPr>
            <a:spLocks noChangeShapeType="1"/>
          </p:cNvSpPr>
          <p:nvPr/>
        </p:nvSpPr>
        <p:spPr bwMode="auto">
          <a:xfrm>
            <a:off x="2209800" y="3276600"/>
            <a:ext cx="2057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1" name="Text Box 9"/>
          <p:cNvSpPr txBox="1">
            <a:spLocks noChangeArrowheads="1"/>
          </p:cNvSpPr>
          <p:nvPr/>
        </p:nvSpPr>
        <p:spPr bwMode="auto">
          <a:xfrm>
            <a:off x="6318250" y="2300288"/>
            <a:ext cx="20304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800" b="0">
                <a:solidFill>
                  <a:srgbClr val="A57133"/>
                </a:solidFill>
              </a:rPr>
              <a:t>object type</a:t>
            </a:r>
          </a:p>
        </p:txBody>
      </p:sp>
      <p:sp>
        <p:nvSpPr>
          <p:cNvPr id="52232" name="Text Box 10"/>
          <p:cNvSpPr txBox="1">
            <a:spLocks noChangeArrowheads="1"/>
          </p:cNvSpPr>
          <p:nvPr/>
        </p:nvSpPr>
        <p:spPr bwMode="auto">
          <a:xfrm>
            <a:off x="6242050" y="4967288"/>
            <a:ext cx="2444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800" b="0">
                <a:solidFill>
                  <a:srgbClr val="A57133"/>
                </a:solidFill>
              </a:rPr>
              <a:t>primitive type</a:t>
            </a:r>
          </a:p>
        </p:txBody>
      </p:sp>
      <p:sp>
        <p:nvSpPr>
          <p:cNvPr id="52233" name="Text Box 11"/>
          <p:cNvSpPr txBox="1">
            <a:spLocks noChangeArrowheads="1"/>
          </p:cNvSpPr>
          <p:nvPr/>
        </p:nvSpPr>
        <p:spPr bwMode="auto">
          <a:xfrm>
            <a:off x="1066800" y="2362200"/>
            <a:ext cx="3581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800">
                <a:solidFill>
                  <a:schemeClr val="tx1"/>
                </a:solidFill>
                <a:latin typeface="Courier New" charset="0"/>
              </a:rPr>
              <a:t>SomeObject obj;</a:t>
            </a:r>
          </a:p>
        </p:txBody>
      </p:sp>
      <p:sp>
        <p:nvSpPr>
          <p:cNvPr id="52234" name="Text Box 12"/>
          <p:cNvSpPr txBox="1">
            <a:spLocks noChangeArrowheads="1"/>
          </p:cNvSpPr>
          <p:nvPr/>
        </p:nvSpPr>
        <p:spPr bwMode="auto">
          <a:xfrm>
            <a:off x="1066800" y="4648200"/>
            <a:ext cx="3581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800">
                <a:solidFill>
                  <a:schemeClr val="tx1"/>
                </a:solidFill>
                <a:latin typeface="Courier New" charset="0"/>
              </a:rPr>
              <a:t>int i;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81279"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Quiz: </a:t>
            </a:r>
            <a:r>
              <a:rPr lang="en-US" dirty="0" smtClean="0">
                <a:ea typeface="+mj-ea"/>
                <a:cs typeface="+mj-cs"/>
              </a:rPr>
              <a:t/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What </a:t>
            </a:r>
            <a:r>
              <a:rPr lang="en-US" dirty="0">
                <a:ea typeface="+mj-ea"/>
                <a:cs typeface="+mj-cs"/>
              </a:rPr>
              <a:t>is the output?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/>
        <p:txBody>
          <a:bodyPr rIns="233680"/>
          <a:lstStyle/>
          <a:p>
            <a:pPr marL="347663" indent="-307975" eaLnBrk="1" hangingPunct="1">
              <a:buClr>
                <a:srgbClr val="345477"/>
              </a:buClr>
            </a:pPr>
            <a:r>
              <a:rPr lang="en-US" altLang="en-US" sz="2000" dirty="0" err="1">
                <a:solidFill>
                  <a:schemeClr val="tx1"/>
                </a:solidFill>
                <a:latin typeface="Courier New Bold" charset="0"/>
                <a:ea typeface="MS PGothic" charset="-128"/>
                <a:sym typeface="Courier New Bold" charset="0"/>
              </a:rPr>
              <a:t>int</a:t>
            </a:r>
            <a:r>
              <a:rPr lang="en-US" altLang="en-US" sz="2000" dirty="0">
                <a:solidFill>
                  <a:schemeClr val="tx1"/>
                </a:solidFill>
                <a:latin typeface="Courier New Bold" charset="0"/>
                <a:ea typeface="MS PGothic" charset="-128"/>
                <a:sym typeface="Courier New Bold" charset="0"/>
              </a:rPr>
              <a:t> a;</a:t>
            </a:r>
            <a:r>
              <a:rPr lang="en-US" altLang="en-US" sz="2000" dirty="0">
                <a:solidFill>
                  <a:schemeClr val="tx1"/>
                </a:solidFill>
                <a:latin typeface="Courier New Bold" charset="0"/>
                <a:ea typeface="ヒラギノ角ゴ ProN W6" charset="-128"/>
                <a:sym typeface="Courier New Bold" charset="0"/>
              </a:rPr>
              <a:t/>
            </a:r>
            <a:br>
              <a:rPr lang="en-US" altLang="en-US" sz="2000" dirty="0">
                <a:solidFill>
                  <a:schemeClr val="tx1"/>
                </a:solidFill>
                <a:latin typeface="Courier New Bold" charset="0"/>
                <a:ea typeface="ヒラギノ角ゴ ProN W6" charset="-128"/>
                <a:sym typeface="Courier New Bold" charset="0"/>
              </a:rPr>
            </a:br>
            <a:r>
              <a:rPr lang="en-US" altLang="en-US" sz="2000" dirty="0" err="1">
                <a:solidFill>
                  <a:schemeClr val="tx1"/>
                </a:solidFill>
                <a:latin typeface="Courier New Bold" charset="0"/>
                <a:ea typeface="MS PGothic" charset="-128"/>
                <a:sym typeface="Courier New Bold" charset="0"/>
              </a:rPr>
              <a:t>int</a:t>
            </a:r>
            <a:r>
              <a:rPr lang="en-US" altLang="en-US" sz="2000" dirty="0">
                <a:solidFill>
                  <a:schemeClr val="tx1"/>
                </a:solidFill>
                <a:latin typeface="Courier New Bold" charset="0"/>
                <a:ea typeface="MS PGothic" charset="-128"/>
                <a:sym typeface="Courier New Bold" charset="0"/>
              </a:rPr>
              <a:t> b;</a:t>
            </a:r>
            <a:r>
              <a:rPr lang="en-US" altLang="en-US" sz="2000" dirty="0">
                <a:solidFill>
                  <a:schemeClr val="tx1"/>
                </a:solidFill>
                <a:latin typeface="Courier New Bold" charset="0"/>
                <a:ea typeface="ヒラギノ角ゴ ProN W6" charset="-128"/>
                <a:sym typeface="Courier New Bold" charset="0"/>
              </a:rPr>
              <a:t/>
            </a:r>
            <a:br>
              <a:rPr lang="en-US" altLang="en-US" sz="2000" dirty="0">
                <a:solidFill>
                  <a:schemeClr val="tx1"/>
                </a:solidFill>
                <a:latin typeface="Courier New Bold" charset="0"/>
                <a:ea typeface="ヒラギノ角ゴ ProN W6" charset="-128"/>
                <a:sym typeface="Courier New Bold" charset="0"/>
              </a:rPr>
            </a:br>
            <a:r>
              <a:rPr lang="en-US" altLang="en-US" sz="2000" dirty="0">
                <a:solidFill>
                  <a:schemeClr val="tx1"/>
                </a:solidFill>
                <a:latin typeface="Courier New Bold" charset="0"/>
                <a:ea typeface="MS PGothic" charset="-128"/>
                <a:sym typeface="Courier New Bold" charset="0"/>
              </a:rPr>
              <a:t>a = 32;</a:t>
            </a:r>
            <a:r>
              <a:rPr lang="en-US" altLang="en-US" sz="2000" dirty="0">
                <a:solidFill>
                  <a:schemeClr val="tx1"/>
                </a:solidFill>
                <a:latin typeface="Courier New Bold" charset="0"/>
                <a:ea typeface="ヒラギノ角ゴ ProN W6" charset="-128"/>
                <a:sym typeface="Courier New Bold" charset="0"/>
              </a:rPr>
              <a:t/>
            </a:r>
            <a:br>
              <a:rPr lang="en-US" altLang="en-US" sz="2000" dirty="0">
                <a:solidFill>
                  <a:schemeClr val="tx1"/>
                </a:solidFill>
                <a:latin typeface="Courier New Bold" charset="0"/>
                <a:ea typeface="ヒラギノ角ゴ ProN W6" charset="-128"/>
                <a:sym typeface="Courier New Bold" charset="0"/>
              </a:rPr>
            </a:br>
            <a:r>
              <a:rPr lang="en-US" altLang="en-US" sz="2000" dirty="0">
                <a:solidFill>
                  <a:srgbClr val="FF0000"/>
                </a:solidFill>
                <a:latin typeface="Courier New Bold" charset="0"/>
                <a:ea typeface="MS PGothic" charset="-128"/>
                <a:sym typeface="Courier New Bold" charset="0"/>
              </a:rPr>
              <a:t>b = a;</a:t>
            </a:r>
            <a:r>
              <a:rPr lang="en-US" altLang="en-US" sz="2000" dirty="0">
                <a:solidFill>
                  <a:schemeClr val="tx1"/>
                </a:solidFill>
                <a:latin typeface="Courier New Bold" charset="0"/>
                <a:ea typeface="ヒラギノ角ゴ ProN W6" charset="-128"/>
                <a:sym typeface="Courier New Bold" charset="0"/>
              </a:rPr>
              <a:t/>
            </a:r>
            <a:br>
              <a:rPr lang="en-US" altLang="en-US" sz="2000" dirty="0">
                <a:solidFill>
                  <a:schemeClr val="tx1"/>
                </a:solidFill>
                <a:latin typeface="Courier New Bold" charset="0"/>
                <a:ea typeface="ヒラギノ角ゴ ProN W6" charset="-128"/>
                <a:sym typeface="Courier New Bold" charset="0"/>
              </a:rPr>
            </a:br>
            <a:r>
              <a:rPr lang="en-US" altLang="en-US" sz="2000" dirty="0">
                <a:solidFill>
                  <a:schemeClr val="tx1"/>
                </a:solidFill>
                <a:latin typeface="Courier New Bold" charset="0"/>
                <a:ea typeface="MS PGothic" charset="-128"/>
                <a:sym typeface="Courier New Bold" charset="0"/>
              </a:rPr>
              <a:t>a = a + 1;</a:t>
            </a:r>
            <a:r>
              <a:rPr lang="en-US" altLang="en-US" sz="2000" dirty="0">
                <a:solidFill>
                  <a:schemeClr val="tx1"/>
                </a:solidFill>
                <a:latin typeface="Courier New Bold" charset="0"/>
                <a:ea typeface="ヒラギノ角ゴ ProN W6" charset="-128"/>
                <a:sym typeface="Courier New Bold" charset="0"/>
              </a:rPr>
              <a:t/>
            </a:r>
            <a:br>
              <a:rPr lang="en-US" altLang="en-US" sz="2000" dirty="0">
                <a:solidFill>
                  <a:schemeClr val="tx1"/>
                </a:solidFill>
                <a:latin typeface="Courier New Bold" charset="0"/>
                <a:ea typeface="ヒラギノ角ゴ ProN W6" charset="-128"/>
                <a:sym typeface="Courier New Bold" charset="0"/>
              </a:rPr>
            </a:br>
            <a:r>
              <a:rPr lang="en-US" altLang="en-US" sz="2000" dirty="0" err="1">
                <a:solidFill>
                  <a:schemeClr val="tx1"/>
                </a:solidFill>
                <a:latin typeface="Courier New Bold" charset="0"/>
                <a:ea typeface="MS PGothic" charset="-128"/>
                <a:sym typeface="Courier New Bold" charset="0"/>
              </a:rPr>
              <a:t>System.out.println</a:t>
            </a:r>
            <a:r>
              <a:rPr lang="en-US" altLang="en-US" sz="2000" dirty="0">
                <a:solidFill>
                  <a:schemeClr val="tx1"/>
                </a:solidFill>
                <a:latin typeface="Courier New Bold" charset="0"/>
                <a:ea typeface="MS PGothic" charset="-128"/>
                <a:sym typeface="Courier New Bold" charset="0"/>
              </a:rPr>
              <a:t>(b);</a:t>
            </a:r>
          </a:p>
          <a:p>
            <a:pPr marL="347663" indent="-307975" eaLnBrk="1" hangingPunct="1">
              <a:buClr>
                <a:srgbClr val="345477"/>
              </a:buClr>
            </a:pPr>
            <a:endParaRPr lang="en-US" altLang="en-US" sz="2000" dirty="0">
              <a:solidFill>
                <a:schemeClr val="tx1"/>
              </a:solidFill>
              <a:latin typeface="Courier New Bold" charset="0"/>
              <a:ea typeface="ヒラギノ角ゴ ProN W6" charset="-128"/>
              <a:sym typeface="Courier New Bold" charset="0"/>
            </a:endParaRPr>
          </a:p>
          <a:p>
            <a:pPr marL="347663" indent="-307975" eaLnBrk="1" hangingPunct="1">
              <a:buClr>
                <a:srgbClr val="345477"/>
              </a:buClr>
            </a:pPr>
            <a:r>
              <a:rPr lang="en-US" altLang="en-US" sz="2000" dirty="0">
                <a:solidFill>
                  <a:schemeClr val="tx1"/>
                </a:solidFill>
                <a:latin typeface="Courier New Bold" charset="0"/>
                <a:ea typeface="MS PGothic" charset="-128"/>
                <a:sym typeface="Courier New Bold" charset="0"/>
              </a:rPr>
              <a:t>Person a;</a:t>
            </a:r>
            <a:r>
              <a:rPr lang="en-US" altLang="en-US" sz="2000" dirty="0">
                <a:solidFill>
                  <a:schemeClr val="tx1"/>
                </a:solidFill>
                <a:latin typeface="Courier New Bold" charset="0"/>
                <a:ea typeface="ヒラギノ角ゴ ProN W6" charset="-128"/>
                <a:sym typeface="Courier New Bold" charset="0"/>
              </a:rPr>
              <a:t/>
            </a:r>
            <a:br>
              <a:rPr lang="en-US" altLang="en-US" sz="2000" dirty="0">
                <a:solidFill>
                  <a:schemeClr val="tx1"/>
                </a:solidFill>
                <a:latin typeface="Courier New Bold" charset="0"/>
                <a:ea typeface="ヒラギノ角ゴ ProN W6" charset="-128"/>
                <a:sym typeface="Courier New Bold" charset="0"/>
              </a:rPr>
            </a:br>
            <a:r>
              <a:rPr lang="en-US" altLang="en-US" sz="2000" dirty="0">
                <a:solidFill>
                  <a:schemeClr val="tx1"/>
                </a:solidFill>
                <a:latin typeface="Courier New Bold" charset="0"/>
                <a:ea typeface="MS PGothic" charset="-128"/>
                <a:sym typeface="Courier New Bold" charset="0"/>
              </a:rPr>
              <a:t>Person b;</a:t>
            </a:r>
            <a:r>
              <a:rPr lang="en-US" altLang="en-US" sz="2000" dirty="0">
                <a:solidFill>
                  <a:schemeClr val="tx1"/>
                </a:solidFill>
                <a:latin typeface="Courier New Bold" charset="0"/>
                <a:ea typeface="ヒラギノ角ゴ ProN W6" charset="-128"/>
                <a:sym typeface="Courier New Bold" charset="0"/>
              </a:rPr>
              <a:t/>
            </a:r>
            <a:br>
              <a:rPr lang="en-US" altLang="en-US" sz="2000" dirty="0">
                <a:solidFill>
                  <a:schemeClr val="tx1"/>
                </a:solidFill>
                <a:latin typeface="Courier New Bold" charset="0"/>
                <a:ea typeface="ヒラギノ角ゴ ProN W6" charset="-128"/>
                <a:sym typeface="Courier New Bold" charset="0"/>
              </a:rPr>
            </a:br>
            <a:r>
              <a:rPr lang="en-US" altLang="en-US" sz="2000" dirty="0">
                <a:solidFill>
                  <a:schemeClr val="tx1"/>
                </a:solidFill>
                <a:latin typeface="Courier New Bold" charset="0"/>
                <a:ea typeface="MS PGothic" charset="-128"/>
                <a:sym typeface="Courier New Bold" charset="0"/>
              </a:rPr>
              <a:t>a = new Person("Everett");</a:t>
            </a:r>
            <a:r>
              <a:rPr lang="en-US" altLang="en-US" sz="2000" dirty="0">
                <a:solidFill>
                  <a:schemeClr val="tx1"/>
                </a:solidFill>
                <a:latin typeface="Courier New Bold" charset="0"/>
                <a:ea typeface="ヒラギノ角ゴ ProN W6" charset="-128"/>
                <a:sym typeface="Courier New Bold" charset="0"/>
              </a:rPr>
              <a:t/>
            </a:r>
            <a:br>
              <a:rPr lang="en-US" altLang="en-US" sz="2000" dirty="0">
                <a:solidFill>
                  <a:schemeClr val="tx1"/>
                </a:solidFill>
                <a:latin typeface="Courier New Bold" charset="0"/>
                <a:ea typeface="ヒラギノ角ゴ ProN W6" charset="-128"/>
                <a:sym typeface="Courier New Bold" charset="0"/>
              </a:rPr>
            </a:br>
            <a:r>
              <a:rPr lang="en-US" altLang="en-US" sz="2000" dirty="0">
                <a:solidFill>
                  <a:srgbClr val="FF0000"/>
                </a:solidFill>
                <a:latin typeface="Courier New Bold" charset="0"/>
                <a:ea typeface="MS PGothic" charset="-128"/>
                <a:sym typeface="Courier New Bold" charset="0"/>
              </a:rPr>
              <a:t>b = a;</a:t>
            </a:r>
            <a:r>
              <a:rPr lang="en-US" altLang="en-US" sz="2000" dirty="0">
                <a:solidFill>
                  <a:schemeClr val="tx1"/>
                </a:solidFill>
                <a:latin typeface="Courier New Bold" charset="0"/>
                <a:ea typeface="ヒラギノ角ゴ ProN W6" charset="-128"/>
                <a:sym typeface="Courier New Bold" charset="0"/>
              </a:rPr>
              <a:t/>
            </a:r>
            <a:br>
              <a:rPr lang="en-US" altLang="en-US" sz="2000" dirty="0">
                <a:solidFill>
                  <a:schemeClr val="tx1"/>
                </a:solidFill>
                <a:latin typeface="Courier New Bold" charset="0"/>
                <a:ea typeface="ヒラギノ角ゴ ProN W6" charset="-128"/>
                <a:sym typeface="Courier New Bold" charset="0"/>
              </a:rPr>
            </a:br>
            <a:r>
              <a:rPr lang="en-US" altLang="en-US" sz="2000" dirty="0" err="1">
                <a:solidFill>
                  <a:schemeClr val="tx1"/>
                </a:solidFill>
                <a:latin typeface="Courier New Bold" charset="0"/>
                <a:ea typeface="MS PGothic" charset="-128"/>
                <a:sym typeface="Courier New Bold" charset="0"/>
              </a:rPr>
              <a:t>a.changeName</a:t>
            </a:r>
            <a:r>
              <a:rPr lang="en-US" altLang="en-US" sz="2000" dirty="0">
                <a:solidFill>
                  <a:schemeClr val="tx1"/>
                </a:solidFill>
                <a:latin typeface="Courier New Bold" charset="0"/>
                <a:ea typeface="MS PGothic" charset="-128"/>
                <a:sym typeface="Courier New Bold" charset="0"/>
              </a:rPr>
              <a:t>("Delmar");</a:t>
            </a:r>
            <a:r>
              <a:rPr lang="en-US" altLang="en-US" sz="2000" dirty="0">
                <a:solidFill>
                  <a:schemeClr val="tx1"/>
                </a:solidFill>
                <a:latin typeface="Courier New Bold" charset="0"/>
                <a:ea typeface="ヒラギノ角ゴ ProN W6" charset="-128"/>
                <a:sym typeface="Courier New Bold" charset="0"/>
              </a:rPr>
              <a:t/>
            </a:r>
            <a:br>
              <a:rPr lang="en-US" altLang="en-US" sz="2000" dirty="0">
                <a:solidFill>
                  <a:schemeClr val="tx1"/>
                </a:solidFill>
                <a:latin typeface="Courier New Bold" charset="0"/>
                <a:ea typeface="ヒラギノ角ゴ ProN W6" charset="-128"/>
                <a:sym typeface="Courier New Bold" charset="0"/>
              </a:rPr>
            </a:br>
            <a:r>
              <a:rPr lang="en-US" altLang="en-US" sz="2000" dirty="0" err="1">
                <a:solidFill>
                  <a:schemeClr val="tx1"/>
                </a:solidFill>
                <a:latin typeface="Courier New Bold" charset="0"/>
                <a:ea typeface="MS PGothic" charset="-128"/>
                <a:sym typeface="Courier New Bold" charset="0"/>
              </a:rPr>
              <a:t>System.out.println</a:t>
            </a:r>
            <a:r>
              <a:rPr lang="en-US" altLang="en-US" sz="2000" dirty="0">
                <a:solidFill>
                  <a:schemeClr val="tx1"/>
                </a:solidFill>
                <a:latin typeface="Courier New Bold" charset="0"/>
                <a:ea typeface="MS PGothic" charset="-128"/>
                <a:sym typeface="Courier New Bold" charset="0"/>
              </a:rPr>
              <a:t>(</a:t>
            </a:r>
            <a:r>
              <a:rPr lang="en-US" altLang="en-US" sz="2000" dirty="0" err="1">
                <a:solidFill>
                  <a:schemeClr val="tx1"/>
                </a:solidFill>
                <a:latin typeface="Courier New Bold" charset="0"/>
                <a:ea typeface="MS PGothic" charset="-128"/>
                <a:sym typeface="Courier New Bold" charset="0"/>
              </a:rPr>
              <a:t>b.getName</a:t>
            </a:r>
            <a:r>
              <a:rPr lang="en-US" altLang="en-US" sz="2000" dirty="0">
                <a:solidFill>
                  <a:schemeClr val="tx1"/>
                </a:solidFill>
                <a:latin typeface="Courier New Bold" charset="0"/>
                <a:ea typeface="MS PGothic" charset="-128"/>
                <a:sym typeface="Courier New Bold" charset="0"/>
              </a:rPr>
              <a:t>());</a:t>
            </a:r>
            <a:endParaRPr lang="en-US" altLang="en-US" sz="2000" dirty="0">
              <a:solidFill>
                <a:schemeClr val="tx1"/>
              </a:solidFill>
              <a:latin typeface="Courier New Bold" charset="0"/>
              <a:ea typeface="ヒラギノ角ゴ ProN W6" charset="-128"/>
              <a:sym typeface="Courier New Bold" charset="0"/>
            </a:endParaRPr>
          </a:p>
        </p:txBody>
      </p:sp>
      <p:sp>
        <p:nvSpPr>
          <p:cNvPr id="50179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ea typeface="+mj-ea"/>
                <a:cs typeface="+mj-cs"/>
              </a:rPr>
              <a:t>Primitive types vs. </a:t>
            </a:r>
            <a:r>
              <a:rPr lang="en-GB" smtClean="0">
                <a:ea typeface="+mj-ea"/>
                <a:cs typeface="+mj-cs"/>
              </a:rPr>
              <a:t/>
            </a:r>
            <a:br>
              <a:rPr lang="en-GB" smtClean="0">
                <a:ea typeface="+mj-ea"/>
                <a:cs typeface="+mj-cs"/>
              </a:rPr>
            </a:br>
            <a:r>
              <a:rPr lang="en-GB" smtClean="0">
                <a:ea typeface="+mj-ea"/>
                <a:cs typeface="+mj-cs"/>
              </a:rPr>
              <a:t>object </a:t>
            </a:r>
            <a:r>
              <a:rPr lang="en-GB">
                <a:ea typeface="+mj-ea"/>
                <a:cs typeface="+mj-cs"/>
              </a:rPr>
              <a:t>types</a:t>
            </a:r>
          </a:p>
        </p:txBody>
      </p:sp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2133600" y="5638800"/>
            <a:ext cx="762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pPr algn="ctr" eaLnBrk="1" hangingPunct="1"/>
            <a:r>
              <a:rPr lang="en-GB" altLang="en-US">
                <a:latin typeface="Trebuchet MS" charset="0"/>
              </a:rPr>
              <a:t>32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1676400" y="2743200"/>
            <a:ext cx="762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endParaRPr lang="en-US" altLang="en-US"/>
          </a:p>
        </p:txBody>
      </p:sp>
      <p:sp>
        <p:nvSpPr>
          <p:cNvPr id="54277" name="AutoShape 5"/>
          <p:cNvSpPr>
            <a:spLocks noChangeArrowheads="1"/>
          </p:cNvSpPr>
          <p:nvPr/>
        </p:nvSpPr>
        <p:spPr bwMode="auto">
          <a:xfrm>
            <a:off x="3733800" y="2895600"/>
            <a:ext cx="1828800" cy="1295400"/>
          </a:xfrm>
          <a:prstGeom prst="roundRect">
            <a:avLst>
              <a:gd name="adj" fmla="val 16667"/>
            </a:avLst>
          </a:prstGeom>
          <a:solidFill>
            <a:srgbClr val="E68B8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endParaRPr lang="en-US" altLang="en-US"/>
          </a:p>
        </p:txBody>
      </p:sp>
      <p:sp>
        <p:nvSpPr>
          <p:cNvPr id="54278" name="Line 6"/>
          <p:cNvSpPr>
            <a:spLocks noChangeShapeType="1"/>
          </p:cNvSpPr>
          <p:nvPr/>
        </p:nvSpPr>
        <p:spPr bwMode="auto">
          <a:xfrm>
            <a:off x="2057400" y="3048000"/>
            <a:ext cx="1600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9" name="Text Box 9"/>
          <p:cNvSpPr txBox="1">
            <a:spLocks noChangeArrowheads="1"/>
          </p:cNvSpPr>
          <p:nvPr/>
        </p:nvSpPr>
        <p:spPr bwMode="auto">
          <a:xfrm>
            <a:off x="914400" y="2133600"/>
            <a:ext cx="3581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800">
                <a:solidFill>
                  <a:schemeClr val="tx1"/>
                </a:solidFill>
                <a:latin typeface="Courier New" charset="0"/>
              </a:rPr>
              <a:t>ObjectType a;</a:t>
            </a:r>
          </a:p>
        </p:txBody>
      </p:sp>
      <p:sp>
        <p:nvSpPr>
          <p:cNvPr id="54280" name="Text Box 10"/>
          <p:cNvSpPr txBox="1">
            <a:spLocks noChangeArrowheads="1"/>
          </p:cNvSpPr>
          <p:nvPr/>
        </p:nvSpPr>
        <p:spPr bwMode="auto">
          <a:xfrm>
            <a:off x="1371600" y="5029200"/>
            <a:ext cx="205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800">
                <a:solidFill>
                  <a:schemeClr val="tx1"/>
                </a:solidFill>
                <a:latin typeface="Courier New" charset="0"/>
              </a:rPr>
              <a:t>int a;</a:t>
            </a:r>
          </a:p>
        </p:txBody>
      </p:sp>
      <p:sp>
        <p:nvSpPr>
          <p:cNvPr id="54281" name="Rectangle 11"/>
          <p:cNvSpPr>
            <a:spLocks noChangeArrowheads="1"/>
          </p:cNvSpPr>
          <p:nvPr/>
        </p:nvSpPr>
        <p:spPr bwMode="auto">
          <a:xfrm>
            <a:off x="6477000" y="2819400"/>
            <a:ext cx="762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endParaRPr lang="en-US" altLang="en-US"/>
          </a:p>
        </p:txBody>
      </p:sp>
      <p:sp>
        <p:nvSpPr>
          <p:cNvPr id="54282" name="Line 12"/>
          <p:cNvSpPr>
            <a:spLocks noChangeShapeType="1"/>
          </p:cNvSpPr>
          <p:nvPr/>
        </p:nvSpPr>
        <p:spPr bwMode="auto">
          <a:xfrm flipH="1">
            <a:off x="5562600" y="3124200"/>
            <a:ext cx="1295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3" name="Text Box 13"/>
          <p:cNvSpPr txBox="1">
            <a:spLocks noChangeArrowheads="1"/>
          </p:cNvSpPr>
          <p:nvPr/>
        </p:nvSpPr>
        <p:spPr bwMode="auto">
          <a:xfrm>
            <a:off x="5562600" y="2209800"/>
            <a:ext cx="304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800">
                <a:solidFill>
                  <a:schemeClr val="tx1"/>
                </a:solidFill>
                <a:latin typeface="Courier New" charset="0"/>
              </a:rPr>
              <a:t>ObjectType b;</a:t>
            </a:r>
          </a:p>
        </p:txBody>
      </p:sp>
      <p:sp>
        <p:nvSpPr>
          <p:cNvPr id="54284" name="Rectangle 14"/>
          <p:cNvSpPr>
            <a:spLocks noChangeArrowheads="1"/>
          </p:cNvSpPr>
          <p:nvPr/>
        </p:nvSpPr>
        <p:spPr bwMode="auto">
          <a:xfrm>
            <a:off x="6781800" y="5638800"/>
            <a:ext cx="762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pPr algn="ctr" eaLnBrk="1" hangingPunct="1"/>
            <a:r>
              <a:rPr lang="en-GB" altLang="en-US">
                <a:latin typeface="Trebuchet MS" charset="0"/>
              </a:rPr>
              <a:t>32</a:t>
            </a:r>
          </a:p>
        </p:txBody>
      </p:sp>
      <p:sp>
        <p:nvSpPr>
          <p:cNvPr id="54285" name="Text Box 15"/>
          <p:cNvSpPr txBox="1">
            <a:spLocks noChangeArrowheads="1"/>
          </p:cNvSpPr>
          <p:nvPr/>
        </p:nvSpPr>
        <p:spPr bwMode="auto">
          <a:xfrm>
            <a:off x="6019800" y="5029200"/>
            <a:ext cx="205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800">
                <a:solidFill>
                  <a:schemeClr val="tx1"/>
                </a:solidFill>
                <a:latin typeface="Courier New" charset="0"/>
              </a:rPr>
              <a:t>int b;</a:t>
            </a:r>
          </a:p>
        </p:txBody>
      </p:sp>
      <p:sp>
        <p:nvSpPr>
          <p:cNvPr id="54286" name="Text Box 16"/>
          <p:cNvSpPr txBox="1">
            <a:spLocks noChangeArrowheads="1"/>
          </p:cNvSpPr>
          <p:nvPr/>
        </p:nvSpPr>
        <p:spPr bwMode="auto">
          <a:xfrm>
            <a:off x="3886200" y="4419600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800">
                <a:solidFill>
                  <a:schemeClr val="tx1"/>
                </a:solidFill>
                <a:latin typeface="Courier New" charset="0"/>
              </a:rPr>
              <a:t>b = a;</a:t>
            </a:r>
          </a:p>
        </p:txBody>
      </p:sp>
      <p:sp>
        <p:nvSpPr>
          <p:cNvPr id="54287" name="Line 17"/>
          <p:cNvSpPr>
            <a:spLocks noChangeShapeType="1"/>
          </p:cNvSpPr>
          <p:nvPr/>
        </p:nvSpPr>
        <p:spPr bwMode="auto">
          <a:xfrm flipH="1">
            <a:off x="1219200" y="4683125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8" name="Line 18"/>
          <p:cNvSpPr>
            <a:spLocks noChangeShapeType="1"/>
          </p:cNvSpPr>
          <p:nvPr/>
        </p:nvSpPr>
        <p:spPr bwMode="auto">
          <a:xfrm flipH="1">
            <a:off x="5334000" y="4683125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990600" y="381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44AAC6"/>
                </a:solidFill>
                <a:effectLst/>
                <a:uLnTx/>
                <a:uFillTx/>
                <a:latin typeface="Trebuchet MS"/>
                <a:ea typeface="MS PGothic"/>
                <a:cs typeface="+mj-cs"/>
              </a:rPr>
              <a:t>Java operators</a:t>
            </a:r>
            <a:endParaRPr kumimoji="0" lang="en-GB" altLang="en-US" sz="4400" b="0" i="0" u="none" strike="noStrike" kern="0" cap="none" spc="0" normalizeH="0" baseline="0" noProof="0" dirty="0" smtClean="0">
              <a:ln>
                <a:noFill/>
              </a:ln>
              <a:solidFill>
                <a:srgbClr val="44AAC6"/>
              </a:solidFill>
              <a:effectLst/>
              <a:uLnTx/>
              <a:uFillTx/>
              <a:latin typeface="Trebuchet MS"/>
              <a:ea typeface="MS PGothic"/>
              <a:cs typeface="+mj-cs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3" t="26054" r="13702" b="36938"/>
          <a:stretch>
            <a:fillRect/>
          </a:stretch>
        </p:blipFill>
        <p:spPr bwMode="auto">
          <a:xfrm>
            <a:off x="1117442" y="1700808"/>
            <a:ext cx="7416303" cy="425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281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25525" y="303649"/>
            <a:ext cx="7772400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44AAC6"/>
                </a:solidFill>
                <a:effectLst/>
                <a:uLnTx/>
                <a:uFillTx/>
                <a:latin typeface="Trebuchet MS"/>
                <a:ea typeface="MS PGothic"/>
                <a:cs typeface="+mj-cs"/>
              </a:rPr>
              <a:t>Java </a:t>
            </a:r>
            <a:br>
              <a:rPr kumimoji="0" lang="en-GB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44AAC6"/>
                </a:solidFill>
                <a:effectLst/>
                <a:uLnTx/>
                <a:uFillTx/>
                <a:latin typeface="Trebuchet MS"/>
                <a:ea typeface="MS PGothic"/>
                <a:cs typeface="+mj-cs"/>
              </a:rPr>
            </a:br>
            <a:r>
              <a:rPr kumimoji="0" lang="en-GB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44AAC6"/>
                </a:solidFill>
                <a:effectLst/>
                <a:uLnTx/>
                <a:uFillTx/>
                <a:latin typeface="Trebuchet MS"/>
                <a:ea typeface="MS PGothic"/>
                <a:cs typeface="+mj-cs"/>
              </a:rPr>
              <a:t>relational operators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3" t="75987" r="34691" b="14600"/>
          <a:stretch>
            <a:fillRect/>
          </a:stretch>
        </p:blipFill>
        <p:spPr bwMode="auto">
          <a:xfrm>
            <a:off x="1536700" y="1989138"/>
            <a:ext cx="6680200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571625" y="4221163"/>
            <a:ext cx="66802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600" dirty="0" err="1" smtClean="0">
                <a:solidFill>
                  <a:srgbClr val="262673"/>
                </a:solidFill>
                <a:latin typeface="Times" panose="02020603050405020304" pitchFamily="18" charset="0"/>
              </a:rPr>
              <a:t>boolean</a:t>
            </a:r>
            <a:r>
              <a:rPr lang="en-US" altLang="en-US" sz="3600" dirty="0" smtClean="0">
                <a:solidFill>
                  <a:srgbClr val="262673"/>
                </a:solidFill>
                <a:latin typeface="Times" panose="02020603050405020304" pitchFamily="18" charset="0"/>
              </a:rPr>
              <a:t> result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3600" dirty="0" smtClean="0">
              <a:solidFill>
                <a:srgbClr val="262673"/>
              </a:solidFill>
              <a:latin typeface="Times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600" dirty="0" smtClean="0">
                <a:solidFill>
                  <a:srgbClr val="FF0000"/>
                </a:solidFill>
                <a:latin typeface="Times" panose="02020603050405020304" pitchFamily="18" charset="0"/>
              </a:rPr>
              <a:t>Tests equality …. not identity!!</a:t>
            </a:r>
          </a:p>
        </p:txBody>
      </p:sp>
    </p:spTree>
    <p:extLst>
      <p:ext uri="{BB962C8B-B14F-4D97-AF65-F5344CB8AC3E}">
        <p14:creationId xmlns:p14="http://schemas.microsoft.com/office/powerpoint/2010/main" val="71704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971550" y="188913"/>
            <a:ext cx="7772400" cy="132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44AAC6"/>
                </a:solidFill>
                <a:effectLst/>
                <a:uLnTx/>
                <a:uFillTx/>
                <a:latin typeface="Trebuchet MS"/>
                <a:ea typeface="MS PGothic"/>
                <a:cs typeface="+mj-cs"/>
              </a:rPr>
              <a:t>Java </a:t>
            </a:r>
            <a:br>
              <a:rPr kumimoji="0" lang="en-GB" alt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44AAC6"/>
                </a:solidFill>
                <a:effectLst/>
                <a:uLnTx/>
                <a:uFillTx/>
                <a:latin typeface="Trebuchet MS"/>
                <a:ea typeface="MS PGothic"/>
                <a:cs typeface="+mj-cs"/>
              </a:rPr>
            </a:br>
            <a:r>
              <a:rPr kumimoji="0" lang="en-GB" alt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44AAC6"/>
                </a:solidFill>
                <a:effectLst/>
                <a:uLnTx/>
                <a:uFillTx/>
                <a:latin typeface="Trebuchet MS"/>
                <a:ea typeface="MS PGothic"/>
                <a:cs typeface="+mj-cs"/>
              </a:rPr>
              <a:t>logical operators</a:t>
            </a:r>
            <a:endParaRPr kumimoji="0" lang="en-GB" altLang="en-US" sz="4400" b="0" i="0" u="none" strike="noStrike" kern="0" cap="none" spc="0" normalizeH="0" baseline="0" noProof="0" dirty="0" smtClean="0">
              <a:ln>
                <a:noFill/>
              </a:ln>
              <a:solidFill>
                <a:srgbClr val="44AAC6"/>
              </a:solidFill>
              <a:effectLst/>
              <a:uLnTx/>
              <a:uFillTx/>
              <a:latin typeface="Trebuchet MS"/>
              <a:ea typeface="MS PGothic"/>
              <a:cs typeface="+mj-cs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662238" y="1844675"/>
            <a:ext cx="4391025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lvl="2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u="sng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BINARY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&amp;&amp;	and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||	or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^	exclusive or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200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u="sng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UNARY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	not</a:t>
            </a:r>
          </a:p>
        </p:txBody>
      </p:sp>
    </p:spTree>
    <p:extLst>
      <p:ext uri="{BB962C8B-B14F-4D97-AF65-F5344CB8AC3E}">
        <p14:creationId xmlns:p14="http://schemas.microsoft.com/office/powerpoint/2010/main" val="343227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990600" y="381000"/>
            <a:ext cx="7772400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81279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44AAC6"/>
                </a:solidFill>
                <a:effectLst/>
                <a:uLnTx/>
                <a:uFillTx/>
                <a:latin typeface="Trebuchet MS"/>
                <a:ea typeface="MS PGothic"/>
                <a:cs typeface="+mj-cs"/>
              </a:rPr>
              <a:t>Logic operators </a:t>
            </a:r>
            <a:br>
              <a:rPr kumimoji="0" lang="en-US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44AAC6"/>
                </a:solidFill>
                <a:effectLst/>
                <a:uLnTx/>
                <a:uFillTx/>
                <a:latin typeface="Trebuchet MS"/>
                <a:ea typeface="MS PGothic"/>
                <a:cs typeface="+mj-cs"/>
              </a:rPr>
            </a:br>
            <a:r>
              <a:rPr kumimoji="0" lang="en-US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44AAC6"/>
                </a:solidFill>
                <a:effectLst/>
                <a:uLnTx/>
                <a:uFillTx/>
                <a:latin typeface="Trebuchet MS"/>
                <a:ea typeface="MS PGothic"/>
                <a:cs typeface="+mj-cs"/>
              </a:rPr>
              <a:t>for </a:t>
            </a:r>
            <a:r>
              <a:rPr kumimoji="0" lang="en-US" alt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4AAC6"/>
                </a:solidFill>
                <a:effectLst/>
                <a:uLnTx/>
                <a:uFillTx/>
                <a:latin typeface="Trebuchet MS"/>
                <a:ea typeface="MS PGothic"/>
                <a:cs typeface="+mj-cs"/>
              </a:rPr>
              <a:t>boolean</a:t>
            </a:r>
            <a:r>
              <a:rPr kumimoji="0" lang="en-US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44AAC6"/>
                </a:solidFill>
                <a:effectLst/>
                <a:uLnTx/>
                <a:uFillTx/>
                <a:latin typeface="Trebuchet MS"/>
                <a:ea typeface="MS PGothic"/>
                <a:cs typeface="+mj-cs"/>
              </a:rPr>
              <a:t> values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143000" y="1663700"/>
            <a:ext cx="7467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23368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9pPr>
          </a:lstStyle>
          <a:p>
            <a:pPr marL="382588" marR="0" lvl="0" indent="-342900" algn="l" defTabSz="914400" rtl="0" eaLnBrk="1" fontAlgn="base" latinLnBrk="0" hangingPunct="1">
              <a:lnSpc>
                <a:spcPct val="75000"/>
              </a:lnSpc>
              <a:spcBef>
                <a:spcPct val="10000"/>
              </a:spcBef>
              <a:spcAft>
                <a:spcPct val="0"/>
              </a:spcAft>
              <a:buClr>
                <a:srgbClr val="345477"/>
              </a:buClr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</a:rPr>
              <a:t>Operands</a:t>
            </a:r>
            <a: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</a:rPr>
              <a:t>	 </a:t>
            </a:r>
            <a: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1913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</a:rPr>
              <a:t>&amp;&amp;</a:t>
            </a:r>
            <a: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</a:rPr>
              <a:t>		 </a:t>
            </a:r>
            <a: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</a:rPr>
              <a:t>||   </a:t>
            </a:r>
            <a: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</a:rPr>
              <a:t>^</a:t>
            </a:r>
            <a:r>
              <a:rPr kumimoji="0" lang="en-US" altLang="en-US" sz="3600" b="1" i="0" u="sng" strike="noStrike" kern="0" cap="none" spc="0" normalizeH="0" baseline="0" noProof="0" dirty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</a:rPr>
              <a:t>  </a:t>
            </a:r>
          </a:p>
          <a:p>
            <a:pPr marL="382588" marR="0" lvl="0" indent="-342900" algn="l" defTabSz="914400" rtl="0" eaLnBrk="1" fontAlgn="base" latinLnBrk="0" hangingPunct="1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345477"/>
              </a:buClr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3600" b="1" i="0" u="sng" strike="noStrike" kern="0" cap="none" spc="0" normalizeH="0" baseline="0" noProof="0" dirty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</a:rPr>
              <a:t>   </a:t>
            </a:r>
            <a:endParaRPr kumimoji="0" lang="en-US" alt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1A3170"/>
              </a:solidFill>
              <a:effectLst/>
              <a:uLnTx/>
              <a:uFillTx/>
              <a:latin typeface="Courier New Bold" panose="02070609020205020404" pitchFamily="49" charset="0"/>
              <a:ea typeface="MS PGothic"/>
              <a:cs typeface="+mn-cs"/>
            </a:endParaRPr>
          </a:p>
          <a:p>
            <a:pPr marL="382588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45477"/>
              </a:buClr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</a:rPr>
              <a:t>T		T		  </a:t>
            </a:r>
            <a: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1913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</a:rPr>
              <a:t>T</a:t>
            </a:r>
            <a: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</a:rPr>
              <a:t>		  </a:t>
            </a:r>
            <a: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</a:rPr>
              <a:t>T</a:t>
            </a:r>
            <a: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</a:rPr>
              <a:t>		</a:t>
            </a:r>
            <a: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</a:rPr>
              <a:t>F</a:t>
            </a:r>
            <a: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</a:rPr>
              <a:t>	</a:t>
            </a:r>
          </a:p>
          <a:p>
            <a:pPr marL="382588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45477"/>
              </a:buClr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</a:rPr>
              <a:t>T		F		  </a:t>
            </a:r>
            <a: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1913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</a:rPr>
              <a:t>F</a:t>
            </a:r>
            <a: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</a:rPr>
              <a:t>		  </a:t>
            </a:r>
            <a: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</a:rPr>
              <a:t>T</a:t>
            </a:r>
            <a: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</a:rPr>
              <a:t>		</a:t>
            </a:r>
            <a: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</a:rPr>
              <a:t>T</a:t>
            </a:r>
            <a: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</a:rPr>
              <a:t> </a:t>
            </a:r>
          </a:p>
          <a:p>
            <a:pPr marL="382588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45477"/>
              </a:buClr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1A3170"/>
              </a:solidFill>
              <a:effectLst/>
              <a:uLnTx/>
              <a:uFillTx/>
              <a:latin typeface="Courier New Bold" panose="02070609020205020404" pitchFamily="49" charset="0"/>
              <a:ea typeface="MS PGothic"/>
              <a:cs typeface="+mn-cs"/>
            </a:endParaRPr>
          </a:p>
          <a:p>
            <a:pPr marL="382588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45477"/>
              </a:buClr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</a:rPr>
              <a:t>F		T		  </a:t>
            </a:r>
            <a: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1913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</a:rPr>
              <a:t>F</a:t>
            </a:r>
            <a: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</a:rPr>
              <a:t>		  </a:t>
            </a:r>
            <a: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</a:rPr>
              <a:t>T</a:t>
            </a:r>
            <a: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</a:rPr>
              <a:t>		</a:t>
            </a:r>
            <a: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</a:rPr>
              <a:t>T</a:t>
            </a:r>
            <a: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</a:rPr>
              <a:t> </a:t>
            </a:r>
          </a:p>
          <a:p>
            <a:pPr marL="382588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45477"/>
              </a:buClr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1A3170"/>
              </a:solidFill>
              <a:effectLst/>
              <a:uLnTx/>
              <a:uFillTx/>
              <a:latin typeface="Courier New Bold" panose="02070609020205020404" pitchFamily="49" charset="0"/>
              <a:ea typeface="MS PGothic"/>
              <a:cs typeface="+mn-cs"/>
            </a:endParaRPr>
          </a:p>
          <a:p>
            <a:pPr marL="382588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45477"/>
              </a:buClr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</a:rPr>
              <a:t>F		F		  </a:t>
            </a:r>
            <a: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1913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</a:rPr>
              <a:t>F</a:t>
            </a:r>
            <a: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</a:rPr>
              <a:t>		  </a:t>
            </a:r>
            <a: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</a:rPr>
              <a:t>F</a:t>
            </a:r>
            <a: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</a:rPr>
              <a:t>		</a:t>
            </a:r>
            <a: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</a:rPr>
              <a:t>F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</a:rPr>
              <a:t> 	</a:t>
            </a:r>
          </a:p>
          <a:p>
            <a:pPr marL="382588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45477"/>
              </a:buClr>
              <a:buSzTx/>
              <a:buFont typeface="Times" panose="02020603050405020304" pitchFamily="18" charset="0"/>
              <a:buChar char="•"/>
              <a:tabLst/>
              <a:defRPr/>
            </a:pPr>
            <a:endParaRPr kumimoji="0" lang="en-US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1A3170"/>
              </a:solidFill>
              <a:effectLst/>
              <a:uLnTx/>
              <a:uFillTx/>
              <a:latin typeface="Courier New Bold" panose="02070609020205020404" pitchFamily="49" charset="0"/>
              <a:ea typeface="MS PGothic"/>
              <a:cs typeface="+mn-cs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071537" y="5930900"/>
            <a:ext cx="7510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 dirty="0" smtClean="0">
                <a:solidFill>
                  <a:srgbClr val="996633"/>
                </a:solidFill>
                <a:latin typeface="Times" panose="02020603050405020304" pitchFamily="18" charset="0"/>
              </a:rPr>
              <a:t>Which are examples of short-circuit operators?</a:t>
            </a:r>
          </a:p>
        </p:txBody>
      </p:sp>
    </p:spTree>
    <p:extLst>
      <p:ext uri="{BB962C8B-B14F-4D97-AF65-F5344CB8AC3E}">
        <p14:creationId xmlns:p14="http://schemas.microsoft.com/office/powerpoint/2010/main" val="360577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990600" y="381000"/>
            <a:ext cx="7772400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81279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44AAC6"/>
                </a:solidFill>
                <a:effectLst/>
                <a:uLnTx/>
                <a:uFillTx/>
                <a:latin typeface="Trebuchet MS"/>
                <a:ea typeface="MS PGothic"/>
                <a:cs typeface="+mj-cs"/>
              </a:rPr>
              <a:t>Logic operators </a:t>
            </a:r>
            <a:br>
              <a:rPr kumimoji="0" lang="en-US" alt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44AAC6"/>
                </a:solidFill>
                <a:effectLst/>
                <a:uLnTx/>
                <a:uFillTx/>
                <a:latin typeface="Trebuchet MS"/>
                <a:ea typeface="MS PGothic"/>
                <a:cs typeface="+mj-cs"/>
              </a:rPr>
            </a:br>
            <a:r>
              <a:rPr kumimoji="0" lang="en-US" alt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44AAC6"/>
                </a:solidFill>
                <a:effectLst/>
                <a:uLnTx/>
                <a:uFillTx/>
                <a:latin typeface="Trebuchet MS"/>
                <a:ea typeface="MS PGothic"/>
                <a:cs typeface="+mj-cs"/>
              </a:rPr>
              <a:t>for boolean values</a:t>
            </a:r>
            <a:endParaRPr kumimoji="0" lang="en-US" altLang="en-US" sz="4400" b="0" i="0" u="none" strike="noStrike" kern="0" cap="none" spc="0" normalizeH="0" baseline="0" noProof="0" dirty="0" smtClean="0">
              <a:ln>
                <a:noFill/>
              </a:ln>
              <a:solidFill>
                <a:srgbClr val="44AAC6"/>
              </a:solidFill>
              <a:effectLst/>
              <a:uLnTx/>
              <a:uFillTx/>
              <a:latin typeface="Trebuchet MS"/>
              <a:ea typeface="MS PGothic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219200" y="1828800"/>
            <a:ext cx="7467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23368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9pPr>
          </a:lstStyle>
          <a:p>
            <a:pPr marL="382588" marR="0" lvl="0" indent="-342900" algn="l" defTabSz="914400" rtl="0" eaLnBrk="1" fontAlgn="base" latinLnBrk="0" hangingPunct="1">
              <a:lnSpc>
                <a:spcPct val="75000"/>
              </a:lnSpc>
              <a:spcBef>
                <a:spcPct val="10000"/>
              </a:spcBef>
              <a:spcAft>
                <a:spcPct val="0"/>
              </a:spcAft>
              <a:buClr>
                <a:srgbClr val="345477"/>
              </a:buClr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</a:rPr>
              <a:t>Operands</a:t>
            </a:r>
            <a:r>
              <a:rPr kumimoji="0" lang="en-US" alt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</a:rPr>
              <a:t>	 </a:t>
            </a:r>
            <a:r>
              <a:rPr kumimoji="0" lang="en-US" alt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FF1913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</a:rPr>
              <a:t>&amp;&amp;</a:t>
            </a:r>
            <a:r>
              <a:rPr kumimoji="0" lang="en-US" alt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</a:rPr>
              <a:t>		 </a:t>
            </a:r>
            <a:r>
              <a:rPr kumimoji="0" lang="en-US" alt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</a:rPr>
              <a:t>||   </a:t>
            </a:r>
            <a:r>
              <a:rPr kumimoji="0" lang="en-US" alt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</a:rPr>
              <a:t>^</a:t>
            </a:r>
            <a:r>
              <a:rPr kumimoji="0" lang="en-US" altLang="en-US" sz="3600" b="1" i="0" u="sng" strike="noStrike" kern="0" cap="none" spc="0" normalizeH="0" baseline="0" noProof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</a:rPr>
              <a:t>  </a:t>
            </a:r>
          </a:p>
          <a:p>
            <a:pPr marL="382588" marR="0" lvl="0" indent="-342900" algn="l" defTabSz="914400" rtl="0" eaLnBrk="1" fontAlgn="base" latinLnBrk="0" hangingPunct="1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345477"/>
              </a:buClr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3600" b="1" i="0" u="sng" strike="noStrike" kern="0" cap="none" spc="0" normalizeH="0" baseline="0" noProof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</a:rPr>
              <a:t>   </a:t>
            </a:r>
            <a:endParaRPr kumimoji="0" lang="en-US" altLang="en-US" sz="3600" b="1" i="0" u="none" strike="noStrike" kern="0" cap="none" spc="0" normalizeH="0" baseline="0" noProof="0" smtClean="0">
              <a:ln>
                <a:noFill/>
              </a:ln>
              <a:solidFill>
                <a:srgbClr val="1A3170"/>
              </a:solidFill>
              <a:effectLst/>
              <a:uLnTx/>
              <a:uFillTx/>
              <a:latin typeface="Courier New Bold" panose="02070609020205020404" pitchFamily="49" charset="0"/>
              <a:ea typeface="MS PGothic"/>
              <a:cs typeface="+mn-cs"/>
            </a:endParaRPr>
          </a:p>
          <a:p>
            <a:pPr marL="382588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45477"/>
              </a:buClr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</a:rPr>
              <a:t>T		T		  </a:t>
            </a:r>
            <a:r>
              <a:rPr kumimoji="0" lang="en-US" alt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FF1913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</a:rPr>
              <a:t>T</a:t>
            </a:r>
            <a:r>
              <a:rPr kumimoji="0" lang="en-US" alt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</a:rPr>
              <a:t>		  </a:t>
            </a:r>
            <a:r>
              <a:rPr kumimoji="0" lang="en-US" alt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</a:rPr>
              <a:t>T</a:t>
            </a:r>
            <a:r>
              <a:rPr kumimoji="0" lang="en-US" alt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</a:rPr>
              <a:t>		</a:t>
            </a:r>
            <a:r>
              <a:rPr kumimoji="0" lang="en-US" alt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</a:rPr>
              <a:t>F</a:t>
            </a:r>
            <a:r>
              <a:rPr kumimoji="0" lang="en-US" alt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</a:rPr>
              <a:t>	</a:t>
            </a:r>
          </a:p>
          <a:p>
            <a:pPr marL="382588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45477"/>
              </a:buClr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</a:rPr>
              <a:t>T		F		  </a:t>
            </a:r>
            <a:r>
              <a:rPr kumimoji="0" lang="en-US" alt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FF1913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</a:rPr>
              <a:t>F</a:t>
            </a:r>
            <a:r>
              <a:rPr kumimoji="0" lang="en-US" alt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</a:rPr>
              <a:t>		  </a:t>
            </a:r>
            <a:r>
              <a:rPr kumimoji="0" lang="en-US" alt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</a:rPr>
              <a:t>T</a:t>
            </a:r>
            <a:r>
              <a:rPr kumimoji="0" lang="en-US" alt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</a:rPr>
              <a:t>		</a:t>
            </a:r>
            <a:r>
              <a:rPr kumimoji="0" lang="en-US" alt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</a:rPr>
              <a:t>T</a:t>
            </a:r>
            <a:r>
              <a:rPr kumimoji="0" lang="en-US" alt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</a:rPr>
              <a:t> </a:t>
            </a:r>
          </a:p>
          <a:p>
            <a:pPr marL="382588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45477"/>
              </a:buClr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3600" b="1" i="0" u="none" strike="noStrike" kern="0" cap="none" spc="0" normalizeH="0" baseline="0" noProof="0" smtClean="0">
              <a:ln>
                <a:noFill/>
              </a:ln>
              <a:solidFill>
                <a:srgbClr val="1A3170"/>
              </a:solidFill>
              <a:effectLst/>
              <a:uLnTx/>
              <a:uFillTx/>
              <a:latin typeface="Courier New Bold" panose="02070609020205020404" pitchFamily="49" charset="0"/>
              <a:ea typeface="MS PGothic"/>
              <a:cs typeface="+mn-cs"/>
            </a:endParaRPr>
          </a:p>
          <a:p>
            <a:pPr marL="382588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45477"/>
              </a:buClr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</a:rPr>
              <a:t>F		T		  </a:t>
            </a:r>
            <a:r>
              <a:rPr kumimoji="0" lang="en-US" alt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FF1913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</a:rPr>
              <a:t>F</a:t>
            </a:r>
            <a:r>
              <a:rPr kumimoji="0" lang="en-US" alt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</a:rPr>
              <a:t>		  </a:t>
            </a:r>
            <a:r>
              <a:rPr kumimoji="0" lang="en-US" alt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</a:rPr>
              <a:t>T</a:t>
            </a:r>
            <a:r>
              <a:rPr kumimoji="0" lang="en-US" alt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</a:rPr>
              <a:t>		</a:t>
            </a:r>
            <a:r>
              <a:rPr kumimoji="0" lang="en-US" alt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</a:rPr>
              <a:t>T</a:t>
            </a:r>
            <a:r>
              <a:rPr kumimoji="0" lang="en-US" alt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</a:rPr>
              <a:t> </a:t>
            </a:r>
          </a:p>
          <a:p>
            <a:pPr marL="382588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45477"/>
              </a:buClr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3600" b="1" i="0" u="none" strike="noStrike" kern="0" cap="none" spc="0" normalizeH="0" baseline="0" noProof="0" smtClean="0">
              <a:ln>
                <a:noFill/>
              </a:ln>
              <a:solidFill>
                <a:srgbClr val="1A3170"/>
              </a:solidFill>
              <a:effectLst/>
              <a:uLnTx/>
              <a:uFillTx/>
              <a:latin typeface="Courier New Bold" panose="02070609020205020404" pitchFamily="49" charset="0"/>
              <a:ea typeface="MS PGothic"/>
              <a:cs typeface="+mn-cs"/>
            </a:endParaRPr>
          </a:p>
          <a:p>
            <a:pPr marL="382588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45477"/>
              </a:buClr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</a:rPr>
              <a:t>F		F		  </a:t>
            </a:r>
            <a:r>
              <a:rPr kumimoji="0" lang="en-US" alt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FF1913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</a:rPr>
              <a:t>F</a:t>
            </a:r>
            <a:r>
              <a:rPr kumimoji="0" lang="en-US" alt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</a:rPr>
              <a:t>		  </a:t>
            </a:r>
            <a:r>
              <a:rPr kumimoji="0" lang="en-US" alt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</a:rPr>
              <a:t>F</a:t>
            </a:r>
            <a:r>
              <a:rPr kumimoji="0" lang="en-US" alt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</a:rPr>
              <a:t>		</a:t>
            </a:r>
            <a:r>
              <a:rPr kumimoji="0" lang="en-US" alt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</a:rPr>
              <a:t>F</a:t>
            </a:r>
            <a:r>
              <a:rPr kumimoji="0" lang="en-US" alt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</a:rPr>
              <a:t> 	</a:t>
            </a:r>
          </a:p>
          <a:p>
            <a:pPr marL="382588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45477"/>
              </a:buClr>
              <a:buSzTx/>
              <a:buFont typeface="Times" panose="02020603050405020304" pitchFamily="18" charset="0"/>
              <a:buChar char="•"/>
              <a:tabLst/>
              <a:defRPr/>
            </a:pPr>
            <a:endParaRPr kumimoji="0" lang="en-US" altLang="en-US" sz="2800" b="1" i="0" u="none" strike="noStrike" kern="0" cap="none" spc="0" normalizeH="0" baseline="0" noProof="0" smtClean="0">
              <a:ln>
                <a:noFill/>
              </a:ln>
              <a:solidFill>
                <a:srgbClr val="1A3170"/>
              </a:solidFill>
              <a:effectLst/>
              <a:uLnTx/>
              <a:uFillTx/>
              <a:latin typeface="Courier New Bold" panose="02070609020205020404" pitchFamily="49" charset="0"/>
              <a:ea typeface="MS PGothic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000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815752"/>
          </a:xfrm>
        </p:spPr>
        <p:txBody>
          <a:bodyPr rIns="81279"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The modulo operator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1475656" y="1412776"/>
            <a:ext cx="7025208" cy="4872270"/>
          </a:xfrm>
        </p:spPr>
        <p:txBody>
          <a:bodyPr rIns="233680"/>
          <a:lstStyle/>
          <a:p>
            <a:pPr marL="369888" indent="-330200" eaLnBrk="1" hangingPunct="1">
              <a:spcBef>
                <a:spcPts val="2400"/>
              </a:spcBef>
              <a:buClr>
                <a:srgbClr val="345477"/>
              </a:buClr>
            </a:pPr>
            <a:r>
              <a:rPr lang="en-US" altLang="en-US" sz="2500" dirty="0">
                <a:ea typeface="MS PGothic" charset="-128"/>
              </a:rPr>
              <a:t>The </a:t>
            </a:r>
            <a:r>
              <a:rPr lang="en-US" altLang="en-US" sz="2500" i="1" dirty="0" smtClean="0">
                <a:solidFill>
                  <a:schemeClr val="tx1"/>
                </a:solidFill>
                <a:ea typeface="MS PGothic" charset="-128"/>
              </a:rPr>
              <a:t>division</a:t>
            </a:r>
            <a:r>
              <a:rPr lang="en-US" altLang="en-US" sz="2500" dirty="0" smtClean="0">
                <a:solidFill>
                  <a:schemeClr val="tx1"/>
                </a:solidFill>
                <a:ea typeface="MS PGothic" charset="-128"/>
              </a:rPr>
              <a:t> </a:t>
            </a:r>
            <a:r>
              <a:rPr lang="en-US" altLang="en-US" sz="2500" dirty="0">
                <a:ea typeface="MS PGothic" charset="-128"/>
              </a:rPr>
              <a:t>operator (/), when applied to </a:t>
            </a:r>
            <a:r>
              <a:rPr lang="en-US" altLang="en-US" sz="2500" dirty="0" err="1">
                <a:ea typeface="MS PGothic" charset="-128"/>
              </a:rPr>
              <a:t>int</a:t>
            </a:r>
            <a:r>
              <a:rPr lang="en-US" altLang="en-US" sz="2500" dirty="0">
                <a:ea typeface="MS PGothic" charset="-128"/>
              </a:rPr>
              <a:t> operands, returns the </a:t>
            </a:r>
            <a:r>
              <a:rPr lang="en-US" altLang="en-US" sz="2500" dirty="0">
                <a:latin typeface="Trebuchet MS Italic" charset="0"/>
                <a:ea typeface="MS PGothic" charset="-128"/>
                <a:sym typeface="Trebuchet MS Italic" charset="0"/>
              </a:rPr>
              <a:t>result</a:t>
            </a:r>
            <a:r>
              <a:rPr lang="en-US" altLang="en-US" sz="2500" dirty="0">
                <a:ea typeface="MS PGothic" charset="-128"/>
              </a:rPr>
              <a:t> of an </a:t>
            </a:r>
            <a:r>
              <a:rPr lang="en-US" altLang="en-US" sz="2500" dirty="0">
                <a:solidFill>
                  <a:srgbClr val="FF0000"/>
                </a:solidFill>
                <a:latin typeface="Trebuchet MS Italic" charset="0"/>
                <a:ea typeface="MS PGothic" charset="-128"/>
                <a:sym typeface="Trebuchet MS Italic" charset="0"/>
              </a:rPr>
              <a:t>integer </a:t>
            </a:r>
            <a:r>
              <a:rPr lang="en-US" altLang="en-US" sz="2500" dirty="0" smtClean="0">
                <a:solidFill>
                  <a:srgbClr val="FF0000"/>
                </a:solidFill>
                <a:latin typeface="Trebuchet MS Italic" charset="0"/>
                <a:ea typeface="MS PGothic" charset="-128"/>
                <a:sym typeface="Trebuchet MS Italic" charset="0"/>
              </a:rPr>
              <a:t>division</a:t>
            </a:r>
            <a:endParaRPr lang="en-US" altLang="en-US" sz="2500" dirty="0">
              <a:solidFill>
                <a:srgbClr val="FF0000"/>
              </a:solidFill>
              <a:ea typeface="MS PGothic" charset="-128"/>
            </a:endParaRPr>
          </a:p>
          <a:p>
            <a:pPr marL="369888" indent="-330200" eaLnBrk="1" hangingPunct="1">
              <a:spcBef>
                <a:spcPts val="2400"/>
              </a:spcBef>
              <a:buClr>
                <a:srgbClr val="345477"/>
              </a:buClr>
            </a:pPr>
            <a:r>
              <a:rPr lang="en-US" altLang="en-US" sz="2500" dirty="0">
                <a:ea typeface="MS PGothic" charset="-128"/>
              </a:rPr>
              <a:t>The </a:t>
            </a:r>
            <a:r>
              <a:rPr lang="en-US" altLang="en-US" sz="2500" i="1" dirty="0" smtClean="0">
                <a:solidFill>
                  <a:schemeClr val="tx1"/>
                </a:solidFill>
                <a:ea typeface="MS PGothic" charset="-128"/>
              </a:rPr>
              <a:t>modulo</a:t>
            </a:r>
            <a:r>
              <a:rPr lang="en-US" altLang="en-US" sz="2500" dirty="0" smtClean="0">
                <a:solidFill>
                  <a:schemeClr val="tx1"/>
                </a:solidFill>
                <a:ea typeface="MS PGothic" charset="-128"/>
              </a:rPr>
              <a:t> </a:t>
            </a:r>
            <a:r>
              <a:rPr lang="en-US" altLang="en-US" sz="2500" dirty="0">
                <a:ea typeface="MS PGothic" charset="-128"/>
              </a:rPr>
              <a:t>operator (%) returns the </a:t>
            </a:r>
            <a:r>
              <a:rPr lang="en-US" altLang="en-US" sz="2500" dirty="0">
                <a:solidFill>
                  <a:srgbClr val="FF0000"/>
                </a:solidFill>
                <a:latin typeface="Trebuchet MS Italic" charset="0"/>
                <a:ea typeface="MS PGothic" charset="-128"/>
                <a:sym typeface="Trebuchet MS Italic" charset="0"/>
              </a:rPr>
              <a:t>remainder</a:t>
            </a:r>
            <a:r>
              <a:rPr lang="en-US" altLang="en-US" sz="2500" dirty="0">
                <a:solidFill>
                  <a:srgbClr val="FF0000"/>
                </a:solidFill>
                <a:ea typeface="MS PGothic" charset="-128"/>
              </a:rPr>
              <a:t> </a:t>
            </a:r>
            <a:r>
              <a:rPr lang="en-US" altLang="en-US" sz="2500" dirty="0">
                <a:ea typeface="MS PGothic" charset="-128"/>
              </a:rPr>
              <a:t>of an integer </a:t>
            </a:r>
            <a:r>
              <a:rPr lang="en-US" altLang="en-US" sz="2500" dirty="0" smtClean="0">
                <a:ea typeface="MS PGothic" charset="-128"/>
              </a:rPr>
              <a:t>division</a:t>
            </a:r>
            <a:endParaRPr lang="en-US" altLang="en-US" sz="2500" dirty="0">
              <a:ea typeface="MS PGothic" charset="-128"/>
            </a:endParaRPr>
          </a:p>
          <a:p>
            <a:pPr marL="369888" indent="-330200" eaLnBrk="1" hangingPunct="1">
              <a:spcBef>
                <a:spcPts val="2400"/>
              </a:spcBef>
              <a:buClr>
                <a:srgbClr val="345477"/>
              </a:buClr>
            </a:pPr>
            <a:r>
              <a:rPr lang="en-US" altLang="en-US" sz="2500" dirty="0" smtClean="0">
                <a:ea typeface="MS PGothic" charset="-128"/>
              </a:rPr>
              <a:t>For example, </a:t>
            </a:r>
            <a:r>
              <a:rPr lang="en-US" altLang="en-US" sz="2500" dirty="0">
                <a:ea typeface="MS PGothic" charset="-128"/>
              </a:rPr>
              <a:t>generally:</a:t>
            </a:r>
            <a:br>
              <a:rPr lang="en-US" altLang="en-US" sz="2500" dirty="0">
                <a:ea typeface="MS PGothic" charset="-128"/>
              </a:rPr>
            </a:br>
            <a:r>
              <a:rPr lang="en-US" altLang="en-US" sz="2500" dirty="0">
                <a:ea typeface="MS PGothic" charset="-128"/>
              </a:rPr>
              <a:t>        17 / 5  gives  result 3, remainder 2</a:t>
            </a:r>
          </a:p>
          <a:p>
            <a:pPr marL="369888" indent="-330200" eaLnBrk="1" hangingPunct="1">
              <a:spcBef>
                <a:spcPts val="2400"/>
              </a:spcBef>
              <a:buClr>
                <a:srgbClr val="345477"/>
              </a:buClr>
            </a:pPr>
            <a:r>
              <a:rPr lang="en-US" altLang="en-US" sz="2500" dirty="0">
                <a:ea typeface="MS PGothic" charset="-128"/>
              </a:rPr>
              <a:t>In Java:</a:t>
            </a:r>
            <a:br>
              <a:rPr lang="en-US" altLang="en-US" sz="2500" dirty="0">
                <a:ea typeface="MS PGothic" charset="-128"/>
              </a:rPr>
            </a:br>
            <a:r>
              <a:rPr lang="en-US" altLang="en-US" sz="2500" dirty="0">
                <a:ea typeface="MS PGothic" charset="-128"/>
              </a:rPr>
              <a:t>        17 / 5 == 3</a:t>
            </a:r>
            <a:br>
              <a:rPr lang="en-US" altLang="en-US" sz="2500" dirty="0">
                <a:ea typeface="MS PGothic" charset="-128"/>
              </a:rPr>
            </a:br>
            <a:r>
              <a:rPr lang="en-US" altLang="en-US" sz="2500" dirty="0">
                <a:ea typeface="MS PGothic" charset="-128"/>
              </a:rPr>
              <a:t>        17 % 5 == 2</a:t>
            </a:r>
          </a:p>
        </p:txBody>
      </p:sp>
      <p:sp>
        <p:nvSpPr>
          <p:cNvPr id="32771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990600" y="381000"/>
            <a:ext cx="7772400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81279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44AAC6"/>
                </a:solidFill>
                <a:effectLst/>
                <a:uLnTx/>
                <a:uFillTx/>
                <a:latin typeface="Trebuchet MS"/>
                <a:ea typeface="MS PGothic"/>
                <a:cs typeface="+mj-cs"/>
              </a:rPr>
              <a:t>The modulo operation</a:t>
            </a:r>
            <a:br>
              <a:rPr kumimoji="0" lang="en-US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44AAC6"/>
                </a:solidFill>
                <a:effectLst/>
                <a:uLnTx/>
                <a:uFillTx/>
                <a:latin typeface="Trebuchet MS"/>
                <a:ea typeface="MS PGothic"/>
                <a:cs typeface="+mj-cs"/>
              </a:rPr>
            </a:br>
            <a:r>
              <a:rPr kumimoji="0" lang="en-US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44AAC6"/>
                </a:solidFill>
                <a:effectLst/>
                <a:uLnTx/>
                <a:uFillTx/>
                <a:latin typeface="Trebuchet MS"/>
                <a:ea typeface="MS PGothic"/>
                <a:cs typeface="+mj-cs"/>
              </a:rPr>
              <a:t>as an expression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219200" y="3048000"/>
            <a:ext cx="74676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23368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9pPr>
          </a:lstStyle>
          <a:p>
            <a:pPr marL="369888" marR="0" lvl="0" indent="-330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45477"/>
              </a:buClr>
              <a:buSzTx/>
              <a:buFont typeface="Times" charset="0"/>
              <a:buNone/>
              <a:tabLst/>
              <a:defRPr/>
            </a:pPr>
            <a:r>
              <a:rPr kumimoji="0" lang="en-US" altLang="en-US" sz="2500" b="0" i="0" u="none" strike="noStrike" kern="0" cap="none" spc="0" normalizeH="0" baseline="0" noProof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rebuchet MS"/>
                <a:ea typeface="MS PGothic"/>
                <a:cs typeface="+mn-cs"/>
              </a:rPr>
              <a:t>Dividend</a:t>
            </a:r>
            <a:r>
              <a:rPr kumimoji="0" lang="en-US" altLang="en-US" sz="2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MS PGothic"/>
                <a:cs typeface="+mn-cs"/>
              </a:rPr>
              <a:t> / </a:t>
            </a:r>
            <a:r>
              <a:rPr kumimoji="0" lang="en-US" altLang="en-US" sz="2500" b="0" i="0" u="none" strike="noStrike" kern="0" cap="none" spc="0" normalizeH="0" baseline="0" noProof="0" smtClean="0">
                <a:ln>
                  <a:noFill/>
                </a:ln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rebuchet MS"/>
                <a:ea typeface="MS PGothic"/>
                <a:cs typeface="+mn-cs"/>
              </a:rPr>
              <a:t>Divisor</a:t>
            </a:r>
            <a:r>
              <a:rPr kumimoji="0" lang="en-US" altLang="en-US" sz="2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MS PGothic"/>
                <a:cs typeface="+mn-cs"/>
              </a:rPr>
              <a:t> = </a:t>
            </a:r>
            <a:r>
              <a:rPr kumimoji="0" lang="en-US" altLang="en-US" sz="2500" b="0" i="0" u="none" strike="noStrike" kern="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rebuchet MS"/>
                <a:ea typeface="MS PGothic"/>
                <a:cs typeface="+mn-cs"/>
              </a:rPr>
              <a:t>Quotient</a:t>
            </a:r>
            <a:r>
              <a:rPr kumimoji="0" lang="en-US" altLang="en-US" sz="2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MS PGothic"/>
                <a:cs typeface="+mn-cs"/>
              </a:rPr>
              <a:t> R</a:t>
            </a:r>
            <a:r>
              <a:rPr kumimoji="0" lang="en-US" altLang="en-US" sz="2500" b="0" i="0" u="none" strike="noStrike" kern="0" cap="none" spc="0" normalizeH="0" baseline="0" noProof="0" smtClean="0">
                <a:ln>
                  <a:noFill/>
                </a:ln>
                <a:solidFill>
                  <a:srgbClr val="FF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rebuchet MS"/>
                <a:ea typeface="MS PGothic"/>
                <a:cs typeface="+mn-cs"/>
              </a:rPr>
              <a:t>Remainder</a:t>
            </a:r>
            <a:endParaRPr kumimoji="0" lang="en-US" altLang="en-US" sz="25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MS PGothic"/>
              <a:cs typeface="+mn-cs"/>
            </a:endParaRPr>
          </a:p>
          <a:p>
            <a:pPr marL="369888" marR="0" lvl="0" indent="-3302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45477"/>
              </a:buClr>
              <a:buSzTx/>
              <a:buFont typeface="Times" charset="0"/>
              <a:buNone/>
              <a:tabLst/>
              <a:defRPr/>
            </a:pPr>
            <a:r>
              <a:rPr kumimoji="0" lang="en-US" altLang="en-US" sz="2500" b="0" i="0" u="none" strike="noStrike" kern="0" cap="none" spc="0" normalizeH="0" baseline="0" noProof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rebuchet MS"/>
                <a:ea typeface="MS PGothic"/>
                <a:cs typeface="+mn-cs"/>
              </a:rPr>
              <a:t>21</a:t>
            </a:r>
            <a:r>
              <a:rPr kumimoji="0" lang="en-US" altLang="en-US" sz="2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MS PGothic"/>
                <a:cs typeface="+mn-cs"/>
              </a:rPr>
              <a:t> / </a:t>
            </a:r>
            <a:r>
              <a:rPr kumimoji="0" lang="en-US" altLang="en-US" sz="2500" b="0" i="0" u="none" strike="noStrike" kern="0" cap="none" spc="0" normalizeH="0" baseline="0" noProof="0" smtClean="0">
                <a:ln>
                  <a:noFill/>
                </a:ln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rebuchet MS"/>
                <a:ea typeface="MS PGothic"/>
                <a:cs typeface="+mn-cs"/>
              </a:rPr>
              <a:t>5</a:t>
            </a:r>
            <a:r>
              <a:rPr kumimoji="0" lang="en-US" altLang="en-US" sz="2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MS PGothic"/>
                <a:cs typeface="+mn-cs"/>
              </a:rPr>
              <a:t> = </a:t>
            </a:r>
            <a:r>
              <a:rPr kumimoji="0" lang="en-US" altLang="en-US" sz="2500" b="0" i="0" u="none" strike="noStrike" kern="0" cap="none" spc="0" normalizeH="0" baseline="0" noProof="0" smtClean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rebuchet MS"/>
                <a:ea typeface="MS PGothic"/>
                <a:cs typeface="+mn-cs"/>
              </a:rPr>
              <a:t>4</a:t>
            </a:r>
            <a:r>
              <a:rPr kumimoji="0" lang="en-US" altLang="en-US" sz="2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MS PGothic"/>
                <a:cs typeface="+mn-cs"/>
              </a:rPr>
              <a:t> R</a:t>
            </a:r>
            <a:r>
              <a:rPr kumimoji="0" lang="en-US" altLang="en-US" sz="2500" b="0" i="0" u="none" strike="noStrike" kern="0" cap="none" spc="0" normalizeH="0" baseline="0" noProof="0" smtClean="0">
                <a:ln>
                  <a:noFill/>
                </a:ln>
                <a:solidFill>
                  <a:srgbClr val="FF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rebuchet MS"/>
                <a:ea typeface="MS PGothic"/>
                <a:cs typeface="+mn-cs"/>
              </a:rPr>
              <a:t>1</a:t>
            </a:r>
          </a:p>
          <a:p>
            <a:pPr marL="369888" marR="0" lvl="0" indent="-330200" algn="ctr" defTabSz="914400" rtl="0" eaLnBrk="1" fontAlgn="base" latinLnBrk="0" hangingPunct="1">
              <a:lnSpc>
                <a:spcPct val="40000"/>
              </a:lnSpc>
              <a:spcBef>
                <a:spcPct val="0"/>
              </a:spcBef>
              <a:spcAft>
                <a:spcPct val="0"/>
              </a:spcAft>
              <a:buClr>
                <a:srgbClr val="345477"/>
              </a:buClr>
              <a:buSzTx/>
              <a:buFont typeface="Times" charset="0"/>
              <a:buNone/>
              <a:tabLst/>
              <a:defRPr/>
            </a:pPr>
            <a:endParaRPr kumimoji="0" lang="en-US" altLang="en-US" sz="25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MS PGothic"/>
              <a:cs typeface="+mn-cs"/>
            </a:endParaRPr>
          </a:p>
          <a:p>
            <a:pPr marL="369888" marR="0" lvl="0" indent="-330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45477"/>
              </a:buClr>
              <a:buSzTx/>
              <a:buFont typeface="Times" charset="0"/>
              <a:buNone/>
              <a:tabLst/>
              <a:defRPr/>
            </a:pPr>
            <a:r>
              <a:rPr kumimoji="0" lang="en-US" altLang="en-US" sz="2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MS PGothic"/>
                <a:cs typeface="+mn-cs"/>
              </a:rPr>
              <a:t>Thus, the modulo operation(%) is expressed as:</a:t>
            </a:r>
          </a:p>
          <a:p>
            <a:pPr marL="369888" marR="0" lvl="0" indent="-330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45477"/>
              </a:buClr>
              <a:buSzTx/>
              <a:buFont typeface="Times" charset="0"/>
              <a:buNone/>
              <a:tabLst/>
              <a:defRPr/>
            </a:pPr>
            <a:r>
              <a:rPr kumimoji="0" lang="en-US" altLang="en-US" sz="2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MS PGothic"/>
                <a:cs typeface="+mn-cs"/>
              </a:rPr>
              <a:t>a % b == a – ((a / b) * b)</a:t>
            </a:r>
          </a:p>
          <a:p>
            <a:pPr marL="369888" marR="0" lvl="0" indent="-330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45477"/>
              </a:buClr>
              <a:buSzTx/>
              <a:buFont typeface="Times" charset="0"/>
              <a:buNone/>
              <a:tabLst/>
              <a:defRPr/>
            </a:pPr>
            <a:r>
              <a:rPr kumimoji="0" lang="en-US" altLang="en-US" sz="2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MS PGothic"/>
                <a:cs typeface="+mn-cs"/>
              </a:rPr>
              <a:t>21 % 5 == 21 – ((21 / 5) * 5)</a:t>
            </a:r>
          </a:p>
          <a:p>
            <a:pPr marL="369888" marR="0" lvl="0" indent="-330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45477"/>
              </a:buClr>
              <a:buSzTx/>
              <a:buFont typeface="Times" charset="0"/>
              <a:buNone/>
              <a:tabLst/>
              <a:defRPr/>
            </a:pPr>
            <a:r>
              <a:rPr kumimoji="0" lang="en-US" altLang="en-US" sz="2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MS PGothic"/>
                <a:cs typeface="+mn-cs"/>
              </a:rPr>
              <a:t>   == 21 – ((4) * 5)</a:t>
            </a:r>
          </a:p>
          <a:p>
            <a:pPr marL="369888" marR="0" lvl="0" indent="-330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45477"/>
              </a:buClr>
              <a:buSzTx/>
              <a:buFont typeface="Times" charset="0"/>
              <a:buNone/>
              <a:tabLst/>
              <a:defRPr/>
            </a:pPr>
            <a:r>
              <a:rPr kumimoji="0" lang="en-US" altLang="en-US" sz="2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MS PGothic"/>
                <a:cs typeface="+mn-cs"/>
              </a:rPr>
              <a:t>                            == 21 – 20 </a:t>
            </a:r>
          </a:p>
          <a:p>
            <a:pPr marL="369888" marR="0" lvl="0" indent="-330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45477"/>
              </a:buClr>
              <a:buSzTx/>
              <a:buFont typeface="Times" charset="0"/>
              <a:buNone/>
              <a:tabLst/>
              <a:defRPr/>
            </a:pPr>
            <a:r>
              <a:rPr kumimoji="0" lang="en-US" altLang="en-US" sz="2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MS PGothic"/>
                <a:cs typeface="+mn-cs"/>
              </a:rPr>
              <a:t>                            == 1</a:t>
            </a:r>
            <a:endParaRPr kumimoji="0" lang="en-US" altLang="en-US" sz="2500" b="0" i="0" u="none" strike="noStrike" kern="0" cap="none" spc="0" normalizeH="0" baseline="0" noProof="0" dirty="0" smtClean="0">
              <a:ln>
                <a:noFill/>
              </a:ln>
              <a:solidFill>
                <a:srgbClr val="1A3170"/>
              </a:solidFill>
              <a:effectLst/>
              <a:uLnTx/>
              <a:uFillTx/>
              <a:latin typeface="Trebuchet MS"/>
              <a:ea typeface="MS PGothic"/>
              <a:cs typeface="+mn-cs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1558512"/>
            <a:ext cx="4800600" cy="151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857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ea typeface="+mj-ea"/>
                <a:cs typeface="+mj-cs"/>
              </a:rPr>
              <a:t>A digital clock</a:t>
            </a:r>
          </a:p>
        </p:txBody>
      </p:sp>
      <p:pic>
        <p:nvPicPr>
          <p:cNvPr id="17410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2460625"/>
            <a:ext cx="2932113" cy="1806575"/>
          </a:xfrm>
        </p:spPr>
      </p:pic>
      <p:sp>
        <p:nvSpPr>
          <p:cNvPr id="17411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46968"/>
            <a:ext cx="7772400" cy="671736"/>
          </a:xfrm>
        </p:spPr>
        <p:txBody>
          <a:bodyPr rIns="81279"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Quiz</a:t>
            </a:r>
          </a:p>
        </p:txBody>
      </p:sp>
      <p:sp>
        <p:nvSpPr>
          <p:cNvPr id="34819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990600" y="976660"/>
            <a:ext cx="7950200" cy="537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23368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9pPr>
          </a:lstStyle>
          <a:p>
            <a:pPr marL="382588" marR="0" lvl="0" indent="-34290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45477"/>
              </a:buClr>
              <a:buSzTx/>
              <a:buFont typeface="Times" panose="02020603050405020304" pitchFamily="18" charset="0"/>
              <a:buChar char="•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Trebuchet MS"/>
                <a:ea typeface="MS PGothic"/>
                <a:cs typeface="+mn-cs"/>
              </a:rPr>
              <a:t>What is the result of the expression 		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  <a:sym typeface="Courier New Bold" panose="02070609020205020404" pitchFamily="49" charset="0"/>
              </a:rPr>
              <a:t>8 % 3  </a:t>
            </a:r>
            <a:endParaRPr kumimoji="0" lang="en-US" alt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1A3170"/>
              </a:solidFill>
              <a:effectLst/>
              <a:uLnTx/>
              <a:uFillTx/>
              <a:latin typeface="Courier New Bold" panose="02070609020205020404" pitchFamily="49" charset="0"/>
              <a:ea typeface="ヒラギノ角ゴ ProN W6" charset="-128"/>
              <a:cs typeface="+mn-cs"/>
              <a:sym typeface="Courier New Bold" panose="02070609020205020404" pitchFamily="49" charset="0"/>
            </a:endParaRPr>
          </a:p>
          <a:p>
            <a:pPr marL="382588" marR="0" lvl="0" indent="-34290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45477"/>
              </a:buClr>
              <a:buSzTx/>
              <a:buFont typeface="Times" panose="02020603050405020304" pitchFamily="18" charset="0"/>
              <a:buChar char="•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Trebuchet MS"/>
                <a:ea typeface="MS PGothic"/>
                <a:cs typeface="+mn-cs"/>
              </a:rPr>
              <a:t>For integer 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Courier New" panose="02070309020205020404" pitchFamily="49" charset="0"/>
                <a:ea typeface="MS PGothic"/>
                <a:cs typeface="+mn-cs"/>
              </a:rPr>
              <a:t>n &gt;= 0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Trebuchet MS"/>
                <a:ea typeface="MS PGothic"/>
                <a:cs typeface="+mn-cs"/>
              </a:rPr>
              <a:t>, what are all possible results of: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  <a:sym typeface="Courier New Bold" panose="02070609020205020404" pitchFamily="49" charset="0"/>
              </a:rPr>
              <a:t/>
            </a:r>
            <a:b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  <a:sym typeface="Courier New Bold" panose="02070609020205020404" pitchFamily="49" charset="0"/>
              </a:rPr>
            </a:b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  <a:sym typeface="Courier New Bold" panose="02070609020205020404" pitchFamily="49" charset="0"/>
              </a:rPr>
              <a:t>		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  <a:sym typeface="Courier New Bold" panose="02070609020205020404" pitchFamily="49" charset="0"/>
              </a:rPr>
              <a:t>n % 5  		</a:t>
            </a:r>
          </a:p>
          <a:p>
            <a:pPr marL="382588" marR="0" lvl="0" indent="-34290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45477"/>
              </a:buClr>
              <a:buSzTx/>
              <a:buFont typeface="Times" panose="02020603050405020304" pitchFamily="18" charset="0"/>
              <a:buChar char="•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Trebuchet MS"/>
                <a:ea typeface="MS PGothic"/>
                <a:cs typeface="+mn-cs"/>
              </a:rPr>
              <a:t>Can 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Courier New" panose="02070309020205020404" pitchFamily="49" charset="0"/>
                <a:ea typeface="MS PGothic"/>
                <a:cs typeface="+mn-cs"/>
              </a:rPr>
              <a:t>n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Trebuchet MS"/>
                <a:ea typeface="MS PGothic"/>
                <a:cs typeface="+mn-cs"/>
              </a:rPr>
              <a:t> be negative?   ………… YES!!   What are all the possible results of: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  <a:sym typeface="Courier New Bold" panose="02070609020205020404" pitchFamily="49" charset="0"/>
              </a:rPr>
              <a:t/>
            </a:r>
            <a:b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  <a:sym typeface="Courier New Bold" panose="02070609020205020404" pitchFamily="49" charset="0"/>
              </a:rPr>
            </a:b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  <a:sym typeface="Courier New Bold" panose="02070609020205020404" pitchFamily="49" charset="0"/>
              </a:rPr>
              <a:t>		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  <a:sym typeface="Courier New Bold" panose="02070609020205020404" pitchFamily="49" charset="0"/>
              </a:rPr>
              <a:t>-n % 5  </a:t>
            </a:r>
            <a:endParaRPr kumimoji="0" lang="en-US" alt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1913"/>
              </a:solidFill>
              <a:effectLst/>
              <a:uLnTx/>
              <a:uFillTx/>
              <a:latin typeface="Courier New Bold" panose="02070609020205020404" pitchFamily="49" charset="0"/>
              <a:ea typeface="MS PGothic"/>
              <a:cs typeface="+mn-cs"/>
              <a:sym typeface="Courier New Bold" panose="02070609020205020404" pitchFamily="49" charset="0"/>
            </a:endParaRPr>
          </a:p>
          <a:p>
            <a:pPr marL="382588" marR="0" lvl="0" indent="-34290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45477"/>
              </a:buClr>
              <a:buSzTx/>
              <a:buFont typeface="Times" panose="02020603050405020304" pitchFamily="18" charset="0"/>
              <a:buChar char="•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Trebuchet MS"/>
                <a:ea typeface="MS PGothic"/>
                <a:cs typeface="+mn-cs"/>
              </a:rPr>
              <a:t>Is this possible?   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  <a:sym typeface="Courier New Bold" panose="02070609020205020404" pitchFamily="49" charset="0"/>
              </a:rPr>
              <a:t/>
            </a:r>
            <a:b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  <a:sym typeface="Courier New Bold" panose="02070609020205020404" pitchFamily="49" charset="0"/>
              </a:rPr>
            </a:b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  <a:sym typeface="Courier New Bold" panose="02070609020205020404" pitchFamily="49" charset="0"/>
              </a:rPr>
              <a:t>		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  <a:sym typeface="Courier New Bold" panose="02070609020205020404" pitchFamily="49" charset="0"/>
              </a:rPr>
              <a:t>n % 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46968"/>
            <a:ext cx="7772400" cy="671736"/>
          </a:xfrm>
        </p:spPr>
        <p:txBody>
          <a:bodyPr rIns="81279"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Quiz</a:t>
            </a:r>
          </a:p>
        </p:txBody>
      </p:sp>
      <p:sp>
        <p:nvSpPr>
          <p:cNvPr id="34819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990600" y="976660"/>
            <a:ext cx="7950200" cy="537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23368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9pPr>
          </a:lstStyle>
          <a:p>
            <a:pPr marL="382588" marR="0" lvl="0" indent="-34290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45477"/>
              </a:buClr>
              <a:buSzTx/>
              <a:buFont typeface="Times" panose="02020603050405020304" pitchFamily="18" charset="0"/>
              <a:buChar char="•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Trebuchet MS"/>
                <a:ea typeface="MS PGothic"/>
                <a:cs typeface="+mn-cs"/>
              </a:rPr>
              <a:t>What is the result of the expression 		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  <a:sym typeface="Courier New Bold" panose="02070609020205020404" pitchFamily="49" charset="0"/>
              </a:rPr>
              <a:t>8 % 3  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1913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  <a:sym typeface="Courier New Bold" panose="02070609020205020404" pitchFamily="49" charset="0"/>
              </a:rPr>
              <a:t>==   2</a:t>
            </a:r>
            <a:endParaRPr kumimoji="0" lang="en-US" alt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1A3170"/>
              </a:solidFill>
              <a:effectLst/>
              <a:uLnTx/>
              <a:uFillTx/>
              <a:latin typeface="Courier New Bold" panose="02070609020205020404" pitchFamily="49" charset="0"/>
              <a:ea typeface="ヒラギノ角ゴ ProN W6" charset="-128"/>
              <a:cs typeface="+mn-cs"/>
              <a:sym typeface="Courier New Bold" panose="02070609020205020404" pitchFamily="49" charset="0"/>
            </a:endParaRPr>
          </a:p>
          <a:p>
            <a:pPr marL="382588" marR="0" lvl="0" indent="-34290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45477"/>
              </a:buClr>
              <a:buSzTx/>
              <a:buFont typeface="Times" panose="02020603050405020304" pitchFamily="18" charset="0"/>
              <a:buChar char="•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Trebuchet MS"/>
                <a:ea typeface="MS PGothic"/>
                <a:cs typeface="+mn-cs"/>
              </a:rPr>
              <a:t>For integer 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Courier New" panose="02070309020205020404" pitchFamily="49" charset="0"/>
                <a:ea typeface="MS PGothic"/>
                <a:cs typeface="+mn-cs"/>
              </a:rPr>
              <a:t>n &gt;= 0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Trebuchet MS"/>
                <a:ea typeface="MS PGothic"/>
                <a:cs typeface="+mn-cs"/>
              </a:rPr>
              <a:t>, what are all possible results of: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  <a:sym typeface="Courier New Bold" panose="02070609020205020404" pitchFamily="49" charset="0"/>
              </a:rPr>
              <a:t/>
            </a:r>
            <a:b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  <a:sym typeface="Courier New Bold" panose="02070609020205020404" pitchFamily="49" charset="0"/>
              </a:rPr>
            </a:b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  <a:sym typeface="Courier New Bold" panose="02070609020205020404" pitchFamily="49" charset="0"/>
              </a:rPr>
              <a:t>		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  <a:sym typeface="Courier New Bold" panose="02070609020205020404" pitchFamily="49" charset="0"/>
              </a:rPr>
              <a:t>n % 5  	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1913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  <a:sym typeface="Courier New Bold" panose="02070609020205020404" pitchFamily="49" charset="0"/>
              </a:rPr>
              <a:t>0, 1, 2, 3, 4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  <a:sym typeface="Courier New Bold" panose="02070609020205020404" pitchFamily="49" charset="0"/>
              </a:rPr>
              <a:t>	</a:t>
            </a:r>
          </a:p>
          <a:p>
            <a:pPr marL="382588" marR="0" lvl="0" indent="-34290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45477"/>
              </a:buClr>
              <a:buSzTx/>
              <a:buFont typeface="Times" panose="02020603050405020304" pitchFamily="18" charset="0"/>
              <a:buChar char="•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Trebuchet MS"/>
                <a:ea typeface="MS PGothic"/>
                <a:cs typeface="+mn-cs"/>
              </a:rPr>
              <a:t>Can 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Courier New" panose="02070309020205020404" pitchFamily="49" charset="0"/>
                <a:ea typeface="MS PGothic"/>
                <a:cs typeface="+mn-cs"/>
              </a:rPr>
              <a:t>n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Trebuchet MS"/>
                <a:ea typeface="MS PGothic"/>
                <a:cs typeface="+mn-cs"/>
              </a:rPr>
              <a:t> be negative?   ………… YES!!   What are all the possible results of: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  <a:sym typeface="Courier New Bold" panose="02070609020205020404" pitchFamily="49" charset="0"/>
              </a:rPr>
              <a:t/>
            </a:r>
            <a:b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  <a:sym typeface="Courier New Bold" panose="02070609020205020404" pitchFamily="49" charset="0"/>
              </a:rPr>
            </a:b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  <a:sym typeface="Courier New Bold" panose="02070609020205020404" pitchFamily="49" charset="0"/>
              </a:rPr>
              <a:t>		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  <a:sym typeface="Courier New Bold" panose="02070609020205020404" pitchFamily="49" charset="0"/>
              </a:rPr>
              <a:t>-n % 5  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1913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  <a:sym typeface="Courier New Bold" panose="02070609020205020404" pitchFamily="49" charset="0"/>
              </a:rPr>
              <a:t>-4, -3, -2, -1</a:t>
            </a: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FF1913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  <a:sym typeface="Courier New Bold" panose="02070609020205020404" pitchFamily="49" charset="0"/>
              </a:rPr>
              <a:t>, -0</a:t>
            </a:r>
            <a:endParaRPr kumimoji="0" lang="en-US" alt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1913"/>
              </a:solidFill>
              <a:effectLst/>
              <a:uLnTx/>
              <a:uFillTx/>
              <a:latin typeface="Courier New Bold" panose="02070609020205020404" pitchFamily="49" charset="0"/>
              <a:ea typeface="MS PGothic"/>
              <a:cs typeface="+mn-cs"/>
              <a:sym typeface="Courier New Bold" panose="02070609020205020404" pitchFamily="49" charset="0"/>
            </a:endParaRPr>
          </a:p>
          <a:p>
            <a:pPr marL="382588" marR="0" lvl="0" indent="-34290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345477"/>
              </a:buClr>
              <a:buSzTx/>
              <a:buFont typeface="Times" panose="02020603050405020304" pitchFamily="18" charset="0"/>
              <a:buChar char="•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Trebuchet MS"/>
                <a:ea typeface="MS PGothic"/>
                <a:cs typeface="+mn-cs"/>
              </a:rPr>
              <a:t>Is this possible?   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1913"/>
                </a:solidFill>
                <a:effectLst/>
                <a:uLnTx/>
                <a:uFillTx/>
                <a:latin typeface="Trebuchet MS"/>
                <a:ea typeface="MS PGothic"/>
                <a:cs typeface="+mn-cs"/>
              </a:rPr>
              <a:t>………… NO!!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Trebuchet MS"/>
                <a:ea typeface="MS PGothic"/>
                <a:cs typeface="+mn-cs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  <a:sym typeface="Courier New Bold" panose="02070609020205020404" pitchFamily="49" charset="0"/>
              </a:rPr>
              <a:t/>
            </a:r>
            <a:b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  <a:sym typeface="Courier New Bold" panose="02070609020205020404" pitchFamily="49" charset="0"/>
              </a:rPr>
            </a:b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  <a:sym typeface="Courier New Bold" panose="02070609020205020404" pitchFamily="49" charset="0"/>
              </a:rPr>
              <a:t>		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  <a:sym typeface="Courier New Bold" panose="02070609020205020404" pitchFamily="49" charset="0"/>
              </a:rPr>
              <a:t>n % 0   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1913"/>
                </a:solidFill>
                <a:effectLst/>
                <a:uLnTx/>
                <a:uFillTx/>
                <a:latin typeface="Courier New Bold" panose="02070609020205020404" pitchFamily="49" charset="0"/>
                <a:ea typeface="MS PGothic"/>
                <a:cs typeface="+mn-cs"/>
                <a:sym typeface="Courier New Bold" panose="02070609020205020404" pitchFamily="49" charset="0"/>
              </a:rPr>
              <a:t>since n/0 is undefined</a:t>
            </a:r>
            <a:endParaRPr kumimoji="0" lang="en-US" alt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1A3170"/>
              </a:solidFill>
              <a:effectLst/>
              <a:uLnTx/>
              <a:uFillTx/>
              <a:latin typeface="Courier New Bold" panose="02070609020205020404" pitchFamily="49" charset="0"/>
              <a:ea typeface="MS PGothic"/>
              <a:cs typeface="+mn-cs"/>
              <a:sym typeface="Courier New Bold" panose="020706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512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ea typeface="MS PGothic" charset="-128"/>
              </a:rPr>
              <a:t>increment method</a:t>
            </a:r>
          </a:p>
        </p:txBody>
      </p:sp>
      <p:sp>
        <p:nvSpPr>
          <p:cNvPr id="31746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-36513" y="1893888"/>
            <a:ext cx="9648826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lvl="2">
              <a:spcBef>
                <a:spcPct val="0"/>
              </a:spcBef>
              <a:buClrTx/>
              <a:buFontTx/>
              <a:buNone/>
            </a:pPr>
            <a:r>
              <a:rPr altLang="en-US" noProof="1">
                <a:solidFill>
                  <a:schemeClr val="tx1"/>
                </a:solidFill>
                <a:latin typeface="Courier New" charset="0"/>
              </a:rPr>
              <a:t>public void increment()</a:t>
            </a:r>
          </a:p>
          <a:p>
            <a:pPr lvl="2">
              <a:spcBef>
                <a:spcPct val="0"/>
              </a:spcBef>
              <a:buClrTx/>
              <a:buFontTx/>
              <a:buNone/>
            </a:pPr>
            <a:r>
              <a:rPr altLang="en-US" noProof="1">
                <a:solidFill>
                  <a:schemeClr val="tx1"/>
                </a:solidFill>
                <a:latin typeface="Courier New" charset="0"/>
              </a:rPr>
              <a:t>{</a:t>
            </a:r>
          </a:p>
          <a:p>
            <a:pPr lvl="2">
              <a:spcBef>
                <a:spcPct val="0"/>
              </a:spcBef>
              <a:buClrTx/>
              <a:buFontTx/>
              <a:buNone/>
            </a:pPr>
            <a:r>
              <a:rPr altLang="en-US" noProof="1">
                <a:solidFill>
                  <a:schemeClr val="tx1"/>
                </a:solidFill>
                <a:latin typeface="Courier New" charset="0"/>
              </a:rPr>
              <a:t>    value = value + 1;</a:t>
            </a:r>
          </a:p>
          <a:p>
            <a:pPr lvl="2">
              <a:spcBef>
                <a:spcPct val="0"/>
              </a:spcBef>
              <a:buClrTx/>
              <a:buFontTx/>
              <a:buNone/>
            </a:pPr>
            <a:r>
              <a:rPr altLang="en-US" noProof="1">
                <a:solidFill>
                  <a:schemeClr val="tx1"/>
                </a:solidFill>
                <a:latin typeface="Courier New" charset="0"/>
              </a:rPr>
              <a:t>    if(value == limit) {</a:t>
            </a:r>
            <a:br>
              <a:rPr altLang="en-US" noProof="1">
                <a:solidFill>
                  <a:schemeClr val="tx1"/>
                </a:solidFill>
                <a:latin typeface="Courier New" charset="0"/>
              </a:rPr>
            </a:br>
            <a:r>
              <a:rPr altLang="en-US" noProof="1">
                <a:solidFill>
                  <a:schemeClr val="tx1"/>
                </a:solidFill>
                <a:latin typeface="Courier New" charset="0"/>
              </a:rPr>
              <a:t>        // Keep the value within the limit.</a:t>
            </a:r>
            <a:br>
              <a:rPr altLang="en-US" noProof="1">
                <a:solidFill>
                  <a:schemeClr val="tx1"/>
                </a:solidFill>
                <a:latin typeface="Courier New" charset="0"/>
              </a:rPr>
            </a:br>
            <a:r>
              <a:rPr altLang="en-US" noProof="1">
                <a:solidFill>
                  <a:schemeClr val="tx1"/>
                </a:solidFill>
                <a:latin typeface="Courier New" charset="0"/>
              </a:rPr>
              <a:t>        value = 0;</a:t>
            </a:r>
            <a:br>
              <a:rPr altLang="en-US" noProof="1">
                <a:solidFill>
                  <a:schemeClr val="tx1"/>
                </a:solidFill>
                <a:latin typeface="Courier New" charset="0"/>
              </a:rPr>
            </a:br>
            <a:r>
              <a:rPr altLang="en-US" noProof="1">
                <a:solidFill>
                  <a:schemeClr val="tx1"/>
                </a:solidFill>
                <a:latin typeface="Courier New" charset="0"/>
              </a:rPr>
              <a:t>    }</a:t>
            </a:r>
          </a:p>
          <a:p>
            <a:pPr lvl="2">
              <a:spcBef>
                <a:spcPct val="0"/>
              </a:spcBef>
              <a:buClrTx/>
              <a:buFontTx/>
              <a:buNone/>
            </a:pPr>
            <a:r>
              <a:rPr altLang="en-US" noProof="1">
                <a:solidFill>
                  <a:schemeClr val="tx1"/>
                </a:solidFill>
                <a:latin typeface="Courier New" charset="0"/>
              </a:rPr>
              <a:t>}</a:t>
            </a:r>
            <a:endParaRPr lang="en-GB" altLang="en-US">
              <a:solidFill>
                <a:schemeClr val="tx1"/>
              </a:solidFill>
              <a:latin typeface="Courier Ne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772400" cy="1319213"/>
          </a:xfrm>
        </p:spPr>
        <p:txBody>
          <a:bodyPr/>
          <a:lstStyle/>
          <a:p>
            <a:r>
              <a:rPr lang="en-GB" altLang="en-US">
                <a:ea typeface="MS PGothic" charset="-128"/>
              </a:rPr>
              <a:t>Alternative increment method</a:t>
            </a:r>
          </a:p>
        </p:txBody>
      </p:sp>
      <p:sp>
        <p:nvSpPr>
          <p:cNvPr id="36866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1187450" y="2133600"/>
            <a:ext cx="67691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altLang="en-US" sz="2400" noProof="1">
                <a:solidFill>
                  <a:schemeClr val="tx1"/>
                </a:solidFill>
                <a:latin typeface="Courier New" charset="0"/>
              </a:rPr>
              <a:t>public void increment()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altLang="en-US" sz="2400" noProof="1">
                <a:solidFill>
                  <a:schemeClr val="tx1"/>
                </a:solidFill>
                <a:latin typeface="Courier New" charset="0"/>
              </a:rPr>
              <a:t>{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altLang="en-US" sz="2400" noProof="1">
                <a:solidFill>
                  <a:schemeClr val="tx1"/>
                </a:solidFill>
                <a:latin typeface="Courier New" charset="0"/>
              </a:rPr>
              <a:t>    value = (value + 1) % limit;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altLang="en-US" sz="2400" noProof="1">
                <a:solidFill>
                  <a:schemeClr val="tx1"/>
                </a:solidFill>
                <a:latin typeface="Courier New" charset="0"/>
              </a:rPr>
              <a:t>}</a:t>
            </a:r>
            <a:endParaRPr lang="en-GB" altLang="en-US" sz="2400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36868" name="Rounded Rectangle 5"/>
          <p:cNvSpPr>
            <a:spLocks noChangeArrowheads="1"/>
          </p:cNvSpPr>
          <p:nvPr/>
        </p:nvSpPr>
        <p:spPr bwMode="auto">
          <a:xfrm>
            <a:off x="2339975" y="4135438"/>
            <a:ext cx="5040313" cy="919162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charset="-128"/>
              </a:defRPr>
            </a:lvl9pPr>
          </a:lstStyle>
          <a:p>
            <a:r>
              <a:rPr lang="en-US" altLang="en-US" b="0" dirty="0">
                <a:solidFill>
                  <a:srgbClr val="0070C0"/>
                </a:solidFill>
                <a:latin typeface="Trebuchet MS" charset="0"/>
                <a:ea typeface="ＭＳ Ｐゴシック" charset="-128"/>
              </a:rPr>
              <a:t>Check that you understand how the rollover works in this version.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8600" y="1752600"/>
            <a:ext cx="8915400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lvl="2">
              <a:defRPr/>
            </a:pPr>
            <a:r>
              <a:rPr lang="en-US" altLang="en-US" noProof="1" smtClean="0">
                <a:solidFill>
                  <a:srgbClr val="000000"/>
                </a:solidFill>
                <a:latin typeface="Courier New" pitchFamily="49" charset="0"/>
              </a:rPr>
              <a:t>public NumberDisplay(int rollOverLimit)</a:t>
            </a:r>
          </a:p>
          <a:p>
            <a:pPr lvl="2">
              <a:defRPr/>
            </a:pPr>
            <a:r>
              <a:rPr lang="en-US" altLang="en-US" noProof="1" smtClean="0">
                <a:solidFill>
                  <a:srgbClr val="000000"/>
                </a:solidFill>
                <a:latin typeface="Courier New" pitchFamily="49" charset="0"/>
              </a:rPr>
              <a:t>{</a:t>
            </a:r>
          </a:p>
          <a:p>
            <a:pPr lvl="2">
              <a:defRPr/>
            </a:pPr>
            <a:r>
              <a:rPr lang="en-US" altLang="en-US" noProof="1" smtClean="0">
                <a:solidFill>
                  <a:srgbClr val="000000"/>
                </a:solidFill>
                <a:latin typeface="Courier New" pitchFamily="49" charset="0"/>
              </a:rPr>
              <a:t>    limit = rollOverLimit;</a:t>
            </a:r>
          </a:p>
          <a:p>
            <a:pPr lvl="2">
              <a:defRPr/>
            </a:pPr>
            <a:r>
              <a:rPr lang="en-US" altLang="en-US" noProof="1" smtClean="0">
                <a:solidFill>
                  <a:srgbClr val="000000"/>
                </a:solidFill>
                <a:latin typeface="Courier New" pitchFamily="49" charset="0"/>
              </a:rPr>
              <a:t>    value = 0;</a:t>
            </a:r>
          </a:p>
          <a:p>
            <a:pPr lvl="2">
              <a:defRPr/>
            </a:pPr>
            <a:r>
              <a:rPr lang="en-US" altLang="en-US" noProof="1" smtClean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 lvl="2">
              <a:defRPr/>
            </a:pPr>
            <a:endParaRPr lang="en-US" altLang="en-US" noProof="1" smtClean="0">
              <a:solidFill>
                <a:srgbClr val="000000"/>
              </a:solidFill>
              <a:latin typeface="Courier New" pitchFamily="49" charset="0"/>
            </a:endParaRPr>
          </a:p>
          <a:p>
            <a:pPr lvl="2">
              <a:defRPr/>
            </a:pPr>
            <a:r>
              <a:rPr lang="en-US" altLang="en-US" noProof="1" smtClean="0">
                <a:solidFill>
                  <a:srgbClr val="000000"/>
                </a:solidFill>
                <a:latin typeface="Courier New" pitchFamily="49" charset="0"/>
              </a:rPr>
              <a:t>public void increment()</a:t>
            </a:r>
          </a:p>
          <a:p>
            <a:pPr lvl="2">
              <a:defRPr/>
            </a:pPr>
            <a:r>
              <a:rPr lang="en-US" altLang="en-US" noProof="1" smtClean="0">
                <a:solidFill>
                  <a:srgbClr val="000000"/>
                </a:solidFill>
                <a:latin typeface="Courier New" pitchFamily="49" charset="0"/>
              </a:rPr>
              <a:t>{</a:t>
            </a:r>
          </a:p>
          <a:p>
            <a:pPr lvl="2">
              <a:defRPr/>
            </a:pPr>
            <a:r>
              <a:rPr lang="en-US" altLang="en-US" noProof="1" smtClean="0">
                <a:solidFill>
                  <a:srgbClr val="000000"/>
                </a:solidFill>
                <a:latin typeface="Courier New" pitchFamily="49" charset="0"/>
              </a:rPr>
              <a:t>    value = (value + 1) % limit;</a:t>
            </a:r>
          </a:p>
          <a:p>
            <a:pPr lvl="2">
              <a:defRPr/>
            </a:pPr>
            <a:r>
              <a:rPr lang="en-US" altLang="en-US" noProof="1" smtClean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 lvl="2">
              <a:defRPr/>
            </a:pPr>
            <a:endParaRPr lang="en-US" altLang="en-US" sz="3200" noProof="1" smtClean="0">
              <a:solidFill>
                <a:srgbClr val="FF1913"/>
              </a:solidFill>
              <a:latin typeface="Courier New" pitchFamily="49" charset="0"/>
            </a:endParaRPr>
          </a:p>
          <a:p>
            <a:pPr lvl="2">
              <a:defRPr/>
            </a:pPr>
            <a:r>
              <a:rPr lang="en-US" altLang="en-US" sz="2800" noProof="1" smtClean="0">
                <a:solidFill>
                  <a:srgbClr val="FF1913"/>
                </a:solidFill>
                <a:latin typeface="Courier New" pitchFamily="49" charset="0"/>
              </a:rPr>
              <a:t>* value is between 0 --&gt; (limit - 1)</a:t>
            </a:r>
            <a:endParaRPr lang="en-GB" altLang="en-US" dirty="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90600" y="381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smtClean="0">
                <a:ln>
                  <a:noFill/>
                </a:ln>
                <a:solidFill>
                  <a:srgbClr val="44AAC6"/>
                </a:solidFill>
                <a:effectLst/>
                <a:uLnTx/>
                <a:uFillTx/>
                <a:latin typeface="Trebuchet MS"/>
                <a:ea typeface="MS PGothic"/>
                <a:cs typeface="+mj-cs"/>
              </a:rPr>
              <a:t>Source code: NumberDisplay</a:t>
            </a: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srgbClr val="44AAC6"/>
              </a:solidFill>
              <a:effectLst/>
              <a:uLnTx/>
              <a:uFillTx/>
              <a:latin typeface="Trebuchet MS"/>
              <a:ea typeface="MS PGothic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2575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ea typeface="+mj-ea"/>
                <a:cs typeface="+mj-cs"/>
              </a:rPr>
              <a:t>Source code: </a:t>
            </a:r>
            <a:r>
              <a:rPr lang="en-GB" dirty="0" err="1">
                <a:ea typeface="+mj-ea"/>
                <a:cs typeface="+mj-cs"/>
              </a:rPr>
              <a:t>NumberDisplay</a:t>
            </a:r>
            <a:endParaRPr lang="en-GB" dirty="0">
              <a:ea typeface="+mj-ea"/>
              <a:cs typeface="+mj-cs"/>
            </a:endParaRPr>
          </a:p>
        </p:txBody>
      </p:sp>
      <p:sp>
        <p:nvSpPr>
          <p:cNvPr id="29698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990600" y="1916832"/>
            <a:ext cx="7200800" cy="3859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lvl="2">
              <a:spcBef>
                <a:spcPct val="0"/>
              </a:spcBef>
              <a:buClrTx/>
              <a:buFontTx/>
              <a:buNone/>
            </a:pPr>
            <a:r>
              <a:rPr altLang="en-US" noProof="1">
                <a:solidFill>
                  <a:schemeClr val="tx1"/>
                </a:solidFill>
                <a:latin typeface="Courier New" charset="0"/>
              </a:rPr>
              <a:t>public String getDisplayValue()</a:t>
            </a:r>
          </a:p>
          <a:p>
            <a:pPr lvl="2">
              <a:spcBef>
                <a:spcPct val="0"/>
              </a:spcBef>
              <a:buClrTx/>
              <a:buFontTx/>
              <a:buNone/>
            </a:pPr>
            <a:r>
              <a:rPr altLang="en-US" noProof="1">
                <a:solidFill>
                  <a:schemeClr val="tx1"/>
                </a:solidFill>
                <a:latin typeface="Courier New" charset="0"/>
              </a:rPr>
              <a:t>{</a:t>
            </a:r>
          </a:p>
          <a:p>
            <a:pPr lvl="2">
              <a:spcBef>
                <a:spcPct val="0"/>
              </a:spcBef>
              <a:buClrTx/>
              <a:buFontTx/>
              <a:buNone/>
            </a:pPr>
            <a:r>
              <a:rPr altLang="en-US" noProof="1">
                <a:solidFill>
                  <a:schemeClr val="tx1"/>
                </a:solidFill>
                <a:latin typeface="Courier New" charset="0"/>
              </a:rPr>
              <a:t>    if(value &lt; 10)</a:t>
            </a:r>
            <a:r>
              <a:rPr lang="en-GB" altLang="en-US" dirty="0">
                <a:solidFill>
                  <a:schemeClr val="tx1"/>
                </a:solidFill>
                <a:latin typeface="Courier New" charset="0"/>
              </a:rPr>
              <a:t> {</a:t>
            </a:r>
            <a:endParaRPr altLang="en-US" noProof="1">
              <a:solidFill>
                <a:schemeClr val="tx1"/>
              </a:solidFill>
              <a:latin typeface="Courier New" charset="0"/>
            </a:endParaRPr>
          </a:p>
          <a:p>
            <a:pPr lvl="2">
              <a:spcBef>
                <a:spcPct val="0"/>
              </a:spcBef>
              <a:buClrTx/>
              <a:buFontTx/>
              <a:buNone/>
            </a:pPr>
            <a:r>
              <a:rPr altLang="en-US" noProof="1">
                <a:solidFill>
                  <a:schemeClr val="tx1"/>
                </a:solidFill>
                <a:latin typeface="Courier New" charset="0"/>
              </a:rPr>
              <a:t>        return "0" + value;</a:t>
            </a:r>
            <a:endParaRPr lang="en-GB" altLang="en-US" dirty="0">
              <a:solidFill>
                <a:schemeClr val="tx1"/>
              </a:solidFill>
              <a:latin typeface="Courier New" charset="0"/>
            </a:endParaRPr>
          </a:p>
          <a:p>
            <a:pPr lvl="2">
              <a:spcBef>
                <a:spcPct val="0"/>
              </a:spcBef>
              <a:buClrTx/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Courier New" charset="0"/>
              </a:rPr>
              <a:t>    }</a:t>
            </a:r>
            <a:endParaRPr altLang="en-US" noProof="1">
              <a:solidFill>
                <a:schemeClr val="tx1"/>
              </a:solidFill>
              <a:latin typeface="Courier New" charset="0"/>
            </a:endParaRPr>
          </a:p>
          <a:p>
            <a:pPr lvl="2">
              <a:spcBef>
                <a:spcPct val="0"/>
              </a:spcBef>
              <a:buClrTx/>
              <a:buFontTx/>
              <a:buNone/>
            </a:pPr>
            <a:r>
              <a:rPr altLang="en-US" noProof="1">
                <a:solidFill>
                  <a:schemeClr val="tx1"/>
                </a:solidFill>
                <a:latin typeface="Courier New" charset="0"/>
              </a:rPr>
              <a:t>    else</a:t>
            </a:r>
            <a:r>
              <a:rPr lang="en-GB" altLang="en-US" dirty="0">
                <a:solidFill>
                  <a:schemeClr val="tx1"/>
                </a:solidFill>
                <a:latin typeface="Courier New" charset="0"/>
              </a:rPr>
              <a:t> {</a:t>
            </a:r>
            <a:endParaRPr altLang="en-US" noProof="1">
              <a:solidFill>
                <a:schemeClr val="tx1"/>
              </a:solidFill>
              <a:latin typeface="Courier New" charset="0"/>
            </a:endParaRPr>
          </a:p>
          <a:p>
            <a:pPr lvl="2">
              <a:spcBef>
                <a:spcPct val="0"/>
              </a:spcBef>
              <a:buClrTx/>
              <a:buFontTx/>
              <a:buNone/>
            </a:pPr>
            <a:r>
              <a:rPr altLang="en-US" noProof="1">
                <a:solidFill>
                  <a:schemeClr val="tx1"/>
                </a:solidFill>
                <a:latin typeface="Courier New" charset="0"/>
              </a:rPr>
              <a:t>        return "" + value;</a:t>
            </a:r>
            <a:endParaRPr lang="en-GB" altLang="en-US" dirty="0">
              <a:solidFill>
                <a:schemeClr val="tx1"/>
              </a:solidFill>
              <a:latin typeface="Courier New" charset="0"/>
            </a:endParaRPr>
          </a:p>
          <a:p>
            <a:pPr lvl="2">
              <a:spcBef>
                <a:spcPct val="0"/>
              </a:spcBef>
              <a:buClrTx/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Courier New" charset="0"/>
              </a:rPr>
              <a:t>    }</a:t>
            </a:r>
            <a:endParaRPr altLang="en-US" noProof="1">
              <a:solidFill>
                <a:schemeClr val="tx1"/>
              </a:solidFill>
              <a:latin typeface="Courier New" charset="0"/>
            </a:endParaRPr>
          </a:p>
          <a:p>
            <a:pPr lvl="2">
              <a:buNone/>
              <a:defRPr/>
            </a:pPr>
            <a:r>
              <a:rPr altLang="en-US" noProof="1" smtClean="0">
                <a:solidFill>
                  <a:schemeClr val="tx1"/>
                </a:solidFill>
                <a:latin typeface="Courier New" charset="0"/>
              </a:rPr>
              <a:t>}</a:t>
            </a:r>
            <a:endParaRPr lang="en-US" altLang="en-US" noProof="1">
              <a:latin typeface="Courier New" pitchFamily="49" charset="0"/>
            </a:endParaRPr>
          </a:p>
          <a:p>
            <a:pPr lvl="2">
              <a:spcBef>
                <a:spcPct val="0"/>
              </a:spcBef>
              <a:buClrTx/>
              <a:buFontTx/>
              <a:buNone/>
            </a:pPr>
            <a:endParaRPr lang="en-GB" altLang="en-US" dirty="0">
              <a:solidFill>
                <a:schemeClr val="tx1"/>
              </a:solidFill>
              <a:latin typeface="Courier Ne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990600" y="381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81279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44AAC6"/>
                </a:solidFill>
                <a:effectLst/>
                <a:uLnTx/>
                <a:uFillTx/>
                <a:latin typeface="Trebuchet MS"/>
                <a:ea typeface="MS PGothic"/>
                <a:cs typeface="+mj-cs"/>
              </a:rPr>
              <a:t>Source code:  setValue()</a:t>
            </a:r>
            <a:endParaRPr kumimoji="0" lang="en-US" altLang="en-US" sz="4400" b="0" i="0" u="none" strike="noStrike" kern="0" cap="none" spc="0" normalizeH="0" baseline="0" noProof="0" dirty="0" smtClean="0">
              <a:ln>
                <a:noFill/>
              </a:ln>
              <a:solidFill>
                <a:srgbClr val="44AAC6"/>
              </a:solidFill>
              <a:effectLst/>
              <a:uLnTx/>
              <a:uFillTx/>
              <a:latin typeface="Trebuchet MS"/>
              <a:ea typeface="MS PGothic"/>
              <a:cs typeface="+mj-cs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52400" y="2438400"/>
            <a:ext cx="89916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lvl="2">
              <a:spcBef>
                <a:spcPct val="0"/>
              </a:spcBef>
              <a:buClrTx/>
              <a:buFontTx/>
              <a:buNone/>
            </a:pPr>
            <a:r>
              <a:rPr lang="en-US" altLang="en-US" noProof="1" smtClean="0">
                <a:solidFill>
                  <a:srgbClr val="000000"/>
                </a:solidFill>
                <a:latin typeface="Courier New" panose="02070309020205020404" pitchFamily="49" charset="0"/>
              </a:rPr>
              <a:t>public void setValue(int replacementValue)</a:t>
            </a:r>
          </a:p>
          <a:p>
            <a:pPr lvl="2">
              <a:spcBef>
                <a:spcPct val="0"/>
              </a:spcBef>
              <a:buClrTx/>
              <a:buFontTx/>
              <a:buNone/>
            </a:pPr>
            <a:r>
              <a:rPr lang="en-US" altLang="en-US" noProof="1" smtClean="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</a:p>
          <a:p>
            <a:pPr lvl="2">
              <a:spcBef>
                <a:spcPct val="0"/>
              </a:spcBef>
              <a:buClrTx/>
              <a:buFontTx/>
              <a:buNone/>
            </a:pPr>
            <a:r>
              <a:rPr lang="en-US" altLang="en-US" noProof="1" smtClean="0">
                <a:solidFill>
                  <a:srgbClr val="000000"/>
                </a:solidFill>
                <a:latin typeface="Courier New" panose="02070309020205020404" pitchFamily="49" charset="0"/>
              </a:rPr>
              <a:t>    if((replacementValue &gt;= 0)</a:t>
            </a:r>
            <a:r>
              <a:rPr lang="en-GB" altLang="en-US" smtClean="0">
                <a:solidFill>
                  <a:srgbClr val="000000"/>
                </a:solidFill>
                <a:latin typeface="Courier New" panose="02070309020205020404" pitchFamily="49" charset="0"/>
              </a:rPr>
              <a:t> &amp;&amp;</a:t>
            </a:r>
          </a:p>
          <a:p>
            <a:pPr lvl="2">
              <a:spcBef>
                <a:spcPct val="0"/>
              </a:spcBef>
              <a:buClrTx/>
              <a:buFontTx/>
              <a:buNone/>
            </a:pPr>
            <a:r>
              <a:rPr lang="en-GB" altLang="en-US" smtClean="0">
                <a:solidFill>
                  <a:srgbClr val="000000"/>
                </a:solidFill>
                <a:latin typeface="Courier New" panose="02070309020205020404" pitchFamily="49" charset="0"/>
              </a:rPr>
              <a:t>		(replacementValue &lt; limit))</a:t>
            </a:r>
          </a:p>
          <a:p>
            <a:pPr lvl="2">
              <a:spcBef>
                <a:spcPct val="0"/>
              </a:spcBef>
              <a:buClrTx/>
              <a:buFontTx/>
              <a:buNone/>
            </a:pPr>
            <a:r>
              <a:rPr lang="en-GB" altLang="en-US" smtClean="0">
                <a:solidFill>
                  <a:srgbClr val="000000"/>
                </a:solidFill>
                <a:latin typeface="Courier New" panose="02070309020205020404" pitchFamily="49" charset="0"/>
              </a:rPr>
              <a:t>    {</a:t>
            </a:r>
            <a:endParaRPr lang="en-GB" altLang="en-US" noProof="1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vl="2">
              <a:spcBef>
                <a:spcPct val="0"/>
              </a:spcBef>
              <a:buClrTx/>
              <a:buFontTx/>
              <a:buNone/>
            </a:pPr>
            <a:r>
              <a:rPr lang="en-GB" altLang="en-US" noProof="1" smtClean="0">
                <a:solidFill>
                  <a:srgbClr val="000000"/>
                </a:solidFill>
                <a:latin typeface="Courier New" panose="02070309020205020404" pitchFamily="49" charset="0"/>
              </a:rPr>
              <a:t>		value = replacementValue;</a:t>
            </a:r>
            <a:endParaRPr lang="en-GB" altLang="en-US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vl="2">
              <a:spcBef>
                <a:spcPct val="0"/>
              </a:spcBef>
              <a:buClrTx/>
              <a:buFontTx/>
              <a:buNone/>
            </a:pPr>
            <a:r>
              <a:rPr lang="en-GB" altLang="en-US" smtClean="0">
                <a:solidFill>
                  <a:srgbClr val="000000"/>
                </a:solidFill>
                <a:latin typeface="Courier New" panose="02070309020205020404" pitchFamily="49" charset="0"/>
              </a:rPr>
              <a:t>    }</a:t>
            </a:r>
            <a:endParaRPr lang="en-GB" altLang="en-US" noProof="1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vl="2">
              <a:spcBef>
                <a:spcPct val="0"/>
              </a:spcBef>
              <a:buClrTx/>
              <a:buFontTx/>
              <a:buNone/>
            </a:pPr>
            <a:r>
              <a:rPr lang="en-GB" altLang="en-US" noProof="1" smtClean="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lang="en-GB" altLang="en-US" smtClean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92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Classes as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>
                <a:ea typeface="MS PGothic" charset="-128"/>
              </a:rPr>
              <a:t>Data can be classified under many different types; e.g. integer, </a:t>
            </a:r>
            <a:r>
              <a:rPr lang="en-GB" altLang="en-US" dirty="0" err="1">
                <a:ea typeface="MS PGothic" charset="-128"/>
              </a:rPr>
              <a:t>boolean</a:t>
            </a:r>
            <a:r>
              <a:rPr lang="en-GB" altLang="en-US" dirty="0">
                <a:ea typeface="MS PGothic" charset="-128"/>
              </a:rPr>
              <a:t>, floating-point.</a:t>
            </a:r>
          </a:p>
          <a:p>
            <a:r>
              <a:rPr lang="en-GB" altLang="en-US" dirty="0">
                <a:ea typeface="MS PGothic" charset="-128"/>
              </a:rPr>
              <a:t>In addition, every class is a unique data type; e.g. </a:t>
            </a:r>
            <a:r>
              <a:rPr lang="en-GB" altLang="en-US" b="1" dirty="0">
                <a:latin typeface="Courier New" charset="0"/>
                <a:ea typeface="Courier New" charset="0"/>
                <a:cs typeface="Courier New" charset="0"/>
              </a:rPr>
              <a:t>String</a:t>
            </a:r>
            <a:r>
              <a:rPr lang="en-GB" altLang="en-US" dirty="0">
                <a:ea typeface="MS PGothic" charset="-128"/>
              </a:rPr>
              <a:t>, </a:t>
            </a:r>
            <a:r>
              <a:rPr lang="en-GB" altLang="en-US" b="1" dirty="0" err="1">
                <a:latin typeface="Courier New" charset="0"/>
                <a:ea typeface="Courier New" charset="0"/>
                <a:cs typeface="Courier New" charset="0"/>
              </a:rPr>
              <a:t>TicketMachine</a:t>
            </a:r>
            <a:r>
              <a:rPr lang="en-GB" altLang="en-US" dirty="0">
                <a:ea typeface="MS PGothic" charset="-128"/>
              </a:rPr>
              <a:t>, </a:t>
            </a:r>
            <a:r>
              <a:rPr lang="en-GB" altLang="en-US" b="1" dirty="0" err="1">
                <a:latin typeface="Courier New" charset="0"/>
                <a:ea typeface="Courier New" charset="0"/>
                <a:cs typeface="Courier New" charset="0"/>
              </a:rPr>
              <a:t>NumberDisplay</a:t>
            </a:r>
            <a:r>
              <a:rPr lang="en-GB" altLang="en-US" dirty="0">
                <a:ea typeface="MS PGothic" charset="-128"/>
              </a:rPr>
              <a:t>.</a:t>
            </a:r>
          </a:p>
          <a:p>
            <a:r>
              <a:rPr lang="en-GB" altLang="en-US" dirty="0">
                <a:ea typeface="MS PGothic" charset="-128"/>
              </a:rPr>
              <a:t>Data types, therefore, can be composites and not simply values.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932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81279"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Concepts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484313"/>
            <a:ext cx="7467600" cy="4267200"/>
          </a:xfrm>
        </p:spPr>
        <p:txBody>
          <a:bodyPr rIns="233680"/>
          <a:lstStyle/>
          <a:p>
            <a:pPr marL="382588" eaLnBrk="1" hangingPunct="1">
              <a:lnSpc>
                <a:spcPct val="90000"/>
              </a:lnSpc>
              <a:buClr>
                <a:srgbClr val="345477"/>
              </a:buClr>
            </a:pPr>
            <a:r>
              <a:rPr lang="en-US" altLang="en-US" sz="2800">
                <a:ea typeface="MS PGothic" charset="-128"/>
              </a:rPr>
              <a:t>abstraction</a:t>
            </a:r>
          </a:p>
          <a:p>
            <a:pPr marL="382588" eaLnBrk="1" hangingPunct="1">
              <a:lnSpc>
                <a:spcPct val="90000"/>
              </a:lnSpc>
              <a:buClr>
                <a:srgbClr val="345477"/>
              </a:buClr>
            </a:pPr>
            <a:r>
              <a:rPr lang="en-US" altLang="en-US" sz="2800">
                <a:ea typeface="MS PGothic" charset="-128"/>
              </a:rPr>
              <a:t>modularization</a:t>
            </a:r>
          </a:p>
          <a:p>
            <a:pPr marL="382588" eaLnBrk="1" hangingPunct="1">
              <a:lnSpc>
                <a:spcPct val="90000"/>
              </a:lnSpc>
              <a:buClr>
                <a:srgbClr val="345477"/>
              </a:buClr>
            </a:pPr>
            <a:r>
              <a:rPr lang="en-US" altLang="en-US" sz="2800">
                <a:ea typeface="MS PGothic" charset="-128"/>
              </a:rPr>
              <a:t>classes define types</a:t>
            </a:r>
          </a:p>
          <a:p>
            <a:pPr marL="382588" eaLnBrk="1" hangingPunct="1">
              <a:lnSpc>
                <a:spcPct val="90000"/>
              </a:lnSpc>
              <a:buClr>
                <a:srgbClr val="345477"/>
              </a:buClr>
            </a:pPr>
            <a:r>
              <a:rPr lang="en-US" altLang="en-US" sz="2800">
                <a:ea typeface="MS PGothic" charset="-128"/>
              </a:rPr>
              <a:t>class diagram</a:t>
            </a:r>
          </a:p>
          <a:p>
            <a:pPr marL="382588" eaLnBrk="1" hangingPunct="1">
              <a:lnSpc>
                <a:spcPct val="90000"/>
              </a:lnSpc>
              <a:buClr>
                <a:srgbClr val="345477"/>
              </a:buClr>
              <a:buFont typeface="Times" charset="0"/>
              <a:buNone/>
            </a:pPr>
            <a:endParaRPr lang="en-US" altLang="en-US" sz="2800">
              <a:ea typeface="MS PGothic" charset="-128"/>
            </a:endParaRPr>
          </a:p>
          <a:p>
            <a:pPr marL="382588">
              <a:lnSpc>
                <a:spcPct val="90000"/>
              </a:lnSpc>
            </a:pPr>
            <a:r>
              <a:rPr lang="en-US" altLang="en-US" sz="2800">
                <a:ea typeface="MS PGothic" charset="-128"/>
              </a:rPr>
              <a:t>object diagram</a:t>
            </a:r>
          </a:p>
          <a:p>
            <a:pPr marL="382588">
              <a:lnSpc>
                <a:spcPct val="90000"/>
              </a:lnSpc>
            </a:pPr>
            <a:r>
              <a:rPr lang="en-US" altLang="en-US" sz="2800">
                <a:ea typeface="MS PGothic" charset="-128"/>
              </a:rPr>
              <a:t>object references</a:t>
            </a:r>
            <a:r>
              <a:rPr lang="en-US" altLang="en-US" sz="2800" b="1">
                <a:solidFill>
                  <a:schemeClr val="tx1"/>
                </a:solidFill>
                <a:ea typeface="MS PGothic" charset="-128"/>
                <a:sym typeface="Times" charset="0"/>
              </a:rPr>
              <a:t> </a:t>
            </a:r>
            <a:endParaRPr lang="en-US" altLang="en-US" sz="2800">
              <a:ea typeface="MS PGothic" charset="-128"/>
              <a:sym typeface="Trebuchet MS" charset="0"/>
            </a:endParaRPr>
          </a:p>
          <a:p>
            <a:pPr marL="382588">
              <a:lnSpc>
                <a:spcPct val="90000"/>
              </a:lnSpc>
            </a:pPr>
            <a:r>
              <a:rPr lang="en-US" altLang="en-US" sz="2800">
                <a:ea typeface="MS PGothic" charset="-128"/>
                <a:sym typeface="Trebuchet MS" charset="0"/>
              </a:rPr>
              <a:t>object types</a:t>
            </a:r>
          </a:p>
          <a:p>
            <a:pPr marL="382588">
              <a:lnSpc>
                <a:spcPct val="90000"/>
              </a:lnSpc>
            </a:pPr>
            <a:r>
              <a:rPr lang="en-US" altLang="en-US" sz="2800">
                <a:ea typeface="MS PGothic" charset="-128"/>
                <a:sym typeface="Trebuchet MS" charset="0"/>
              </a:rPr>
              <a:t>primitive types</a:t>
            </a:r>
            <a:endParaRPr lang="en-US" altLang="en-US" sz="2800">
              <a:ea typeface="MS PGothic" charset="-128"/>
            </a:endParaRPr>
          </a:p>
          <a:p>
            <a:pPr marL="382588" eaLnBrk="1" hangingPunct="1">
              <a:lnSpc>
                <a:spcPct val="90000"/>
              </a:lnSpc>
              <a:buClr>
                <a:srgbClr val="345477"/>
              </a:buClr>
            </a:pPr>
            <a:endParaRPr lang="en-US" altLang="en-US" sz="2800">
              <a:ea typeface="MS PGothic" charset="-128"/>
            </a:endParaRPr>
          </a:p>
        </p:txBody>
      </p:sp>
      <p:sp>
        <p:nvSpPr>
          <p:cNvPr id="56323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56324" name="Rectangle 4"/>
          <p:cNvSpPr>
            <a:spLocks/>
          </p:cNvSpPr>
          <p:nvPr/>
        </p:nvSpPr>
        <p:spPr bwMode="auto">
          <a:xfrm>
            <a:off x="5245100" y="1828800"/>
            <a:ext cx="3287713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82588" indent="-342900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800" b="0">
              <a:sym typeface="Trebuchet M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ea typeface="+mj-ea"/>
                <a:cs typeface="+mj-cs"/>
              </a:rPr>
              <a:t>Objects creating objects</a:t>
            </a:r>
          </a:p>
        </p:txBody>
      </p:sp>
      <p:sp>
        <p:nvSpPr>
          <p:cNvPr id="44034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990600" y="1600200"/>
            <a:ext cx="79248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altLang="en-US" sz="2400" noProof="1">
                <a:solidFill>
                  <a:schemeClr val="tx1"/>
                </a:solidFill>
                <a:latin typeface="Courier New" charset="0"/>
              </a:rPr>
              <a:t>public class ClockDisplay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altLang="en-US" sz="2400" noProof="1">
                <a:solidFill>
                  <a:schemeClr val="tx1"/>
                </a:solidFill>
                <a:latin typeface="Courier New" charset="0"/>
              </a:rPr>
              <a:t>{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altLang="en-US" sz="2400" noProof="1">
                <a:solidFill>
                  <a:schemeClr val="tx1"/>
                </a:solidFill>
                <a:latin typeface="Courier New" charset="0"/>
              </a:rPr>
              <a:t>    private NumberDisplay hours;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altLang="en-US" sz="2400" noProof="1">
                <a:solidFill>
                  <a:schemeClr val="tx1"/>
                </a:solidFill>
                <a:latin typeface="Courier New" charset="0"/>
              </a:rPr>
              <a:t>    private NumberDisplay minutes;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altLang="en-US" sz="2400" noProof="1">
                <a:solidFill>
                  <a:schemeClr val="tx1"/>
                </a:solidFill>
                <a:latin typeface="Courier New" charset="0"/>
              </a:rPr>
              <a:t>    private String displayString;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altLang="en-US" sz="2400" noProof="1">
                <a:solidFill>
                  <a:schemeClr val="tx1"/>
                </a:solidFill>
                <a:latin typeface="Courier New" charset="0"/>
              </a:rPr>
              <a:t>   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altLang="en-US" sz="2400" noProof="1">
                <a:solidFill>
                  <a:schemeClr val="tx1"/>
                </a:solidFill>
                <a:latin typeface="Courier New" charset="0"/>
              </a:rPr>
              <a:t>    public ClockDisplay()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altLang="en-US" sz="2400" noProof="1">
                <a:solidFill>
                  <a:schemeClr val="tx1"/>
                </a:solidFill>
                <a:latin typeface="Courier New" charset="0"/>
              </a:rPr>
              <a:t>    {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altLang="en-US" sz="2400" noProof="1">
                <a:solidFill>
                  <a:schemeClr val="tx1"/>
                </a:solidFill>
                <a:latin typeface="Courier New" charset="0"/>
              </a:rPr>
              <a:t>        hours = </a:t>
            </a:r>
            <a:r>
              <a:rPr altLang="en-US" sz="2400" noProof="1">
                <a:solidFill>
                  <a:srgbClr val="FF0000"/>
                </a:solidFill>
                <a:latin typeface="Courier New" charset="0"/>
              </a:rPr>
              <a:t>new</a:t>
            </a:r>
            <a:r>
              <a:rPr altLang="en-US" sz="2400" noProof="1">
                <a:solidFill>
                  <a:schemeClr val="tx1"/>
                </a:solidFill>
                <a:latin typeface="Courier New" charset="0"/>
              </a:rPr>
              <a:t> NumberDisplay(</a:t>
            </a:r>
            <a:r>
              <a:rPr altLang="en-US" sz="2400" noProof="1">
                <a:solidFill>
                  <a:srgbClr val="FF0000"/>
                </a:solidFill>
                <a:latin typeface="Courier New" charset="0"/>
              </a:rPr>
              <a:t>24</a:t>
            </a:r>
            <a:r>
              <a:rPr altLang="en-US" sz="2400" noProof="1">
                <a:solidFill>
                  <a:schemeClr val="tx1"/>
                </a:solidFill>
                <a:latin typeface="Courier New" charset="0"/>
              </a:rPr>
              <a:t>);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altLang="en-US" sz="2400" noProof="1">
                <a:solidFill>
                  <a:schemeClr val="tx1"/>
                </a:solidFill>
                <a:latin typeface="Courier New" charset="0"/>
              </a:rPr>
              <a:t>        minutes = </a:t>
            </a:r>
            <a:r>
              <a:rPr altLang="en-US" sz="2400" noProof="1">
                <a:solidFill>
                  <a:srgbClr val="FF0000"/>
                </a:solidFill>
                <a:latin typeface="Courier New" charset="0"/>
              </a:rPr>
              <a:t>new</a:t>
            </a:r>
            <a:r>
              <a:rPr altLang="en-US" sz="2400" noProof="1">
                <a:solidFill>
                  <a:schemeClr val="tx1"/>
                </a:solidFill>
                <a:latin typeface="Courier New" charset="0"/>
              </a:rPr>
              <a:t> NumberDisplay(</a:t>
            </a:r>
            <a:r>
              <a:rPr altLang="en-US" sz="2400" noProof="1">
                <a:solidFill>
                  <a:srgbClr val="FF0000"/>
                </a:solidFill>
                <a:latin typeface="Courier New" charset="0"/>
              </a:rPr>
              <a:t>60</a:t>
            </a:r>
            <a:r>
              <a:rPr altLang="en-US" sz="2400" noProof="1">
                <a:solidFill>
                  <a:schemeClr val="tx1"/>
                </a:solidFill>
                <a:latin typeface="Courier New" charset="0"/>
              </a:rPr>
              <a:t>);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altLang="en-US" sz="2400" noProof="1">
                <a:solidFill>
                  <a:schemeClr val="tx1"/>
                </a:solidFill>
                <a:latin typeface="Courier New" charset="0"/>
              </a:rPr>
              <a:t>        </a:t>
            </a:r>
            <a:r>
              <a:rPr lang="en-GB" altLang="en-US" sz="2400" dirty="0">
                <a:solidFill>
                  <a:schemeClr val="tx1"/>
                </a:solidFill>
                <a:latin typeface="Courier New" charset="0"/>
              </a:rPr>
              <a:t>…</a:t>
            </a:r>
            <a:endParaRPr altLang="en-US" sz="2400" noProof="1">
              <a:solidFill>
                <a:schemeClr val="tx1"/>
              </a:solidFill>
              <a:latin typeface="Courier New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altLang="en-US" sz="2400" noProof="1">
                <a:solidFill>
                  <a:schemeClr val="tx1"/>
                </a:solidFill>
                <a:latin typeface="Courier New" charset="0"/>
              </a:rPr>
              <a:t>    }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altLang="en-US" sz="2400" noProof="1">
                <a:solidFill>
                  <a:schemeClr val="tx1"/>
                </a:solidFill>
                <a:latin typeface="Courier New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Abstraction and modularization</a:t>
            </a:r>
            <a:endParaRPr lang="en-GB" dirty="0">
              <a:ea typeface="+mj-ea"/>
              <a:cs typeface="+mj-cs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dirty="0">
                <a:ea typeface="+mn-ea"/>
                <a:cs typeface="+mn-cs"/>
              </a:rPr>
              <a:t>Abstraction</a:t>
            </a:r>
            <a:r>
              <a:rPr lang="en-GB" dirty="0">
                <a:ea typeface="+mn-ea"/>
                <a:cs typeface="+mn-cs"/>
              </a:rPr>
              <a:t> is the ability to ignore details of parts to focus attention on a higher level of a </a:t>
            </a:r>
            <a:r>
              <a:rPr lang="en-GB" dirty="0" smtClean="0">
                <a:ea typeface="+mn-ea"/>
                <a:cs typeface="+mn-cs"/>
              </a:rPr>
              <a:t>problem</a:t>
            </a:r>
            <a:endParaRPr lang="en-GB" dirty="0">
              <a:ea typeface="+mn-ea"/>
              <a:cs typeface="+mn-cs"/>
            </a:endParaRPr>
          </a:p>
          <a:p>
            <a:pPr eaLnBrk="1" hangingPunct="1">
              <a:spcBef>
                <a:spcPts val="2400"/>
              </a:spcBef>
              <a:defRPr/>
            </a:pPr>
            <a:r>
              <a:rPr lang="en-GB" b="1" dirty="0">
                <a:ea typeface="+mn-ea"/>
                <a:cs typeface="+mn-cs"/>
              </a:rPr>
              <a:t>Modularization</a:t>
            </a:r>
            <a:r>
              <a:rPr lang="en-GB" dirty="0">
                <a:ea typeface="+mn-ea"/>
                <a:cs typeface="+mn-cs"/>
              </a:rPr>
              <a:t> is the process of dividing a whole into well-defined parts, which can be built and examined separately, and which interact in well-defined </a:t>
            </a:r>
            <a:r>
              <a:rPr lang="en-GB" dirty="0" smtClean="0">
                <a:ea typeface="+mn-ea"/>
                <a:cs typeface="+mn-cs"/>
              </a:rPr>
              <a:t>ways</a:t>
            </a:r>
            <a:endParaRPr lang="en-GB" dirty="0">
              <a:ea typeface="+mn-ea"/>
              <a:cs typeface="+mn-cs"/>
            </a:endParaRPr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ea typeface="+mj-ea"/>
                <a:cs typeface="+mj-cs"/>
              </a:rPr>
              <a:t>Objects creating objects</a:t>
            </a:r>
          </a:p>
        </p:txBody>
      </p:sp>
      <p:sp>
        <p:nvSpPr>
          <p:cNvPr id="46082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>
              <a:solidFill>
                <a:srgbClr val="76807A"/>
              </a:solidFill>
              <a:latin typeface="Arial" charset="0"/>
            </a:endParaRPr>
          </a:p>
        </p:txBody>
      </p:sp>
      <p:grpSp>
        <p:nvGrpSpPr>
          <p:cNvPr id="46083" name="Group 13"/>
          <p:cNvGrpSpPr>
            <a:grpSpLocks/>
          </p:cNvGrpSpPr>
          <p:nvPr/>
        </p:nvGrpSpPr>
        <p:grpSpPr bwMode="auto">
          <a:xfrm>
            <a:off x="914400" y="4149725"/>
            <a:ext cx="7924800" cy="2043113"/>
            <a:chOff x="576" y="1200"/>
            <a:chExt cx="4992" cy="1287"/>
          </a:xfrm>
        </p:grpSpPr>
        <p:sp>
          <p:nvSpPr>
            <p:cNvPr id="46089" name="Text Box 5"/>
            <p:cNvSpPr txBox="1">
              <a:spLocks noChangeArrowheads="1"/>
            </p:cNvSpPr>
            <p:nvPr/>
          </p:nvSpPr>
          <p:spPr bwMode="auto">
            <a:xfrm>
              <a:off x="720" y="1584"/>
              <a:ext cx="48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264D8B"/>
                </a:buClr>
                <a:buFont typeface="Times" charset="0"/>
                <a:buChar char="•"/>
                <a:defRPr sz="32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altLang="en-US" sz="2400" noProof="1">
                  <a:solidFill>
                    <a:schemeClr val="tx1"/>
                  </a:solidFill>
                  <a:latin typeface="Courier New" charset="0"/>
                </a:rPr>
                <a:t>public NumberDisplay(int rollOverLimit</a:t>
              </a:r>
              <a:r>
                <a:rPr altLang="en-US" sz="2400" noProof="1" smtClean="0">
                  <a:solidFill>
                    <a:schemeClr val="tx1"/>
                  </a:solidFill>
                  <a:latin typeface="Courier New" charset="0"/>
                </a:rPr>
                <a:t>)</a:t>
              </a:r>
              <a:r>
                <a:rPr altLang="en-US" sz="2400" b="0" noProof="1" smtClean="0">
                  <a:solidFill>
                    <a:schemeClr val="tx1"/>
                  </a:solidFill>
                  <a:latin typeface="Courier New" charset="0"/>
                </a:rPr>
                <a:t> </a:t>
              </a:r>
              <a:endParaRPr altLang="en-US" sz="2400" b="0" noProof="1">
                <a:solidFill>
                  <a:schemeClr val="tx1"/>
                </a:solidFill>
                <a:latin typeface="Courier New" charset="0"/>
              </a:endParaRPr>
            </a:p>
          </p:txBody>
        </p:sp>
        <p:sp>
          <p:nvSpPr>
            <p:cNvPr id="46090" name="Text Box 8"/>
            <p:cNvSpPr txBox="1">
              <a:spLocks noChangeArrowheads="1"/>
            </p:cNvSpPr>
            <p:nvPr/>
          </p:nvSpPr>
          <p:spPr bwMode="auto">
            <a:xfrm>
              <a:off x="576" y="1200"/>
              <a:ext cx="249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264D8B"/>
                </a:buClr>
                <a:buFont typeface="Times" charset="0"/>
                <a:buChar char="•"/>
                <a:defRPr sz="32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2800" b="0">
                  <a:solidFill>
                    <a:schemeClr val="bg2"/>
                  </a:solidFill>
                </a:rPr>
                <a:t>in class NumberDisplay:</a:t>
              </a:r>
            </a:p>
          </p:txBody>
        </p:sp>
        <p:sp>
          <p:nvSpPr>
            <p:cNvPr id="46091" name="AutoShape 9"/>
            <p:cNvSpPr>
              <a:spLocks noChangeArrowheads="1"/>
            </p:cNvSpPr>
            <p:nvPr/>
          </p:nvSpPr>
          <p:spPr bwMode="auto">
            <a:xfrm>
              <a:off x="3408" y="1440"/>
              <a:ext cx="1968" cy="624"/>
            </a:xfrm>
            <a:prstGeom prst="wedgeEllipseCallout">
              <a:avLst>
                <a:gd name="adj1" fmla="val -39176"/>
                <a:gd name="adj2" fmla="val 68431"/>
              </a:avLst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9pPr>
            </a:lstStyle>
            <a:p>
              <a:pPr algn="ctr" eaLnBrk="1" hangingPunct="1"/>
              <a:endParaRPr lang="en-US" altLang="en-US" b="0">
                <a:latin typeface="Times New Roman" charset="0"/>
              </a:endParaRPr>
            </a:p>
          </p:txBody>
        </p:sp>
        <p:sp>
          <p:nvSpPr>
            <p:cNvPr id="46092" name="Text Box 11"/>
            <p:cNvSpPr txBox="1">
              <a:spLocks noChangeArrowheads="1"/>
            </p:cNvSpPr>
            <p:nvPr/>
          </p:nvSpPr>
          <p:spPr bwMode="auto">
            <a:xfrm>
              <a:off x="2064" y="2160"/>
              <a:ext cx="193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264D8B"/>
                </a:buClr>
                <a:buFont typeface="Times" charset="0"/>
                <a:buChar char="•"/>
                <a:defRPr sz="32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2800" b="0" i="1">
                  <a:solidFill>
                    <a:srgbClr val="A57133"/>
                  </a:solidFill>
                </a:rPr>
                <a:t>formal parameter</a:t>
              </a:r>
            </a:p>
          </p:txBody>
        </p:sp>
      </p:grpSp>
      <p:grpSp>
        <p:nvGrpSpPr>
          <p:cNvPr id="46084" name="Group 14"/>
          <p:cNvGrpSpPr>
            <a:grpSpLocks/>
          </p:cNvGrpSpPr>
          <p:nvPr/>
        </p:nvGrpSpPr>
        <p:grpSpPr bwMode="auto">
          <a:xfrm>
            <a:off x="914400" y="1773238"/>
            <a:ext cx="7086600" cy="1890712"/>
            <a:chOff x="576" y="2688"/>
            <a:chExt cx="4464" cy="1191"/>
          </a:xfrm>
        </p:grpSpPr>
        <p:sp>
          <p:nvSpPr>
            <p:cNvPr id="46085" name="Text Box 4"/>
            <p:cNvSpPr txBox="1">
              <a:spLocks noChangeArrowheads="1"/>
            </p:cNvSpPr>
            <p:nvPr/>
          </p:nvSpPr>
          <p:spPr bwMode="auto">
            <a:xfrm>
              <a:off x="720" y="3024"/>
              <a:ext cx="43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264D8B"/>
                </a:buClr>
                <a:buFont typeface="Times" charset="0"/>
                <a:buChar char="•"/>
                <a:defRPr sz="32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altLang="en-US" sz="2400" noProof="1">
                  <a:solidFill>
                    <a:schemeClr val="tx1"/>
                  </a:solidFill>
                  <a:latin typeface="Courier New" charset="0"/>
                </a:rPr>
                <a:t>hours = new NumberDisplay(24);</a:t>
              </a:r>
              <a:r>
                <a:rPr altLang="en-US" sz="2400" b="0" noProof="1">
                  <a:solidFill>
                    <a:schemeClr val="tx1"/>
                  </a:solidFill>
                  <a:latin typeface="Courier New" charset="0"/>
                </a:rPr>
                <a:t>      </a:t>
              </a:r>
            </a:p>
          </p:txBody>
        </p:sp>
        <p:sp>
          <p:nvSpPr>
            <p:cNvPr id="46086" name="Text Box 7"/>
            <p:cNvSpPr txBox="1">
              <a:spLocks noChangeArrowheads="1"/>
            </p:cNvSpPr>
            <p:nvPr/>
          </p:nvSpPr>
          <p:spPr bwMode="auto">
            <a:xfrm>
              <a:off x="576" y="2688"/>
              <a:ext cx="225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264D8B"/>
                </a:buClr>
                <a:buFont typeface="Times" charset="0"/>
                <a:buChar char="•"/>
                <a:defRPr sz="32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2800" b="0">
                  <a:solidFill>
                    <a:schemeClr val="bg2"/>
                  </a:solidFill>
                </a:rPr>
                <a:t>in class ClockDisplay:</a:t>
              </a:r>
            </a:p>
          </p:txBody>
        </p:sp>
        <p:sp>
          <p:nvSpPr>
            <p:cNvPr id="46087" name="AutoShape 10"/>
            <p:cNvSpPr>
              <a:spLocks noChangeArrowheads="1"/>
            </p:cNvSpPr>
            <p:nvPr/>
          </p:nvSpPr>
          <p:spPr bwMode="auto">
            <a:xfrm>
              <a:off x="3552" y="2928"/>
              <a:ext cx="672" cy="480"/>
            </a:xfrm>
            <a:prstGeom prst="wedgeEllipseCallout">
              <a:avLst>
                <a:gd name="adj1" fmla="val -69940"/>
                <a:gd name="adj2" fmla="val 87292"/>
              </a:avLst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9pPr>
            </a:lstStyle>
            <a:p>
              <a:pPr algn="ctr" eaLnBrk="1" hangingPunct="1"/>
              <a:endParaRPr lang="en-US" altLang="en-US" b="0">
                <a:latin typeface="Times New Roman" charset="0"/>
              </a:endParaRPr>
            </a:p>
          </p:txBody>
        </p:sp>
        <p:sp>
          <p:nvSpPr>
            <p:cNvPr id="46088" name="Text Box 12"/>
            <p:cNvSpPr txBox="1">
              <a:spLocks noChangeArrowheads="1"/>
            </p:cNvSpPr>
            <p:nvPr/>
          </p:nvSpPr>
          <p:spPr bwMode="auto">
            <a:xfrm>
              <a:off x="2064" y="3552"/>
              <a:ext cx="188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264D8B"/>
                </a:buClr>
                <a:buFont typeface="Times" charset="0"/>
                <a:buChar char="•"/>
                <a:defRPr sz="32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2800" b="0" i="1">
                  <a:solidFill>
                    <a:srgbClr val="A57133"/>
                  </a:solidFill>
                </a:rPr>
                <a:t>actual parameter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ea typeface="+mj-ea"/>
                <a:cs typeface="+mj-cs"/>
              </a:rPr>
              <a:t>ClockDisplay object diagram</a:t>
            </a:r>
          </a:p>
        </p:txBody>
      </p:sp>
      <p:sp>
        <p:nvSpPr>
          <p:cNvPr id="48130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>
              <a:solidFill>
                <a:srgbClr val="76807A"/>
              </a:solidFill>
              <a:latin typeface="Arial" charset="0"/>
            </a:endParaRPr>
          </a:p>
        </p:txBody>
      </p:sp>
      <p:pic>
        <p:nvPicPr>
          <p:cNvPr id="48131" name="Picture 8" descr="fig3-8-colo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47800"/>
            <a:ext cx="5486400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772400" cy="671736"/>
          </a:xfrm>
        </p:spPr>
        <p:txBody>
          <a:bodyPr/>
          <a:lstStyle/>
          <a:p>
            <a:r>
              <a:rPr lang="en-GB" altLang="en-US" dirty="0">
                <a:ea typeface="MS PGothic" charset="-128"/>
              </a:rPr>
              <a:t>Object interaction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>
          <a:xfrm>
            <a:off x="1295400" y="1340768"/>
            <a:ext cx="7467600" cy="5085432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GB" altLang="en-US" dirty="0">
                <a:ea typeface="MS PGothic" charset="-128"/>
              </a:rPr>
              <a:t>Two objects interact when one object calls a method on </a:t>
            </a:r>
            <a:r>
              <a:rPr lang="en-GB" altLang="en-US" dirty="0" smtClean="0">
                <a:ea typeface="MS PGothic" charset="-128"/>
              </a:rPr>
              <a:t>another</a:t>
            </a:r>
            <a:endParaRPr lang="en-GB" altLang="en-US" dirty="0">
              <a:ea typeface="MS PGothic" charset="-128"/>
            </a:endParaRPr>
          </a:p>
          <a:p>
            <a:pPr>
              <a:spcBef>
                <a:spcPts val="2400"/>
              </a:spcBef>
            </a:pPr>
            <a:r>
              <a:rPr lang="en-GB" altLang="en-US" dirty="0">
                <a:ea typeface="MS PGothic" charset="-128"/>
              </a:rPr>
              <a:t>The interaction is usually all in one direction </a:t>
            </a:r>
            <a:r>
              <a:rPr lang="en-GB" altLang="en-US" dirty="0" smtClean="0">
                <a:ea typeface="MS PGothic" charset="-128"/>
              </a:rPr>
              <a:t>(</a:t>
            </a:r>
            <a:r>
              <a:rPr lang="en-GB" altLang="en-US" i="1" dirty="0" smtClean="0">
                <a:ea typeface="MS PGothic" charset="-128"/>
              </a:rPr>
              <a:t>client</a:t>
            </a:r>
            <a:r>
              <a:rPr lang="en-GB" altLang="en-US" dirty="0" smtClean="0">
                <a:ea typeface="MS PGothic" charset="-128"/>
              </a:rPr>
              <a:t>, </a:t>
            </a:r>
            <a:r>
              <a:rPr lang="en-GB" altLang="en-US" i="1" dirty="0" smtClean="0">
                <a:ea typeface="MS PGothic" charset="-128"/>
              </a:rPr>
              <a:t>server</a:t>
            </a:r>
            <a:r>
              <a:rPr lang="en-GB" altLang="en-US" dirty="0" smtClean="0">
                <a:ea typeface="MS PGothic" charset="-128"/>
              </a:rPr>
              <a:t>)</a:t>
            </a:r>
            <a:endParaRPr lang="en-GB" altLang="en-US" dirty="0">
              <a:ea typeface="MS PGothic" charset="-128"/>
            </a:endParaRPr>
          </a:p>
          <a:p>
            <a:pPr>
              <a:spcBef>
                <a:spcPts val="2400"/>
              </a:spcBef>
            </a:pPr>
            <a:r>
              <a:rPr lang="en-GB" altLang="en-US" dirty="0">
                <a:ea typeface="MS PGothic" charset="-128"/>
              </a:rPr>
              <a:t>The client object can ask the server object to do </a:t>
            </a:r>
            <a:r>
              <a:rPr lang="en-GB" altLang="en-US" dirty="0" smtClean="0">
                <a:ea typeface="MS PGothic" charset="-128"/>
              </a:rPr>
              <a:t>something</a:t>
            </a:r>
            <a:endParaRPr lang="en-GB" altLang="en-US" dirty="0">
              <a:ea typeface="MS PGothic" charset="-128"/>
            </a:endParaRPr>
          </a:p>
          <a:p>
            <a:pPr>
              <a:spcBef>
                <a:spcPts val="2400"/>
              </a:spcBef>
            </a:pPr>
            <a:r>
              <a:rPr lang="en-GB" altLang="en-US" dirty="0">
                <a:ea typeface="MS PGothic" charset="-128"/>
              </a:rPr>
              <a:t>The client object can ask for data from the server </a:t>
            </a:r>
            <a:r>
              <a:rPr lang="en-GB" altLang="en-US" dirty="0" smtClean="0">
                <a:ea typeface="MS PGothic" charset="-128"/>
              </a:rPr>
              <a:t>object</a:t>
            </a:r>
            <a:endParaRPr lang="en-GB" altLang="en-US" dirty="0">
              <a:ea typeface="MS PGothic" charset="-128"/>
            </a:endParaRPr>
          </a:p>
        </p:txBody>
      </p:sp>
      <p:sp>
        <p:nvSpPr>
          <p:cNvPr id="58371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</a:t>
            </a:r>
            <a:r>
              <a:rPr lang="en-US" dirty="0" err="1" smtClean="0"/>
              <a:t>NumberDisplay</a:t>
            </a:r>
            <a:r>
              <a:rPr lang="en-US" dirty="0" smtClean="0"/>
              <a:t> objects store data on behalf of a </a:t>
            </a:r>
            <a:r>
              <a:rPr lang="en-US" dirty="0" err="1" smtClean="0"/>
              <a:t>ClockDisplay</a:t>
            </a:r>
            <a:r>
              <a:rPr lang="en-US" dirty="0" smtClean="0"/>
              <a:t> object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ClockDisplay</a:t>
            </a:r>
            <a:r>
              <a:rPr lang="en-US" dirty="0" smtClean="0"/>
              <a:t> is the </a:t>
            </a:r>
            <a:r>
              <a:rPr lang="en-US" i="1" dirty="0" smtClean="0"/>
              <a:t>client</a:t>
            </a:r>
            <a:r>
              <a:rPr lang="en-US" dirty="0" smtClean="0"/>
              <a:t> object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NumberDisplay</a:t>
            </a:r>
            <a:r>
              <a:rPr lang="en-US" dirty="0" smtClean="0"/>
              <a:t> objects are the </a:t>
            </a:r>
            <a:r>
              <a:rPr lang="en-US" i="1" dirty="0" smtClean="0"/>
              <a:t>server</a:t>
            </a:r>
            <a:r>
              <a:rPr lang="en-US" dirty="0" smtClean="0"/>
              <a:t> objects</a:t>
            </a:r>
          </a:p>
          <a:p>
            <a:pPr lvl="1"/>
            <a:r>
              <a:rPr lang="en-US" dirty="0" smtClean="0"/>
              <a:t>The </a:t>
            </a:r>
            <a:r>
              <a:rPr lang="en-US" i="1" dirty="0" smtClean="0"/>
              <a:t>client</a:t>
            </a:r>
            <a:r>
              <a:rPr lang="en-US" dirty="0" smtClean="0"/>
              <a:t> calls methods in the </a:t>
            </a:r>
            <a:r>
              <a:rPr lang="en-US" i="1" dirty="0" smtClean="0"/>
              <a:t>server</a:t>
            </a:r>
            <a:r>
              <a:rPr lang="en-US" dirty="0" smtClean="0"/>
              <a:t> objects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10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ea typeface="+mj-ea"/>
                <a:cs typeface="+mj-cs"/>
              </a:rPr>
              <a:t>Method calling</a:t>
            </a:r>
          </a:p>
        </p:txBody>
      </p:sp>
      <p:sp>
        <p:nvSpPr>
          <p:cNvPr id="59394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1219200" y="1981200"/>
            <a:ext cx="76200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altLang="en-US" sz="2400" noProof="1">
                <a:solidFill>
                  <a:schemeClr val="tx1"/>
                </a:solidFill>
                <a:latin typeface="Courier New" charset="0"/>
              </a:rPr>
              <a:t>public void timeTick()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altLang="en-US" sz="2400" noProof="1">
                <a:solidFill>
                  <a:schemeClr val="tx1"/>
                </a:solidFill>
                <a:latin typeface="Courier New" charset="0"/>
              </a:rPr>
              <a:t>{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altLang="en-US" sz="2400" noProof="1">
                <a:solidFill>
                  <a:schemeClr val="tx1"/>
                </a:solidFill>
                <a:latin typeface="Courier New" charset="0"/>
              </a:rPr>
              <a:t>    minutes.increment();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altLang="en-US" sz="2400" noProof="1">
                <a:solidFill>
                  <a:schemeClr val="tx1"/>
                </a:solidFill>
                <a:latin typeface="Courier New" charset="0"/>
              </a:rPr>
              <a:t>    if(minutes.getValue() == 0) {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altLang="en-US" sz="2400" noProof="1">
                <a:solidFill>
                  <a:schemeClr val="tx1"/>
                </a:solidFill>
                <a:latin typeface="Courier New" charset="0"/>
              </a:rPr>
              <a:t>        // it just rolled over!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altLang="en-US" sz="2400" noProof="1">
                <a:solidFill>
                  <a:schemeClr val="tx1"/>
                </a:solidFill>
                <a:latin typeface="Courier New" charset="0"/>
              </a:rPr>
              <a:t>        hours.increment();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altLang="en-US" sz="2400" noProof="1">
                <a:solidFill>
                  <a:schemeClr val="tx1"/>
                </a:solidFill>
                <a:latin typeface="Courier New" charset="0"/>
              </a:rPr>
              <a:t>    </a:t>
            </a:r>
            <a:r>
              <a:rPr altLang="en-US" sz="2400" noProof="1" smtClean="0">
                <a:solidFill>
                  <a:schemeClr val="tx1"/>
                </a:solidFill>
                <a:latin typeface="Courier New" charset="0"/>
              </a:rPr>
              <a:t>}</a:t>
            </a:r>
            <a:endParaRPr altLang="en-US" sz="2400" noProof="1">
              <a:solidFill>
                <a:schemeClr val="tx1"/>
              </a:solidFill>
              <a:latin typeface="Courier New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altLang="en-US" sz="2400" noProof="1">
                <a:solidFill>
                  <a:schemeClr val="tx1"/>
                </a:solidFill>
                <a:latin typeface="Courier New" charset="0"/>
              </a:rPr>
              <a:t>    updateDisplay();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altLang="en-US" sz="2400" noProof="1">
                <a:solidFill>
                  <a:schemeClr val="tx1"/>
                </a:solidFill>
                <a:latin typeface="Courier New" charset="0"/>
              </a:rPr>
              <a:t>}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08104" y="1345842"/>
            <a:ext cx="2411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+mn-lt"/>
              </a:rPr>
              <a:t>‘client’ method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98235" y="2230536"/>
            <a:ext cx="2635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70C0"/>
                </a:solidFill>
                <a:latin typeface="+mn-lt"/>
              </a:rPr>
              <a:t>‘server’ 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methods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4499992" y="1628800"/>
            <a:ext cx="864096" cy="3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5724130" y="2692201"/>
            <a:ext cx="864094" cy="3176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5706738" y="2726627"/>
            <a:ext cx="1385542" cy="11564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3784475" y="5519087"/>
            <a:ext cx="3744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+mn-lt"/>
              </a:rPr>
              <a:t>internal/self method call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 flipV="1">
            <a:off x="3563888" y="5085184"/>
            <a:ext cx="1465312" cy="4339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>
                <a:ea typeface="MS PGothic" charset="-128"/>
              </a:rPr>
              <a:t>External method </a:t>
            </a:r>
            <a:r>
              <a:rPr lang="en-GB" altLang="en-US" dirty="0" smtClean="0">
                <a:ea typeface="MS PGothic" charset="-128"/>
              </a:rPr>
              <a:t>calls</a:t>
            </a:r>
            <a:endParaRPr lang="en-GB" altLang="en-US" dirty="0">
              <a:ea typeface="MS PGothic" charset="-128"/>
            </a:endParaRPr>
          </a:p>
        </p:txBody>
      </p:sp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>
          <a:xfrm>
            <a:off x="979241" y="1734840"/>
            <a:ext cx="7745288" cy="4480520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ea typeface="MS PGothic" charset="-128"/>
              </a:rPr>
              <a:t>General form of </a:t>
            </a:r>
            <a:r>
              <a:rPr lang="en-GB" altLang="en-US" b="1" i="1" dirty="0" smtClean="0">
                <a:ea typeface="MS PGothic" charset="-128"/>
              </a:rPr>
              <a:t>external </a:t>
            </a:r>
            <a:r>
              <a:rPr lang="en-GB" altLang="en-US" dirty="0" smtClean="0">
                <a:ea typeface="MS PGothic" charset="-128"/>
              </a:rPr>
              <a:t>method call:</a:t>
            </a:r>
            <a:br>
              <a:rPr lang="en-GB" altLang="en-US" dirty="0" smtClean="0">
                <a:ea typeface="MS PGothic" charset="-128"/>
              </a:rPr>
            </a:br>
            <a:r>
              <a:rPr lang="en-GB" altLang="en-US" dirty="0" smtClean="0">
                <a:ea typeface="MS PGothic" charset="-128"/>
              </a:rPr>
              <a:t/>
            </a:r>
            <a:br>
              <a:rPr lang="en-GB" altLang="en-US" dirty="0" smtClean="0">
                <a:ea typeface="MS PGothic" charset="-128"/>
              </a:rPr>
            </a:br>
            <a:r>
              <a:rPr lang="en-GB" altLang="en-US" dirty="0" smtClean="0">
                <a:ea typeface="MS PGothic" charset="-128"/>
              </a:rPr>
              <a:t>    </a:t>
            </a:r>
            <a:r>
              <a:rPr lang="en-US" altLang="en-US" i="1" dirty="0" smtClean="0">
                <a:solidFill>
                  <a:srgbClr val="FF0000"/>
                </a:solidFill>
                <a:ea typeface="MS PGothic" charset="-128"/>
              </a:rPr>
              <a:t>object</a:t>
            </a:r>
            <a:r>
              <a:rPr lang="en-US" altLang="en-US" dirty="0" smtClean="0">
                <a:solidFill>
                  <a:srgbClr val="FF0000"/>
                </a:solidFill>
                <a:ea typeface="MS PGothic" charset="-128"/>
              </a:rPr>
              <a:t> . </a:t>
            </a:r>
            <a:r>
              <a:rPr lang="en-US" altLang="en-US" i="1" dirty="0" err="1" smtClean="0">
                <a:solidFill>
                  <a:srgbClr val="FF0000"/>
                </a:solidFill>
                <a:ea typeface="MS PGothic" charset="-128"/>
              </a:rPr>
              <a:t>methodName</a:t>
            </a:r>
            <a:r>
              <a:rPr lang="en-US" altLang="en-US" i="1" dirty="0" smtClean="0">
                <a:solidFill>
                  <a:srgbClr val="FF0000"/>
                </a:solidFill>
                <a:ea typeface="MS PGothic" charset="-128"/>
              </a:rPr>
              <a:t> </a:t>
            </a:r>
            <a:r>
              <a:rPr lang="en-US" altLang="en-US" dirty="0">
                <a:solidFill>
                  <a:srgbClr val="FF0000"/>
                </a:solidFill>
                <a:ea typeface="MS PGothic" charset="-128"/>
              </a:rPr>
              <a:t>( </a:t>
            </a:r>
            <a:r>
              <a:rPr lang="en-US" altLang="en-US" i="1" dirty="0" err="1" smtClean="0">
                <a:solidFill>
                  <a:srgbClr val="FF0000"/>
                </a:solidFill>
                <a:ea typeface="MS PGothic" charset="-128"/>
              </a:rPr>
              <a:t>params</a:t>
            </a:r>
            <a:r>
              <a:rPr lang="en-US" altLang="en-US" dirty="0" smtClean="0">
                <a:solidFill>
                  <a:srgbClr val="FF0000"/>
                </a:solidFill>
                <a:ea typeface="MS PGothic" charset="-128"/>
              </a:rPr>
              <a:t> )</a:t>
            </a:r>
            <a:br>
              <a:rPr lang="en-US" altLang="en-US" dirty="0" smtClean="0">
                <a:solidFill>
                  <a:srgbClr val="FF0000"/>
                </a:solidFill>
                <a:ea typeface="MS PGothic" charset="-128"/>
              </a:rPr>
            </a:br>
            <a:endParaRPr lang="en-GB" altLang="en-US" dirty="0" smtClean="0">
              <a:solidFill>
                <a:srgbClr val="FF0000"/>
              </a:solidFill>
              <a:ea typeface="MS PGothic" charset="-128"/>
            </a:endParaRPr>
          </a:p>
          <a:p>
            <a:pPr eaLnBrk="1" hangingPunct="1"/>
            <a:r>
              <a:rPr lang="en-GB" altLang="en-US" dirty="0">
                <a:ea typeface="MS PGothic" charset="-128"/>
              </a:rPr>
              <a:t>E</a:t>
            </a:r>
            <a:r>
              <a:rPr lang="en-GB" altLang="en-US" dirty="0" smtClean="0">
                <a:ea typeface="MS PGothic" charset="-128"/>
              </a:rPr>
              <a:t>xamples:</a:t>
            </a:r>
            <a:r>
              <a:rPr lang="en-GB" altLang="en-US" sz="2800" dirty="0">
                <a:ea typeface="MS PGothic" charset="-128"/>
              </a:rPr>
              <a:t/>
            </a:r>
            <a:br>
              <a:rPr lang="en-GB" altLang="en-US" sz="2800" dirty="0">
                <a:ea typeface="MS PGothic" charset="-128"/>
              </a:rPr>
            </a:br>
            <a:r>
              <a:rPr lang="en-GB" altLang="en-US" sz="2800" dirty="0" smtClean="0">
                <a:ea typeface="MS PGothic" charset="-128"/>
              </a:rPr>
              <a:t/>
            </a:r>
            <a:br>
              <a:rPr lang="en-GB" altLang="en-US" sz="2800" dirty="0" smtClean="0">
                <a:ea typeface="MS PGothic" charset="-128"/>
              </a:rPr>
            </a:br>
            <a:r>
              <a:rPr lang="en-GB" altLang="en-US" sz="2800" dirty="0" smtClean="0">
                <a:ea typeface="MS PGothic" charset="-128"/>
              </a:rPr>
              <a:t>    </a:t>
            </a:r>
            <a:r>
              <a:rPr lang="en-GB" altLang="en-US" sz="2800" b="1" i="1" dirty="0" err="1" smtClean="0">
                <a:latin typeface="Courier New" charset="0"/>
                <a:ea typeface="Courier New" charset="0"/>
                <a:cs typeface="Courier New" charset="0"/>
              </a:rPr>
              <a:t>hours.increment</a:t>
            </a:r>
            <a:r>
              <a:rPr lang="en-GB" altLang="en-US" sz="2800" b="1" i="1" dirty="0" smtClean="0">
                <a:latin typeface="Courier New" charset="0"/>
                <a:ea typeface="Courier New" charset="0"/>
                <a:cs typeface="Courier New" charset="0"/>
              </a:rPr>
              <a:t>()</a:t>
            </a:r>
            <a:r>
              <a:rPr lang="en-GB" altLang="en-US" sz="2800" i="1" dirty="0" smtClean="0">
                <a:ea typeface="MS PGothic" charset="-128"/>
              </a:rPr>
              <a:t/>
            </a:r>
            <a:br>
              <a:rPr lang="en-GB" altLang="en-US" sz="2800" i="1" dirty="0" smtClean="0">
                <a:ea typeface="MS PGothic" charset="-128"/>
              </a:rPr>
            </a:br>
            <a:r>
              <a:rPr lang="en-GB" altLang="en-US" sz="2800" i="1" dirty="0" smtClean="0">
                <a:ea typeface="MS PGothic" charset="-128"/>
              </a:rPr>
              <a:t/>
            </a:r>
            <a:br>
              <a:rPr lang="en-GB" altLang="en-US" sz="2800" i="1" dirty="0" smtClean="0">
                <a:ea typeface="MS PGothic" charset="-128"/>
              </a:rPr>
            </a:br>
            <a:r>
              <a:rPr lang="en-GB" altLang="en-US" sz="2800" i="1" dirty="0" smtClean="0">
                <a:ea typeface="MS PGothic" charset="-128"/>
              </a:rPr>
              <a:t>    </a:t>
            </a:r>
            <a:r>
              <a:rPr lang="en-GB" altLang="en-US" sz="2800" b="1" i="1" dirty="0" err="1" smtClean="0">
                <a:latin typeface="Courier New" charset="0"/>
                <a:ea typeface="Courier New" charset="0"/>
                <a:cs typeface="Courier New" charset="0"/>
              </a:rPr>
              <a:t>minutes.getValue</a:t>
            </a:r>
            <a:r>
              <a:rPr lang="en-GB" altLang="en-US" sz="2800" b="1" i="1" dirty="0" smtClean="0">
                <a:latin typeface="Courier New" charset="0"/>
                <a:ea typeface="Courier New" charset="0"/>
                <a:cs typeface="Courier New" charset="0"/>
              </a:rPr>
              <a:t>()</a:t>
            </a:r>
            <a:endParaRPr lang="en-GB" altLang="en-US" b="1" i="1" dirty="0" smtClean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61443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671736"/>
          </a:xfrm>
        </p:spPr>
        <p:txBody>
          <a:bodyPr/>
          <a:lstStyle/>
          <a:p>
            <a:pPr eaLnBrk="1" hangingPunct="1"/>
            <a:r>
              <a:rPr lang="en-GB" altLang="en-US" dirty="0">
                <a:ea typeface="MS PGothic" charset="-128"/>
              </a:rPr>
              <a:t>Internal method </a:t>
            </a:r>
            <a:r>
              <a:rPr lang="en-GB" altLang="en-US" dirty="0" smtClean="0">
                <a:ea typeface="MS PGothic" charset="-128"/>
              </a:rPr>
              <a:t>calls</a:t>
            </a:r>
            <a:endParaRPr lang="en-GB" altLang="en-US" dirty="0">
              <a:ea typeface="MS PGothic" charset="-128"/>
            </a:endParaRPr>
          </a:p>
        </p:txBody>
      </p:sp>
      <p:sp>
        <p:nvSpPr>
          <p:cNvPr id="63490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340768"/>
            <a:ext cx="7467600" cy="4755232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n-US" altLang="en-US" sz="3000" dirty="0" smtClean="0">
                <a:ea typeface="MS PGothic" charset="-128"/>
              </a:rPr>
              <a:t>No variable name is required for </a:t>
            </a:r>
            <a:r>
              <a:rPr lang="en-US" altLang="en-US" sz="3000" b="1" i="1" dirty="0" smtClean="0">
                <a:ea typeface="MS PGothic" charset="-128"/>
              </a:rPr>
              <a:t>internal</a:t>
            </a:r>
            <a:r>
              <a:rPr lang="en-US" altLang="en-US" sz="3000" dirty="0" smtClean="0">
                <a:ea typeface="MS PGothic" charset="-128"/>
              </a:rPr>
              <a:t> method calls:</a:t>
            </a:r>
            <a:r>
              <a:rPr lang="en-US" altLang="en-US" dirty="0" smtClean="0">
                <a:ea typeface="MS PGothic" charset="-128"/>
              </a:rPr>
              <a:t/>
            </a:r>
            <a:br>
              <a:rPr lang="en-US" altLang="en-US" dirty="0" smtClean="0">
                <a:ea typeface="MS PGothic" charset="-128"/>
              </a:rPr>
            </a:br>
            <a:r>
              <a:rPr lang="en-US" altLang="en-US" dirty="0" smtClean="0">
                <a:ea typeface="MS PGothic" charset="-128"/>
              </a:rPr>
              <a:t>   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updateDisplay</a:t>
            </a:r>
            <a:r>
              <a:rPr lang="en-US" altLang="en-US" sz="2800" b="1" dirty="0" smtClean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pPr eaLnBrk="1" hangingPunct="1">
              <a:spcBef>
                <a:spcPts val="2400"/>
              </a:spcBef>
            </a:pPr>
            <a:r>
              <a:rPr lang="en-US" altLang="en-US" sz="3000" dirty="0" smtClean="0">
                <a:ea typeface="Courier New" charset="0"/>
                <a:cs typeface="Courier New" charset="0"/>
              </a:rPr>
              <a:t>Internal methods often have </a:t>
            </a:r>
            <a:r>
              <a:rPr lang="en-US" altLang="en-US" sz="3000" b="1" dirty="0" smtClean="0">
                <a:ea typeface="Courier New" charset="0"/>
                <a:cs typeface="Courier New" charset="0"/>
              </a:rPr>
              <a:t>private</a:t>
            </a:r>
            <a:r>
              <a:rPr lang="en-US" altLang="en-US" sz="3000" dirty="0" smtClean="0">
                <a:ea typeface="Courier New" charset="0"/>
                <a:cs typeface="Courier New" charset="0"/>
              </a:rPr>
              <a:t> visibility to prevent them from being called from outside their defining class</a:t>
            </a:r>
          </a:p>
          <a:p>
            <a:pPr eaLnBrk="1" hangingPunct="1">
              <a:spcBef>
                <a:spcPts val="2400"/>
              </a:spcBef>
            </a:pPr>
            <a:r>
              <a:rPr lang="en-US" altLang="en-US" sz="3000" dirty="0" smtClean="0">
                <a:ea typeface="Courier New" charset="0"/>
                <a:cs typeface="Courier New" charset="0"/>
              </a:rPr>
              <a:t>Method is found in </a:t>
            </a:r>
            <a:r>
              <a:rPr lang="en-US" altLang="en-US" sz="3000" i="1" dirty="0" smtClean="0">
                <a:ea typeface="Courier New" charset="0"/>
                <a:cs typeface="Courier New" charset="0"/>
              </a:rPr>
              <a:t>this </a:t>
            </a:r>
            <a:r>
              <a:rPr lang="en-US" altLang="en-US" sz="3000" smtClean="0">
                <a:ea typeface="Courier New" charset="0"/>
                <a:cs typeface="Courier New" charset="0"/>
              </a:rPr>
              <a:t>same invoking </a:t>
            </a:r>
            <a:r>
              <a:rPr lang="en-US" altLang="en-US" sz="3000" dirty="0" smtClean="0">
                <a:ea typeface="Courier New" charset="0"/>
                <a:cs typeface="Courier New" charset="0"/>
              </a:rPr>
              <a:t>class/object where the call is made</a:t>
            </a:r>
          </a:p>
        </p:txBody>
      </p:sp>
      <p:sp>
        <p:nvSpPr>
          <p:cNvPr id="63491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ea typeface="+mj-ea"/>
                <a:cs typeface="+mj-cs"/>
              </a:rPr>
              <a:t>Internal method</a:t>
            </a:r>
          </a:p>
        </p:txBody>
      </p:sp>
      <p:sp>
        <p:nvSpPr>
          <p:cNvPr id="65538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1143000" y="1773238"/>
            <a:ext cx="76200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altLang="en-US" sz="2400" noProof="1">
                <a:solidFill>
                  <a:schemeClr val="tx1"/>
                </a:solidFill>
                <a:latin typeface="Courier New" charset="0"/>
              </a:rPr>
              <a:t>/**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altLang="en-US" sz="2400" noProof="1">
                <a:solidFill>
                  <a:schemeClr val="tx1"/>
                </a:solidFill>
                <a:latin typeface="Courier New" charset="0"/>
              </a:rPr>
              <a:t> * Update the internal string that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altLang="en-US" sz="2400" noProof="1">
                <a:solidFill>
                  <a:schemeClr val="tx1"/>
                </a:solidFill>
                <a:latin typeface="Courier New" charset="0"/>
              </a:rPr>
              <a:t> * represents the display.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altLang="en-US" sz="2400" noProof="1">
                <a:solidFill>
                  <a:schemeClr val="tx1"/>
                </a:solidFill>
                <a:latin typeface="Courier New" charset="0"/>
              </a:rPr>
              <a:t> */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altLang="en-US" sz="2400" noProof="1">
                <a:solidFill>
                  <a:schemeClr val="tx1"/>
                </a:solidFill>
                <a:latin typeface="Courier New" charset="0"/>
              </a:rPr>
              <a:t>private void updateDisplay()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altLang="en-US" sz="2400" noProof="1">
                <a:solidFill>
                  <a:schemeClr val="tx1"/>
                </a:solidFill>
                <a:latin typeface="Courier New" charset="0"/>
              </a:rPr>
              <a:t>{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altLang="en-US" sz="2400" noProof="1">
                <a:solidFill>
                  <a:schemeClr val="tx1"/>
                </a:solidFill>
                <a:latin typeface="Courier New" charset="0"/>
              </a:rPr>
              <a:t>    displayString =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altLang="en-US" sz="2400" noProof="1">
                <a:solidFill>
                  <a:schemeClr val="tx1"/>
                </a:solidFill>
                <a:latin typeface="Courier New" charset="0"/>
              </a:rPr>
              <a:t>        hours.getDisplayValue() + ":" +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altLang="en-US" sz="2400" noProof="1">
                <a:solidFill>
                  <a:schemeClr val="tx1"/>
                </a:solidFill>
                <a:latin typeface="Courier New" charset="0"/>
              </a:rPr>
              <a:t>        minutes.getDisplayValue();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altLang="en-US" sz="2400" noProof="1">
                <a:solidFill>
                  <a:schemeClr val="tx1"/>
                </a:solidFill>
                <a:latin typeface="Courier New" charset="0"/>
              </a:rPr>
              <a:t>}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2400" b="0">
              <a:solidFill>
                <a:schemeClr val="tx1"/>
              </a:solidFill>
              <a:latin typeface="Courier Ne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MS PGothic" charset="-128"/>
              </a:rPr>
              <a:t>Method calls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en-GB" altLang="en-US" i="1" dirty="0" smtClean="0">
                <a:solidFill>
                  <a:srgbClr val="FF0000"/>
                </a:solidFill>
                <a:ea typeface="MS PGothic" charset="-128"/>
              </a:rPr>
              <a:t>Internal</a:t>
            </a:r>
            <a:r>
              <a:rPr lang="en-GB" altLang="en-US" dirty="0" smtClean="0">
                <a:solidFill>
                  <a:srgbClr val="FF0000"/>
                </a:solidFill>
                <a:ea typeface="MS PGothic" charset="-128"/>
              </a:rPr>
              <a:t> </a:t>
            </a:r>
            <a:r>
              <a:rPr lang="en-GB" altLang="en-US" dirty="0">
                <a:ea typeface="MS PGothic" charset="-128"/>
              </a:rPr>
              <a:t>means </a:t>
            </a:r>
            <a:r>
              <a:rPr lang="en-GB" altLang="en-US" i="1" dirty="0" smtClean="0">
                <a:ea typeface="MS PGothic" charset="-128"/>
              </a:rPr>
              <a:t>this object</a:t>
            </a:r>
            <a:endParaRPr lang="en-GB" altLang="en-US" i="1" dirty="0">
              <a:ea typeface="MS PGothic" charset="-128"/>
            </a:endParaRPr>
          </a:p>
          <a:p>
            <a:pPr eaLnBrk="1" hangingPunct="1">
              <a:spcBef>
                <a:spcPts val="2400"/>
              </a:spcBef>
            </a:pPr>
            <a:r>
              <a:rPr lang="en-GB" altLang="en-US" i="1" dirty="0" smtClean="0">
                <a:solidFill>
                  <a:srgbClr val="FF0000"/>
                </a:solidFill>
                <a:ea typeface="MS PGothic" charset="-128"/>
              </a:rPr>
              <a:t>External</a:t>
            </a:r>
            <a:r>
              <a:rPr lang="en-GB" altLang="en-US" dirty="0" smtClean="0">
                <a:solidFill>
                  <a:srgbClr val="FF0000"/>
                </a:solidFill>
                <a:ea typeface="MS PGothic" charset="-128"/>
              </a:rPr>
              <a:t> </a:t>
            </a:r>
            <a:r>
              <a:rPr lang="en-GB" altLang="en-US" dirty="0">
                <a:ea typeface="MS PGothic" charset="-128"/>
              </a:rPr>
              <a:t>means </a:t>
            </a:r>
            <a:r>
              <a:rPr lang="en-GB" altLang="en-US" i="1" dirty="0" smtClean="0">
                <a:ea typeface="MS PGothic" charset="-128"/>
              </a:rPr>
              <a:t>any </a:t>
            </a:r>
            <a:r>
              <a:rPr lang="en-GB" altLang="en-US" i="1" dirty="0">
                <a:ea typeface="MS PGothic" charset="-128"/>
              </a:rPr>
              <a:t>other </a:t>
            </a:r>
            <a:r>
              <a:rPr lang="en-GB" altLang="en-US" i="1" dirty="0" smtClean="0">
                <a:ea typeface="MS PGothic" charset="-128"/>
              </a:rPr>
              <a:t>object</a:t>
            </a:r>
            <a:r>
              <a:rPr lang="en-GB" altLang="en-US" dirty="0" smtClean="0">
                <a:ea typeface="MS PGothic" charset="-128"/>
              </a:rPr>
              <a:t>, </a:t>
            </a:r>
            <a:r>
              <a:rPr lang="en-GB" altLang="en-US" dirty="0">
                <a:ea typeface="MS PGothic" charset="-128"/>
              </a:rPr>
              <a:t>regardless of its </a:t>
            </a:r>
            <a:r>
              <a:rPr lang="en-GB" altLang="en-US" dirty="0" smtClean="0">
                <a:ea typeface="MS PGothic" charset="-128"/>
              </a:rPr>
              <a:t>type</a:t>
            </a:r>
          </a:p>
          <a:p>
            <a:pPr>
              <a:spcBef>
                <a:spcPts val="2400"/>
              </a:spcBef>
            </a:pPr>
            <a:r>
              <a:rPr lang="en-GB" altLang="en-US" dirty="0">
                <a:ea typeface="MS PGothic" charset="-128"/>
              </a:rPr>
              <a:t>NOTE: A method call on </a:t>
            </a:r>
            <a:r>
              <a:rPr lang="en-GB" altLang="en-US" i="1" dirty="0">
                <a:ea typeface="MS PGothic" charset="-128"/>
              </a:rPr>
              <a:t>another object of the same type</a:t>
            </a:r>
            <a:r>
              <a:rPr lang="en-GB" altLang="en-US" dirty="0">
                <a:ea typeface="MS PGothic" charset="-128"/>
              </a:rPr>
              <a:t> would also be an external </a:t>
            </a:r>
            <a:r>
              <a:rPr lang="en-GB" altLang="en-US" dirty="0" smtClean="0">
                <a:ea typeface="MS PGothic" charset="-128"/>
              </a:rPr>
              <a:t>call</a:t>
            </a:r>
            <a:endParaRPr lang="en-GB" altLang="en-US" dirty="0">
              <a:ea typeface="MS PGothic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772400" cy="599728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this</a:t>
            </a:r>
            <a:r>
              <a:rPr lang="en-US" dirty="0" smtClean="0"/>
              <a:t> keyword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40768"/>
            <a:ext cx="7543800" cy="4968552"/>
          </a:xfrm>
        </p:spPr>
        <p:txBody>
          <a:bodyPr/>
          <a:lstStyle/>
          <a:p>
            <a:r>
              <a:rPr lang="en-US" sz="3000" dirty="0"/>
              <a:t>U</a:t>
            </a:r>
            <a:r>
              <a:rPr lang="en-US" sz="3000" dirty="0" smtClean="0"/>
              <a:t>sed to distinguish parameters and fields of the same name</a:t>
            </a:r>
            <a:endParaRPr lang="en-US" sz="3000" dirty="0"/>
          </a:p>
          <a:p>
            <a:r>
              <a:rPr lang="en-US" sz="3000" i="1" dirty="0"/>
              <a:t>t</a:t>
            </a:r>
            <a:r>
              <a:rPr lang="en-US" sz="3000" i="1" dirty="0" smtClean="0"/>
              <a:t>his </a:t>
            </a:r>
            <a:r>
              <a:rPr lang="en-US" sz="3000" dirty="0" smtClean="0"/>
              <a:t>could also be used as a reference to the invoking object instead of method calls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      </a:t>
            </a:r>
            <a:r>
              <a:rPr lang="en-US" sz="2800" b="1" dirty="0" smtClean="0">
                <a:latin typeface="Courier New" charset="0"/>
                <a:ea typeface="Courier New" charset="0"/>
                <a:cs typeface="Courier New" charset="0"/>
              </a:rPr>
              <a:t>public </a:t>
            </a:r>
            <a:r>
              <a:rPr lang="en-US" sz="2800" b="1" dirty="0" err="1" smtClean="0">
                <a:latin typeface="Courier New" charset="0"/>
                <a:ea typeface="Courier New" charset="0"/>
                <a:cs typeface="Courier New" charset="0"/>
              </a:rPr>
              <a:t>ClockDisplay</a:t>
            </a:r>
            <a:r>
              <a:rPr lang="en-US" sz="2800" b="1" dirty="0" smtClean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2800" b="1" dirty="0" err="1" smtClean="0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2800" b="1" dirty="0" smtClean="0">
                <a:latin typeface="Courier New" charset="0"/>
                <a:ea typeface="Courier New" charset="0"/>
                <a:cs typeface="Courier New" charset="0"/>
              </a:rPr>
              <a:t> limit)</a:t>
            </a:r>
            <a:br>
              <a:rPr lang="en-US" sz="2800" b="1" dirty="0" smtClean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2800" b="1" dirty="0" smtClean="0">
                <a:latin typeface="Courier New" charset="0"/>
                <a:ea typeface="Courier New" charset="0"/>
                <a:cs typeface="Courier New" charset="0"/>
              </a:rPr>
              <a:t>  {</a:t>
            </a:r>
            <a:br>
              <a:rPr lang="en-US" sz="2800" b="1" dirty="0" smtClean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2800" b="1" dirty="0" smtClean="0">
                <a:latin typeface="Courier New" charset="0"/>
                <a:ea typeface="Courier New" charset="0"/>
                <a:cs typeface="Courier New" charset="0"/>
              </a:rPr>
              <a:t>     </a:t>
            </a:r>
            <a:r>
              <a:rPr lang="en-US" sz="2800" b="1" dirty="0" err="1" smtClean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this</a:t>
            </a:r>
            <a:r>
              <a:rPr lang="en-US" sz="2800" b="1" dirty="0" err="1" smtClean="0">
                <a:latin typeface="Courier New" charset="0"/>
                <a:ea typeface="Courier New" charset="0"/>
                <a:cs typeface="Courier New" charset="0"/>
              </a:rPr>
              <a:t>.limit</a:t>
            </a:r>
            <a:r>
              <a:rPr lang="en-US" sz="2800" b="1" dirty="0" smtClean="0">
                <a:latin typeface="Courier New" charset="0"/>
                <a:ea typeface="Courier New" charset="0"/>
                <a:cs typeface="Courier New" charset="0"/>
              </a:rPr>
              <a:t> = limit;</a:t>
            </a:r>
            <a:br>
              <a:rPr lang="en-US" sz="2800" b="1" dirty="0" smtClean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2800" b="1" dirty="0" smtClean="0">
                <a:latin typeface="Courier New" charset="0"/>
                <a:ea typeface="Courier New" charset="0"/>
                <a:cs typeface="Courier New" charset="0"/>
              </a:rPr>
              <a:t>     value = 0;</a:t>
            </a:r>
            <a:br>
              <a:rPr lang="en-US" sz="2800" b="1" dirty="0" smtClean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2800" b="1" dirty="0" smtClean="0">
                <a:latin typeface="Courier New" charset="0"/>
                <a:ea typeface="Courier New" charset="0"/>
                <a:cs typeface="Courier New" charset="0"/>
              </a:rPr>
              <a:t>  }</a:t>
            </a:r>
            <a:endParaRPr lang="en-US" b="1" dirty="0" smtClean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2290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ea typeface="+mj-ea"/>
                <a:cs typeface="+mj-cs"/>
              </a:rPr>
              <a:t>Modularizing the clock display</a:t>
            </a:r>
          </a:p>
        </p:txBody>
      </p:sp>
      <p:sp>
        <p:nvSpPr>
          <p:cNvPr id="21506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>
              <a:solidFill>
                <a:srgbClr val="76807A"/>
              </a:solidFill>
              <a:latin typeface="Arial" charset="0"/>
            </a:endParaRP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438400"/>
            <a:ext cx="19685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267200"/>
            <a:ext cx="12827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267200"/>
            <a:ext cx="12827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9"/>
          <p:cNvSpPr txBox="1">
            <a:spLocks noChangeArrowheads="1"/>
          </p:cNvSpPr>
          <p:nvPr/>
        </p:nvSpPr>
        <p:spPr bwMode="auto">
          <a:xfrm>
            <a:off x="4556125" y="2733675"/>
            <a:ext cx="37719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800" b="0"/>
              <a:t>One four-digit display?</a:t>
            </a:r>
          </a:p>
        </p:txBody>
      </p:sp>
      <p:sp>
        <p:nvSpPr>
          <p:cNvPr id="21511" name="Text Box 10"/>
          <p:cNvSpPr txBox="1">
            <a:spLocks noChangeArrowheads="1"/>
          </p:cNvSpPr>
          <p:nvPr/>
        </p:nvSpPr>
        <p:spPr bwMode="auto">
          <a:xfrm>
            <a:off x="1524000" y="4419600"/>
            <a:ext cx="3048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800" b="0"/>
              <a:t>Or two two-digit displays?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990600" y="381000"/>
            <a:ext cx="7772400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81279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44AAC6"/>
                </a:solidFill>
                <a:effectLst/>
                <a:uLnTx/>
                <a:uFillTx/>
                <a:latin typeface="Trebuchet MS"/>
                <a:ea typeface="MS PGothic"/>
                <a:cs typeface="+mj-cs"/>
              </a:rPr>
              <a:t>null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44AAC6"/>
              </a:solidFill>
              <a:effectLst/>
              <a:uLnTx/>
              <a:uFillTx/>
              <a:latin typeface="Trebuchet MS"/>
              <a:ea typeface="MS PGothic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219200" y="1412875"/>
            <a:ext cx="7467600" cy="468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23368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9pPr>
          </a:lstStyle>
          <a:p>
            <a:pPr marL="382588" marR="0" lvl="0" indent="-342900" algn="l" defTabSz="914400" rtl="0" eaLnBrk="1" fontAlgn="base" latinLnBrk="0" hangingPunct="1">
              <a:lnSpc>
                <a:spcPct val="90000"/>
              </a:lnSpc>
              <a:spcBef>
                <a:spcPts val="2400"/>
              </a:spcBef>
              <a:spcAft>
                <a:spcPct val="0"/>
              </a:spcAft>
              <a:buClr>
                <a:srgbClr val="264D8B"/>
              </a:buClr>
              <a:buSzTx/>
              <a:buFont typeface="Times" charset="0"/>
              <a:buChar char="•"/>
              <a:tabLst/>
              <a:defRPr/>
            </a:pPr>
            <a:r>
              <a:rPr kumimoji="0" lang="en-US" alt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Courier New" pitchFamily="49" charset="0"/>
                <a:ea typeface="MS PGothic"/>
                <a:cs typeface="+mn-cs"/>
                <a:sym typeface="Courier" charset="0"/>
              </a:rPr>
              <a:t>null</a:t>
            </a:r>
            <a:r>
              <a:rPr kumimoji="0" lang="en-US" alt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Trebuchet MS"/>
                <a:ea typeface="MS PGothic"/>
                <a:cs typeface="+mn-cs"/>
              </a:rPr>
              <a:t> is a special value in Java</a:t>
            </a:r>
          </a:p>
          <a:p>
            <a:pPr marL="382588" marR="0" lvl="0" indent="-342900" algn="l" defTabSz="914400" rtl="0" eaLnBrk="1" fontAlgn="base" latinLnBrk="0" hangingPunct="1">
              <a:lnSpc>
                <a:spcPct val="90000"/>
              </a:lnSpc>
              <a:spcBef>
                <a:spcPts val="2400"/>
              </a:spcBef>
              <a:spcAft>
                <a:spcPct val="0"/>
              </a:spcAft>
              <a:buClr>
                <a:srgbClr val="264D8B"/>
              </a:buClr>
              <a:buSzTx/>
              <a:buFont typeface="Times" charset="0"/>
              <a:buChar char="•"/>
              <a:tabLst/>
              <a:defRPr/>
            </a:pPr>
            <a:r>
              <a:rPr kumimoji="0" lang="en-US" alt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Trebuchet MS"/>
                <a:ea typeface="MS PGothic"/>
                <a:cs typeface="+mn-cs"/>
              </a:rPr>
              <a:t>Object fields are initialized to </a:t>
            </a:r>
            <a:r>
              <a:rPr kumimoji="0" lang="en-US" alt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Courier New" pitchFamily="49" charset="0"/>
                <a:ea typeface="MS PGothic"/>
                <a:cs typeface="+mn-cs"/>
                <a:sym typeface="Courier" charset="0"/>
              </a:rPr>
              <a:t>null</a:t>
            </a:r>
            <a:r>
              <a:rPr kumimoji="0" lang="en-US" alt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Trebuchet MS"/>
                <a:ea typeface="MS PGothic"/>
                <a:cs typeface="+mn-cs"/>
              </a:rPr>
              <a:t> by default</a:t>
            </a:r>
          </a:p>
          <a:p>
            <a:pPr marL="382588" marR="0" lvl="0" indent="-342900" algn="l" defTabSz="914400" rtl="0" eaLnBrk="1" fontAlgn="base" latinLnBrk="0" hangingPunct="1">
              <a:lnSpc>
                <a:spcPct val="90000"/>
              </a:lnSpc>
              <a:spcBef>
                <a:spcPts val="2400"/>
              </a:spcBef>
              <a:spcAft>
                <a:spcPct val="0"/>
              </a:spcAft>
              <a:buClr>
                <a:srgbClr val="264D8B"/>
              </a:buClr>
              <a:buSzTx/>
              <a:buFont typeface="Times" charset="0"/>
              <a:buChar char="•"/>
              <a:tabLst/>
              <a:defRPr/>
            </a:pPr>
            <a:r>
              <a:rPr kumimoji="0" lang="en-US" alt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Trebuchet MS"/>
                <a:ea typeface="MS PGothic"/>
                <a:cs typeface="+mn-cs"/>
              </a:rPr>
              <a:t>You can test for and assign </a:t>
            </a:r>
            <a:r>
              <a:rPr kumimoji="0" lang="en-US" alt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Courier New" pitchFamily="49" charset="0"/>
                <a:ea typeface="MS PGothic"/>
                <a:cs typeface="+mn-cs"/>
                <a:sym typeface="Courier" charset="0"/>
              </a:rPr>
              <a:t>null</a:t>
            </a:r>
            <a:r>
              <a:rPr kumimoji="0" lang="en-US" alt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Trebuchet MS"/>
                <a:ea typeface="MS PGothic"/>
                <a:cs typeface="+mn-cs"/>
              </a:rPr>
              <a:t/>
            </a:r>
            <a:br>
              <a:rPr kumimoji="0" lang="en-US" alt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1A3170"/>
                </a:solidFill>
                <a:effectLst/>
                <a:uLnTx/>
                <a:uFillTx/>
                <a:latin typeface="Trebuchet MS"/>
                <a:ea typeface="MS PGothic"/>
                <a:cs typeface="+mn-cs"/>
              </a:rPr>
            </a:br>
            <a:endParaRPr kumimoji="0" lang="en-US" altLang="en-US" sz="1400" b="0" i="0" u="none" strike="noStrike" kern="0" cap="none" spc="0" normalizeH="0" baseline="0" noProof="0" smtClean="0">
              <a:ln>
                <a:noFill/>
              </a:ln>
              <a:solidFill>
                <a:srgbClr val="1A3170"/>
              </a:solidFill>
              <a:effectLst/>
              <a:uLnTx/>
              <a:uFillTx/>
              <a:latin typeface="Trebuchet MS"/>
              <a:ea typeface="MS PGothic"/>
              <a:cs typeface="+mn-cs"/>
            </a:endParaRPr>
          </a:p>
          <a:p>
            <a:pPr marL="839788" marR="0" lvl="2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264D8B"/>
              </a:buClr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 Bold" charset="0"/>
                <a:ea typeface="MS PGothic"/>
                <a:sym typeface="Courier New Bold" charset="0"/>
              </a:rPr>
              <a:t>private NumberDisplay hours;</a:t>
            </a: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 Bold" charset="0"/>
                <a:ea typeface="ヒラギノ角ゴ ProN W6" charset="-128"/>
                <a:sym typeface="Courier New Bold" charset="0"/>
              </a:rPr>
              <a:t/>
            </a:r>
            <a:b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 Bold" charset="0"/>
                <a:ea typeface="ヒラギノ角ゴ ProN W6" charset="-128"/>
                <a:sym typeface="Courier New Bold" charset="0"/>
              </a:rPr>
            </a:b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 Bold" charset="0"/>
                <a:ea typeface="ヒラギノ角ゴ ProN W6" charset="-128"/>
                <a:sym typeface="Courier New Bold" charset="0"/>
              </a:rPr>
              <a:t/>
            </a:r>
            <a:b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 Bold" charset="0"/>
                <a:ea typeface="ヒラギノ角ゴ ProN W6" charset="-128"/>
                <a:sym typeface="Courier New Bold" charset="0"/>
              </a:rPr>
            </a:b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 Bold" charset="0"/>
                <a:ea typeface="MS PGothic"/>
                <a:sym typeface="Courier New Bold" charset="0"/>
              </a:rPr>
              <a:t>if(hours != null) { ... }</a:t>
            </a: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 Bold" charset="0"/>
                <a:ea typeface="ヒラギノ角ゴ ProN W6" charset="-128"/>
                <a:sym typeface="Courier New Bold" charset="0"/>
              </a:rPr>
              <a:t/>
            </a:r>
            <a:b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 Bold" charset="0"/>
                <a:ea typeface="ヒラギノ角ゴ ProN W6" charset="-128"/>
                <a:sym typeface="Courier New Bold" charset="0"/>
              </a:rPr>
            </a:b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 Bold" charset="0"/>
                <a:ea typeface="ヒラギノ角ゴ ProN W6" charset="-128"/>
                <a:sym typeface="Courier New Bold" charset="0"/>
              </a:rPr>
              <a:t/>
            </a:r>
            <a:b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 Bold" charset="0"/>
                <a:ea typeface="ヒラギノ角ゴ ProN W6" charset="-128"/>
                <a:sym typeface="Courier New Bold" charset="0"/>
              </a:rPr>
            </a:b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 Bold" charset="0"/>
                <a:ea typeface="MS PGothic"/>
                <a:sym typeface="Courier New Bold" charset="0"/>
              </a:rPr>
              <a:t>hours = null;</a:t>
            </a:r>
            <a:endParaRPr kumimoji="0" lang="en-US" alt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urier New Bold" charset="0"/>
              <a:ea typeface="MS PGothic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990600" y="1524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81279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44AAC6"/>
                </a:solidFill>
                <a:effectLst/>
                <a:uLnTx/>
                <a:uFillTx/>
                <a:latin typeface="Trebuchet MS"/>
                <a:ea typeface="MS PGothic"/>
                <a:cs typeface="+mj-cs"/>
              </a:rPr>
              <a:t>null vs. void</a:t>
            </a:r>
            <a:endParaRPr kumimoji="0" lang="en-US" altLang="en-US" sz="4400" b="0" i="0" u="none" strike="noStrike" kern="0" cap="none" spc="0" normalizeH="0" baseline="0" noProof="0" dirty="0" smtClean="0">
              <a:ln>
                <a:noFill/>
              </a:ln>
              <a:solidFill>
                <a:srgbClr val="44AAC6"/>
              </a:solidFill>
              <a:effectLst/>
              <a:uLnTx/>
              <a:uFillTx/>
              <a:latin typeface="Trebuchet MS"/>
              <a:ea typeface="MS PGothic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066800" y="1066800"/>
            <a:ext cx="7620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23368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+mn-lt"/>
                <a:ea typeface="+mn-ea"/>
              </a:defRPr>
            </a:lvl9pPr>
          </a:lstStyle>
          <a:p>
            <a:pPr marL="382588" algn="ctr" eaLnBrk="1" hangingPunct="1">
              <a:lnSpc>
                <a:spcPct val="90000"/>
              </a:lnSpc>
              <a:buFont typeface="Times" panose="02020603050405020304" pitchFamily="18" charset="0"/>
              <a:buNone/>
            </a:pPr>
            <a:r>
              <a:rPr lang="en-US" altLang="en-US" b="1" kern="0" dirty="0" smtClean="0">
                <a:solidFill>
                  <a:srgbClr val="FF1913"/>
                </a:solidFill>
                <a:latin typeface="Courier New" panose="02070309020205020404" pitchFamily="49" charset="0"/>
                <a:sym typeface="Courier" charset="0"/>
              </a:rPr>
              <a:t>null</a:t>
            </a:r>
            <a:endParaRPr lang="en-US" altLang="en-US" b="1" kern="0" dirty="0" smtClean="0">
              <a:latin typeface="Courier New" panose="02070309020205020404" pitchFamily="49" charset="0"/>
              <a:sym typeface="Courier" charset="0"/>
            </a:endParaRPr>
          </a:p>
          <a:p>
            <a:pPr marL="382588" eaLnBrk="1" hangingPunct="1">
              <a:lnSpc>
                <a:spcPct val="90000"/>
              </a:lnSpc>
            </a:pPr>
            <a:r>
              <a:rPr lang="en-US" altLang="en-US" b="1" kern="0" dirty="0" smtClean="0">
                <a:latin typeface="Courier New" panose="02070309020205020404" pitchFamily="49" charset="0"/>
                <a:sym typeface="Courier" charset="0"/>
              </a:rPr>
              <a:t>Means undefined or no memory address is being pointed to</a:t>
            </a:r>
          </a:p>
          <a:p>
            <a:pPr marL="382588" eaLnBrk="1" hangingPunct="1">
              <a:lnSpc>
                <a:spcPct val="90000"/>
              </a:lnSpc>
            </a:pPr>
            <a:r>
              <a:rPr lang="en-US" altLang="en-US" kern="0" dirty="0">
                <a:latin typeface="Courier New" panose="02070309020205020404" pitchFamily="49" charset="0"/>
                <a:sym typeface="Courier" charset="0"/>
              </a:rPr>
              <a:t>U</a:t>
            </a:r>
            <a:r>
              <a:rPr lang="en-US" altLang="en-US" b="1" kern="0" dirty="0" smtClean="0">
                <a:latin typeface="Courier New" panose="02070309020205020404" pitchFamily="49" charset="0"/>
                <a:sym typeface="Courier" charset="0"/>
              </a:rPr>
              <a:t>sed </a:t>
            </a:r>
            <a:r>
              <a:rPr lang="en-US" altLang="en-US" b="1" kern="0" smtClean="0">
                <a:latin typeface="Courier New" panose="02070309020205020404" pitchFamily="49" charset="0"/>
                <a:sym typeface="Courier" charset="0"/>
              </a:rPr>
              <a:t>in code to </a:t>
            </a:r>
            <a:r>
              <a:rPr lang="en-US" altLang="en-US" b="1" kern="0" dirty="0" smtClean="0">
                <a:latin typeface="Courier New" panose="02070309020205020404" pitchFamily="49" charset="0"/>
                <a:sym typeface="Courier" charset="0"/>
              </a:rPr>
              <a:t>represent no object reference exists</a:t>
            </a:r>
          </a:p>
          <a:p>
            <a:pPr marL="382588" algn="ctr" eaLnBrk="1" hangingPunct="1">
              <a:lnSpc>
                <a:spcPct val="90000"/>
              </a:lnSpc>
              <a:spcBef>
                <a:spcPct val="60000"/>
              </a:spcBef>
              <a:buFont typeface="Times" panose="02020603050405020304" pitchFamily="18" charset="0"/>
              <a:buNone/>
            </a:pPr>
            <a:r>
              <a:rPr lang="en-US" altLang="en-US" b="1" kern="0" dirty="0" smtClean="0">
                <a:solidFill>
                  <a:srgbClr val="FF1913"/>
                </a:solidFill>
                <a:latin typeface="Courier New" panose="02070309020205020404" pitchFamily="49" charset="0"/>
                <a:sym typeface="Courier" charset="0"/>
              </a:rPr>
              <a:t>void</a:t>
            </a:r>
            <a:endParaRPr lang="en-US" altLang="en-US" b="1" kern="0" dirty="0" smtClean="0">
              <a:latin typeface="Courier New" panose="02070309020205020404" pitchFamily="49" charset="0"/>
              <a:sym typeface="Courier" charset="0"/>
            </a:endParaRPr>
          </a:p>
          <a:p>
            <a:pPr marL="382588" eaLnBrk="1" hangingPunct="1">
              <a:lnSpc>
                <a:spcPct val="90000"/>
              </a:lnSpc>
            </a:pPr>
            <a:r>
              <a:rPr lang="en-US" altLang="en-US" b="1" kern="0" dirty="0" smtClean="0">
                <a:latin typeface="Courier New" panose="02070309020205020404" pitchFamily="49" charset="0"/>
                <a:sym typeface="Courier" charset="0"/>
              </a:rPr>
              <a:t>Means empty or no data type</a:t>
            </a:r>
          </a:p>
          <a:p>
            <a:pPr marL="382588" eaLnBrk="1" hangingPunct="1">
              <a:lnSpc>
                <a:spcPct val="90000"/>
              </a:lnSpc>
            </a:pPr>
            <a:r>
              <a:rPr lang="en-US" altLang="en-US" kern="0" dirty="0">
                <a:latin typeface="Courier New" panose="02070309020205020404" pitchFamily="49" charset="0"/>
                <a:sym typeface="Courier" charset="0"/>
              </a:rPr>
              <a:t>U</a:t>
            </a:r>
            <a:r>
              <a:rPr lang="en-US" altLang="en-US" b="1" kern="0" dirty="0" smtClean="0">
                <a:latin typeface="Courier New" panose="02070309020205020404" pitchFamily="49" charset="0"/>
                <a:sym typeface="Courier" charset="0"/>
              </a:rPr>
              <a:t>sed in place of the return type for a method when no value is being returned</a:t>
            </a:r>
          </a:p>
        </p:txBody>
      </p:sp>
    </p:spTree>
    <p:extLst>
      <p:ext uri="{BB962C8B-B14F-4D97-AF65-F5344CB8AC3E}">
        <p14:creationId xmlns:p14="http://schemas.microsoft.com/office/powerpoint/2010/main" val="96784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599728"/>
          </a:xfrm>
        </p:spPr>
        <p:txBody>
          <a:bodyPr/>
          <a:lstStyle/>
          <a:p>
            <a:r>
              <a:rPr lang="en-US" altLang="en-US" dirty="0">
                <a:ea typeface="MS PGothic" charset="-128"/>
              </a:rPr>
              <a:t>The debugger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484784"/>
            <a:ext cx="7467600" cy="4611216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altLang="en-US" dirty="0">
                <a:ea typeface="MS PGothic" charset="-128"/>
              </a:rPr>
              <a:t>Useful for gaining insights into program behavior …</a:t>
            </a:r>
          </a:p>
          <a:p>
            <a:pPr>
              <a:spcBef>
                <a:spcPts val="2400"/>
              </a:spcBef>
            </a:pPr>
            <a:r>
              <a:rPr lang="en-US" altLang="en-US" dirty="0">
                <a:ea typeface="MS PGothic" charset="-128"/>
              </a:rPr>
              <a:t>… whether or not there is a program </a:t>
            </a:r>
            <a:r>
              <a:rPr lang="en-US" altLang="en-US" dirty="0" smtClean="0">
                <a:ea typeface="MS PGothic" charset="-128"/>
              </a:rPr>
              <a:t>error</a:t>
            </a:r>
            <a:endParaRPr lang="en-US" altLang="en-US" dirty="0">
              <a:ea typeface="MS PGothic" charset="-128"/>
            </a:endParaRPr>
          </a:p>
          <a:p>
            <a:pPr>
              <a:spcBef>
                <a:spcPts val="2400"/>
              </a:spcBef>
            </a:pPr>
            <a:r>
              <a:rPr lang="en-US" altLang="en-US" dirty="0">
                <a:ea typeface="MS PGothic" charset="-128"/>
              </a:rPr>
              <a:t>Set </a:t>
            </a:r>
            <a:r>
              <a:rPr lang="en-US" altLang="en-US" dirty="0" smtClean="0">
                <a:ea typeface="MS PGothic" charset="-128"/>
              </a:rPr>
              <a:t>breakpoints</a:t>
            </a:r>
            <a:endParaRPr lang="en-US" altLang="en-US" dirty="0">
              <a:ea typeface="MS PGothic" charset="-128"/>
            </a:endParaRPr>
          </a:p>
          <a:p>
            <a:pPr>
              <a:spcBef>
                <a:spcPts val="2400"/>
              </a:spcBef>
            </a:pPr>
            <a:r>
              <a:rPr lang="en-US" altLang="en-US" dirty="0">
                <a:ea typeface="MS PGothic" charset="-128"/>
              </a:rPr>
              <a:t>Examine </a:t>
            </a:r>
            <a:r>
              <a:rPr lang="en-US" altLang="en-US" dirty="0" smtClean="0">
                <a:ea typeface="MS PGothic" charset="-128"/>
              </a:rPr>
              <a:t>variables</a:t>
            </a:r>
            <a:endParaRPr lang="en-US" altLang="en-US" dirty="0">
              <a:ea typeface="MS PGothic" charset="-128"/>
            </a:endParaRPr>
          </a:p>
          <a:p>
            <a:pPr>
              <a:spcBef>
                <a:spcPts val="2400"/>
              </a:spcBef>
            </a:pPr>
            <a:r>
              <a:rPr lang="en-US" altLang="en-US" dirty="0">
                <a:ea typeface="MS PGothic" charset="-128"/>
              </a:rPr>
              <a:t>Step through </a:t>
            </a:r>
            <a:r>
              <a:rPr lang="en-US" altLang="en-US" dirty="0" smtClean="0">
                <a:ea typeface="MS PGothic" charset="-128"/>
              </a:rPr>
              <a:t>code</a:t>
            </a:r>
            <a:endParaRPr lang="en-US" altLang="en-US" dirty="0">
              <a:ea typeface="MS PGothic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MS PGothic" charset="-128"/>
              </a:rPr>
              <a:t>The debugger</a:t>
            </a:r>
          </a:p>
        </p:txBody>
      </p:sp>
      <p:pic>
        <p:nvPicPr>
          <p:cNvPr id="71682" name="Picture 7" descr="fig3-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430338"/>
            <a:ext cx="7488237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990600" y="228600"/>
            <a:ext cx="7772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44AAC6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44AAC6"/>
                </a:solidFill>
                <a:effectLst/>
                <a:uLnTx/>
                <a:uFillTx/>
                <a:latin typeface="Trebuchet MS"/>
                <a:ea typeface="MS PGothic"/>
                <a:cs typeface="+mj-cs"/>
              </a:rPr>
              <a:t>Errors</a:t>
            </a:r>
            <a:endParaRPr kumimoji="0" lang="en-US" altLang="en-US" sz="4400" b="0" i="0" u="none" strike="noStrike" kern="0" cap="none" spc="0" normalizeH="0" baseline="0" noProof="0" dirty="0" smtClean="0">
              <a:ln>
                <a:noFill/>
              </a:ln>
              <a:solidFill>
                <a:srgbClr val="44AAC6"/>
              </a:solidFill>
              <a:effectLst/>
              <a:uLnTx/>
              <a:uFillTx/>
              <a:latin typeface="Trebuchet MS"/>
              <a:ea typeface="MS PGothic"/>
              <a:cs typeface="+mj-cs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143000" y="1196975"/>
            <a:ext cx="7543800" cy="513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panose="02020603050405020304" pitchFamily="18" charset="0"/>
              <a:buChar char="•"/>
              <a:defRPr sz="32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 dirty="0" smtClean="0">
                <a:solidFill>
                  <a:srgbClr val="FF1913"/>
                </a:solidFill>
                <a:latin typeface="Arial" panose="020B0604020202020204" pitchFamily="34" charset="0"/>
              </a:rPr>
              <a:t>Syntax</a:t>
            </a:r>
            <a:endParaRPr lang="en-US" altLang="en-US" sz="2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* Errors in the code text itself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* Found when compiling with unrecognizable text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* Fix by editing code</a:t>
            </a:r>
            <a:endParaRPr lang="en-US" altLang="en-US" sz="2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5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2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 dirty="0" smtClean="0">
                <a:solidFill>
                  <a:srgbClr val="FF1913"/>
                </a:solidFill>
                <a:latin typeface="Arial" panose="020B0604020202020204" pitchFamily="34" charset="0"/>
              </a:rPr>
              <a:t>Logic</a:t>
            </a:r>
            <a:endParaRPr lang="en-US" altLang="en-US" sz="2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* Errors in the behavior of the program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* Found when running with unexpected results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* Fix by debugging and observing states</a:t>
            </a:r>
            <a:endParaRPr lang="en-US" altLang="en-US" sz="2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5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2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 dirty="0" smtClean="0">
                <a:solidFill>
                  <a:srgbClr val="FF1913"/>
                </a:solidFill>
                <a:latin typeface="Arial" panose="020B0604020202020204" pitchFamily="34" charset="0"/>
              </a:rPr>
              <a:t>Runtime</a:t>
            </a:r>
            <a:endParaRPr lang="en-US" altLang="en-US" sz="2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* Errors which prohibit program from 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completing</a:t>
            </a:r>
            <a:endParaRPr lang="en-US" altLang="en-US" sz="24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* Found when executing the program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* Fix by tracing, debugging, observing and editing</a:t>
            </a:r>
            <a:endParaRPr lang="en-US" altLang="en-US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6938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ea typeface="MS PGothic" charset="-128"/>
              </a:rPr>
              <a:t>Concept summary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907704" y="1857524"/>
            <a:ext cx="6305128" cy="4267200"/>
          </a:xfrm>
        </p:spPr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en-GB" altLang="en-US" sz="3200" dirty="0">
                <a:ea typeface="MS PGothic" charset="-128"/>
              </a:rPr>
              <a:t>object creation</a:t>
            </a:r>
          </a:p>
          <a:p>
            <a:pPr eaLnBrk="1" hangingPunct="1">
              <a:spcBef>
                <a:spcPts val="2400"/>
              </a:spcBef>
            </a:pPr>
            <a:r>
              <a:rPr lang="en-GB" altLang="en-US" sz="3200" dirty="0">
                <a:ea typeface="MS PGothic" charset="-128"/>
              </a:rPr>
              <a:t>overloading</a:t>
            </a:r>
          </a:p>
          <a:p>
            <a:pPr eaLnBrk="1" hangingPunct="1">
              <a:spcBef>
                <a:spcPts val="2400"/>
              </a:spcBef>
            </a:pPr>
            <a:r>
              <a:rPr lang="en-GB" altLang="en-US" sz="3200" dirty="0">
                <a:ea typeface="MS PGothic" charset="-128"/>
              </a:rPr>
              <a:t>internal/external method calls</a:t>
            </a:r>
          </a:p>
          <a:p>
            <a:pPr eaLnBrk="1" hangingPunct="1">
              <a:spcBef>
                <a:spcPts val="2400"/>
              </a:spcBef>
            </a:pPr>
            <a:r>
              <a:rPr lang="en-GB" altLang="en-US" sz="3200" dirty="0">
                <a:ea typeface="MS PGothic" charset="-128"/>
              </a:rPr>
              <a:t>debugger</a:t>
            </a:r>
          </a:p>
        </p:txBody>
      </p:sp>
      <p:sp>
        <p:nvSpPr>
          <p:cNvPr id="72707" name="Footer Placeholder 4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>
              <a:solidFill>
                <a:srgbClr val="76807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a two-digit display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US" dirty="0" smtClean="0"/>
              <a:t>We call the class </a:t>
            </a:r>
            <a:r>
              <a:rPr lang="en-US" b="1" i="1" dirty="0" err="1" smtClean="0">
                <a:latin typeface="Courier New" charset="0"/>
                <a:ea typeface="Courier New" charset="0"/>
                <a:cs typeface="Courier New" charset="0"/>
              </a:rPr>
              <a:t>NumberDisplay</a:t>
            </a:r>
            <a:endParaRPr lang="en-US" i="1" dirty="0" smtClean="0"/>
          </a:p>
          <a:p>
            <a:pPr>
              <a:spcBef>
                <a:spcPts val="2400"/>
              </a:spcBef>
            </a:pPr>
            <a:r>
              <a:rPr lang="en-US" dirty="0" smtClean="0"/>
              <a:t>Two integer fields: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The current value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The limit for the value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The current value is incremented until it reaches its limit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It </a:t>
            </a:r>
            <a:r>
              <a:rPr lang="en-US" i="1" dirty="0" smtClean="0"/>
              <a:t>rolls over </a:t>
            </a:r>
            <a:r>
              <a:rPr lang="en-US" dirty="0" smtClean="0"/>
              <a:t>to zero at this point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© 2017 Pearson Education, Inc. Hoboken, NJ. All rights reserved.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666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924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>
                <a:ea typeface="+mj-ea"/>
                <a:cs typeface="+mj-cs"/>
              </a:rPr>
              <a:t>Implementation - NumberDisplay</a:t>
            </a:r>
          </a:p>
        </p:txBody>
      </p:sp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1403350" y="1784350"/>
            <a:ext cx="705643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  <a:latin typeface="Courier New" charset="0"/>
              </a:rPr>
              <a:t>public </a:t>
            </a:r>
            <a:r>
              <a:rPr altLang="en-US" sz="2400" noProof="1">
                <a:solidFill>
                  <a:schemeClr val="tx1"/>
                </a:solidFill>
                <a:latin typeface="Courier New" charset="0"/>
              </a:rPr>
              <a:t>class NumberDisplay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altLang="en-US" sz="2400" noProof="1">
                <a:solidFill>
                  <a:schemeClr val="tx1"/>
                </a:solidFill>
                <a:latin typeface="Courier New" charset="0"/>
              </a:rPr>
              <a:t>{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altLang="en-US" sz="2400" noProof="1">
                <a:solidFill>
                  <a:schemeClr val="tx1"/>
                </a:solidFill>
                <a:latin typeface="Courier New" charset="0"/>
              </a:rPr>
              <a:t>    private int </a:t>
            </a:r>
            <a:r>
              <a:rPr altLang="en-US" sz="2400" noProof="1">
                <a:solidFill>
                  <a:srgbClr val="FF0000"/>
                </a:solidFill>
                <a:latin typeface="Courier New" charset="0"/>
              </a:rPr>
              <a:t>limit</a:t>
            </a:r>
            <a:r>
              <a:rPr altLang="en-US" sz="2400" noProof="1">
                <a:solidFill>
                  <a:schemeClr val="tx1"/>
                </a:solidFill>
                <a:latin typeface="Courier New" charset="0"/>
              </a:rPr>
              <a:t>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altLang="en-US" sz="2400" noProof="1">
                <a:solidFill>
                  <a:schemeClr val="tx1"/>
                </a:solidFill>
                <a:latin typeface="Courier New" charset="0"/>
              </a:rPr>
              <a:t>    private int </a:t>
            </a:r>
            <a:r>
              <a:rPr altLang="en-US" sz="2400" noProof="1">
                <a:solidFill>
                  <a:srgbClr val="FF0000"/>
                </a:solidFill>
                <a:latin typeface="Courier New" charset="0"/>
              </a:rPr>
              <a:t>value</a:t>
            </a:r>
            <a:r>
              <a:rPr altLang="en-US" sz="2400" noProof="1">
                <a:solidFill>
                  <a:schemeClr val="tx1"/>
                </a:solidFill>
                <a:latin typeface="Courier New" charset="0"/>
              </a:rPr>
              <a:t>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altLang="en-US" sz="2400" noProof="1">
              <a:solidFill>
                <a:schemeClr val="tx1"/>
              </a:solidFill>
              <a:latin typeface="Courier New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altLang="en-US" sz="2400" noProof="1">
                <a:solidFill>
                  <a:schemeClr val="tx1"/>
                </a:solidFill>
                <a:latin typeface="Courier New" charset="0"/>
              </a:rPr>
              <a:t>    public NumberDisplay(int limit)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altLang="en-US" sz="2400" noProof="1">
                <a:solidFill>
                  <a:schemeClr val="tx1"/>
                </a:solidFill>
                <a:latin typeface="Courier New" charset="0"/>
              </a:rPr>
              <a:t>    {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altLang="en-US" sz="2400" noProof="1">
                <a:solidFill>
                  <a:schemeClr val="tx1"/>
                </a:solidFill>
                <a:latin typeface="Courier New" charset="0"/>
              </a:rPr>
              <a:t>        this.limit = limit;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altLang="en-US" sz="2400" noProof="1">
                <a:solidFill>
                  <a:schemeClr val="tx1"/>
                </a:solidFill>
                <a:latin typeface="Courier New" charset="0"/>
              </a:rPr>
              <a:t>        value = 0;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altLang="en-US" sz="2400" noProof="1">
                <a:solidFill>
                  <a:schemeClr val="tx1"/>
                </a:solidFill>
                <a:latin typeface="Courier New" charset="0"/>
              </a:rPr>
              <a:t>    }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altLang="en-US" sz="2400" noProof="1">
                <a:solidFill>
                  <a:schemeClr val="tx1"/>
                </a:solidFill>
                <a:latin typeface="Courier New" charset="0"/>
              </a:rPr>
              <a:t>    </a:t>
            </a:r>
            <a:r>
              <a:rPr altLang="en-US" sz="2400" i="1" noProof="1">
                <a:solidFill>
                  <a:schemeClr val="tx1"/>
                </a:solidFill>
                <a:latin typeface="Courier New" charset="0"/>
              </a:rPr>
              <a:t>...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altLang="en-US" sz="2400" noProof="1">
                <a:solidFill>
                  <a:schemeClr val="tx1"/>
                </a:solidFill>
                <a:latin typeface="Courier New" charset="0"/>
              </a:rPr>
              <a:t>}</a:t>
            </a:r>
            <a:endParaRPr lang="en-GB" altLang="en-US" sz="2400" dirty="0">
              <a:solidFill>
                <a:schemeClr val="tx1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924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>
                <a:ea typeface="+mj-ea"/>
                <a:cs typeface="+mj-cs"/>
              </a:rPr>
              <a:t>Implementation - ClockDisplay</a:t>
            </a:r>
          </a:p>
        </p:txBody>
      </p:sp>
      <p:sp>
        <p:nvSpPr>
          <p:cNvPr id="37890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>
              <a:solidFill>
                <a:srgbClr val="76807A"/>
              </a:solidFill>
              <a:latin typeface="Arial" charset="0"/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295400" y="2362200"/>
            <a:ext cx="7543800" cy="402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800" dirty="0">
                <a:solidFill>
                  <a:schemeClr val="tx1"/>
                </a:solidFill>
                <a:latin typeface="Courier New" charset="0"/>
              </a:rPr>
              <a:t>public </a:t>
            </a:r>
            <a:r>
              <a:rPr altLang="en-US" sz="2800" noProof="1">
                <a:solidFill>
                  <a:schemeClr val="tx1"/>
                </a:solidFill>
                <a:latin typeface="Courier New" charset="0"/>
              </a:rPr>
              <a:t>class ClockDisplay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altLang="en-US" sz="2800" noProof="1">
                <a:solidFill>
                  <a:schemeClr val="tx1"/>
                </a:solidFill>
                <a:latin typeface="Courier New" charset="0"/>
              </a:rPr>
              <a:t>{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altLang="en-US" sz="2800" noProof="1">
                <a:solidFill>
                  <a:schemeClr val="tx1"/>
                </a:solidFill>
                <a:latin typeface="Courier New" charset="0"/>
              </a:rPr>
              <a:t>    private </a:t>
            </a:r>
            <a:r>
              <a:rPr altLang="en-US" sz="2800" noProof="1">
                <a:solidFill>
                  <a:srgbClr val="FF0000"/>
                </a:solidFill>
                <a:latin typeface="Courier New" charset="0"/>
              </a:rPr>
              <a:t>NumberDisplay</a:t>
            </a:r>
            <a:r>
              <a:rPr altLang="en-US" sz="2800" noProof="1">
                <a:solidFill>
                  <a:schemeClr val="tx1"/>
                </a:solidFill>
                <a:latin typeface="Courier New" charset="0"/>
              </a:rPr>
              <a:t> hours;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altLang="en-US" sz="2800" noProof="1">
                <a:solidFill>
                  <a:schemeClr val="tx1"/>
                </a:solidFill>
                <a:latin typeface="Courier New" charset="0"/>
              </a:rPr>
              <a:t>    </a:t>
            </a:r>
            <a:r>
              <a:rPr lang="en-US" altLang="en-US" sz="2800" dirty="0">
                <a:solidFill>
                  <a:schemeClr val="tx1"/>
                </a:solidFill>
                <a:latin typeface="Courier New" charset="0"/>
              </a:rPr>
              <a:t>private </a:t>
            </a:r>
            <a:r>
              <a:rPr lang="en-US" altLang="en-US" sz="2800" dirty="0" err="1">
                <a:solidFill>
                  <a:srgbClr val="FF0000"/>
                </a:solidFill>
                <a:latin typeface="Courier New" charset="0"/>
              </a:rPr>
              <a:t>NumberDisplay</a:t>
            </a:r>
            <a:r>
              <a:rPr lang="en-US" altLang="en-US" sz="2800" dirty="0">
                <a:solidFill>
                  <a:srgbClr val="FF0000"/>
                </a:solidFill>
                <a:latin typeface="Courier New" charset="0"/>
              </a:rPr>
              <a:t> </a:t>
            </a:r>
            <a:r>
              <a:rPr lang="en-US" altLang="en-US" sz="2800" dirty="0">
                <a:solidFill>
                  <a:schemeClr val="tx1"/>
                </a:solidFill>
                <a:latin typeface="Courier New" charset="0"/>
              </a:rPr>
              <a:t>minutes;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altLang="en-US" sz="2800" noProof="1">
              <a:solidFill>
                <a:schemeClr val="tx1"/>
              </a:solidFill>
              <a:latin typeface="Courier New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altLang="en-US" sz="2800" noProof="1">
                <a:solidFill>
                  <a:schemeClr val="tx1"/>
                </a:solidFill>
                <a:latin typeface="Courier New" charset="0"/>
              </a:rPr>
              <a:t>    </a:t>
            </a:r>
            <a:r>
              <a:rPr altLang="en-US" sz="2800" i="1" noProof="1">
                <a:solidFill>
                  <a:schemeClr val="tx1"/>
                </a:solidFill>
                <a:latin typeface="Courier New" charset="0"/>
              </a:rPr>
              <a:t>Constructor and</a:t>
            </a:r>
            <a:endParaRPr lang="en-GB" altLang="en-US" sz="2800" i="1" dirty="0">
              <a:solidFill>
                <a:schemeClr val="tx1"/>
              </a:solidFill>
              <a:latin typeface="Courier New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800" i="1" dirty="0">
                <a:solidFill>
                  <a:schemeClr val="tx1"/>
                </a:solidFill>
                <a:latin typeface="Courier New" charset="0"/>
              </a:rPr>
              <a:t>    </a:t>
            </a:r>
            <a:r>
              <a:rPr altLang="en-US" sz="2800" i="1" noProof="1">
                <a:solidFill>
                  <a:schemeClr val="tx1"/>
                </a:solidFill>
                <a:latin typeface="Courier New" charset="0"/>
              </a:rPr>
              <a:t>methods omitted.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altLang="en-US" sz="2800" noProof="1">
                <a:solidFill>
                  <a:schemeClr val="tx1"/>
                </a:solidFill>
                <a:latin typeface="Courier New" charset="0"/>
              </a:rPr>
              <a:t>}</a:t>
            </a:r>
          </a:p>
          <a:p>
            <a:pPr lvl="2" eaLnBrk="1" hangingPunct="1">
              <a:buClrTx/>
              <a:buFontTx/>
              <a:buNone/>
            </a:pPr>
            <a:endParaRPr lang="en-GB" altLang="en-US" sz="2800" b="0" dirty="0">
              <a:solidFill>
                <a:schemeClr val="tx1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ea typeface="+mj-ea"/>
                <a:cs typeface="+mj-cs"/>
              </a:rPr>
              <a:t>Class </a:t>
            </a:r>
            <a:r>
              <a:rPr lang="en-GB" dirty="0" smtClean="0">
                <a:ea typeface="+mj-ea"/>
                <a:cs typeface="+mj-cs"/>
              </a:rPr>
              <a:t>diagram</a:t>
            </a:r>
            <a:br>
              <a:rPr lang="en-GB" dirty="0" smtClean="0">
                <a:ea typeface="+mj-ea"/>
                <a:cs typeface="+mj-cs"/>
              </a:rPr>
            </a:br>
            <a:r>
              <a:rPr lang="en-GB" dirty="0" smtClean="0"/>
              <a:t>(static view)</a:t>
            </a:r>
            <a:endParaRPr lang="en-GB" dirty="0">
              <a:ea typeface="+mj-ea"/>
              <a:cs typeface="+mj-cs"/>
            </a:endParaRPr>
          </a:p>
        </p:txBody>
      </p:sp>
      <p:sp>
        <p:nvSpPr>
          <p:cNvPr id="41986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>
              <a:solidFill>
                <a:srgbClr val="76807A"/>
              </a:solidFill>
              <a:latin typeface="Arial" charset="0"/>
            </a:endParaRPr>
          </a:p>
        </p:txBody>
      </p:sp>
      <p:pic>
        <p:nvPicPr>
          <p:cNvPr id="41987" name="Picture 8" descr="fig3-5b-colo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57400"/>
            <a:ext cx="5054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ea typeface="+mj-ea"/>
                <a:cs typeface="+mj-cs"/>
              </a:rPr>
              <a:t>Object </a:t>
            </a:r>
            <a:r>
              <a:rPr lang="en-GB" dirty="0" smtClean="0">
                <a:ea typeface="+mj-ea"/>
                <a:cs typeface="+mj-cs"/>
              </a:rPr>
              <a:t>diagram</a:t>
            </a:r>
            <a:br>
              <a:rPr lang="en-GB" dirty="0" smtClean="0">
                <a:ea typeface="+mj-ea"/>
                <a:cs typeface="+mj-cs"/>
              </a:rPr>
            </a:br>
            <a:r>
              <a:rPr lang="en-GB" dirty="0" smtClean="0"/>
              <a:t>(dynamic view)</a:t>
            </a:r>
            <a:endParaRPr lang="en-GB" dirty="0">
              <a:ea typeface="+mj-ea"/>
              <a:cs typeface="+mj-cs"/>
            </a:endParaRPr>
          </a:p>
        </p:txBody>
      </p:sp>
      <p:sp>
        <p:nvSpPr>
          <p:cNvPr id="39938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 smtClean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  <a:endParaRPr lang="en-GB" altLang="en-US" sz="1200">
              <a:solidFill>
                <a:srgbClr val="76807A"/>
              </a:solidFill>
              <a:latin typeface="Arial" charset="0"/>
            </a:endParaRPr>
          </a:p>
        </p:txBody>
      </p:sp>
      <p:pic>
        <p:nvPicPr>
          <p:cNvPr id="39939" name="Picture 15" descr="fig3-5-colo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16832"/>
            <a:ext cx="56261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bjects-first-6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bjects-first-4e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objects-first-4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objects-first-6e.potx</Template>
  <TotalTime>1050</TotalTime>
  <Words>2009</Words>
  <Application>Microsoft Office PowerPoint</Application>
  <PresentationFormat>On-screen Show (4:3)</PresentationFormat>
  <Paragraphs>387</Paragraphs>
  <Slides>45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7" baseType="lpstr">
      <vt:lpstr>MS PGothic</vt:lpstr>
      <vt:lpstr>MS PGothic</vt:lpstr>
      <vt:lpstr>Arial</vt:lpstr>
      <vt:lpstr>Courier</vt:lpstr>
      <vt:lpstr>Courier New</vt:lpstr>
      <vt:lpstr>Courier New Bold</vt:lpstr>
      <vt:lpstr>Times</vt:lpstr>
      <vt:lpstr>Times New Roman</vt:lpstr>
      <vt:lpstr>Trebuchet MS</vt:lpstr>
      <vt:lpstr>Trebuchet MS Italic</vt:lpstr>
      <vt:lpstr>ヒラギノ角ゴ ProN W6</vt:lpstr>
      <vt:lpstr>objects-first-6e</vt:lpstr>
      <vt:lpstr>Object interaction</vt:lpstr>
      <vt:lpstr>A digital clock</vt:lpstr>
      <vt:lpstr>Abstraction and modularization</vt:lpstr>
      <vt:lpstr>Modularizing the clock display</vt:lpstr>
      <vt:lpstr>Modeling a two-digit display</vt:lpstr>
      <vt:lpstr>Implementation - NumberDisplay</vt:lpstr>
      <vt:lpstr>Implementation - ClockDisplay</vt:lpstr>
      <vt:lpstr>Class diagram (static view)</vt:lpstr>
      <vt:lpstr>Object diagram (dynamic view)</vt:lpstr>
      <vt:lpstr>Primitive types vs.  Object types</vt:lpstr>
      <vt:lpstr>Quiz:  What is the output?</vt:lpstr>
      <vt:lpstr>Primitive types vs.  object types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modulo operator</vt:lpstr>
      <vt:lpstr>PowerPoint Presentation</vt:lpstr>
      <vt:lpstr>Quiz</vt:lpstr>
      <vt:lpstr>Quiz</vt:lpstr>
      <vt:lpstr>increment method</vt:lpstr>
      <vt:lpstr>Alternative increment method</vt:lpstr>
      <vt:lpstr>PowerPoint Presentation</vt:lpstr>
      <vt:lpstr>Source code: NumberDisplay</vt:lpstr>
      <vt:lpstr>PowerPoint Presentation</vt:lpstr>
      <vt:lpstr>Classes as types</vt:lpstr>
      <vt:lpstr>Concepts</vt:lpstr>
      <vt:lpstr>Objects creating objects</vt:lpstr>
      <vt:lpstr>Objects creating objects</vt:lpstr>
      <vt:lpstr>ClockDisplay object diagram</vt:lpstr>
      <vt:lpstr>Object interaction</vt:lpstr>
      <vt:lpstr>Object interaction</vt:lpstr>
      <vt:lpstr>Method calling</vt:lpstr>
      <vt:lpstr>External method calls</vt:lpstr>
      <vt:lpstr>Internal method calls</vt:lpstr>
      <vt:lpstr>Internal method</vt:lpstr>
      <vt:lpstr>Method calls</vt:lpstr>
      <vt:lpstr>The this keyword</vt:lpstr>
      <vt:lpstr>PowerPoint Presentation</vt:lpstr>
      <vt:lpstr>PowerPoint Presentation</vt:lpstr>
      <vt:lpstr>The debugger</vt:lpstr>
      <vt:lpstr>The debugger</vt:lpstr>
      <vt:lpstr>PowerPoint Presentation</vt:lpstr>
      <vt:lpstr>Concept summary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Objects First With Java - Chapter 3</dc:title>
  <dc:subject/>
  <dc:creator>David J. Barnes, Michael Kölling</dc:creator>
  <cp:keywords/>
  <dc:description>Copyright © David J. Barnes, Michael Kölling</dc:description>
  <cp:lastModifiedBy>Chien, Chia C</cp:lastModifiedBy>
  <cp:revision>130</cp:revision>
  <cp:lastPrinted>2003-09-01T07:03:17Z</cp:lastPrinted>
  <dcterms:created xsi:type="dcterms:W3CDTF">2009-04-22T19:24:48Z</dcterms:created>
  <dcterms:modified xsi:type="dcterms:W3CDTF">2017-07-10T17:13:17Z</dcterms:modified>
  <cp:category/>
</cp:coreProperties>
</file>