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40"/>
  </p:notesMasterIdLst>
  <p:handoutMasterIdLst>
    <p:handoutMasterId r:id="rId41"/>
  </p:handoutMasterIdLst>
  <p:sldIdLst>
    <p:sldId id="361" r:id="rId2"/>
    <p:sldId id="302" r:id="rId3"/>
    <p:sldId id="299" r:id="rId4"/>
    <p:sldId id="340" r:id="rId5"/>
    <p:sldId id="290" r:id="rId6"/>
    <p:sldId id="272" r:id="rId7"/>
    <p:sldId id="341" r:id="rId8"/>
    <p:sldId id="342" r:id="rId9"/>
    <p:sldId id="291" r:id="rId10"/>
    <p:sldId id="343" r:id="rId11"/>
    <p:sldId id="362" r:id="rId12"/>
    <p:sldId id="292" r:id="rId13"/>
    <p:sldId id="344" r:id="rId14"/>
    <p:sldId id="345" r:id="rId15"/>
    <p:sldId id="349" r:id="rId16"/>
    <p:sldId id="363" r:id="rId17"/>
    <p:sldId id="364" r:id="rId18"/>
    <p:sldId id="365" r:id="rId19"/>
    <p:sldId id="366" r:id="rId20"/>
    <p:sldId id="367" r:id="rId21"/>
    <p:sldId id="368" r:id="rId22"/>
    <p:sldId id="357" r:id="rId23"/>
    <p:sldId id="358" r:id="rId24"/>
    <p:sldId id="369" r:id="rId25"/>
    <p:sldId id="350" r:id="rId26"/>
    <p:sldId id="370" r:id="rId27"/>
    <p:sldId id="371" r:id="rId28"/>
    <p:sldId id="305" r:id="rId29"/>
    <p:sldId id="306" r:id="rId30"/>
    <p:sldId id="307" r:id="rId31"/>
    <p:sldId id="308" r:id="rId32"/>
    <p:sldId id="309" r:id="rId33"/>
    <p:sldId id="310" r:id="rId34"/>
    <p:sldId id="372" r:id="rId35"/>
    <p:sldId id="346" r:id="rId36"/>
    <p:sldId id="373" r:id="rId37"/>
    <p:sldId id="374" r:id="rId38"/>
    <p:sldId id="375" r:id="rId39"/>
  </p:sldIdLst>
  <p:sldSz cx="9144000" cy="6858000" type="screen4x3"/>
  <p:notesSz cx="67945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A57133"/>
    <a:srgbClr val="264D8B"/>
    <a:srgbClr val="007E4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3"/>
    <p:restoredTop sz="93465"/>
  </p:normalViewPr>
  <p:slideViewPr>
    <p:cSldViewPr>
      <p:cViewPr varScale="1">
        <p:scale>
          <a:sx n="81" d="100"/>
          <a:sy n="81" d="100"/>
        </p:scale>
        <p:origin x="147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945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0">
                <a:latin typeface="Verdana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4063"/>
            <a:ext cx="53594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0" smtClean="0">
                <a:latin typeface="Verdana" charset="0"/>
              </a:defRPr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2613" y="9644063"/>
            <a:ext cx="1131887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b="0" smtClean="0">
                <a:latin typeface="Verdana" charset="0"/>
              </a:defRPr>
            </a:lvl1pPr>
          </a:lstStyle>
          <a:p>
            <a:pPr>
              <a:defRPr/>
            </a:pPr>
            <a:fld id="{F473B8C4-A538-D749-99DD-D9F57FE739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3398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3018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latin typeface="Courier New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42050" y="0"/>
            <a:ext cx="55245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latin typeface="Courier New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2646362" cy="1227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44063"/>
            <a:ext cx="3590925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4125" y="9644063"/>
            <a:ext cx="460375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F0764F-8D88-9E42-AF44-B948792BA6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77208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9011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9011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A7AC0DF-D14E-2A4D-BD49-1783F2B819F5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9675" cy="284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28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2390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2390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7CF4B6-F9DB-456B-878D-35CF27FE0992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239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1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1571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8E87876-5CA6-F143-8FE5-6A1AE7FF6BCB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28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5067300" cy="7540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latin typeface="Times New Roman" charset="0"/>
              <a:ea typeface="ＭＳ Ｐゴシック" charset="-128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27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1776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1776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AD1FF63-A02B-7E41-8252-1E437B59E377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29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2049463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r>
              <a:rPr lang="en-US" altLang="en-US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Times New Roman" charset="0"/>
              </a:rPr>
              <a:t>== is not true here (of course)</a:t>
            </a:r>
          </a:p>
        </p:txBody>
      </p:sp>
    </p:spTree>
    <p:extLst>
      <p:ext uri="{BB962C8B-B14F-4D97-AF65-F5344CB8AC3E}">
        <p14:creationId xmlns:p14="http://schemas.microsoft.com/office/powerpoint/2010/main" val="34668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1981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1981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C23A1D3-11F7-C44F-93C4-2952F0B4CD6E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30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381635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r>
              <a:rPr lang="en-US" altLang="en-US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Times New Roman" charset="0"/>
              </a:rPr>
              <a:t>== is still not true here (different objects, == tests identity)</a:t>
            </a:r>
          </a:p>
        </p:txBody>
      </p:sp>
    </p:spTree>
    <p:extLst>
      <p:ext uri="{BB962C8B-B14F-4D97-AF65-F5344CB8AC3E}">
        <p14:creationId xmlns:p14="http://schemas.microsoft.com/office/powerpoint/2010/main" val="699226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2185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2185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DD18EC8-A5D3-DC48-8BA9-09D654DD3E17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31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1978025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r>
              <a:rPr lang="en-US" altLang="en-US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Times New Roman" charset="0"/>
              </a:rPr>
              <a:t>== is true now (same object)</a:t>
            </a:r>
          </a:p>
        </p:txBody>
      </p:sp>
    </p:spTree>
    <p:extLst>
      <p:ext uri="{BB962C8B-B14F-4D97-AF65-F5344CB8AC3E}">
        <p14:creationId xmlns:p14="http://schemas.microsoft.com/office/powerpoint/2010/main" val="86400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2390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E16377B-DF6C-FD4A-A60F-835AD991714E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32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381635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r>
              <a:rPr lang="en-US" altLang="en-US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Times New Roman" charset="0"/>
              </a:rPr>
              <a:t>== is still not true here (different objects, == tests identity)</a:t>
            </a:r>
          </a:p>
        </p:txBody>
      </p:sp>
    </p:spTree>
    <p:extLst>
      <p:ext uri="{BB962C8B-B14F-4D97-AF65-F5344CB8AC3E}">
        <p14:creationId xmlns:p14="http://schemas.microsoft.com/office/powerpoint/2010/main" val="106858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259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259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7C30653-83D8-C347-A2C6-4B254C05E984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33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381635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r>
              <a:rPr lang="en-US" altLang="en-US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Times New Roman" charset="0"/>
              </a:rPr>
              <a:t>== is still not true here (different objects, == tests identity)</a:t>
            </a:r>
          </a:p>
        </p:txBody>
      </p:sp>
    </p:spTree>
    <p:extLst>
      <p:ext uri="{BB962C8B-B14F-4D97-AF65-F5344CB8AC3E}">
        <p14:creationId xmlns:p14="http://schemas.microsoft.com/office/powerpoint/2010/main" val="67718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9216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F8A91CA-3D64-5C4C-858B-AD0F7F8598A2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54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952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4D98C7F-498A-494C-BD07-BF8F77403213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4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9728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9728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5007136-3D78-B447-A53C-10621BF9872D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6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4925D6-E274-F64C-A948-93D2564D2559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06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0445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0445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B41822-6E3F-B346-B551-2E5D078C9F58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001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/>
              <a:t>Objects First with Java</a:t>
            </a:r>
          </a:p>
        </p:txBody>
      </p:sp>
      <p:sp>
        <p:nvSpPr>
          <p:cNvPr id="1249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r>
              <a:rPr lang="en-GB" altLang="en-US" sz="1200"/>
              <a:t>© David J. Barnes and Michael Kölling</a:t>
            </a:r>
          </a:p>
        </p:txBody>
      </p:sp>
      <p:sp>
        <p:nvSpPr>
          <p:cNvPr id="12493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fld id="{50BE58C5-62B4-B744-987E-B2B573D7FFE5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  <p:sp>
        <p:nvSpPr>
          <p:cNvPr id="1249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0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/>
              <a:t>Objects First with Java</a:t>
            </a:r>
          </a:p>
        </p:txBody>
      </p:sp>
      <p:sp>
        <p:nvSpPr>
          <p:cNvPr id="1249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r>
              <a:rPr lang="en-GB" altLang="en-US" sz="1200"/>
              <a:t>© David J. Barnes and Michael Kölling</a:t>
            </a:r>
          </a:p>
        </p:txBody>
      </p:sp>
      <p:sp>
        <p:nvSpPr>
          <p:cNvPr id="12493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fld id="{2BB708C6-0CBD-0C44-AEE4-1AE187E04F50}" type="slidenum">
              <a:rPr lang="en-GB" altLang="en-US" sz="1200"/>
              <a:pPr eaLnBrk="1" hangingPunct="1"/>
              <a:t>23</a:t>
            </a:fld>
            <a:endParaRPr lang="en-GB" altLang="en-US" sz="1200"/>
          </a:p>
        </p:txBody>
      </p:sp>
      <p:sp>
        <p:nvSpPr>
          <p:cNvPr id="1249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87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53251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53252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7053E4-AE53-4EB4-B858-C42F16E5BD24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211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79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152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6F5E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b="0" kern="0" dirty="0"/>
              <a:t>for-each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1066800"/>
            <a:ext cx="746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0" kern="0"/>
              <a:t>PROS</a:t>
            </a:r>
            <a:endParaRPr lang="en-US" altLang="en-US" sz="2800" b="0" kern="0"/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easy to use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access to ALL items one-by-one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ability to change the state of the item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terminates automatically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selective filter using </a:t>
            </a:r>
            <a:r>
              <a:rPr lang="en-US" altLang="en-US" sz="2000" b="0" i="1" kern="0"/>
              <a:t>if-else</a:t>
            </a:r>
            <a:r>
              <a:rPr lang="en-US" altLang="en-US" sz="2000" b="0" kern="0"/>
              <a:t> statements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actions in body may be complicated with multiple lines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use on ANY type of collection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abstraction from details of how handling occurs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endParaRPr lang="en-US" altLang="en-US" sz="1600" b="0" kern="0"/>
          </a:p>
          <a:p>
            <a:pPr>
              <a:lnSpc>
                <a:spcPct val="90000"/>
              </a:lnSpc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0" kern="0"/>
              <a:t>CONS</a:t>
            </a:r>
            <a:endParaRPr lang="en-US" altLang="en-US" sz="2800" b="0" kern="0"/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no index provided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can NOT stop during looping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definite iteration of ALL items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can NOT remove or add elements during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use for collections only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access must be to ALL items in sequence [0 to size-1]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endParaRPr lang="en-US" altLang="en-US" sz="2800" b="0" kern="0"/>
          </a:p>
        </p:txBody>
      </p:sp>
    </p:spTree>
    <p:extLst>
      <p:ext uri="{BB962C8B-B14F-4D97-AF65-F5344CB8AC3E}">
        <p14:creationId xmlns:p14="http://schemas.microsoft.com/office/powerpoint/2010/main" val="158097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Elements of the loop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150150"/>
            <a:ext cx="7620000" cy="4267200"/>
          </a:xfrm>
        </p:spPr>
        <p:txBody>
          <a:bodyPr/>
          <a:lstStyle/>
          <a:p>
            <a:pPr marL="514350" indent="-514350" eaLnBrk="1" hangingPunct="1">
              <a:spcBef>
                <a:spcPts val="2400"/>
              </a:spcBef>
              <a:buFont typeface="+mj-lt"/>
              <a:buAutoNum type="arabicPeriod"/>
            </a:pPr>
            <a:r>
              <a:rPr lang="en-US" altLang="en-US" sz="2800" u="sng" dirty="0">
                <a:ea typeface="MS PGothic" charset="-128"/>
              </a:rPr>
              <a:t>Initialization</a:t>
            </a:r>
            <a:r>
              <a:rPr lang="en-US" altLang="en-US" sz="2800" dirty="0">
                <a:ea typeface="MS PGothic" charset="-128"/>
              </a:rPr>
              <a:t>: Declare an index variable</a:t>
            </a:r>
          </a:p>
          <a:p>
            <a:pPr marL="514350" indent="-514350" eaLnBrk="1" hangingPunct="1">
              <a:spcBef>
                <a:spcPts val="2400"/>
              </a:spcBef>
              <a:buFont typeface="+mj-lt"/>
              <a:buAutoNum type="arabicPeriod"/>
            </a:pPr>
            <a:r>
              <a:rPr lang="en-US" altLang="en-US" sz="2800" u="sng" dirty="0">
                <a:ea typeface="MS PGothic" charset="-128"/>
              </a:rPr>
              <a:t>Condition</a:t>
            </a:r>
            <a:r>
              <a:rPr lang="en-US" altLang="en-US" sz="2800" dirty="0">
                <a:ea typeface="MS PGothic" charset="-128"/>
              </a:rPr>
              <a:t>: Must be expressed correctly</a:t>
            </a:r>
          </a:p>
          <a:p>
            <a:pPr marL="514350" indent="-514350" eaLnBrk="1" hangingPunct="1">
              <a:spcBef>
                <a:spcPts val="2400"/>
              </a:spcBef>
              <a:buFont typeface="+mj-lt"/>
              <a:buAutoNum type="arabicPeriod"/>
            </a:pPr>
            <a:r>
              <a:rPr lang="en-US" altLang="en-US" sz="2800" u="sng" dirty="0">
                <a:ea typeface="MS PGothic" charset="-128"/>
              </a:rPr>
              <a:t>Retrieval</a:t>
            </a:r>
            <a:r>
              <a:rPr lang="en-US" altLang="en-US" sz="2800" dirty="0">
                <a:ea typeface="MS PGothic" charset="-128"/>
              </a:rPr>
              <a:t>: May need to fetch each element</a:t>
            </a:r>
          </a:p>
          <a:p>
            <a:pPr marL="514350" indent="-514350" eaLnBrk="1" hangingPunct="1">
              <a:spcBef>
                <a:spcPts val="2400"/>
              </a:spcBef>
              <a:buFont typeface="+mj-lt"/>
              <a:buAutoNum type="arabicPeriod"/>
            </a:pPr>
            <a:r>
              <a:rPr lang="en-US" altLang="en-US" sz="2800" u="sng" dirty="0">
                <a:ea typeface="MS PGothic" charset="-128"/>
              </a:rPr>
              <a:t>Mutation</a:t>
            </a:r>
            <a:r>
              <a:rPr lang="en-US" altLang="en-US" sz="2800" dirty="0">
                <a:ea typeface="MS PGothic" charset="-128"/>
              </a:rPr>
              <a:t>: Must move to next element explicitly with increment/decrement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260350"/>
            <a:ext cx="7772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6F5E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altLang="en-US" b="0" i="1" kern="0"/>
              <a:t>while </a:t>
            </a:r>
            <a:r>
              <a:rPr lang="en-GB" altLang="en-US" b="0" kern="0"/>
              <a:t>loop search</a:t>
            </a:r>
            <a:endParaRPr lang="en-GB" altLang="en-US" b="0" kern="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9200" y="1371600"/>
            <a:ext cx="7467600" cy="480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Times" panose="02020603050405020304" pitchFamily="18" charset="0"/>
              <a:buNone/>
            </a:pPr>
            <a:r>
              <a:rPr lang="en-US" altLang="en-US" sz="2400" dirty="0"/>
              <a:t>PROS</a:t>
            </a:r>
            <a:endParaRPr lang="en-US" altLang="en-US" sz="2800" b="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can stop at any time during looping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indefinite iteration of SOME items using loop condition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may change collection during loop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use explicit index variable inside and outside of loop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index variable records location of item at all times</a:t>
            </a:r>
            <a:endParaRPr lang="en-US" altLang="en-US" sz="2000" b="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sz="1600" b="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Times" panose="02020603050405020304" pitchFamily="18" charset="0"/>
              <a:buNone/>
            </a:pPr>
            <a:r>
              <a:rPr lang="en-US" altLang="en-US" sz="2400" dirty="0"/>
              <a:t>CONS</a:t>
            </a:r>
            <a:endParaRPr lang="en-US" altLang="en-US" sz="2400" b="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more effort to code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requires index looping variable declaration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maintain looping variable and manually increment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correctly determine loop condition for termination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must .get item using index to access the item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200" b="0" dirty="0"/>
              <a:t>NOT guaranteed to stop with possible infinite loop</a:t>
            </a:r>
            <a:endParaRPr lang="en-US" altLang="en-US" sz="2000" b="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sz="2800" b="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sz="2000" b="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18503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60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for-each versus while</a:t>
            </a:r>
          </a:p>
        </p:txBody>
      </p:sp>
      <p:sp>
        <p:nvSpPr>
          <p:cNvPr id="10342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1219200"/>
            <a:ext cx="7620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  <a:defRPr/>
            </a:pPr>
            <a:r>
              <a:rPr lang="en-GB" altLang="en-US" b="1" dirty="0"/>
              <a:t>for-each</a:t>
            </a:r>
            <a:endParaRPr lang="en-GB" altLang="en-US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dirty="0"/>
              <a:t>easier to write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dirty="0"/>
              <a:t>safer because it is guaranteed to stop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dirty="0"/>
              <a:t>access is handled for you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None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Access ALL items without changing collection</a:t>
            </a:r>
            <a:endParaRPr lang="en-GB" altLang="en-US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  <a:defRPr/>
            </a:pPr>
            <a:r>
              <a:rPr lang="en-GB" altLang="en-US" b="1" dirty="0"/>
              <a:t>while</a:t>
            </a:r>
            <a:endParaRPr lang="en-GB" altLang="en-US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dirty="0"/>
              <a:t>don’t </a:t>
            </a:r>
            <a:r>
              <a:rPr lang="en-GB" altLang="en-US" i="1" dirty="0"/>
              <a:t>have</a:t>
            </a:r>
            <a:r>
              <a:rPr lang="en-GB" altLang="en-US" dirty="0"/>
              <a:t> to process entire collection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dirty="0"/>
              <a:t>doesn’t have to be used with a collection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dirty="0"/>
              <a:t>take care to watch for an </a:t>
            </a:r>
            <a:r>
              <a:rPr lang="en-GB" altLang="en-US" i="1" dirty="0"/>
              <a:t>infinite loop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None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Access only SOME items, includes a record of the index location, and also could be used for non-collections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60350"/>
            <a:ext cx="77724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MS PGothic" charset="0"/>
              </a:rPr>
              <a:t>Searching a collection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43000" y="980728"/>
            <a:ext cx="7467600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altLang="en-US" sz="3000" b="0" kern="0" dirty="0"/>
              <a:t>A re-occurring fundamental activity</a:t>
            </a:r>
          </a:p>
          <a:p>
            <a:pPr>
              <a:spcBef>
                <a:spcPct val="30000"/>
              </a:spcBef>
              <a:defRPr/>
            </a:pPr>
            <a:r>
              <a:rPr lang="en-US" altLang="en-US" sz="3000" b="0" kern="0" dirty="0"/>
              <a:t>Applicable beyond collections</a:t>
            </a:r>
          </a:p>
          <a:p>
            <a:pPr>
              <a:spcBef>
                <a:spcPct val="30000"/>
              </a:spcBef>
              <a:defRPr/>
            </a:pPr>
            <a:r>
              <a:rPr lang="en-US" altLang="en-US" sz="3000" b="0" kern="0" dirty="0"/>
              <a:t>Indefinite iteration because we don’t know exactly where to look</a:t>
            </a:r>
          </a:p>
          <a:p>
            <a:pPr>
              <a:spcBef>
                <a:spcPct val="30000"/>
              </a:spcBef>
              <a:defRPr/>
            </a:pPr>
            <a:r>
              <a:rPr lang="en-US" altLang="en-US" sz="3000" b="0" kern="0" dirty="0"/>
              <a:t>We must code for both success (stops midway) and failure (after all searched) using an exhausted search</a:t>
            </a:r>
          </a:p>
          <a:p>
            <a:pPr>
              <a:spcBef>
                <a:spcPct val="30000"/>
              </a:spcBef>
              <a:defRPr/>
            </a:pPr>
            <a:r>
              <a:rPr lang="en-US" altLang="en-US" sz="3000" b="0" kern="0" dirty="0"/>
              <a:t>Either MUST make the loop</a:t>
            </a:r>
            <a:r>
              <a:rPr lang="en-US" altLang="ja-JP" sz="3000" b="0" kern="0" dirty="0"/>
              <a:t> condition </a:t>
            </a:r>
            <a:r>
              <a:rPr lang="en-US" altLang="ja-JP" sz="3000" b="0" i="1" kern="0" dirty="0"/>
              <a:t>false </a:t>
            </a:r>
            <a:r>
              <a:rPr lang="en-US" altLang="ja-JP" sz="3000" b="0" kern="0" dirty="0"/>
              <a:t>to terminate the loop</a:t>
            </a:r>
          </a:p>
          <a:p>
            <a:pPr>
              <a:spcBef>
                <a:spcPct val="30000"/>
              </a:spcBef>
              <a:defRPr/>
            </a:pPr>
            <a:r>
              <a:rPr lang="en-US" altLang="en-US" sz="3000" b="0" kern="0" dirty="0"/>
              <a:t>Even works if collection is empty</a:t>
            </a:r>
            <a:endParaRPr lang="en-US" altLang="en-US" b="0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MS PGothic" charset="-128"/>
              </a:rPr>
              <a:t>Finishing</a:t>
            </a:r>
            <a:r>
              <a:rPr lang="en-US" altLang="en-US">
                <a:ea typeface="MS PGothic" charset="-128"/>
              </a:rPr>
              <a:t> a search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3600" b="0" kern="0">
                <a:solidFill>
                  <a:srgbClr val="FF0000"/>
                </a:solidFill>
              </a:rPr>
              <a:t>So when do we </a:t>
            </a:r>
            <a:r>
              <a:rPr lang="en-US" altLang="en-US" sz="3600" b="0" u="sng" kern="0">
                <a:solidFill>
                  <a:srgbClr val="FF0000"/>
                </a:solidFill>
              </a:rPr>
              <a:t>finish</a:t>
            </a:r>
            <a:r>
              <a:rPr lang="en-US" altLang="en-US" sz="3600" b="0" kern="0">
                <a:solidFill>
                  <a:srgbClr val="FF0000"/>
                </a:solidFill>
              </a:rPr>
              <a:t> a search?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Times" charset="0"/>
              <a:buNone/>
              <a:defRPr/>
            </a:pPr>
            <a:endParaRPr lang="en-US" altLang="en-US" sz="900" b="0" kern="0"/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altLang="en-US" sz="3600" b="0" kern="0"/>
              <a:t>No more items to check:</a:t>
            </a:r>
            <a:br>
              <a:rPr lang="en-US" altLang="en-US" sz="3600" b="0" kern="0"/>
            </a:br>
            <a:r>
              <a:rPr lang="en-US" altLang="en-US" sz="3600" b="0" kern="0"/>
              <a:t>	   </a:t>
            </a:r>
            <a:r>
              <a:rPr lang="en-US" altLang="en-US" sz="2800" b="1" kern="0">
                <a:latin typeface="Courier New" pitchFamily="49" charset="0"/>
              </a:rPr>
              <a:t>index &gt;= files.size()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  <a:buFont typeface="Times" charset="0"/>
              <a:buNone/>
              <a:defRPr/>
            </a:pPr>
            <a:r>
              <a:rPr lang="en-US" altLang="en-US" b="1" kern="0">
                <a:solidFill>
                  <a:srgbClr val="FF0000"/>
                </a:solidFill>
              </a:rPr>
              <a:t>OR</a:t>
            </a:r>
            <a:endParaRPr lang="en-US" altLang="en-US" sz="2800" b="1" kern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altLang="en-US" sz="3600" b="0" kern="0"/>
              <a:t>Item has been found:</a:t>
            </a:r>
            <a:br>
              <a:rPr lang="en-US" altLang="en-US" b="0" kern="0"/>
            </a:br>
            <a:r>
              <a:rPr lang="en-US" altLang="en-US" b="0" kern="0"/>
              <a:t>		</a:t>
            </a:r>
            <a:r>
              <a:rPr lang="en-US" altLang="en-US" sz="2800" b="1" kern="0">
                <a:latin typeface="Courier New" pitchFamily="49" charset="0"/>
              </a:rPr>
              <a:t>found == true</a:t>
            </a:r>
            <a:br>
              <a:rPr lang="en-US" altLang="en-US" sz="2800" b="1" kern="0">
                <a:latin typeface="Courier New" pitchFamily="49" charset="0"/>
              </a:rPr>
            </a:br>
            <a:r>
              <a:rPr lang="en-US" altLang="en-US" sz="2800" b="1" kern="0">
                <a:latin typeface="Courier New" pitchFamily="49" charset="0"/>
              </a:rPr>
              <a:t>		    found</a:t>
            </a:r>
            <a:br>
              <a:rPr lang="en-US" altLang="en-US" sz="2800" b="1" kern="0">
                <a:latin typeface="Courier New" pitchFamily="49" charset="0"/>
              </a:rPr>
            </a:br>
            <a:r>
              <a:rPr lang="en-US" altLang="en-US" sz="2800" b="1" kern="0">
                <a:latin typeface="Courier New" pitchFamily="49" charset="0"/>
              </a:rPr>
              <a:t>		 ! searching</a:t>
            </a:r>
            <a:br>
              <a:rPr lang="en-US" altLang="en-US" sz="2800" b="1" kern="0">
                <a:latin typeface="Courier New" pitchFamily="49" charset="0"/>
              </a:rPr>
            </a:br>
            <a:endParaRPr lang="en-US" altLang="en-US" sz="2800" b="1" kern="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ea typeface="MS PGothic" charset="-128"/>
              </a:rPr>
              <a:t>Continuing</a:t>
            </a:r>
            <a:r>
              <a:rPr lang="en-US" altLang="en-US" dirty="0">
                <a:ea typeface="MS PGothic" charset="-128"/>
              </a:rPr>
              <a:t> a search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We need to state the condition for </a:t>
            </a:r>
            <a:r>
              <a:rPr lang="en-US" altLang="en-US" i="1" dirty="0">
                <a:ea typeface="MS PGothic" charset="-128"/>
              </a:rPr>
              <a:t>continuing</a:t>
            </a:r>
            <a:r>
              <a:rPr lang="en-US" altLang="en-US" dirty="0">
                <a:ea typeface="MS PGothic" charset="-128"/>
              </a:rPr>
              <a:t>:</a:t>
            </a:r>
          </a:p>
          <a:p>
            <a:pPr eaLnBrk="1" hangingPunct="1"/>
            <a:r>
              <a:rPr lang="en-US" altLang="en-US" dirty="0">
                <a:ea typeface="MS PGothic" charset="-128"/>
              </a:rPr>
              <a:t>So the loop</a:t>
            </a:r>
            <a:r>
              <a:rPr lang="ja-JP" altLang="en-US" dirty="0">
                <a:ea typeface="MS PGothic" charset="-128"/>
              </a:rPr>
              <a:t>’</a:t>
            </a:r>
            <a:r>
              <a:rPr lang="en-US" altLang="ja-JP" dirty="0">
                <a:ea typeface="MS PGothic" charset="-128"/>
              </a:rPr>
              <a:t>s condition will be the </a:t>
            </a:r>
            <a:r>
              <a:rPr lang="en-US" altLang="ja-JP" i="1" dirty="0">
                <a:ea typeface="MS PGothic" charset="-128"/>
              </a:rPr>
              <a:t>opposite</a:t>
            </a:r>
            <a:r>
              <a:rPr lang="en-US" altLang="ja-JP" dirty="0">
                <a:ea typeface="MS PGothic" charset="-128"/>
              </a:rPr>
              <a:t> of that for finishing:</a:t>
            </a:r>
            <a:br>
              <a:rPr lang="en-US" altLang="ja-JP" sz="2800" dirty="0">
                <a:ea typeface="MS PGothic" charset="-128"/>
              </a:rPr>
            </a:br>
            <a:r>
              <a:rPr lang="en-US" altLang="ja-JP" sz="2400" b="1" dirty="0">
                <a:latin typeface="Courier New" charset="0"/>
                <a:ea typeface="MS PGothic" charset="-128"/>
              </a:rPr>
              <a:t>index &lt; </a:t>
            </a:r>
            <a:r>
              <a:rPr lang="en-US" altLang="ja-JP" sz="2400" b="1" dirty="0" err="1">
                <a:latin typeface="Courier New" charset="0"/>
                <a:ea typeface="MS PGothic" charset="-128"/>
              </a:rPr>
              <a:t>files.size</a:t>
            </a:r>
            <a:r>
              <a:rPr lang="en-US" altLang="ja-JP" sz="2400" b="1" dirty="0">
                <a:latin typeface="Courier New" charset="0"/>
                <a:ea typeface="MS PGothic" charset="-128"/>
              </a:rPr>
              <a:t>() </a:t>
            </a:r>
            <a:r>
              <a:rPr lang="en-US" altLang="ja-JP" sz="2400" b="1">
                <a:latin typeface="Courier New" charset="0"/>
                <a:ea typeface="MS PGothic" charset="-128"/>
              </a:rPr>
              <a:t>&amp;&amp; !found</a:t>
            </a:r>
            <a:br>
              <a:rPr lang="en-US" altLang="ja-JP" sz="2400" b="1" dirty="0">
                <a:latin typeface="Courier New" charset="0"/>
                <a:ea typeface="MS PGothic" charset="-128"/>
              </a:rPr>
            </a:br>
            <a:r>
              <a:rPr lang="en-US" altLang="ja-JP" sz="2400" b="1" dirty="0">
                <a:latin typeface="Courier New" charset="0"/>
                <a:ea typeface="MS PGothic" charset="-128"/>
              </a:rPr>
              <a:t>index &lt; </a:t>
            </a:r>
            <a:r>
              <a:rPr lang="en-US" altLang="ja-JP" sz="2400" b="1" dirty="0" err="1">
                <a:latin typeface="Courier New" charset="0"/>
                <a:ea typeface="MS PGothic" charset="-128"/>
              </a:rPr>
              <a:t>files.size</a:t>
            </a:r>
            <a:r>
              <a:rPr lang="en-US" altLang="ja-JP" sz="2400" b="1" dirty="0">
                <a:latin typeface="Courier New" charset="0"/>
                <a:ea typeface="MS PGothic" charset="-128"/>
              </a:rPr>
              <a:t>() &amp;&amp; searching</a:t>
            </a:r>
          </a:p>
          <a:p>
            <a:pPr eaLnBrk="1" hangingPunct="1"/>
            <a:r>
              <a:rPr lang="en-US" altLang="en-US" b="1" dirty="0">
                <a:ea typeface="MS PGothic" charset="-128"/>
              </a:rPr>
              <a:t>NB:</a:t>
            </a:r>
            <a:r>
              <a:rPr lang="en-US" altLang="en-US" dirty="0">
                <a:ea typeface="MS PGothic" charset="-128"/>
              </a:rPr>
              <a:t> </a:t>
            </a:r>
            <a:r>
              <a:rPr lang="ja-JP" altLang="en-US" dirty="0">
                <a:ea typeface="MS PGothic" charset="-128"/>
              </a:rPr>
              <a:t>‘</a:t>
            </a:r>
            <a:r>
              <a:rPr lang="en-US" altLang="ja-JP" dirty="0">
                <a:ea typeface="MS PGothic" charset="-128"/>
              </a:rPr>
              <a:t>or</a:t>
            </a:r>
            <a:r>
              <a:rPr lang="ja-JP" altLang="en-US" dirty="0">
                <a:ea typeface="MS PGothic" charset="-128"/>
              </a:rPr>
              <a:t>’</a:t>
            </a:r>
            <a:r>
              <a:rPr lang="en-US" altLang="ja-JP" dirty="0">
                <a:ea typeface="MS PGothic" charset="-128"/>
              </a:rPr>
              <a:t> becomes </a:t>
            </a:r>
            <a:r>
              <a:rPr lang="ja-JP" altLang="en-US" dirty="0">
                <a:ea typeface="MS PGothic" charset="-128"/>
              </a:rPr>
              <a:t>‘</a:t>
            </a:r>
            <a:r>
              <a:rPr lang="en-US" altLang="ja-JP" dirty="0">
                <a:ea typeface="MS PGothic" charset="-128"/>
              </a:rPr>
              <a:t>and</a:t>
            </a:r>
            <a:r>
              <a:rPr lang="ja-JP" altLang="en-US" dirty="0">
                <a:ea typeface="MS PGothic" charset="-128"/>
              </a:rPr>
              <a:t>’</a:t>
            </a:r>
            <a:r>
              <a:rPr lang="en-US" altLang="ja-JP" dirty="0">
                <a:ea typeface="MS PGothic" charset="-128"/>
              </a:rPr>
              <a:t> when inverting everything.</a:t>
            </a:r>
          </a:p>
          <a:p>
            <a:pPr eaLnBrk="1" hangingPunct="1"/>
            <a:endParaRPr lang="en-US" altLang="en-US" sz="2800" dirty="0">
              <a:ea typeface="MS PGothic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90600" y="304800"/>
            <a:ext cx="77724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0">
                <a:solidFill>
                  <a:srgbClr val="44AAC6"/>
                </a:solidFill>
              </a:rPr>
              <a:t>Search condition</a:t>
            </a:r>
            <a:br>
              <a:rPr lang="en-US" altLang="en-US" sz="4400" b="0">
                <a:solidFill>
                  <a:srgbClr val="44AAC6"/>
                </a:solidFill>
              </a:rPr>
            </a:br>
            <a:r>
              <a:rPr lang="en-US" altLang="en-US" sz="4400" b="0">
                <a:solidFill>
                  <a:srgbClr val="44AAC6"/>
                </a:solidFill>
              </a:rPr>
              <a:t> </a:t>
            </a:r>
            <a:r>
              <a:rPr lang="en-US" altLang="en-US" sz="3600">
                <a:solidFill>
                  <a:srgbClr val="FF0000"/>
                </a:solidFill>
              </a:rPr>
              <a:t>&gt;=</a:t>
            </a:r>
            <a:r>
              <a:rPr lang="en-US" altLang="en-US" b="0">
                <a:solidFill>
                  <a:srgbClr val="FF0000"/>
                </a:solidFill>
              </a:rPr>
              <a:t>  becomes  </a:t>
            </a:r>
            <a:r>
              <a:rPr lang="en-US" altLang="en-US" sz="3600">
                <a:solidFill>
                  <a:srgbClr val="FF0000"/>
                </a:solidFill>
              </a:rPr>
              <a:t>&lt;</a:t>
            </a:r>
            <a:endParaRPr lang="en-US" altLang="en-US" sz="4400" b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66800" y="1905000"/>
            <a:ext cx="7620000" cy="419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FINISH</a:t>
            </a:r>
            <a:r>
              <a:rPr lang="en-US" altLang="en-US" b="0">
                <a:solidFill>
                  <a:srgbClr val="A57133"/>
                </a:solidFill>
              </a:rPr>
              <a:t> search when:</a:t>
            </a:r>
            <a:endParaRPr lang="en-US" altLang="en-US" b="0"/>
          </a:p>
          <a:p>
            <a:pPr eaLnBrk="1" hangingPunct="1"/>
            <a:r>
              <a:rPr lang="en-US" altLang="en-US" b="0" u="sng">
                <a:solidFill>
                  <a:srgbClr val="FF0000"/>
                </a:solidFill>
              </a:rPr>
              <a:t>No more</a:t>
            </a:r>
            <a:r>
              <a:rPr lang="en-US" altLang="en-US" b="0">
                <a:solidFill>
                  <a:srgbClr val="FF0000"/>
                </a:solidFill>
              </a:rPr>
              <a:t> </a:t>
            </a:r>
            <a:r>
              <a:rPr lang="en-US" altLang="en-US" b="0"/>
              <a:t>items </a:t>
            </a:r>
            <a:r>
              <a:rPr lang="en-US" altLang="en-US" sz="2400">
                <a:solidFill>
                  <a:srgbClr val="264D8B"/>
                </a:solidFill>
              </a:rPr>
              <a:t>OR</a:t>
            </a:r>
            <a:r>
              <a:rPr lang="en-US" altLang="en-US" b="0"/>
              <a:t> Item is 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&gt;= files.size() ||  found </a:t>
            </a:r>
            <a:br>
              <a:rPr lang="en-US" altLang="ja-JP" sz="2400">
                <a:latin typeface="Courier New" panose="02070309020205020404" pitchFamily="49" charset="0"/>
              </a:rPr>
            </a:br>
            <a:endParaRPr lang="en-US" altLang="ja-JP">
              <a:latin typeface="Courier New" panose="02070309020205020404" pitchFamily="49" charset="0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CONTINUE</a:t>
            </a:r>
            <a:r>
              <a:rPr lang="en-US" altLang="en-US" b="0">
                <a:solidFill>
                  <a:srgbClr val="A57133"/>
                </a:solidFill>
              </a:rPr>
              <a:t> search </a:t>
            </a:r>
            <a:r>
              <a:rPr lang="en-US" altLang="en-US" i="1">
                <a:solidFill>
                  <a:srgbClr val="A57133"/>
                </a:solidFill>
              </a:rPr>
              <a:t>while</a:t>
            </a:r>
            <a:r>
              <a:rPr lang="en-US" altLang="en-US" b="0">
                <a:solidFill>
                  <a:srgbClr val="A57133"/>
                </a:solidFill>
              </a:rPr>
              <a:t>:</a:t>
            </a:r>
            <a:endParaRPr lang="en-US" altLang="en-US"/>
          </a:p>
          <a:p>
            <a:pPr eaLnBrk="1" hangingPunct="1"/>
            <a:r>
              <a:rPr lang="en-US" altLang="en-US" b="0" u="sng">
                <a:solidFill>
                  <a:srgbClr val="FF0000"/>
                </a:solidFill>
              </a:rPr>
              <a:t>Still more</a:t>
            </a:r>
            <a:r>
              <a:rPr lang="en-US" altLang="en-US" b="0">
                <a:solidFill>
                  <a:srgbClr val="FF0000"/>
                </a:solidFill>
              </a:rPr>
              <a:t> </a:t>
            </a:r>
            <a:r>
              <a:rPr lang="en-US" altLang="en-US" b="0"/>
              <a:t>items </a:t>
            </a:r>
            <a:r>
              <a:rPr lang="en-US" altLang="en-US" sz="2400">
                <a:solidFill>
                  <a:srgbClr val="264D8B"/>
                </a:solidFill>
              </a:rPr>
              <a:t>AND</a:t>
            </a:r>
            <a:r>
              <a:rPr lang="en-US" altLang="en-US" b="0"/>
              <a:t> Item is </a:t>
            </a:r>
            <a:r>
              <a:rPr lang="en-US" altLang="en-US" b="0" i="1"/>
              <a:t>not</a:t>
            </a:r>
            <a:r>
              <a:rPr lang="en-US" altLang="en-US" b="0"/>
              <a:t> 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&lt; files.size() &amp;&amp;  !found</a:t>
            </a:r>
            <a:endParaRPr lang="en-US" altLang="en-US" sz="24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90600" y="457200"/>
            <a:ext cx="7772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0">
                <a:solidFill>
                  <a:srgbClr val="44AAC6"/>
                </a:solidFill>
              </a:rPr>
              <a:t>Search condition</a:t>
            </a:r>
            <a:br>
              <a:rPr lang="en-US" altLang="en-US" sz="4400" b="0">
                <a:solidFill>
                  <a:srgbClr val="44AAC6"/>
                </a:solidFill>
              </a:rPr>
            </a:br>
            <a:r>
              <a:rPr lang="en-US" altLang="en-US" sz="4400" b="0">
                <a:solidFill>
                  <a:srgbClr val="44AAC6"/>
                </a:solidFill>
              </a:rPr>
              <a:t> </a:t>
            </a:r>
            <a:r>
              <a:rPr lang="en-US" altLang="en-US" sz="3600">
                <a:solidFill>
                  <a:srgbClr val="FF0000"/>
                </a:solidFill>
              </a:rPr>
              <a:t>&gt;=</a:t>
            </a:r>
            <a:r>
              <a:rPr lang="en-US" altLang="en-US" b="0">
                <a:solidFill>
                  <a:srgbClr val="FF0000"/>
                </a:solidFill>
              </a:rPr>
              <a:t>  becomes  </a:t>
            </a:r>
            <a:r>
              <a:rPr lang="en-US" altLang="en-US" sz="3600">
                <a:solidFill>
                  <a:srgbClr val="FF0000"/>
                </a:solidFill>
              </a:rPr>
              <a:t>&lt;</a:t>
            </a:r>
            <a:endParaRPr lang="en-US" altLang="en-US" sz="4400" b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66800" y="1905000"/>
            <a:ext cx="7620000" cy="419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FINISH</a:t>
            </a:r>
            <a:r>
              <a:rPr lang="en-US" altLang="en-US" b="0">
                <a:solidFill>
                  <a:srgbClr val="A57133"/>
                </a:solidFill>
              </a:rPr>
              <a:t> search when:</a:t>
            </a:r>
            <a:endParaRPr lang="en-US" altLang="en-US" b="0"/>
          </a:p>
          <a:p>
            <a:pPr eaLnBrk="1" hangingPunct="1"/>
            <a:r>
              <a:rPr lang="en-US" altLang="en-US" b="0" u="sng">
                <a:solidFill>
                  <a:srgbClr val="FF0000"/>
                </a:solidFill>
              </a:rPr>
              <a:t>No more</a:t>
            </a:r>
            <a:r>
              <a:rPr lang="en-US" altLang="en-US" b="0">
                <a:solidFill>
                  <a:srgbClr val="FF0000"/>
                </a:solidFill>
              </a:rPr>
              <a:t> </a:t>
            </a:r>
            <a:r>
              <a:rPr lang="en-US" altLang="en-US" b="0"/>
              <a:t>items </a:t>
            </a:r>
            <a:r>
              <a:rPr lang="en-US" altLang="en-US" sz="2400">
                <a:solidFill>
                  <a:srgbClr val="264D8B"/>
                </a:solidFill>
              </a:rPr>
              <a:t>OR</a:t>
            </a:r>
            <a:r>
              <a:rPr lang="en-US" altLang="en-US" b="0"/>
              <a:t> Item is 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</a:t>
            </a:r>
            <a:r>
              <a:rPr lang="en-US" altLang="ja-JP" sz="2400">
                <a:solidFill>
                  <a:srgbClr val="FF0000"/>
                </a:solidFill>
                <a:latin typeface="Courier New" panose="02070309020205020404" pitchFamily="49" charset="0"/>
              </a:rPr>
              <a:t>&gt;=</a:t>
            </a:r>
            <a:r>
              <a:rPr lang="en-US" altLang="ja-JP" sz="2400">
                <a:latin typeface="Courier New" panose="02070309020205020404" pitchFamily="49" charset="0"/>
              </a:rPr>
              <a:t> files.size() ||  found </a:t>
            </a:r>
            <a:br>
              <a:rPr lang="en-US" altLang="ja-JP" sz="2400">
                <a:latin typeface="Courier New" panose="02070309020205020404" pitchFamily="49" charset="0"/>
              </a:rPr>
            </a:br>
            <a:endParaRPr lang="en-US" altLang="ja-JP">
              <a:latin typeface="Courier New" panose="02070309020205020404" pitchFamily="49" charset="0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CONTINUE</a:t>
            </a:r>
            <a:r>
              <a:rPr lang="en-US" altLang="en-US" b="0">
                <a:solidFill>
                  <a:srgbClr val="A57133"/>
                </a:solidFill>
              </a:rPr>
              <a:t> search </a:t>
            </a:r>
            <a:r>
              <a:rPr lang="en-US" altLang="en-US" i="1">
                <a:solidFill>
                  <a:srgbClr val="A57133"/>
                </a:solidFill>
              </a:rPr>
              <a:t>while</a:t>
            </a:r>
            <a:r>
              <a:rPr lang="en-US" altLang="en-US" b="0">
                <a:solidFill>
                  <a:srgbClr val="A57133"/>
                </a:solidFill>
              </a:rPr>
              <a:t>:</a:t>
            </a:r>
            <a:endParaRPr lang="en-US" altLang="en-US"/>
          </a:p>
          <a:p>
            <a:pPr eaLnBrk="1" hangingPunct="1"/>
            <a:r>
              <a:rPr lang="en-US" altLang="en-US" b="0" u="sng">
                <a:solidFill>
                  <a:srgbClr val="FF0000"/>
                </a:solidFill>
              </a:rPr>
              <a:t>Still more</a:t>
            </a:r>
            <a:r>
              <a:rPr lang="en-US" altLang="en-US" b="0">
                <a:solidFill>
                  <a:srgbClr val="FF0000"/>
                </a:solidFill>
              </a:rPr>
              <a:t> </a:t>
            </a:r>
            <a:r>
              <a:rPr lang="en-US" altLang="en-US" b="0"/>
              <a:t>items </a:t>
            </a:r>
            <a:r>
              <a:rPr lang="en-US" altLang="en-US" sz="2400">
                <a:solidFill>
                  <a:srgbClr val="264D8B"/>
                </a:solidFill>
              </a:rPr>
              <a:t>AND</a:t>
            </a:r>
            <a:r>
              <a:rPr lang="en-US" altLang="en-US" b="0"/>
              <a:t> Item is </a:t>
            </a:r>
            <a:r>
              <a:rPr lang="en-US" altLang="en-US" b="0" i="1"/>
              <a:t>not</a:t>
            </a:r>
            <a:r>
              <a:rPr lang="en-US" altLang="en-US" b="0"/>
              <a:t> 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</a:t>
            </a:r>
            <a:r>
              <a:rPr lang="en-US" altLang="ja-JP" sz="2400">
                <a:solidFill>
                  <a:srgbClr val="FF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ja-JP" sz="2400">
                <a:latin typeface="Courier New" panose="02070309020205020404" pitchFamily="49" charset="0"/>
              </a:rPr>
              <a:t> files.size() &amp;&amp; !found</a:t>
            </a:r>
            <a:endParaRPr lang="en-US" altLang="en-US" sz="2400">
              <a:latin typeface="Courier New" panose="02070309020205020404" pitchFamily="49" charset="0"/>
            </a:endParaRPr>
          </a:p>
        </p:txBody>
      </p:sp>
      <p:sp>
        <p:nvSpPr>
          <p:cNvPr id="203780" name="Oval 3"/>
          <p:cNvSpPr>
            <a:spLocks/>
          </p:cNvSpPr>
          <p:nvPr/>
        </p:nvSpPr>
        <p:spPr bwMode="auto">
          <a:xfrm>
            <a:off x="2743200" y="31242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3781" name="Oval 3"/>
          <p:cNvSpPr>
            <a:spLocks/>
          </p:cNvSpPr>
          <p:nvPr/>
        </p:nvSpPr>
        <p:spPr bwMode="auto">
          <a:xfrm>
            <a:off x="2667000" y="53340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 autoUpdateAnimBg="0"/>
      <p:bldP spid="20378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90600" y="457200"/>
            <a:ext cx="7772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0">
                <a:solidFill>
                  <a:srgbClr val="44AAC6"/>
                </a:solidFill>
              </a:rPr>
              <a:t>Search condition</a:t>
            </a:r>
            <a:br>
              <a:rPr lang="en-US" altLang="en-US" sz="4400" b="0">
                <a:solidFill>
                  <a:srgbClr val="44AAC6"/>
                </a:solidFill>
              </a:rPr>
            </a:br>
            <a:r>
              <a:rPr lang="en-US" altLang="en-US" sz="4400" b="0">
                <a:solidFill>
                  <a:srgbClr val="44AAC6"/>
                </a:solidFill>
              </a:rPr>
              <a:t> </a:t>
            </a:r>
            <a:r>
              <a:rPr lang="en-US" altLang="en-US" b="0">
                <a:solidFill>
                  <a:srgbClr val="FF0000"/>
                </a:solidFill>
              </a:rPr>
              <a:t>OR  becomes  AND</a:t>
            </a:r>
            <a:endParaRPr lang="en-US" altLang="en-US" sz="4400" b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66800" y="1905000"/>
            <a:ext cx="7620000" cy="419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FINISH</a:t>
            </a:r>
            <a:r>
              <a:rPr lang="en-US" altLang="en-US" b="0">
                <a:solidFill>
                  <a:srgbClr val="A57133"/>
                </a:solidFill>
              </a:rPr>
              <a:t> search when:</a:t>
            </a:r>
            <a:endParaRPr lang="en-US" altLang="en-US" b="0"/>
          </a:p>
          <a:p>
            <a:pPr eaLnBrk="1" hangingPunct="1"/>
            <a:r>
              <a:rPr lang="en-US" altLang="en-US" b="0"/>
              <a:t>No more items </a:t>
            </a:r>
            <a:r>
              <a:rPr lang="en-US" altLang="en-US" sz="2400" u="sng">
                <a:solidFill>
                  <a:srgbClr val="FF0000"/>
                </a:solidFill>
              </a:rPr>
              <a:t>OR</a:t>
            </a:r>
            <a:r>
              <a:rPr lang="en-US" altLang="en-US" b="0"/>
              <a:t> Item is 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&gt;= files.size() ||  found</a:t>
            </a:r>
            <a:br>
              <a:rPr lang="en-US" altLang="ja-JP" sz="2400">
                <a:latin typeface="Courier New" panose="02070309020205020404" pitchFamily="49" charset="0"/>
              </a:rPr>
            </a:br>
            <a:endParaRPr lang="en-US" altLang="ja-JP">
              <a:latin typeface="Courier New" panose="02070309020205020404" pitchFamily="49" charset="0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CONTINUE</a:t>
            </a:r>
            <a:r>
              <a:rPr lang="en-US" altLang="en-US" b="0">
                <a:solidFill>
                  <a:srgbClr val="A57133"/>
                </a:solidFill>
              </a:rPr>
              <a:t> search </a:t>
            </a:r>
            <a:r>
              <a:rPr lang="en-US" altLang="en-US" i="1">
                <a:solidFill>
                  <a:srgbClr val="A57133"/>
                </a:solidFill>
              </a:rPr>
              <a:t>while</a:t>
            </a:r>
            <a:r>
              <a:rPr lang="en-US" altLang="en-US" b="0">
                <a:solidFill>
                  <a:srgbClr val="A57133"/>
                </a:solidFill>
              </a:rPr>
              <a:t>:</a:t>
            </a:r>
            <a:endParaRPr lang="en-US" altLang="en-US"/>
          </a:p>
          <a:p>
            <a:pPr eaLnBrk="1" hangingPunct="1"/>
            <a:r>
              <a:rPr lang="en-US" altLang="en-US" b="0"/>
              <a:t>Still more items </a:t>
            </a:r>
            <a:r>
              <a:rPr lang="en-US" altLang="en-US" sz="2400" u="sng">
                <a:solidFill>
                  <a:srgbClr val="FF0000"/>
                </a:solidFill>
              </a:rPr>
              <a:t>AND</a:t>
            </a:r>
            <a:r>
              <a:rPr lang="en-US" altLang="en-US" b="0"/>
              <a:t> Item is </a:t>
            </a:r>
            <a:r>
              <a:rPr lang="en-US" altLang="en-US" b="0" i="1"/>
              <a:t>not</a:t>
            </a:r>
            <a:r>
              <a:rPr lang="en-US" altLang="en-US" b="0"/>
              <a:t> 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&lt; files.size() &amp;&amp;  !found</a:t>
            </a:r>
            <a:endParaRPr lang="en-US" altLang="en-US" sz="24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3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90600" y="457200"/>
            <a:ext cx="7772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0">
                <a:solidFill>
                  <a:srgbClr val="44AAC6"/>
                </a:solidFill>
              </a:rPr>
              <a:t>Search condition</a:t>
            </a:r>
            <a:br>
              <a:rPr lang="en-US" altLang="en-US" sz="4400" b="0">
                <a:solidFill>
                  <a:srgbClr val="44AAC6"/>
                </a:solidFill>
              </a:rPr>
            </a:br>
            <a:r>
              <a:rPr lang="en-US" altLang="en-US" sz="4400" b="0">
                <a:solidFill>
                  <a:srgbClr val="44AAC6"/>
                </a:solidFill>
              </a:rPr>
              <a:t> </a:t>
            </a:r>
            <a:r>
              <a:rPr lang="en-US" altLang="en-US" b="0">
                <a:solidFill>
                  <a:srgbClr val="FF0000"/>
                </a:solidFill>
              </a:rPr>
              <a:t>OR  becomes  AND</a:t>
            </a:r>
            <a:endParaRPr lang="en-US" altLang="en-US" sz="4400" b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66800" y="1905000"/>
            <a:ext cx="7620000" cy="419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FINISH</a:t>
            </a:r>
            <a:r>
              <a:rPr lang="en-US" altLang="en-US" b="0">
                <a:solidFill>
                  <a:srgbClr val="A57133"/>
                </a:solidFill>
              </a:rPr>
              <a:t> search when:</a:t>
            </a:r>
            <a:endParaRPr lang="en-US" altLang="en-US" b="0"/>
          </a:p>
          <a:p>
            <a:pPr eaLnBrk="1" hangingPunct="1"/>
            <a:r>
              <a:rPr lang="en-US" altLang="en-US" b="0"/>
              <a:t>No more items </a:t>
            </a:r>
            <a:r>
              <a:rPr lang="en-US" altLang="en-US" sz="2400" u="sng">
                <a:solidFill>
                  <a:srgbClr val="FF0000"/>
                </a:solidFill>
              </a:rPr>
              <a:t>OR</a:t>
            </a:r>
            <a:r>
              <a:rPr lang="en-US" altLang="en-US" b="0"/>
              <a:t> Item is 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&gt;= files.size() </a:t>
            </a:r>
            <a:r>
              <a:rPr lang="en-US" altLang="ja-JP" sz="2400">
                <a:solidFill>
                  <a:srgbClr val="FF0000"/>
                </a:solidFill>
                <a:latin typeface="Courier New" panose="02070309020205020404" pitchFamily="49" charset="0"/>
              </a:rPr>
              <a:t>|| </a:t>
            </a:r>
            <a:r>
              <a:rPr lang="en-US" altLang="ja-JP" sz="2400">
                <a:latin typeface="Courier New" panose="02070309020205020404" pitchFamily="49" charset="0"/>
              </a:rPr>
              <a:t> found</a:t>
            </a:r>
            <a:br>
              <a:rPr lang="en-US" altLang="ja-JP" sz="2400">
                <a:latin typeface="Courier New" panose="02070309020205020404" pitchFamily="49" charset="0"/>
              </a:rPr>
            </a:br>
            <a:endParaRPr lang="en-US" altLang="ja-JP">
              <a:latin typeface="Courier New" panose="02070309020205020404" pitchFamily="49" charset="0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CONTINUE</a:t>
            </a:r>
            <a:r>
              <a:rPr lang="en-US" altLang="en-US" b="0">
                <a:solidFill>
                  <a:srgbClr val="A57133"/>
                </a:solidFill>
              </a:rPr>
              <a:t> search </a:t>
            </a:r>
            <a:r>
              <a:rPr lang="en-US" altLang="en-US" i="1">
                <a:solidFill>
                  <a:srgbClr val="A57133"/>
                </a:solidFill>
              </a:rPr>
              <a:t>while</a:t>
            </a:r>
            <a:r>
              <a:rPr lang="en-US" altLang="en-US" b="0">
                <a:solidFill>
                  <a:srgbClr val="A57133"/>
                </a:solidFill>
              </a:rPr>
              <a:t>:</a:t>
            </a:r>
            <a:endParaRPr lang="en-US" altLang="en-US"/>
          </a:p>
          <a:p>
            <a:pPr eaLnBrk="1" hangingPunct="1"/>
            <a:r>
              <a:rPr lang="en-US" altLang="en-US" b="0"/>
              <a:t>Still more items </a:t>
            </a:r>
            <a:r>
              <a:rPr lang="en-US" altLang="en-US" sz="2400" u="sng">
                <a:solidFill>
                  <a:srgbClr val="FF0000"/>
                </a:solidFill>
              </a:rPr>
              <a:t>AND</a:t>
            </a:r>
            <a:r>
              <a:rPr lang="en-US" altLang="en-US" b="0"/>
              <a:t> Item is </a:t>
            </a:r>
            <a:r>
              <a:rPr lang="en-US" altLang="en-US" b="0" i="1"/>
              <a:t>not</a:t>
            </a:r>
            <a:r>
              <a:rPr lang="en-US" altLang="en-US" b="0"/>
              <a:t> 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&lt; files.size() </a:t>
            </a:r>
            <a:r>
              <a:rPr lang="en-US" altLang="ja-JP" sz="2400">
                <a:solidFill>
                  <a:srgbClr val="FF0000"/>
                </a:solidFill>
                <a:latin typeface="Courier New" panose="02070309020205020404" pitchFamily="49" charset="0"/>
              </a:rPr>
              <a:t>&amp;&amp;</a:t>
            </a:r>
            <a:r>
              <a:rPr lang="en-US" altLang="ja-JP" sz="2400">
                <a:latin typeface="Courier New" panose="02070309020205020404" pitchFamily="49" charset="0"/>
              </a:rPr>
              <a:t>  !found</a:t>
            </a:r>
            <a:endParaRPr lang="en-US" altLang="en-US" sz="2400">
              <a:latin typeface="Courier New" panose="02070309020205020404" pitchFamily="49" charset="0"/>
            </a:endParaRPr>
          </a:p>
        </p:txBody>
      </p:sp>
      <p:sp>
        <p:nvSpPr>
          <p:cNvPr id="209924" name="Oval 3"/>
          <p:cNvSpPr>
            <a:spLocks/>
          </p:cNvSpPr>
          <p:nvPr/>
        </p:nvSpPr>
        <p:spPr bwMode="auto">
          <a:xfrm>
            <a:off x="5638800" y="31242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9925" name="Oval 3"/>
          <p:cNvSpPr>
            <a:spLocks/>
          </p:cNvSpPr>
          <p:nvPr/>
        </p:nvSpPr>
        <p:spPr bwMode="auto">
          <a:xfrm>
            <a:off x="5486400" y="53340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nimBg="1" autoUpdateAnimBg="0"/>
      <p:bldP spid="20992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Grouping objects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Ins="233680"/>
          <a:lstStyle/>
          <a:p>
            <a:pPr marL="39688" eaLnBrk="1" hangingPunct="1"/>
            <a:r>
              <a:rPr lang="en-US" altLang="en-US">
                <a:ea typeface="MS PGothic" charset="-128"/>
              </a:rPr>
              <a:t>Indefinite iteration - the while loop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90600" y="457200"/>
            <a:ext cx="7772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0">
                <a:solidFill>
                  <a:srgbClr val="44AAC6"/>
                </a:solidFill>
              </a:rPr>
              <a:t>Search condition</a:t>
            </a:r>
            <a:br>
              <a:rPr lang="en-US" altLang="en-US" sz="4400" b="0">
                <a:solidFill>
                  <a:srgbClr val="44AAC6"/>
                </a:solidFill>
              </a:rPr>
            </a:br>
            <a:r>
              <a:rPr lang="en-US" altLang="en-US" sz="4400" b="0">
                <a:solidFill>
                  <a:srgbClr val="44AAC6"/>
                </a:solidFill>
              </a:rPr>
              <a:t> </a:t>
            </a:r>
            <a:r>
              <a:rPr lang="en-US" altLang="en-US" b="0">
                <a:solidFill>
                  <a:srgbClr val="FF0000"/>
                </a:solidFill>
              </a:rPr>
              <a:t>true  becomes  </a:t>
            </a:r>
            <a:r>
              <a:rPr lang="en-US" altLang="en-US">
                <a:solidFill>
                  <a:srgbClr val="FF0000"/>
                </a:solidFill>
              </a:rPr>
              <a:t>!</a:t>
            </a:r>
            <a:r>
              <a:rPr lang="en-US" altLang="en-US" b="0">
                <a:solidFill>
                  <a:srgbClr val="FF0000"/>
                </a:solidFill>
              </a:rPr>
              <a:t>true</a:t>
            </a:r>
            <a:endParaRPr lang="en-US" altLang="en-US" sz="4400" b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66800" y="1905000"/>
            <a:ext cx="7620000" cy="419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FINISH</a:t>
            </a:r>
            <a:r>
              <a:rPr lang="en-US" altLang="en-US" b="0">
                <a:solidFill>
                  <a:srgbClr val="A57133"/>
                </a:solidFill>
              </a:rPr>
              <a:t> search when:</a:t>
            </a:r>
            <a:endParaRPr lang="en-US" altLang="en-US" b="0"/>
          </a:p>
          <a:p>
            <a:pPr eaLnBrk="1" hangingPunct="1"/>
            <a:r>
              <a:rPr lang="en-US" altLang="en-US" b="0"/>
              <a:t>No more items </a:t>
            </a:r>
            <a:r>
              <a:rPr lang="en-US" altLang="en-US" sz="2400">
                <a:solidFill>
                  <a:srgbClr val="264D8B"/>
                </a:solidFill>
              </a:rPr>
              <a:t>OR</a:t>
            </a:r>
            <a:r>
              <a:rPr lang="en-US" altLang="en-US" b="0"/>
              <a:t> Item is </a:t>
            </a:r>
            <a:r>
              <a:rPr lang="en-US" altLang="en-US" b="0" u="sng">
                <a:solidFill>
                  <a:srgbClr val="FF0000"/>
                </a:solidFill>
              </a:rPr>
              <a:t>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&gt;= files.size() ||  found </a:t>
            </a:r>
            <a:br>
              <a:rPr lang="en-US" altLang="ja-JP" sz="2400">
                <a:latin typeface="Courier New" panose="02070309020205020404" pitchFamily="49" charset="0"/>
              </a:rPr>
            </a:br>
            <a:endParaRPr lang="en-US" altLang="ja-JP">
              <a:latin typeface="Courier New" panose="02070309020205020404" pitchFamily="49" charset="0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CONTINUE</a:t>
            </a:r>
            <a:r>
              <a:rPr lang="en-US" altLang="en-US" b="0">
                <a:solidFill>
                  <a:srgbClr val="A57133"/>
                </a:solidFill>
              </a:rPr>
              <a:t> search </a:t>
            </a:r>
            <a:r>
              <a:rPr lang="en-US" altLang="en-US" i="1">
                <a:solidFill>
                  <a:srgbClr val="A57133"/>
                </a:solidFill>
              </a:rPr>
              <a:t>while</a:t>
            </a:r>
            <a:r>
              <a:rPr lang="en-US" altLang="en-US" b="0">
                <a:solidFill>
                  <a:srgbClr val="A57133"/>
                </a:solidFill>
              </a:rPr>
              <a:t>:</a:t>
            </a:r>
            <a:endParaRPr lang="en-US" altLang="en-US"/>
          </a:p>
          <a:p>
            <a:pPr eaLnBrk="1" hangingPunct="1"/>
            <a:r>
              <a:rPr lang="en-US" altLang="en-US" b="0"/>
              <a:t>Still more items </a:t>
            </a:r>
            <a:r>
              <a:rPr lang="en-US" altLang="en-US" sz="2400">
                <a:solidFill>
                  <a:srgbClr val="264D8B"/>
                </a:solidFill>
              </a:rPr>
              <a:t>AND</a:t>
            </a:r>
            <a:r>
              <a:rPr lang="en-US" altLang="en-US" b="0"/>
              <a:t> Item is </a:t>
            </a:r>
            <a:r>
              <a:rPr lang="en-US" altLang="en-US" b="0" i="1" u="sng">
                <a:solidFill>
                  <a:srgbClr val="FF0000"/>
                </a:solidFill>
              </a:rPr>
              <a:t>not</a:t>
            </a:r>
            <a:r>
              <a:rPr lang="en-US" altLang="en-US" b="0" u="sng">
                <a:solidFill>
                  <a:srgbClr val="FF0000"/>
                </a:solidFill>
              </a:rPr>
              <a:t> 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&lt; files.size() &amp;&amp; </a:t>
            </a:r>
            <a:r>
              <a:rPr lang="en-US" altLang="ja-JP" sz="2800">
                <a:latin typeface="Courier New" panose="02070309020205020404" pitchFamily="49" charset="0"/>
              </a:rPr>
              <a:t>!</a:t>
            </a:r>
            <a:r>
              <a:rPr lang="en-US" altLang="ja-JP" sz="2400">
                <a:latin typeface="Courier New" panose="02070309020205020404" pitchFamily="49" charset="0"/>
              </a:rPr>
              <a:t>found</a:t>
            </a:r>
            <a:endParaRPr lang="en-US" altLang="en-US" sz="24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7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90600" y="457200"/>
            <a:ext cx="7772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0">
                <a:solidFill>
                  <a:srgbClr val="44AAC6"/>
                </a:solidFill>
              </a:rPr>
              <a:t>Search condition</a:t>
            </a:r>
            <a:br>
              <a:rPr lang="en-US" altLang="en-US" sz="4400" b="0">
                <a:solidFill>
                  <a:srgbClr val="44AAC6"/>
                </a:solidFill>
              </a:rPr>
            </a:br>
            <a:r>
              <a:rPr lang="en-US" altLang="en-US" sz="4400" b="0">
                <a:solidFill>
                  <a:srgbClr val="44AAC6"/>
                </a:solidFill>
              </a:rPr>
              <a:t> </a:t>
            </a:r>
            <a:r>
              <a:rPr lang="en-US" altLang="en-US" b="0">
                <a:solidFill>
                  <a:srgbClr val="FF0000"/>
                </a:solidFill>
              </a:rPr>
              <a:t>true  becomes  </a:t>
            </a:r>
            <a:r>
              <a:rPr lang="en-US" altLang="en-US">
                <a:solidFill>
                  <a:srgbClr val="FF0000"/>
                </a:solidFill>
              </a:rPr>
              <a:t>!</a:t>
            </a:r>
            <a:r>
              <a:rPr lang="en-US" altLang="en-US" b="0">
                <a:solidFill>
                  <a:srgbClr val="FF0000"/>
                </a:solidFill>
              </a:rPr>
              <a:t>true</a:t>
            </a:r>
            <a:endParaRPr lang="en-US" altLang="en-US" sz="4400" b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66800" y="1905000"/>
            <a:ext cx="7620000" cy="419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FINISH</a:t>
            </a:r>
            <a:r>
              <a:rPr lang="en-US" altLang="en-US" b="0">
                <a:solidFill>
                  <a:srgbClr val="A57133"/>
                </a:solidFill>
              </a:rPr>
              <a:t> search when:</a:t>
            </a:r>
            <a:endParaRPr lang="en-US" altLang="en-US" b="0"/>
          </a:p>
          <a:p>
            <a:pPr eaLnBrk="1" hangingPunct="1"/>
            <a:r>
              <a:rPr lang="en-US" altLang="en-US" b="0"/>
              <a:t>No more items </a:t>
            </a:r>
            <a:r>
              <a:rPr lang="en-US" altLang="en-US" sz="2400">
                <a:solidFill>
                  <a:srgbClr val="264D8B"/>
                </a:solidFill>
              </a:rPr>
              <a:t>OR</a:t>
            </a:r>
            <a:r>
              <a:rPr lang="en-US" altLang="en-US" b="0"/>
              <a:t> Item is </a:t>
            </a:r>
            <a:r>
              <a:rPr lang="en-US" altLang="en-US" b="0" u="sng">
                <a:solidFill>
                  <a:srgbClr val="FF0000"/>
                </a:solidFill>
              </a:rPr>
              <a:t>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&gt;= files.size() ||  </a:t>
            </a:r>
            <a:r>
              <a:rPr lang="en-US" altLang="ja-JP" sz="2400">
                <a:solidFill>
                  <a:srgbClr val="FF0000"/>
                </a:solidFill>
                <a:latin typeface="Courier New" panose="02070309020205020404" pitchFamily="49" charset="0"/>
              </a:rPr>
              <a:t>found</a:t>
            </a:r>
            <a:r>
              <a:rPr lang="en-US" altLang="ja-JP" sz="2400">
                <a:latin typeface="Courier New" panose="02070309020205020404" pitchFamily="49" charset="0"/>
              </a:rPr>
              <a:t> </a:t>
            </a:r>
            <a:br>
              <a:rPr lang="en-US" altLang="ja-JP" sz="2400">
                <a:latin typeface="Courier New" panose="02070309020205020404" pitchFamily="49" charset="0"/>
              </a:rPr>
            </a:br>
            <a:endParaRPr lang="en-US" altLang="ja-JP">
              <a:latin typeface="Courier New" panose="02070309020205020404" pitchFamily="49" charset="0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>
                <a:solidFill>
                  <a:srgbClr val="A57133"/>
                </a:solidFill>
              </a:rPr>
              <a:t>CONTINUE</a:t>
            </a:r>
            <a:r>
              <a:rPr lang="en-US" altLang="en-US" b="0">
                <a:solidFill>
                  <a:srgbClr val="A57133"/>
                </a:solidFill>
              </a:rPr>
              <a:t> search </a:t>
            </a:r>
            <a:r>
              <a:rPr lang="en-US" altLang="en-US" i="1">
                <a:solidFill>
                  <a:srgbClr val="A57133"/>
                </a:solidFill>
              </a:rPr>
              <a:t>while</a:t>
            </a:r>
            <a:r>
              <a:rPr lang="en-US" altLang="en-US" b="0">
                <a:solidFill>
                  <a:srgbClr val="A57133"/>
                </a:solidFill>
              </a:rPr>
              <a:t>:</a:t>
            </a:r>
            <a:endParaRPr lang="en-US" altLang="en-US"/>
          </a:p>
          <a:p>
            <a:pPr eaLnBrk="1" hangingPunct="1"/>
            <a:r>
              <a:rPr lang="en-US" altLang="en-US" b="0"/>
              <a:t>Still more items </a:t>
            </a:r>
            <a:r>
              <a:rPr lang="en-US" altLang="en-US" sz="2400">
                <a:solidFill>
                  <a:srgbClr val="264D8B"/>
                </a:solidFill>
              </a:rPr>
              <a:t>AND</a:t>
            </a:r>
            <a:r>
              <a:rPr lang="en-US" altLang="en-US" b="0"/>
              <a:t> Item is </a:t>
            </a:r>
            <a:r>
              <a:rPr lang="en-US" altLang="en-US" b="0" i="1" u="sng">
                <a:solidFill>
                  <a:srgbClr val="FF0000"/>
                </a:solidFill>
              </a:rPr>
              <a:t>not</a:t>
            </a:r>
            <a:r>
              <a:rPr lang="en-US" altLang="en-US" b="0" u="sng">
                <a:solidFill>
                  <a:srgbClr val="FF0000"/>
                </a:solidFill>
              </a:rPr>
              <a:t> found</a:t>
            </a:r>
            <a:br>
              <a:rPr lang="en-US" altLang="en-US" b="0"/>
            </a:br>
            <a:r>
              <a:rPr lang="en-US" altLang="en-US" sz="3600" b="0"/>
              <a:t>  </a:t>
            </a:r>
            <a:r>
              <a:rPr lang="en-US" altLang="ja-JP" sz="2400">
                <a:latin typeface="Courier New" panose="02070309020205020404" pitchFamily="49" charset="0"/>
              </a:rPr>
              <a:t>index &lt; files.size() &amp;&amp; </a:t>
            </a:r>
            <a:r>
              <a:rPr lang="en-US" altLang="ja-JP" sz="2800">
                <a:solidFill>
                  <a:srgbClr val="FF0000"/>
                </a:solidFill>
                <a:latin typeface="Courier New" panose="02070309020205020404" pitchFamily="49" charset="0"/>
              </a:rPr>
              <a:t>!</a:t>
            </a:r>
            <a:r>
              <a:rPr lang="en-US" altLang="ja-JP" sz="2400">
                <a:solidFill>
                  <a:srgbClr val="FF0000"/>
                </a:solidFill>
                <a:latin typeface="Courier New" panose="02070309020205020404" pitchFamily="49" charset="0"/>
              </a:rPr>
              <a:t>found</a:t>
            </a:r>
            <a:endParaRPr lang="en-US" altLang="en-US" sz="24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206852" name="Oval 3"/>
          <p:cNvSpPr>
            <a:spLocks/>
          </p:cNvSpPr>
          <p:nvPr/>
        </p:nvSpPr>
        <p:spPr bwMode="auto">
          <a:xfrm>
            <a:off x="6324600" y="3124200"/>
            <a:ext cx="12954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6854" name="Oval 3"/>
          <p:cNvSpPr>
            <a:spLocks/>
          </p:cNvSpPr>
          <p:nvPr/>
        </p:nvSpPr>
        <p:spPr bwMode="auto">
          <a:xfrm>
            <a:off x="6248400" y="5257800"/>
            <a:ext cx="12954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 autoUpdateAnimBg="0"/>
      <p:bldP spid="20685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Searching a collection</a:t>
            </a:r>
            <a:br>
              <a:rPr lang="en-GB" dirty="0">
                <a:ea typeface="+mj-ea"/>
                <a:cs typeface="+mj-cs"/>
              </a:rPr>
            </a:br>
            <a:r>
              <a:rPr lang="en-GB" dirty="0"/>
              <a:t>(using </a:t>
            </a:r>
            <a:r>
              <a:rPr lang="en-GB" i="1" dirty="0"/>
              <a:t>searching)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127125" y="1778000"/>
            <a:ext cx="73310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dirty="0" err="1"/>
              <a:t>int</a:t>
            </a:r>
            <a:r>
              <a:rPr lang="en-GB" dirty="0"/>
              <a:t> index = 0;</a:t>
            </a:r>
          </a:p>
          <a:p>
            <a:pPr eaLnBrk="1" hangingPunct="1">
              <a:defRPr/>
            </a:pPr>
            <a:r>
              <a:rPr lang="en-GB" dirty="0" err="1"/>
              <a:t>boolean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searching = true</a:t>
            </a:r>
            <a:r>
              <a:rPr lang="en-GB" dirty="0"/>
              <a:t>;</a:t>
            </a:r>
          </a:p>
          <a:p>
            <a:pPr eaLnBrk="1" hangingPunct="1">
              <a:defRPr/>
            </a:pPr>
            <a:r>
              <a:rPr lang="en-GB" dirty="0"/>
              <a:t>while(index &lt; </a:t>
            </a:r>
            <a:r>
              <a:rPr lang="en-GB" dirty="0" err="1"/>
              <a:t>files.size</a:t>
            </a:r>
            <a:r>
              <a:rPr lang="en-GB" dirty="0"/>
              <a:t>() &amp;&amp; </a:t>
            </a:r>
            <a:r>
              <a:rPr lang="en-GB" dirty="0">
                <a:solidFill>
                  <a:schemeClr val="accent2"/>
                </a:solidFill>
              </a:rPr>
              <a:t>searching</a:t>
            </a:r>
            <a:r>
              <a:rPr lang="en-GB" dirty="0"/>
              <a:t>) {</a:t>
            </a:r>
          </a:p>
          <a:p>
            <a:pPr eaLnBrk="1" hangingPunct="1">
              <a:defRPr/>
            </a:pPr>
            <a:r>
              <a:rPr lang="en-GB" dirty="0"/>
              <a:t>    String file = </a:t>
            </a:r>
            <a:r>
              <a:rPr lang="en-GB" dirty="0" err="1"/>
              <a:t>files.get</a:t>
            </a:r>
            <a:r>
              <a:rPr lang="en-GB" dirty="0"/>
              <a:t>(index);</a:t>
            </a:r>
          </a:p>
          <a:p>
            <a:pPr eaLnBrk="1" hangingPunct="1">
              <a:defRPr/>
            </a:pPr>
            <a:r>
              <a:rPr lang="en-GB" dirty="0"/>
              <a:t>    if(</a:t>
            </a:r>
            <a:r>
              <a:rPr lang="en-GB" dirty="0" err="1"/>
              <a:t>file.equals</a:t>
            </a:r>
            <a:r>
              <a:rPr lang="en-GB" dirty="0"/>
              <a:t>(</a:t>
            </a:r>
            <a:r>
              <a:rPr lang="en-GB" dirty="0" err="1"/>
              <a:t>searchString</a:t>
            </a:r>
            <a:r>
              <a:rPr lang="en-GB" dirty="0"/>
              <a:t>)) {</a:t>
            </a:r>
          </a:p>
          <a:p>
            <a:pPr eaLnBrk="1" hangingPunct="1">
              <a:defRPr/>
            </a:pPr>
            <a:r>
              <a:rPr lang="en-GB" dirty="0"/>
              <a:t>        // We don't need to keep looking.</a:t>
            </a:r>
          </a:p>
          <a:p>
            <a:pPr eaLnBrk="1" hangingPunct="1">
              <a:defRPr/>
            </a:pPr>
            <a:r>
              <a:rPr lang="en-GB" dirty="0"/>
              <a:t>        </a:t>
            </a:r>
            <a:r>
              <a:rPr lang="en-GB" dirty="0">
                <a:solidFill>
                  <a:schemeClr val="accent2"/>
                </a:solidFill>
              </a:rPr>
              <a:t>searching = false</a:t>
            </a:r>
            <a:r>
              <a:rPr lang="en-GB" dirty="0"/>
              <a:t>;</a:t>
            </a:r>
          </a:p>
          <a:p>
            <a:pPr eaLnBrk="1" hangingPunct="1">
              <a:defRPr/>
            </a:pPr>
            <a:r>
              <a:rPr lang="en-GB" dirty="0"/>
              <a:t>    }</a:t>
            </a:r>
          </a:p>
          <a:p>
            <a:pPr eaLnBrk="1" hangingPunct="1">
              <a:defRPr/>
            </a:pPr>
            <a:r>
              <a:rPr lang="en-GB" dirty="0"/>
              <a:t>    else {</a:t>
            </a:r>
          </a:p>
          <a:p>
            <a:pPr eaLnBrk="1" hangingPunct="1">
              <a:defRPr/>
            </a:pPr>
            <a:r>
              <a:rPr lang="en-GB" dirty="0"/>
              <a:t>        index++;</a:t>
            </a:r>
          </a:p>
          <a:p>
            <a:pPr eaLnBrk="1" hangingPunct="1">
              <a:defRPr/>
            </a:pPr>
            <a:r>
              <a:rPr lang="en-GB" dirty="0"/>
              <a:t>    }</a:t>
            </a:r>
          </a:p>
          <a:p>
            <a:pPr eaLnBrk="1" hangingPunct="1">
              <a:defRPr/>
            </a:pPr>
            <a:r>
              <a:rPr lang="en-GB" dirty="0"/>
              <a:t>}</a:t>
            </a:r>
          </a:p>
          <a:p>
            <a:pPr eaLnBrk="1" hangingPunct="1">
              <a:defRPr/>
            </a:pPr>
            <a:r>
              <a:rPr lang="en-GB" dirty="0"/>
              <a:t>// Either we found it at index, </a:t>
            </a:r>
          </a:p>
          <a:p>
            <a:pPr eaLnBrk="1" hangingPunct="1">
              <a:defRPr/>
            </a:pPr>
            <a:r>
              <a:rPr lang="en-GB" dirty="0"/>
              <a:t>// </a:t>
            </a:r>
            <a:r>
              <a:rPr lang="en-GB" dirty="0">
                <a:cs typeface="Times" charset="0"/>
              </a:rPr>
              <a:t>or we searched the whole </a:t>
            </a:r>
            <a:r>
              <a:rPr lang="en-GB" dirty="0"/>
              <a:t>collection.</a:t>
            </a:r>
          </a:p>
        </p:txBody>
      </p:sp>
    </p:spTree>
    <p:extLst>
      <p:ext uri="{BB962C8B-B14F-4D97-AF65-F5344CB8AC3E}">
        <p14:creationId xmlns:p14="http://schemas.microsoft.com/office/powerpoint/2010/main" val="59390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Searching a collection</a:t>
            </a:r>
            <a:br>
              <a:rPr lang="en-GB" dirty="0">
                <a:ea typeface="+mj-ea"/>
                <a:cs typeface="+mj-cs"/>
              </a:rPr>
            </a:br>
            <a:r>
              <a:rPr lang="en-GB" dirty="0"/>
              <a:t>(using </a:t>
            </a:r>
            <a:r>
              <a:rPr lang="en-GB" i="1" dirty="0"/>
              <a:t>found)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127125" y="1778000"/>
            <a:ext cx="73310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dirty="0" err="1"/>
              <a:t>int</a:t>
            </a:r>
            <a:r>
              <a:rPr lang="en-GB" dirty="0"/>
              <a:t> index = 0;</a:t>
            </a:r>
          </a:p>
          <a:p>
            <a:pPr eaLnBrk="1" hangingPunct="1">
              <a:defRPr/>
            </a:pPr>
            <a:r>
              <a:rPr lang="en-GB" dirty="0" err="1"/>
              <a:t>boolean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found = false</a:t>
            </a:r>
            <a:r>
              <a:rPr lang="en-GB" dirty="0"/>
              <a:t>;</a:t>
            </a:r>
          </a:p>
          <a:p>
            <a:pPr eaLnBrk="1" hangingPunct="1">
              <a:defRPr/>
            </a:pPr>
            <a:r>
              <a:rPr lang="en-GB" dirty="0"/>
              <a:t>while(index &lt; </a:t>
            </a:r>
            <a:r>
              <a:rPr lang="en-GB" dirty="0" err="1"/>
              <a:t>files.size</a:t>
            </a:r>
            <a:r>
              <a:rPr lang="en-GB" dirty="0"/>
              <a:t>() &amp;&amp; </a:t>
            </a:r>
            <a:r>
              <a:rPr lang="en-GB" dirty="0">
                <a:solidFill>
                  <a:schemeClr val="accent2"/>
                </a:solidFill>
              </a:rPr>
              <a:t>!found</a:t>
            </a:r>
            <a:r>
              <a:rPr lang="en-GB" dirty="0"/>
              <a:t>) {</a:t>
            </a:r>
          </a:p>
          <a:p>
            <a:pPr eaLnBrk="1" hangingPunct="1">
              <a:defRPr/>
            </a:pPr>
            <a:r>
              <a:rPr lang="en-GB" dirty="0"/>
              <a:t>    String file = </a:t>
            </a:r>
            <a:r>
              <a:rPr lang="en-GB" dirty="0" err="1"/>
              <a:t>files.get</a:t>
            </a:r>
            <a:r>
              <a:rPr lang="en-GB" dirty="0"/>
              <a:t>(index);</a:t>
            </a:r>
          </a:p>
          <a:p>
            <a:pPr eaLnBrk="1" hangingPunct="1">
              <a:defRPr/>
            </a:pPr>
            <a:r>
              <a:rPr lang="en-GB" dirty="0"/>
              <a:t>    if(</a:t>
            </a:r>
            <a:r>
              <a:rPr lang="en-GB" dirty="0" err="1"/>
              <a:t>file.equals</a:t>
            </a:r>
            <a:r>
              <a:rPr lang="en-GB" dirty="0"/>
              <a:t>(</a:t>
            </a:r>
            <a:r>
              <a:rPr lang="en-GB" dirty="0" err="1"/>
              <a:t>searchString</a:t>
            </a:r>
            <a:r>
              <a:rPr lang="en-GB" dirty="0"/>
              <a:t>)) {</a:t>
            </a:r>
          </a:p>
          <a:p>
            <a:pPr eaLnBrk="1" hangingPunct="1">
              <a:defRPr/>
            </a:pPr>
            <a:r>
              <a:rPr lang="en-GB" dirty="0"/>
              <a:t>        // We don't need to keep looking.</a:t>
            </a:r>
          </a:p>
          <a:p>
            <a:pPr eaLnBrk="1" hangingPunct="1">
              <a:defRPr/>
            </a:pPr>
            <a:r>
              <a:rPr lang="en-GB" dirty="0"/>
              <a:t>        </a:t>
            </a:r>
            <a:r>
              <a:rPr lang="en-GB" dirty="0">
                <a:solidFill>
                  <a:schemeClr val="accent2"/>
                </a:solidFill>
              </a:rPr>
              <a:t>found = true</a:t>
            </a:r>
            <a:r>
              <a:rPr lang="en-GB" dirty="0"/>
              <a:t>;</a:t>
            </a:r>
          </a:p>
          <a:p>
            <a:pPr eaLnBrk="1" hangingPunct="1">
              <a:defRPr/>
            </a:pPr>
            <a:r>
              <a:rPr lang="en-GB" dirty="0"/>
              <a:t>    }</a:t>
            </a:r>
          </a:p>
          <a:p>
            <a:pPr eaLnBrk="1" hangingPunct="1">
              <a:defRPr/>
            </a:pPr>
            <a:r>
              <a:rPr lang="en-GB" dirty="0"/>
              <a:t>    else {</a:t>
            </a:r>
          </a:p>
          <a:p>
            <a:pPr eaLnBrk="1" hangingPunct="1">
              <a:defRPr/>
            </a:pPr>
            <a:r>
              <a:rPr lang="en-GB" dirty="0"/>
              <a:t>        index++;</a:t>
            </a:r>
          </a:p>
          <a:p>
            <a:pPr eaLnBrk="1" hangingPunct="1">
              <a:defRPr/>
            </a:pPr>
            <a:r>
              <a:rPr lang="en-GB" dirty="0"/>
              <a:t>    }</a:t>
            </a:r>
          </a:p>
          <a:p>
            <a:pPr eaLnBrk="1" hangingPunct="1">
              <a:defRPr/>
            </a:pPr>
            <a:r>
              <a:rPr lang="en-GB" dirty="0"/>
              <a:t>}</a:t>
            </a:r>
          </a:p>
          <a:p>
            <a:pPr eaLnBrk="1" hangingPunct="1">
              <a:defRPr/>
            </a:pPr>
            <a:r>
              <a:rPr lang="en-GB" dirty="0"/>
              <a:t>// Either we found it at index, </a:t>
            </a:r>
          </a:p>
          <a:p>
            <a:pPr eaLnBrk="1" hangingPunct="1">
              <a:defRPr/>
            </a:pPr>
            <a:r>
              <a:rPr lang="en-GB" dirty="0"/>
              <a:t>// </a:t>
            </a:r>
            <a:r>
              <a:rPr lang="en-GB" dirty="0">
                <a:cs typeface="Times" charset="0"/>
              </a:rPr>
              <a:t>or we searched the whole </a:t>
            </a:r>
            <a:r>
              <a:rPr lang="en-GB" dirty="0"/>
              <a:t>collection.</a:t>
            </a:r>
          </a:p>
        </p:txBody>
      </p:sp>
    </p:spTree>
    <p:extLst>
      <p:ext uri="{BB962C8B-B14F-4D97-AF65-F5344CB8AC3E}">
        <p14:creationId xmlns:p14="http://schemas.microsoft.com/office/powerpoint/2010/main" val="135304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/>
              <a:t>Method </a:t>
            </a:r>
            <a:r>
              <a:rPr lang="en-GB" altLang="en-US" i="1"/>
              <a:t>findFirst </a:t>
            </a:r>
            <a:endParaRPr lang="en-GB" alt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90600" y="838200"/>
            <a:ext cx="7924800" cy="608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public int </a:t>
            </a:r>
            <a:r>
              <a:rPr lang="en-GB" altLang="en-US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findFirst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(String </a:t>
            </a:r>
            <a:r>
              <a:rPr lang="en-GB" altLang="en-US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searchString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int 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index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= 0;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boolean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searching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= true;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0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while(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searching &amp;&amp;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index &lt; </a:t>
            </a:r>
            <a:r>
              <a:rPr lang="en-GB" altLang="en-US" sz="1800" dirty="0" err="1">
                <a:solidFill>
                  <a:srgbClr val="FF0000"/>
                </a:solidFill>
                <a:latin typeface="Courier New" panose="02070309020205020404" pitchFamily="49" charset="0"/>
              </a:rPr>
              <a:t>files.size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)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String filename = </a:t>
            </a:r>
            <a:r>
              <a:rPr lang="en-GB" altLang="en-US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files.get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(index);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if(</a:t>
            </a:r>
            <a:r>
              <a:rPr lang="en-GB" altLang="en-US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filename.contains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searchString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))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{                        	</a:t>
            </a:r>
            <a:r>
              <a:rPr lang="en-GB" altLang="en-US" sz="1800" dirty="0">
                <a:solidFill>
                  <a:srgbClr val="A57133"/>
                </a:solidFill>
                <a:latin typeface="Courier New" panose="02070309020205020404" pitchFamily="49" charset="0"/>
              </a:rPr>
              <a:t>// Match found</a:t>
            </a: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    searching = false;</a:t>
            </a:r>
            <a:r>
              <a:rPr lang="en-GB" altLang="en-US" sz="1800" dirty="0">
                <a:solidFill>
                  <a:srgbClr val="A57133"/>
                </a:solidFill>
                <a:latin typeface="Courier New" panose="02070309020205020404" pitchFamily="49" charset="0"/>
              </a:rPr>
              <a:t>  	// Stop searching</a:t>
            </a: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else     			</a:t>
            </a:r>
            <a:r>
              <a:rPr lang="en-GB" altLang="en-US" sz="1800" dirty="0">
                <a:solidFill>
                  <a:srgbClr val="A57133"/>
                </a:solidFill>
                <a:latin typeface="Courier New" panose="02070309020205020404" pitchFamily="49" charset="0"/>
              </a:rPr>
              <a:t>// Not found here</a:t>
            </a: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{				</a:t>
            </a:r>
            <a:r>
              <a:rPr lang="en-GB" altLang="en-US" sz="1800" dirty="0">
                <a:solidFill>
                  <a:srgbClr val="A57133"/>
                </a:solidFill>
                <a:latin typeface="Courier New" panose="02070309020205020404" pitchFamily="49" charset="0"/>
              </a:rPr>
              <a:t>// Keep searching</a:t>
            </a: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    index++;			</a:t>
            </a:r>
            <a:r>
              <a:rPr lang="en-GB" altLang="en-US" sz="1800" dirty="0">
                <a:solidFill>
                  <a:srgbClr val="A57133"/>
                </a:solidFill>
                <a:latin typeface="Courier New" panose="02070309020205020404" pitchFamily="49" charset="0"/>
              </a:rPr>
              <a:t>// Move to next item</a:t>
            </a: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0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if(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searching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) 			</a:t>
            </a:r>
            <a:r>
              <a:rPr lang="en-GB" altLang="en-US" sz="1800" dirty="0">
                <a:solidFill>
                  <a:srgbClr val="A57133"/>
                </a:solidFill>
                <a:latin typeface="Courier New" panose="02070309020205020404" pitchFamily="49" charset="0"/>
              </a:rPr>
              <a:t>// NO match found</a:t>
            </a: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return 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-1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;			</a:t>
            </a:r>
            <a:r>
              <a:rPr lang="en-GB" altLang="en-US" sz="1800" dirty="0">
                <a:solidFill>
                  <a:srgbClr val="A57133"/>
                </a:solidFill>
                <a:latin typeface="Courier New" panose="02070309020205020404" pitchFamily="49" charset="0"/>
              </a:rPr>
              <a:t>// Return out-of-bounds</a:t>
            </a: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} 					</a:t>
            </a:r>
            <a:r>
              <a:rPr lang="en-GB" altLang="en-US" sz="1800" dirty="0">
                <a:solidFill>
                  <a:srgbClr val="A57133"/>
                </a:solidFill>
                <a:latin typeface="Courier New" panose="02070309020205020404" pitchFamily="49" charset="0"/>
              </a:rPr>
              <a:t>//   index for failures</a:t>
            </a: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else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{					</a:t>
            </a:r>
            <a:r>
              <a:rPr lang="en-GB" altLang="en-US" sz="1800" dirty="0">
                <a:solidFill>
                  <a:srgbClr val="A57133"/>
                </a:solidFill>
                <a:latin typeface="Courier New" panose="02070309020205020404" pitchFamily="49" charset="0"/>
              </a:rPr>
              <a:t>// Return item index of</a:t>
            </a: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    return 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index</a:t>
            </a: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; 		</a:t>
            </a:r>
            <a:r>
              <a:rPr lang="en-GB" altLang="en-US" sz="1800" dirty="0">
                <a:solidFill>
                  <a:srgbClr val="A57133"/>
                </a:solidFill>
                <a:latin typeface="Courier New" panose="02070309020205020404" pitchFamily="49" charset="0"/>
              </a:rPr>
              <a:t>//   where it is found</a:t>
            </a: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56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Indefinite iteration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b="0" kern="0"/>
              <a:t>Does the search still work if the collection is empty (but not null)?</a:t>
            </a:r>
          </a:p>
          <a:p>
            <a:pPr lvl="1">
              <a:defRPr/>
            </a:pPr>
            <a:r>
              <a:rPr lang="en-US" altLang="en-US" b="0" kern="0"/>
              <a:t>Yes! The loop</a:t>
            </a:r>
            <a:r>
              <a:rPr lang="ja-JP" altLang="en-US" b="0" kern="0"/>
              <a:t>’</a:t>
            </a:r>
            <a:r>
              <a:rPr lang="en-US" altLang="ja-JP" b="0" kern="0"/>
              <a:t>s body would NOT be entered in that case.</a:t>
            </a:r>
          </a:p>
          <a:p>
            <a:pPr>
              <a:defRPr/>
            </a:pPr>
            <a:endParaRPr lang="en-US" altLang="ja-JP" b="0" kern="0"/>
          </a:p>
          <a:p>
            <a:pPr>
              <a:defRPr/>
            </a:pPr>
            <a:r>
              <a:rPr lang="en-US" altLang="en-US" b="0" kern="0"/>
              <a:t>Important feature of </a:t>
            </a:r>
            <a:r>
              <a:rPr lang="en-US" altLang="en-US" b="0" i="1" kern="0"/>
              <a:t>while</a:t>
            </a:r>
            <a:r>
              <a:rPr lang="en-US" altLang="en-US" b="0" kern="0"/>
              <a:t>:</a:t>
            </a:r>
          </a:p>
          <a:p>
            <a:pPr lvl="1">
              <a:defRPr/>
            </a:pPr>
            <a:r>
              <a:rPr lang="en-US" altLang="en-US" b="0" kern="0"/>
              <a:t>The body of the </a:t>
            </a:r>
            <a:r>
              <a:rPr lang="en-US" altLang="en-US" b="0" i="1" kern="0"/>
              <a:t>while </a:t>
            </a:r>
            <a:r>
              <a:rPr lang="en-US" altLang="en-US" b="0" kern="0"/>
              <a:t>could be executed </a:t>
            </a:r>
            <a:r>
              <a:rPr lang="en-US" altLang="en-US" b="0" i="1" u="sng" kern="0"/>
              <a:t>zero or more</a:t>
            </a:r>
            <a:r>
              <a:rPr lang="en-US" altLang="en-US" b="0" kern="0"/>
              <a:t> times.</a:t>
            </a:r>
            <a:endParaRPr lang="en-US" altLang="en-US" b="0" kern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72400" cy="5064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While with non-collections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219200" y="1066800"/>
            <a:ext cx="7488238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400">
                <a:solidFill>
                  <a:srgbClr val="A57133"/>
                </a:solidFill>
                <a:latin typeface="Courier New" pitchFamily="49" charset="0"/>
              </a:rPr>
              <a:t>// Print all even numbers from 2 to 30</a:t>
            </a:r>
            <a:endParaRPr lang="en-GB" altLang="en-US" sz="240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spcBef>
                <a:spcPct val="40000"/>
              </a:spcBef>
              <a:buClrTx/>
              <a:buFontTx/>
              <a:buNone/>
              <a:defRPr/>
            </a:pPr>
            <a:r>
              <a:rPr lang="en-GB" altLang="en-US" sz="2400">
                <a:solidFill>
                  <a:schemeClr val="tx1"/>
                </a:solidFill>
                <a:latin typeface="Courier New" pitchFamily="49" charset="0"/>
              </a:rPr>
              <a:t>int </a:t>
            </a:r>
            <a:r>
              <a:rPr lang="en-GB" altLang="en-US" sz="2400">
                <a:solidFill>
                  <a:srgbClr val="FF0000"/>
                </a:solidFill>
                <a:latin typeface="Courier New" pitchFamily="49" charset="0"/>
              </a:rPr>
              <a:t>index</a:t>
            </a:r>
            <a:r>
              <a:rPr lang="en-GB" altLang="en-US" sz="2400">
                <a:solidFill>
                  <a:schemeClr val="tx1"/>
                </a:solidFill>
                <a:latin typeface="Courier New" pitchFamily="49" charset="0"/>
              </a:rPr>
              <a:t> = </a:t>
            </a:r>
            <a:r>
              <a:rPr lang="en-GB" altLang="en-US" sz="240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GB" altLang="en-US" sz="240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40000"/>
              </a:spcBef>
              <a:buClrTx/>
              <a:buFontTx/>
              <a:buNone/>
              <a:defRPr/>
            </a:pPr>
            <a:r>
              <a:rPr lang="en-GB" altLang="en-US" sz="2400">
                <a:solidFill>
                  <a:schemeClr val="tx1"/>
                </a:solidFill>
                <a:latin typeface="Courier New" pitchFamily="49" charset="0"/>
              </a:rPr>
              <a:t>while(index &lt;= </a:t>
            </a:r>
            <a:r>
              <a:rPr lang="en-GB" altLang="en-US" sz="2400">
                <a:solidFill>
                  <a:srgbClr val="FF0000"/>
                </a:solidFill>
                <a:latin typeface="Courier New" pitchFamily="49" charset="0"/>
              </a:rPr>
              <a:t>30</a:t>
            </a:r>
            <a:r>
              <a:rPr lang="en-GB" altLang="en-US" sz="2400">
                <a:solidFill>
                  <a:schemeClr val="tx1"/>
                </a:solidFill>
                <a:latin typeface="Courier New" pitchFamily="49" charset="0"/>
              </a:rPr>
              <a:t>) </a:t>
            </a:r>
          </a:p>
          <a:p>
            <a:pPr eaLnBrk="1" hangingPunct="1">
              <a:spcBef>
                <a:spcPct val="40000"/>
              </a:spcBef>
              <a:buClrTx/>
              <a:buFontTx/>
              <a:buNone/>
              <a:defRPr/>
            </a:pPr>
            <a:r>
              <a:rPr lang="en-GB" altLang="en-US" sz="240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spcBef>
                <a:spcPct val="40000"/>
              </a:spcBef>
              <a:buClrTx/>
              <a:buFontTx/>
              <a:buNone/>
              <a:defRPr/>
            </a:pPr>
            <a:r>
              <a:rPr lang="en-GB" altLang="en-US" sz="2400">
                <a:solidFill>
                  <a:schemeClr val="tx1"/>
                </a:solidFill>
                <a:latin typeface="Courier New" pitchFamily="49" charset="0"/>
              </a:rPr>
              <a:t>    System.out.println(index);</a:t>
            </a:r>
          </a:p>
          <a:p>
            <a:pPr eaLnBrk="1" hangingPunct="1">
              <a:spcBef>
                <a:spcPct val="40000"/>
              </a:spcBef>
              <a:buClrTx/>
              <a:buFontTx/>
              <a:buNone/>
              <a:defRPr/>
            </a:pPr>
            <a:r>
              <a:rPr lang="en-GB" altLang="en-US" sz="2400">
                <a:solidFill>
                  <a:schemeClr val="tx1"/>
                </a:solidFill>
                <a:latin typeface="Courier New" pitchFamily="49" charset="0"/>
              </a:rPr>
              <a:t>    index = </a:t>
            </a:r>
            <a:r>
              <a:rPr lang="en-GB" altLang="en-US" sz="2400">
                <a:solidFill>
                  <a:srgbClr val="FF0000"/>
                </a:solidFill>
                <a:latin typeface="Courier New" pitchFamily="49" charset="0"/>
              </a:rPr>
              <a:t>index + 2</a:t>
            </a:r>
            <a:r>
              <a:rPr lang="en-GB" altLang="en-US" sz="240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40000"/>
              </a:spcBef>
              <a:buClrTx/>
              <a:buFontTx/>
              <a:buNone/>
              <a:defRPr/>
            </a:pPr>
            <a:r>
              <a:rPr lang="en-GB" altLang="en-US" sz="240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066800" y="5181600"/>
            <a:ext cx="7696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dirty="0">
                <a:solidFill>
                  <a:srgbClr val="264D8B"/>
                </a:solidFill>
              </a:rPr>
              <a:t>NOTE:  </a:t>
            </a:r>
            <a:r>
              <a:rPr lang="en-GB" altLang="en-US" sz="2200" b="0" dirty="0">
                <a:solidFill>
                  <a:srgbClr val="264D8B"/>
                </a:solidFill>
              </a:rPr>
              <a:t>This while loop uses </a:t>
            </a:r>
            <a:r>
              <a:rPr lang="en-GB" altLang="en-US" sz="2200" b="0" i="1" u="sng" dirty="0">
                <a:solidFill>
                  <a:srgbClr val="264D8B"/>
                </a:solidFill>
              </a:rPr>
              <a:t>definite iteration</a:t>
            </a:r>
            <a:r>
              <a:rPr lang="en-GB" altLang="en-US" sz="2200" b="0" dirty="0">
                <a:solidFill>
                  <a:srgbClr val="264D8B"/>
                </a:solidFill>
              </a:rPr>
              <a:t>, since it is clear from the start exactly how many times the loop will be repeated.  But, we could NOT have used a </a:t>
            </a:r>
            <a:r>
              <a:rPr lang="en-GB" altLang="en-US" sz="2200" b="0" i="1" dirty="0">
                <a:solidFill>
                  <a:srgbClr val="264D8B"/>
                </a:solidFill>
              </a:rPr>
              <a:t>for-each </a:t>
            </a:r>
            <a:r>
              <a:rPr lang="en-GB" altLang="en-US" sz="2200" b="0" dirty="0">
                <a:solidFill>
                  <a:srgbClr val="264D8B"/>
                </a:solidFill>
              </a:rPr>
              <a:t>loop, because there is </a:t>
            </a:r>
            <a:r>
              <a:rPr lang="en-GB" altLang="en-US" sz="2200" b="0" u="sng" dirty="0">
                <a:solidFill>
                  <a:srgbClr val="264D8B"/>
                </a:solidFill>
              </a:rPr>
              <a:t>no collection</a:t>
            </a:r>
            <a:r>
              <a:rPr lang="en-GB" altLang="en-US" sz="2200" b="0" dirty="0">
                <a:solidFill>
                  <a:srgbClr val="264D8B"/>
                </a:solidFill>
              </a:rPr>
              <a:t> of items.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1066800" y="1524000"/>
            <a:ext cx="1665288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A57133"/>
                </a:solidFill>
              </a:rPr>
              <a:t>local variable</a:t>
            </a:r>
            <a:endParaRPr lang="en-GB" altLang="en-US" sz="1800" i="1">
              <a:solidFill>
                <a:srgbClr val="A57133"/>
              </a:solidFill>
            </a:endParaRP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1905000" y="1905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5" name="AutoShape 4"/>
          <p:cNvSpPr>
            <a:spLocks noChangeArrowheads="1"/>
          </p:cNvSpPr>
          <p:nvPr/>
        </p:nvSpPr>
        <p:spPr bwMode="auto">
          <a:xfrm>
            <a:off x="4818063" y="1600200"/>
            <a:ext cx="2268537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A57133"/>
                </a:solidFill>
              </a:rPr>
              <a:t>START: index start</a:t>
            </a:r>
            <a:endParaRPr lang="en-GB" altLang="en-US" sz="1800" i="1">
              <a:solidFill>
                <a:srgbClr val="A57133"/>
              </a:solidFill>
            </a:endParaRPr>
          </a:p>
        </p:txBody>
      </p:sp>
      <p:sp>
        <p:nvSpPr>
          <p:cNvPr id="27656" name="AutoShape 4"/>
          <p:cNvSpPr>
            <a:spLocks noChangeArrowheads="1"/>
          </p:cNvSpPr>
          <p:nvPr/>
        </p:nvSpPr>
        <p:spPr bwMode="auto">
          <a:xfrm>
            <a:off x="5692775" y="2286000"/>
            <a:ext cx="2079625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A57133"/>
                </a:solidFill>
              </a:rPr>
              <a:t>STOP: index end</a:t>
            </a:r>
            <a:endParaRPr lang="en-GB" altLang="en-US" sz="1800" i="1">
              <a:solidFill>
                <a:srgbClr val="A57133"/>
              </a:solidFill>
            </a:endParaRPr>
          </a:p>
        </p:txBody>
      </p:sp>
      <p:sp>
        <p:nvSpPr>
          <p:cNvPr id="27657" name="AutoShape 4"/>
          <p:cNvSpPr>
            <a:spLocks noChangeArrowheads="1"/>
          </p:cNvSpPr>
          <p:nvPr/>
        </p:nvSpPr>
        <p:spPr bwMode="auto">
          <a:xfrm>
            <a:off x="6402388" y="4191000"/>
            <a:ext cx="1333500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A57133"/>
                </a:solidFill>
              </a:rPr>
              <a:t>increment</a:t>
            </a:r>
            <a:endParaRPr lang="en-GB" altLang="en-US" sz="1800" i="1">
              <a:solidFill>
                <a:srgbClr val="A57133"/>
              </a:solidFill>
            </a:endParaRPr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 flipH="1">
            <a:off x="3657600" y="17526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 flipH="1">
            <a:off x="4343400" y="24384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 flipH="1" flipV="1">
            <a:off x="5334000" y="43434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95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MS PGothic" charset="0"/>
              </a:rPr>
              <a:t>The </a:t>
            </a:r>
            <a:r>
              <a:rPr lang="en-US">
                <a:latin typeface="Courier New Bold" charset="0"/>
                <a:cs typeface="MS PGothic" charset="0"/>
              </a:rPr>
              <a:t>String</a:t>
            </a:r>
            <a:r>
              <a:rPr lang="en-US">
                <a:cs typeface="MS PGothic" charset="0"/>
              </a:rPr>
              <a:t> class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FF0000"/>
                </a:solidFill>
                <a:latin typeface="Courier New" pitchFamily="49" charset="0"/>
              </a:rPr>
              <a:t>String</a:t>
            </a:r>
            <a:r>
              <a:rPr lang="en-US" altLang="en-US"/>
              <a:t> class is defined in the </a:t>
            </a:r>
            <a:r>
              <a:rPr lang="en-US" altLang="en-US" b="1">
                <a:latin typeface="Courier New" pitchFamily="49" charset="0"/>
              </a:rPr>
              <a:t>java.lang</a:t>
            </a:r>
            <a:r>
              <a:rPr lang="en-US" altLang="en-US"/>
              <a:t> package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altLang="en-US"/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/>
              <a:t>It has some special features that need a little care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altLang="en-US"/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/>
              <a:t>In particular, comparison of </a:t>
            </a:r>
            <a:r>
              <a:rPr lang="en-US" altLang="en-US" b="1">
                <a:solidFill>
                  <a:srgbClr val="FF0000"/>
                </a:solidFill>
                <a:latin typeface="Courier New" pitchFamily="49" charset="0"/>
              </a:rPr>
              <a:t>String</a:t>
            </a:r>
            <a:r>
              <a:rPr lang="en-US" altLang="en-US"/>
              <a:t> objects can be tricky</a:t>
            </a:r>
          </a:p>
        </p:txBody>
      </p:sp>
    </p:spTree>
    <p:extLst>
      <p:ext uri="{BB962C8B-B14F-4D97-AF65-F5344CB8AC3E}">
        <p14:creationId xmlns:p14="http://schemas.microsoft.com/office/powerpoint/2010/main" val="1937565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67708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String equality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84784"/>
            <a:ext cx="7467600" cy="4680520"/>
          </a:xfrm>
          <a:ln>
            <a:noFill/>
          </a:ln>
        </p:spPr>
        <p:txBody>
          <a:bodyPr rIns="233680"/>
          <a:lstStyle/>
          <a:p>
            <a:pPr marL="382588" eaLnBrk="1" hangingPunct="1">
              <a:buFont typeface="Times" charset="0"/>
              <a:buNone/>
              <a:tabLst>
                <a:tab pos="382588" algn="l"/>
                <a:tab pos="954088" algn="l"/>
              </a:tabLst>
            </a:pPr>
            <a:r>
              <a:rPr lang="en-US" altLang="en-US" sz="2400" dirty="0">
                <a:latin typeface="Courier New Bold" charset="0"/>
                <a:ea typeface="MS PGothic" charset="-128"/>
                <a:sym typeface="Courier New Bold" charset="0"/>
              </a:rPr>
              <a:t>if(input </a:t>
            </a:r>
            <a:r>
              <a:rPr lang="en-US" altLang="en-US" sz="2400" dirty="0">
                <a:solidFill>
                  <a:srgbClr val="FF0000"/>
                </a:solidFill>
                <a:latin typeface="Courier New Bold" charset="0"/>
                <a:ea typeface="MS PGothic" charset="-128"/>
                <a:sym typeface="Courier New Bold" charset="0"/>
              </a:rPr>
              <a:t>==</a:t>
            </a:r>
            <a:r>
              <a:rPr lang="en-US" altLang="en-US" sz="2400" dirty="0">
                <a:latin typeface="Courier New Bold" charset="0"/>
                <a:ea typeface="MS PGothic" charset="-128"/>
                <a:sym typeface="Courier New Bold" charset="0"/>
              </a:rPr>
              <a:t> "bye") {</a:t>
            </a:r>
            <a:r>
              <a:rPr lang="en-US" altLang="en-US" sz="2400" dirty="0">
                <a:latin typeface="Courier New Bold" charset="0"/>
                <a:ea typeface="ヒラギノ角ゴ ProN W6" charset="-128"/>
                <a:sym typeface="Courier New Bold" charset="0"/>
              </a:rPr>
              <a:t>		</a:t>
            </a:r>
          </a:p>
          <a:p>
            <a:pPr marL="382588" eaLnBrk="1" hangingPunct="1">
              <a:buFont typeface="Times" charset="0"/>
              <a:buNone/>
              <a:tabLst>
                <a:tab pos="382588" algn="l"/>
                <a:tab pos="954088" algn="l"/>
              </a:tabLst>
            </a:pPr>
            <a:r>
              <a:rPr lang="en-US" altLang="en-US" sz="2400" dirty="0">
                <a:latin typeface="Courier New Bold" charset="0"/>
                <a:ea typeface="MS PGothic" charset="-128"/>
                <a:sym typeface="Courier New Bold" charset="0"/>
              </a:rPr>
              <a:t>    ...</a:t>
            </a:r>
            <a:endParaRPr lang="en-US" altLang="en-US" sz="2400" dirty="0">
              <a:latin typeface="Courier New Bold" charset="0"/>
              <a:ea typeface="ヒラギノ角ゴ ProN W6" charset="-128"/>
              <a:sym typeface="Courier New Bold" charset="0"/>
            </a:endParaRPr>
          </a:p>
          <a:p>
            <a:pPr marL="382588" eaLnBrk="1" hangingPunct="1">
              <a:buFont typeface="Times" charset="0"/>
              <a:buNone/>
              <a:tabLst>
                <a:tab pos="382588" algn="l"/>
                <a:tab pos="954088" algn="l"/>
              </a:tabLst>
            </a:pPr>
            <a:r>
              <a:rPr lang="en-US" altLang="en-US" sz="2400" dirty="0">
                <a:latin typeface="Courier New Bold" charset="0"/>
                <a:ea typeface="MS PGothic" charset="-128"/>
                <a:sym typeface="Courier New Bold" charset="0"/>
              </a:rPr>
              <a:t>}</a:t>
            </a:r>
            <a:endParaRPr lang="en-US" altLang="en-US" sz="2400" dirty="0">
              <a:latin typeface="Courier New Bold" charset="0"/>
              <a:ea typeface="ヒラギノ角ゴ ProN W6" charset="-128"/>
              <a:sym typeface="Courier New Bold" charset="0"/>
            </a:endParaRPr>
          </a:p>
          <a:p>
            <a:pPr marL="382588" eaLnBrk="1" hangingPunct="1">
              <a:buFont typeface="Times" charset="0"/>
              <a:buNone/>
              <a:tabLst>
                <a:tab pos="382588" algn="l"/>
                <a:tab pos="954088" algn="l"/>
              </a:tabLst>
            </a:pPr>
            <a:endParaRPr lang="en-US" altLang="en-US" sz="2400" dirty="0">
              <a:latin typeface="Courier New Bold" charset="0"/>
              <a:ea typeface="ヒラギノ角ゴ ProN W6" charset="-128"/>
              <a:sym typeface="Courier New Bold" charset="0"/>
            </a:endParaRPr>
          </a:p>
          <a:p>
            <a:pPr marL="382588" eaLnBrk="1" hangingPunct="1">
              <a:buFont typeface="Times" charset="0"/>
              <a:buNone/>
              <a:tabLst>
                <a:tab pos="382588" algn="l"/>
                <a:tab pos="954088" algn="l"/>
              </a:tabLst>
            </a:pPr>
            <a:r>
              <a:rPr lang="en-US" altLang="en-US" sz="2400" dirty="0">
                <a:latin typeface="Courier New Bold" charset="0"/>
                <a:ea typeface="MS PGothic" charset="-128"/>
                <a:sym typeface="Courier New Bold" charset="0"/>
              </a:rPr>
              <a:t>if(</a:t>
            </a:r>
            <a:r>
              <a:rPr lang="en-US" altLang="en-US" sz="2400" dirty="0" err="1">
                <a:latin typeface="Courier New Bold" charset="0"/>
                <a:ea typeface="MS PGothic" charset="-128"/>
                <a:sym typeface="Courier New Bold" charset="0"/>
              </a:rPr>
              <a:t>input</a:t>
            </a:r>
            <a:r>
              <a:rPr lang="en-US" altLang="en-US" sz="2400" dirty="0" err="1">
                <a:solidFill>
                  <a:srgbClr val="FF0000"/>
                </a:solidFill>
                <a:latin typeface="Courier New Bold" charset="0"/>
                <a:ea typeface="MS PGothic" charset="-128"/>
                <a:sym typeface="Courier New Bold" charset="0"/>
              </a:rPr>
              <a:t>.equals</a:t>
            </a:r>
            <a:r>
              <a:rPr lang="en-US" altLang="en-US" sz="2400" dirty="0">
                <a:solidFill>
                  <a:srgbClr val="FF0000"/>
                </a:solidFill>
                <a:latin typeface="Courier New Bold" charset="0"/>
                <a:ea typeface="MS PGothic" charset="-128"/>
                <a:sym typeface="Courier New Bold" charset="0"/>
              </a:rPr>
              <a:t>(</a:t>
            </a:r>
            <a:r>
              <a:rPr lang="en-US" altLang="en-US" sz="2400" dirty="0">
                <a:latin typeface="Courier New Bold" charset="0"/>
                <a:ea typeface="MS PGothic" charset="-128"/>
                <a:sym typeface="Courier New Bold" charset="0"/>
              </a:rPr>
              <a:t>"bye"</a:t>
            </a:r>
            <a:r>
              <a:rPr lang="en-US" altLang="en-US" sz="2400" dirty="0">
                <a:solidFill>
                  <a:srgbClr val="FF0000"/>
                </a:solidFill>
                <a:latin typeface="Courier New Bold" charset="0"/>
                <a:ea typeface="MS PGothic" charset="-128"/>
                <a:sym typeface="Courier New Bold" charset="0"/>
              </a:rPr>
              <a:t>)</a:t>
            </a:r>
            <a:r>
              <a:rPr lang="en-US" altLang="en-US" sz="2400" dirty="0">
                <a:latin typeface="Courier New Bold" charset="0"/>
                <a:ea typeface="MS PGothic" charset="-128"/>
                <a:sym typeface="Courier New Bold" charset="0"/>
              </a:rPr>
              <a:t>) {</a:t>
            </a:r>
            <a:endParaRPr lang="en-US" altLang="en-US" sz="2400" dirty="0">
              <a:latin typeface="Courier New Bold" charset="0"/>
              <a:ea typeface="ヒラギノ角ゴ ProN W6" charset="-128"/>
              <a:sym typeface="Courier New Bold" charset="0"/>
            </a:endParaRPr>
          </a:p>
          <a:p>
            <a:pPr marL="382588" eaLnBrk="1" hangingPunct="1">
              <a:buFont typeface="Times" charset="0"/>
              <a:buNone/>
              <a:tabLst>
                <a:tab pos="382588" algn="l"/>
                <a:tab pos="954088" algn="l"/>
              </a:tabLst>
            </a:pPr>
            <a:r>
              <a:rPr lang="en-US" altLang="en-US" sz="2400" dirty="0">
                <a:latin typeface="Courier New Bold" charset="0"/>
                <a:ea typeface="MS PGothic" charset="-128"/>
                <a:sym typeface="Courier New Bold" charset="0"/>
              </a:rPr>
              <a:t>    ...</a:t>
            </a:r>
            <a:endParaRPr lang="en-US" altLang="en-US" sz="2400" dirty="0">
              <a:latin typeface="Courier New Bold" charset="0"/>
              <a:ea typeface="ヒラギノ角ゴ ProN W6" charset="-128"/>
              <a:sym typeface="Courier New Bold" charset="0"/>
            </a:endParaRPr>
          </a:p>
          <a:p>
            <a:pPr marL="382588" eaLnBrk="1" hangingPunct="1">
              <a:buFont typeface="Times" charset="0"/>
              <a:buNone/>
              <a:tabLst>
                <a:tab pos="382588" algn="l"/>
                <a:tab pos="954088" algn="l"/>
              </a:tabLst>
            </a:pPr>
            <a:r>
              <a:rPr lang="en-US" altLang="en-US" sz="2400" dirty="0">
                <a:latin typeface="Courier New Bold" charset="0"/>
                <a:ea typeface="MS PGothic" charset="-128"/>
                <a:sym typeface="Courier New Bold" charset="0"/>
              </a:rPr>
              <a:t>}</a:t>
            </a:r>
            <a:br>
              <a:rPr lang="en-US" altLang="en-US" sz="2400" dirty="0">
                <a:latin typeface="Courier New Bold" charset="0"/>
                <a:ea typeface="MS PGothic" charset="-128"/>
                <a:sym typeface="Courier New Bold" charset="0"/>
              </a:rPr>
            </a:br>
            <a:endParaRPr lang="en-US" altLang="en-US" sz="2400" dirty="0">
              <a:latin typeface="Courier New Bold" charset="0"/>
              <a:ea typeface="ヒラギノ角ゴ ProN W6" charset="-128"/>
              <a:sym typeface="Courier New Bold" charset="0"/>
            </a:endParaRPr>
          </a:p>
          <a:p>
            <a:pPr marL="382588" algn="ctr" eaLnBrk="1" hangingPunct="1">
              <a:buFont typeface="Times" charset="0"/>
              <a:buNone/>
              <a:tabLst>
                <a:tab pos="382588" algn="l"/>
                <a:tab pos="954088" algn="l"/>
              </a:tabLst>
            </a:pPr>
            <a:r>
              <a:rPr lang="en-US" altLang="en-US" b="1" dirty="0">
                <a:solidFill>
                  <a:schemeClr val="accent2"/>
                </a:solidFill>
                <a:ea typeface="MS PGothic" charset="-128"/>
              </a:rPr>
              <a:t>Important: </a:t>
            </a:r>
          </a:p>
          <a:p>
            <a:pPr marL="382588" algn="ctr" eaLnBrk="1" hangingPunct="1">
              <a:buFont typeface="Times" charset="0"/>
              <a:buNone/>
              <a:tabLst>
                <a:tab pos="382588" algn="l"/>
                <a:tab pos="954088" algn="l"/>
              </a:tabLst>
            </a:pPr>
            <a:r>
              <a:rPr lang="en-US" altLang="en-US" sz="2700" dirty="0">
                <a:solidFill>
                  <a:schemeClr val="accent2"/>
                </a:solidFill>
                <a:ea typeface="MS PGothic" charset="-128"/>
              </a:rPr>
              <a:t>Always use</a:t>
            </a:r>
            <a:r>
              <a:rPr lang="en-US" altLang="en-US" sz="2700" dirty="0">
                <a:solidFill>
                  <a:schemeClr val="accent2"/>
                </a:solidFill>
                <a:latin typeface="Trebuchet MS Bold" charset="0"/>
                <a:ea typeface="MS PGothic" charset="-128"/>
                <a:sym typeface="Trebuchet MS Bold" charset="0"/>
              </a:rPr>
              <a:t> </a:t>
            </a:r>
            <a:r>
              <a:rPr lang="en-US" altLang="en-US" sz="2700" i="1" dirty="0">
                <a:solidFill>
                  <a:srgbClr val="FF0000"/>
                </a:solidFill>
                <a:latin typeface="Courier New Bold" charset="0"/>
                <a:ea typeface="MS PGothic" charset="-128"/>
                <a:sym typeface="Courier New Bold" charset="0"/>
              </a:rPr>
              <a:t>.equals </a:t>
            </a:r>
            <a:r>
              <a:rPr lang="en-US" altLang="en-US" sz="2700" dirty="0">
                <a:solidFill>
                  <a:schemeClr val="accent2"/>
                </a:solidFill>
                <a:ea typeface="MS PGothic" charset="-128"/>
                <a:sym typeface="Courier New Bold" charset="0"/>
              </a:rPr>
              <a:t>to test String equality!</a:t>
            </a:r>
            <a:endParaRPr lang="en-US" altLang="en-US" sz="2700" dirty="0">
              <a:solidFill>
                <a:schemeClr val="accent2"/>
              </a:solidFill>
              <a:ea typeface="ヒラギノ角ゴ ProN W6" charset="-128"/>
              <a:sym typeface="Courier New Bold" charset="0"/>
            </a:endParaRP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6096000" y="1556792"/>
            <a:ext cx="2514600" cy="508000"/>
            <a:chOff x="0" y="0"/>
            <a:chExt cx="1584" cy="320"/>
          </a:xfrm>
        </p:grpSpPr>
        <p:sp>
          <p:nvSpPr>
            <p:cNvPr id="114696" name="AutoShape 5"/>
            <p:cNvSpPr>
              <a:spLocks/>
            </p:cNvSpPr>
            <p:nvPr/>
          </p:nvSpPr>
          <p:spPr bwMode="auto">
            <a:xfrm>
              <a:off x="0" y="0"/>
              <a:ext cx="1584" cy="320"/>
            </a:xfrm>
            <a:prstGeom prst="roundRect">
              <a:avLst>
                <a:gd name="adj" fmla="val 16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14697" name="Rectangle 6"/>
            <p:cNvSpPr>
              <a:spLocks/>
            </p:cNvSpPr>
            <p:nvPr/>
          </p:nvSpPr>
          <p:spPr bwMode="auto">
            <a:xfrm>
              <a:off x="16" y="24"/>
              <a:ext cx="155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90538" bIns="38100" anchor="ctr"/>
            <a:lstStyle>
              <a:lvl1pPr marL="523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0">
                  <a:solidFill>
                    <a:srgbClr val="A57133"/>
                  </a:solidFill>
                  <a:latin typeface="Trebuchet MS Bold" charset="0"/>
                  <a:sym typeface="Trebuchet MS Bold" charset="0"/>
                </a:rPr>
                <a:t>tests identity</a:t>
              </a:r>
            </a:p>
          </p:txBody>
        </p:sp>
      </p:grpSp>
      <p:grpSp>
        <p:nvGrpSpPr>
          <p:cNvPr id="114693" name="Group 7"/>
          <p:cNvGrpSpPr>
            <a:grpSpLocks/>
          </p:cNvGrpSpPr>
          <p:nvPr/>
        </p:nvGrpSpPr>
        <p:grpSpPr bwMode="auto">
          <a:xfrm>
            <a:off x="6096000" y="3284984"/>
            <a:ext cx="2514600" cy="508000"/>
            <a:chOff x="0" y="0"/>
            <a:chExt cx="1584" cy="320"/>
          </a:xfrm>
        </p:grpSpPr>
        <p:sp>
          <p:nvSpPr>
            <p:cNvPr id="114694" name="AutoShape 8"/>
            <p:cNvSpPr>
              <a:spLocks/>
            </p:cNvSpPr>
            <p:nvPr/>
          </p:nvSpPr>
          <p:spPr bwMode="auto">
            <a:xfrm>
              <a:off x="0" y="0"/>
              <a:ext cx="1584" cy="320"/>
            </a:xfrm>
            <a:prstGeom prst="roundRect">
              <a:avLst>
                <a:gd name="adj" fmla="val 16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14695" name="Rectangle 9"/>
            <p:cNvSpPr>
              <a:spLocks/>
            </p:cNvSpPr>
            <p:nvPr/>
          </p:nvSpPr>
          <p:spPr bwMode="auto">
            <a:xfrm>
              <a:off x="16" y="24"/>
              <a:ext cx="155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90538" bIns="38100" anchor="ctr"/>
            <a:lstStyle>
              <a:lvl1pPr marL="523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0">
                  <a:solidFill>
                    <a:srgbClr val="A57133"/>
                  </a:solidFill>
                  <a:latin typeface="Trebuchet MS Bold" charset="0"/>
                  <a:sym typeface="Trebuchet MS Bold" charset="0"/>
                </a:rPr>
                <a:t>tests equality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89872" y="2325688"/>
            <a:ext cx="227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+mn-lt"/>
              </a:rPr>
              <a:t>Do not </a:t>
            </a:r>
            <a:r>
              <a:rPr lang="en-US" sz="2800">
                <a:solidFill>
                  <a:schemeClr val="accent2"/>
                </a:solidFill>
                <a:latin typeface="+mn-lt"/>
              </a:rPr>
              <a:t>use!!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3419872" y="1916832"/>
            <a:ext cx="1456928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Identity vs equality 1</a:t>
            </a:r>
          </a:p>
        </p:txBody>
      </p:sp>
      <p:sp>
        <p:nvSpPr>
          <p:cNvPr id="11673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16739" name="AutoShape 2"/>
          <p:cNvSpPr>
            <a:spLocks/>
          </p:cNvSpPr>
          <p:nvPr/>
        </p:nvSpPr>
        <p:spPr bwMode="auto">
          <a:xfrm>
            <a:off x="1676400" y="2590800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6740" name="Rectangle 4"/>
          <p:cNvSpPr>
            <a:spLocks/>
          </p:cNvSpPr>
          <p:nvPr/>
        </p:nvSpPr>
        <p:spPr bwMode="auto">
          <a:xfrm>
            <a:off x="976313" y="1679575"/>
            <a:ext cx="67960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sym typeface="Trebuchet MS" charset="0"/>
              </a:rPr>
              <a:t>Other (non-String) objects:</a:t>
            </a:r>
          </a:p>
        </p:txBody>
      </p:sp>
      <p:sp>
        <p:nvSpPr>
          <p:cNvPr id="116741" name="Rectangle 5"/>
          <p:cNvSpPr>
            <a:spLocks/>
          </p:cNvSpPr>
          <p:nvPr/>
        </p:nvSpPr>
        <p:spPr bwMode="auto">
          <a:xfrm>
            <a:off x="2590800" y="5715000"/>
            <a:ext cx="3754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538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person1 </a:t>
            </a:r>
            <a:r>
              <a:rPr lang="en-US" altLang="en-US" sz="2400" b="0" dirty="0">
                <a:solidFill>
                  <a:srgbClr val="FF0000"/>
                </a:solidFill>
                <a:latin typeface="Courier New Bold" charset="0"/>
                <a:sym typeface="Courier New Bold" charset="0"/>
              </a:rPr>
              <a:t>==</a:t>
            </a:r>
            <a:r>
              <a:rPr lang="en-US" altLang="en-US" sz="24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person2</a:t>
            </a:r>
            <a:r>
              <a:rPr lang="en-US" altLang="en-US" sz="2400" dirty="0">
                <a:solidFill>
                  <a:schemeClr val="tx1"/>
                </a:solidFill>
                <a:latin typeface="Helvetica" charset="0"/>
                <a:sym typeface="Helvetica" charset="0"/>
              </a:rPr>
              <a:t>  ?</a:t>
            </a:r>
          </a:p>
        </p:txBody>
      </p:sp>
      <p:grpSp>
        <p:nvGrpSpPr>
          <p:cNvPr id="116742" name="Group 6"/>
          <p:cNvGrpSpPr>
            <a:grpSpLocks/>
          </p:cNvGrpSpPr>
          <p:nvPr/>
        </p:nvGrpSpPr>
        <p:grpSpPr bwMode="auto">
          <a:xfrm>
            <a:off x="2266950" y="3267075"/>
            <a:ext cx="952500" cy="312738"/>
            <a:chOff x="0" y="21"/>
            <a:chExt cx="600" cy="197"/>
          </a:xfrm>
        </p:grpSpPr>
        <p:sp>
          <p:nvSpPr>
            <p:cNvPr id="116755" name="Rectangle 7"/>
            <p:cNvSpPr>
              <a:spLocks/>
            </p:cNvSpPr>
            <p:nvPr/>
          </p:nvSpPr>
          <p:spPr bwMode="auto">
            <a:xfrm>
              <a:off x="0" y="21"/>
              <a:ext cx="600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16756" name="Rectangle 8"/>
            <p:cNvSpPr>
              <a:spLocks/>
            </p:cNvSpPr>
            <p:nvPr/>
          </p:nvSpPr>
          <p:spPr bwMode="auto">
            <a:xfrm>
              <a:off x="52" y="32"/>
              <a:ext cx="4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“</a:t>
              </a:r>
              <a:r>
                <a:rPr lang="en-US" altLang="ja-JP" sz="1800" b="0" dirty="0">
                  <a:solidFill>
                    <a:srgbClr val="FF0000"/>
                  </a:solidFill>
                  <a:latin typeface="Helvetica" charset="0"/>
                  <a:sym typeface="Helvetica" charset="0"/>
                </a:rPr>
                <a:t>Fred</a:t>
              </a: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”</a:t>
              </a:r>
              <a:endParaRPr lang="en-US" altLang="en-US" sz="1800" b="0" dirty="0">
                <a:solidFill>
                  <a:schemeClr val="tx1"/>
                </a:solidFill>
                <a:latin typeface="Helvetica" charset="0"/>
                <a:sym typeface="Helvetica" charset="0"/>
              </a:endParaRPr>
            </a:p>
          </p:txBody>
        </p:sp>
      </p:grpSp>
      <p:sp>
        <p:nvSpPr>
          <p:cNvPr id="116743" name="Rectangle 9"/>
          <p:cNvSpPr>
            <a:spLocks/>
          </p:cNvSpPr>
          <p:nvPr/>
        </p:nvSpPr>
        <p:spPr bwMode="auto">
          <a:xfrm>
            <a:off x="1676400" y="26670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:Person</a:t>
            </a:r>
          </a:p>
        </p:txBody>
      </p:sp>
      <p:sp>
        <p:nvSpPr>
          <p:cNvPr id="116744" name="Line 10"/>
          <p:cNvSpPr>
            <a:spLocks noChangeShapeType="1"/>
          </p:cNvSpPr>
          <p:nvPr/>
        </p:nvSpPr>
        <p:spPr bwMode="auto">
          <a:xfrm rot="10800000" flipH="1">
            <a:off x="2057400" y="3886200"/>
            <a:ext cx="307975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" name="Rectangle 11"/>
          <p:cNvSpPr>
            <a:spLocks/>
          </p:cNvSpPr>
          <p:nvPr/>
        </p:nvSpPr>
        <p:spPr bwMode="auto">
          <a:xfrm>
            <a:off x="1758950" y="4724400"/>
            <a:ext cx="1038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person1</a:t>
            </a:r>
          </a:p>
        </p:txBody>
      </p:sp>
      <p:sp>
        <p:nvSpPr>
          <p:cNvPr id="116746" name="Rectangle 12"/>
          <p:cNvSpPr>
            <a:spLocks/>
          </p:cNvSpPr>
          <p:nvPr/>
        </p:nvSpPr>
        <p:spPr bwMode="auto">
          <a:xfrm>
            <a:off x="5111750" y="4724400"/>
            <a:ext cx="1038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person2</a:t>
            </a:r>
          </a:p>
        </p:txBody>
      </p:sp>
      <p:sp>
        <p:nvSpPr>
          <p:cNvPr id="116747" name="AutoShape 13"/>
          <p:cNvSpPr>
            <a:spLocks/>
          </p:cNvSpPr>
          <p:nvPr/>
        </p:nvSpPr>
        <p:spPr bwMode="auto">
          <a:xfrm>
            <a:off x="5029200" y="2590800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grpSp>
        <p:nvGrpSpPr>
          <p:cNvPr id="116748" name="Group 14"/>
          <p:cNvGrpSpPr>
            <a:grpSpLocks/>
          </p:cNvGrpSpPr>
          <p:nvPr/>
        </p:nvGrpSpPr>
        <p:grpSpPr bwMode="auto">
          <a:xfrm>
            <a:off x="5619750" y="3267075"/>
            <a:ext cx="952500" cy="312738"/>
            <a:chOff x="0" y="21"/>
            <a:chExt cx="600" cy="197"/>
          </a:xfrm>
        </p:grpSpPr>
        <p:sp>
          <p:nvSpPr>
            <p:cNvPr id="116753" name="Rectangle 15"/>
            <p:cNvSpPr>
              <a:spLocks/>
            </p:cNvSpPr>
            <p:nvPr/>
          </p:nvSpPr>
          <p:spPr bwMode="auto">
            <a:xfrm>
              <a:off x="0" y="21"/>
              <a:ext cx="600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16754" name="Rectangle 16"/>
            <p:cNvSpPr>
              <a:spLocks/>
            </p:cNvSpPr>
            <p:nvPr/>
          </p:nvSpPr>
          <p:spPr bwMode="auto">
            <a:xfrm>
              <a:off x="116" y="32"/>
              <a:ext cx="36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“</a:t>
              </a:r>
              <a:r>
                <a:rPr lang="en-US" altLang="ja-JP" sz="1800" b="0" dirty="0">
                  <a:solidFill>
                    <a:srgbClr val="FF0000"/>
                  </a:solidFill>
                  <a:latin typeface="Helvetica" charset="0"/>
                  <a:sym typeface="Helvetica" charset="0"/>
                </a:rPr>
                <a:t>Jill</a:t>
              </a: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”</a:t>
              </a:r>
              <a:endParaRPr lang="en-US" altLang="en-US" sz="1800" b="0" dirty="0">
                <a:solidFill>
                  <a:schemeClr val="tx1"/>
                </a:solidFill>
                <a:latin typeface="Helvetica" charset="0"/>
                <a:sym typeface="Helvetica" charset="0"/>
              </a:endParaRPr>
            </a:p>
          </p:txBody>
        </p:sp>
      </p:grpSp>
      <p:sp>
        <p:nvSpPr>
          <p:cNvPr id="116749" name="Rectangle 17"/>
          <p:cNvSpPr>
            <a:spLocks/>
          </p:cNvSpPr>
          <p:nvPr/>
        </p:nvSpPr>
        <p:spPr bwMode="auto">
          <a:xfrm>
            <a:off x="5029200" y="26670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:Person</a:t>
            </a:r>
          </a:p>
        </p:txBody>
      </p:sp>
      <p:sp>
        <p:nvSpPr>
          <p:cNvPr id="116750" name="Rectangle 18"/>
          <p:cNvSpPr>
            <a:spLocks/>
          </p:cNvSpPr>
          <p:nvPr/>
        </p:nvSpPr>
        <p:spPr bwMode="auto">
          <a:xfrm>
            <a:off x="1854200" y="43053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6751" name="Line 19"/>
          <p:cNvSpPr>
            <a:spLocks noChangeShapeType="1"/>
          </p:cNvSpPr>
          <p:nvPr/>
        </p:nvSpPr>
        <p:spPr bwMode="auto">
          <a:xfrm rot="10800000" flipH="1">
            <a:off x="5410200" y="3886200"/>
            <a:ext cx="307975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2" name="Rectangle 20"/>
          <p:cNvSpPr>
            <a:spLocks/>
          </p:cNvSpPr>
          <p:nvPr/>
        </p:nvSpPr>
        <p:spPr bwMode="auto">
          <a:xfrm>
            <a:off x="5207000" y="43053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2250" y="5715000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false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Main concepts to be covered</a:t>
            </a: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95400" y="2065338"/>
            <a:ext cx="7162800" cy="4030662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altLang="en-US" dirty="0"/>
              <a:t>The difference between iterations: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definite</a:t>
            </a:r>
            <a:r>
              <a:rPr lang="en-US" altLang="en-US" dirty="0"/>
              <a:t> … size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indefinite (unbounded)</a:t>
            </a:r>
            <a:r>
              <a:rPr lang="en-US" altLang="en-US" dirty="0"/>
              <a:t>  … 0 - infinite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dirty="0"/>
              <a:t>The while loop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Identity vs equality 2</a:t>
            </a:r>
          </a:p>
        </p:txBody>
      </p:sp>
      <p:sp>
        <p:nvSpPr>
          <p:cNvPr id="11878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18787" name="AutoShape 2"/>
          <p:cNvSpPr>
            <a:spLocks/>
          </p:cNvSpPr>
          <p:nvPr/>
        </p:nvSpPr>
        <p:spPr bwMode="auto">
          <a:xfrm>
            <a:off x="1676400" y="2590800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8788" name="Rectangle 4"/>
          <p:cNvSpPr>
            <a:spLocks/>
          </p:cNvSpPr>
          <p:nvPr/>
        </p:nvSpPr>
        <p:spPr bwMode="auto">
          <a:xfrm>
            <a:off x="976313" y="1679575"/>
            <a:ext cx="67960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sym typeface="Trebuchet MS" charset="0"/>
              </a:rPr>
              <a:t>Other (non-String) objects:</a:t>
            </a:r>
          </a:p>
        </p:txBody>
      </p:sp>
      <p:sp>
        <p:nvSpPr>
          <p:cNvPr id="118789" name="Rectangle 5"/>
          <p:cNvSpPr>
            <a:spLocks/>
          </p:cNvSpPr>
          <p:nvPr/>
        </p:nvSpPr>
        <p:spPr bwMode="auto">
          <a:xfrm>
            <a:off x="2590800" y="5715000"/>
            <a:ext cx="3754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538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person1 </a:t>
            </a:r>
            <a:r>
              <a:rPr lang="en-US" altLang="en-US" sz="2400" b="0" dirty="0">
                <a:solidFill>
                  <a:srgbClr val="FF0000"/>
                </a:solidFill>
                <a:latin typeface="Courier New Bold" charset="0"/>
                <a:sym typeface="Courier New Bold" charset="0"/>
              </a:rPr>
              <a:t>==</a:t>
            </a:r>
            <a:r>
              <a:rPr lang="en-US" altLang="en-US" sz="24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person2</a:t>
            </a:r>
            <a:r>
              <a:rPr lang="en-US" altLang="en-US" sz="2400" dirty="0">
                <a:solidFill>
                  <a:schemeClr val="tx1"/>
                </a:solidFill>
                <a:latin typeface="Helvetica" charset="0"/>
                <a:sym typeface="Helvetica" charset="0"/>
              </a:rPr>
              <a:t>  ?</a:t>
            </a:r>
          </a:p>
        </p:txBody>
      </p:sp>
      <p:grpSp>
        <p:nvGrpSpPr>
          <p:cNvPr id="118790" name="Group 6"/>
          <p:cNvGrpSpPr>
            <a:grpSpLocks/>
          </p:cNvGrpSpPr>
          <p:nvPr/>
        </p:nvGrpSpPr>
        <p:grpSpPr bwMode="auto">
          <a:xfrm>
            <a:off x="2266950" y="3267075"/>
            <a:ext cx="952500" cy="312738"/>
            <a:chOff x="0" y="21"/>
            <a:chExt cx="600" cy="197"/>
          </a:xfrm>
        </p:grpSpPr>
        <p:sp>
          <p:nvSpPr>
            <p:cNvPr id="118803" name="Rectangle 7"/>
            <p:cNvSpPr>
              <a:spLocks/>
            </p:cNvSpPr>
            <p:nvPr/>
          </p:nvSpPr>
          <p:spPr bwMode="auto">
            <a:xfrm>
              <a:off x="0" y="21"/>
              <a:ext cx="600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18804" name="Rectangle 8"/>
            <p:cNvSpPr>
              <a:spLocks/>
            </p:cNvSpPr>
            <p:nvPr/>
          </p:nvSpPr>
          <p:spPr bwMode="auto">
            <a:xfrm>
              <a:off x="52" y="32"/>
              <a:ext cx="4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“</a:t>
              </a:r>
              <a:r>
                <a:rPr lang="en-US" altLang="ja-JP" sz="1800" b="0" dirty="0">
                  <a:solidFill>
                    <a:srgbClr val="FF0000"/>
                  </a:solidFill>
                  <a:latin typeface="Helvetica" charset="0"/>
                  <a:sym typeface="Helvetica" charset="0"/>
                </a:rPr>
                <a:t>Fred</a:t>
              </a: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”</a:t>
              </a:r>
              <a:endParaRPr lang="en-US" altLang="en-US" sz="1800" b="0" dirty="0">
                <a:solidFill>
                  <a:schemeClr val="tx1"/>
                </a:solidFill>
                <a:latin typeface="Helvetica" charset="0"/>
                <a:sym typeface="Helvetica" charset="0"/>
              </a:endParaRPr>
            </a:p>
          </p:txBody>
        </p:sp>
      </p:grpSp>
      <p:sp>
        <p:nvSpPr>
          <p:cNvPr id="118791" name="Rectangle 9"/>
          <p:cNvSpPr>
            <a:spLocks/>
          </p:cNvSpPr>
          <p:nvPr/>
        </p:nvSpPr>
        <p:spPr bwMode="auto">
          <a:xfrm>
            <a:off x="1676400" y="26670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:Person</a:t>
            </a:r>
          </a:p>
        </p:txBody>
      </p:sp>
      <p:sp>
        <p:nvSpPr>
          <p:cNvPr id="118792" name="Line 10"/>
          <p:cNvSpPr>
            <a:spLocks noChangeShapeType="1"/>
          </p:cNvSpPr>
          <p:nvPr/>
        </p:nvSpPr>
        <p:spPr bwMode="auto">
          <a:xfrm rot="10800000" flipH="1">
            <a:off x="2057400" y="3886200"/>
            <a:ext cx="307975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3" name="Rectangle 11"/>
          <p:cNvSpPr>
            <a:spLocks/>
          </p:cNvSpPr>
          <p:nvPr/>
        </p:nvSpPr>
        <p:spPr bwMode="auto">
          <a:xfrm>
            <a:off x="1758950" y="4724400"/>
            <a:ext cx="1038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person1</a:t>
            </a:r>
          </a:p>
        </p:txBody>
      </p:sp>
      <p:sp>
        <p:nvSpPr>
          <p:cNvPr id="118794" name="Rectangle 12"/>
          <p:cNvSpPr>
            <a:spLocks/>
          </p:cNvSpPr>
          <p:nvPr/>
        </p:nvSpPr>
        <p:spPr bwMode="auto">
          <a:xfrm>
            <a:off x="5111750" y="4724400"/>
            <a:ext cx="1038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person2</a:t>
            </a:r>
          </a:p>
        </p:txBody>
      </p:sp>
      <p:sp>
        <p:nvSpPr>
          <p:cNvPr id="118795" name="AutoShape 13"/>
          <p:cNvSpPr>
            <a:spLocks/>
          </p:cNvSpPr>
          <p:nvPr/>
        </p:nvSpPr>
        <p:spPr bwMode="auto">
          <a:xfrm>
            <a:off x="5029200" y="2590800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grpSp>
        <p:nvGrpSpPr>
          <p:cNvPr id="118796" name="Group 14"/>
          <p:cNvGrpSpPr>
            <a:grpSpLocks/>
          </p:cNvGrpSpPr>
          <p:nvPr/>
        </p:nvGrpSpPr>
        <p:grpSpPr bwMode="auto">
          <a:xfrm>
            <a:off x="5619750" y="3267075"/>
            <a:ext cx="952500" cy="312738"/>
            <a:chOff x="0" y="21"/>
            <a:chExt cx="600" cy="197"/>
          </a:xfrm>
        </p:grpSpPr>
        <p:sp>
          <p:nvSpPr>
            <p:cNvPr id="118801" name="Rectangle 15"/>
            <p:cNvSpPr>
              <a:spLocks/>
            </p:cNvSpPr>
            <p:nvPr/>
          </p:nvSpPr>
          <p:spPr bwMode="auto">
            <a:xfrm>
              <a:off x="0" y="21"/>
              <a:ext cx="600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18802" name="Rectangle 16"/>
            <p:cNvSpPr>
              <a:spLocks/>
            </p:cNvSpPr>
            <p:nvPr/>
          </p:nvSpPr>
          <p:spPr bwMode="auto">
            <a:xfrm>
              <a:off x="52" y="32"/>
              <a:ext cx="4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“</a:t>
              </a:r>
              <a:r>
                <a:rPr lang="en-US" altLang="ja-JP" sz="1800" b="0" dirty="0">
                  <a:solidFill>
                    <a:srgbClr val="FF0000"/>
                  </a:solidFill>
                  <a:latin typeface="Helvetica" charset="0"/>
                  <a:sym typeface="Helvetica" charset="0"/>
                </a:rPr>
                <a:t>Fred</a:t>
              </a: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”</a:t>
              </a:r>
              <a:endParaRPr lang="en-US" altLang="en-US" sz="1800" b="0" dirty="0">
                <a:solidFill>
                  <a:schemeClr val="tx1"/>
                </a:solidFill>
                <a:latin typeface="Helvetica" charset="0"/>
                <a:sym typeface="Helvetica" charset="0"/>
              </a:endParaRPr>
            </a:p>
          </p:txBody>
        </p:sp>
      </p:grpSp>
      <p:sp>
        <p:nvSpPr>
          <p:cNvPr id="118797" name="Rectangle 17"/>
          <p:cNvSpPr>
            <a:spLocks/>
          </p:cNvSpPr>
          <p:nvPr/>
        </p:nvSpPr>
        <p:spPr bwMode="auto">
          <a:xfrm>
            <a:off x="5029200" y="26670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:Person</a:t>
            </a:r>
          </a:p>
        </p:txBody>
      </p:sp>
      <p:sp>
        <p:nvSpPr>
          <p:cNvPr id="118798" name="Rectangle 18"/>
          <p:cNvSpPr>
            <a:spLocks/>
          </p:cNvSpPr>
          <p:nvPr/>
        </p:nvSpPr>
        <p:spPr bwMode="auto">
          <a:xfrm>
            <a:off x="1854200" y="43053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8799" name="Line 19"/>
          <p:cNvSpPr>
            <a:spLocks noChangeShapeType="1"/>
          </p:cNvSpPr>
          <p:nvPr/>
        </p:nvSpPr>
        <p:spPr bwMode="auto">
          <a:xfrm rot="10800000" flipH="1">
            <a:off x="5410200" y="3886200"/>
            <a:ext cx="307975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0" name="Rectangle 20"/>
          <p:cNvSpPr>
            <a:spLocks/>
          </p:cNvSpPr>
          <p:nvPr/>
        </p:nvSpPr>
        <p:spPr bwMode="auto">
          <a:xfrm>
            <a:off x="5207000" y="43053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2250" y="5715000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217863" y="3429000"/>
            <a:ext cx="2400299" cy="0"/>
          </a:xfrm>
          <a:prstGeom prst="line">
            <a:avLst/>
          </a:prstGeom>
          <a:noFill/>
          <a:ln w="19050">
            <a:solidFill>
              <a:srgbClr val="D33BC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886200" y="30480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b="0" dirty="0">
                <a:solidFill>
                  <a:srgbClr val="D33BC8"/>
                </a:solidFill>
                <a:latin typeface="Times New Roman" panose="02020603050405020304" pitchFamily="18" charset="0"/>
              </a:rPr>
              <a:t>same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2000" b="0" dirty="0">
                <a:solidFill>
                  <a:srgbClr val="D33BC8"/>
                </a:solidFill>
                <a:latin typeface="Times New Roman" panose="02020603050405020304" pitchFamily="18" charset="0"/>
              </a:rPr>
              <a:t>value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Identity vs equality 3</a:t>
            </a:r>
          </a:p>
        </p:txBody>
      </p:sp>
      <p:sp>
        <p:nvSpPr>
          <p:cNvPr id="12083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20835" name="AutoShape 2"/>
          <p:cNvSpPr>
            <a:spLocks/>
          </p:cNvSpPr>
          <p:nvPr/>
        </p:nvSpPr>
        <p:spPr bwMode="auto">
          <a:xfrm>
            <a:off x="1676400" y="2590800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0836" name="Rectangle 4"/>
          <p:cNvSpPr>
            <a:spLocks/>
          </p:cNvSpPr>
          <p:nvPr/>
        </p:nvSpPr>
        <p:spPr bwMode="auto">
          <a:xfrm>
            <a:off x="976313" y="1679575"/>
            <a:ext cx="67960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sym typeface="Trebuchet MS" charset="0"/>
              </a:rPr>
              <a:t>Other (non-String) objects:</a:t>
            </a:r>
          </a:p>
        </p:txBody>
      </p:sp>
      <p:sp>
        <p:nvSpPr>
          <p:cNvPr id="120837" name="Rectangle 5"/>
          <p:cNvSpPr>
            <a:spLocks/>
          </p:cNvSpPr>
          <p:nvPr/>
        </p:nvSpPr>
        <p:spPr bwMode="auto">
          <a:xfrm>
            <a:off x="2590800" y="5715000"/>
            <a:ext cx="3754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538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person1 </a:t>
            </a:r>
            <a:r>
              <a:rPr lang="en-US" altLang="en-US" sz="2400" b="0" dirty="0">
                <a:solidFill>
                  <a:srgbClr val="FF0000"/>
                </a:solidFill>
                <a:latin typeface="Courier New Bold" charset="0"/>
                <a:sym typeface="Courier New Bold" charset="0"/>
              </a:rPr>
              <a:t>==</a:t>
            </a:r>
            <a:r>
              <a:rPr lang="en-US" altLang="en-US" sz="24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person2</a:t>
            </a:r>
            <a:r>
              <a:rPr lang="en-US" altLang="en-US" sz="2400" dirty="0">
                <a:solidFill>
                  <a:schemeClr val="tx1"/>
                </a:solidFill>
                <a:latin typeface="Helvetica" charset="0"/>
                <a:sym typeface="Helvetica" charset="0"/>
              </a:rPr>
              <a:t>  ?</a:t>
            </a:r>
          </a:p>
        </p:txBody>
      </p:sp>
      <p:grpSp>
        <p:nvGrpSpPr>
          <p:cNvPr id="120838" name="Group 6"/>
          <p:cNvGrpSpPr>
            <a:grpSpLocks/>
          </p:cNvGrpSpPr>
          <p:nvPr/>
        </p:nvGrpSpPr>
        <p:grpSpPr bwMode="auto">
          <a:xfrm>
            <a:off x="2266950" y="3267075"/>
            <a:ext cx="952500" cy="312738"/>
            <a:chOff x="0" y="21"/>
            <a:chExt cx="600" cy="197"/>
          </a:xfrm>
        </p:grpSpPr>
        <p:sp>
          <p:nvSpPr>
            <p:cNvPr id="120851" name="Rectangle 7"/>
            <p:cNvSpPr>
              <a:spLocks/>
            </p:cNvSpPr>
            <p:nvPr/>
          </p:nvSpPr>
          <p:spPr bwMode="auto">
            <a:xfrm>
              <a:off x="0" y="21"/>
              <a:ext cx="600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0852" name="Rectangle 8"/>
            <p:cNvSpPr>
              <a:spLocks/>
            </p:cNvSpPr>
            <p:nvPr/>
          </p:nvSpPr>
          <p:spPr bwMode="auto">
            <a:xfrm>
              <a:off x="52" y="32"/>
              <a:ext cx="4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“</a:t>
              </a:r>
              <a:r>
                <a:rPr lang="en-US" altLang="ja-JP" sz="1800" b="0" dirty="0">
                  <a:solidFill>
                    <a:srgbClr val="FF0000"/>
                  </a:solidFill>
                  <a:latin typeface="Helvetica" charset="0"/>
                  <a:sym typeface="Helvetica" charset="0"/>
                </a:rPr>
                <a:t>Fred</a:t>
              </a: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”</a:t>
              </a:r>
              <a:endParaRPr lang="en-US" altLang="en-US" sz="1800" b="0" dirty="0">
                <a:solidFill>
                  <a:schemeClr val="tx1"/>
                </a:solidFill>
                <a:latin typeface="Helvetica" charset="0"/>
                <a:sym typeface="Helvetica" charset="0"/>
              </a:endParaRPr>
            </a:p>
          </p:txBody>
        </p:sp>
      </p:grpSp>
      <p:sp>
        <p:nvSpPr>
          <p:cNvPr id="120839" name="Rectangle 9"/>
          <p:cNvSpPr>
            <a:spLocks/>
          </p:cNvSpPr>
          <p:nvPr/>
        </p:nvSpPr>
        <p:spPr bwMode="auto">
          <a:xfrm>
            <a:off x="1676400" y="26670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:Person</a:t>
            </a:r>
          </a:p>
        </p:txBody>
      </p:sp>
      <p:sp>
        <p:nvSpPr>
          <p:cNvPr id="120840" name="Line 10"/>
          <p:cNvSpPr>
            <a:spLocks noChangeShapeType="1"/>
          </p:cNvSpPr>
          <p:nvPr/>
        </p:nvSpPr>
        <p:spPr bwMode="auto">
          <a:xfrm rot="10800000" flipH="1">
            <a:off x="2057400" y="3886200"/>
            <a:ext cx="307975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1" name="Rectangle 11"/>
          <p:cNvSpPr>
            <a:spLocks/>
          </p:cNvSpPr>
          <p:nvPr/>
        </p:nvSpPr>
        <p:spPr bwMode="auto">
          <a:xfrm>
            <a:off x="1758950" y="4724400"/>
            <a:ext cx="1038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person1</a:t>
            </a:r>
          </a:p>
        </p:txBody>
      </p:sp>
      <p:sp>
        <p:nvSpPr>
          <p:cNvPr id="120842" name="Rectangle 12"/>
          <p:cNvSpPr>
            <a:spLocks/>
          </p:cNvSpPr>
          <p:nvPr/>
        </p:nvSpPr>
        <p:spPr bwMode="auto">
          <a:xfrm>
            <a:off x="5111750" y="4724400"/>
            <a:ext cx="1038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person2</a:t>
            </a:r>
          </a:p>
        </p:txBody>
      </p:sp>
      <p:sp>
        <p:nvSpPr>
          <p:cNvPr id="120843" name="AutoShape 13"/>
          <p:cNvSpPr>
            <a:spLocks/>
          </p:cNvSpPr>
          <p:nvPr/>
        </p:nvSpPr>
        <p:spPr bwMode="auto">
          <a:xfrm>
            <a:off x="5029200" y="2590800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grpSp>
        <p:nvGrpSpPr>
          <p:cNvPr id="120844" name="Group 14"/>
          <p:cNvGrpSpPr>
            <a:grpSpLocks/>
          </p:cNvGrpSpPr>
          <p:nvPr/>
        </p:nvGrpSpPr>
        <p:grpSpPr bwMode="auto">
          <a:xfrm>
            <a:off x="5619750" y="3267075"/>
            <a:ext cx="952500" cy="312738"/>
            <a:chOff x="0" y="21"/>
            <a:chExt cx="600" cy="197"/>
          </a:xfrm>
        </p:grpSpPr>
        <p:sp>
          <p:nvSpPr>
            <p:cNvPr id="120849" name="Rectangle 15"/>
            <p:cNvSpPr>
              <a:spLocks/>
            </p:cNvSpPr>
            <p:nvPr/>
          </p:nvSpPr>
          <p:spPr bwMode="auto">
            <a:xfrm>
              <a:off x="0" y="21"/>
              <a:ext cx="600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0850" name="Rectangle 16"/>
            <p:cNvSpPr>
              <a:spLocks/>
            </p:cNvSpPr>
            <p:nvPr/>
          </p:nvSpPr>
          <p:spPr bwMode="auto">
            <a:xfrm>
              <a:off x="52" y="32"/>
              <a:ext cx="4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“</a:t>
              </a:r>
              <a:r>
                <a:rPr lang="en-US" altLang="ja-JP" sz="1800" b="0" dirty="0">
                  <a:solidFill>
                    <a:srgbClr val="FF0000"/>
                  </a:solidFill>
                  <a:latin typeface="Helvetica" charset="0"/>
                  <a:sym typeface="Helvetica" charset="0"/>
                </a:rPr>
                <a:t>Fred</a:t>
              </a:r>
              <a:r>
                <a:rPr lang="ja-JP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”</a:t>
              </a:r>
              <a:endParaRPr lang="en-US" altLang="en-US" sz="1800" b="0" dirty="0">
                <a:solidFill>
                  <a:schemeClr val="tx1"/>
                </a:solidFill>
                <a:latin typeface="Helvetica" charset="0"/>
                <a:sym typeface="Helvetica" charset="0"/>
              </a:endParaRPr>
            </a:p>
          </p:txBody>
        </p:sp>
      </p:grpSp>
      <p:sp>
        <p:nvSpPr>
          <p:cNvPr id="120845" name="Rectangle 17"/>
          <p:cNvSpPr>
            <a:spLocks/>
          </p:cNvSpPr>
          <p:nvPr/>
        </p:nvSpPr>
        <p:spPr bwMode="auto">
          <a:xfrm>
            <a:off x="5029200" y="26670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:Person</a:t>
            </a:r>
          </a:p>
        </p:txBody>
      </p:sp>
      <p:sp>
        <p:nvSpPr>
          <p:cNvPr id="120846" name="Rectangle 18"/>
          <p:cNvSpPr>
            <a:spLocks/>
          </p:cNvSpPr>
          <p:nvPr/>
        </p:nvSpPr>
        <p:spPr bwMode="auto">
          <a:xfrm>
            <a:off x="1854200" y="43053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0847" name="Line 19"/>
          <p:cNvSpPr>
            <a:spLocks noChangeShapeType="1"/>
          </p:cNvSpPr>
          <p:nvPr/>
        </p:nvSpPr>
        <p:spPr bwMode="auto">
          <a:xfrm rot="10800000">
            <a:off x="3657600" y="3810000"/>
            <a:ext cx="1754188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8" name="Rectangle 20"/>
          <p:cNvSpPr>
            <a:spLocks/>
          </p:cNvSpPr>
          <p:nvPr/>
        </p:nvSpPr>
        <p:spPr bwMode="auto">
          <a:xfrm>
            <a:off x="5207000" y="43053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2250" y="5715000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Identity vs equality (Strings)</a:t>
            </a:r>
          </a:p>
        </p:txBody>
      </p:sp>
      <p:sp>
        <p:nvSpPr>
          <p:cNvPr id="12288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22883" name="AutoShape 2"/>
          <p:cNvSpPr>
            <a:spLocks/>
          </p:cNvSpPr>
          <p:nvPr/>
        </p:nvSpPr>
        <p:spPr bwMode="auto">
          <a:xfrm>
            <a:off x="1981200" y="35226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2571750" y="4198938"/>
            <a:ext cx="952500" cy="312737"/>
            <a:chOff x="0" y="21"/>
            <a:chExt cx="600" cy="197"/>
          </a:xfrm>
        </p:grpSpPr>
        <p:sp>
          <p:nvSpPr>
            <p:cNvPr id="122901" name="Rectangle 5"/>
            <p:cNvSpPr>
              <a:spLocks/>
            </p:cNvSpPr>
            <p:nvPr/>
          </p:nvSpPr>
          <p:spPr bwMode="auto">
            <a:xfrm>
              <a:off x="0" y="21"/>
              <a:ext cx="600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2902" name="Rectangle 6"/>
            <p:cNvSpPr>
              <a:spLocks/>
            </p:cNvSpPr>
            <p:nvPr/>
          </p:nvSpPr>
          <p:spPr bwMode="auto">
            <a:xfrm>
              <a:off x="107" y="33"/>
              <a:ext cx="3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"</a:t>
              </a:r>
              <a:r>
                <a:rPr lang="en-US" altLang="en-US" sz="1800" b="0" dirty="0">
                  <a:solidFill>
                    <a:srgbClr val="FF0000"/>
                  </a:solidFill>
                  <a:latin typeface="Helvetica" charset="0"/>
                  <a:sym typeface="Helvetica" charset="0"/>
                </a:rPr>
                <a:t>bye</a:t>
              </a:r>
              <a:r>
                <a:rPr lang="en-US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"</a:t>
              </a:r>
            </a:p>
          </p:txBody>
        </p:sp>
      </p:grpSp>
      <p:sp>
        <p:nvSpPr>
          <p:cNvPr id="122885" name="Rectangle 7"/>
          <p:cNvSpPr>
            <a:spLocks/>
          </p:cNvSpPr>
          <p:nvPr/>
        </p:nvSpPr>
        <p:spPr bwMode="auto">
          <a:xfrm>
            <a:off x="1981200" y="35988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:String</a:t>
            </a:r>
          </a:p>
        </p:txBody>
      </p:sp>
      <p:sp>
        <p:nvSpPr>
          <p:cNvPr id="122886" name="Line 8"/>
          <p:cNvSpPr>
            <a:spLocks noChangeShapeType="1"/>
          </p:cNvSpPr>
          <p:nvPr/>
        </p:nvSpPr>
        <p:spPr bwMode="auto">
          <a:xfrm rot="10800000" flipH="1">
            <a:off x="2362200" y="4818063"/>
            <a:ext cx="307975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Rectangle 9"/>
          <p:cNvSpPr>
            <a:spLocks/>
          </p:cNvSpPr>
          <p:nvPr/>
        </p:nvSpPr>
        <p:spPr bwMode="auto">
          <a:xfrm>
            <a:off x="2063750" y="5656263"/>
            <a:ext cx="763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input</a:t>
            </a:r>
          </a:p>
        </p:txBody>
      </p:sp>
      <p:sp>
        <p:nvSpPr>
          <p:cNvPr id="122888" name="AutoShape 10"/>
          <p:cNvSpPr>
            <a:spLocks/>
          </p:cNvSpPr>
          <p:nvPr/>
        </p:nvSpPr>
        <p:spPr bwMode="auto">
          <a:xfrm>
            <a:off x="5334000" y="35226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grpSp>
        <p:nvGrpSpPr>
          <p:cNvPr id="122889" name="Group 11"/>
          <p:cNvGrpSpPr>
            <a:grpSpLocks/>
          </p:cNvGrpSpPr>
          <p:nvPr/>
        </p:nvGrpSpPr>
        <p:grpSpPr bwMode="auto">
          <a:xfrm>
            <a:off x="5924550" y="4198938"/>
            <a:ext cx="952500" cy="312737"/>
            <a:chOff x="0" y="21"/>
            <a:chExt cx="600" cy="197"/>
          </a:xfrm>
        </p:grpSpPr>
        <p:sp>
          <p:nvSpPr>
            <p:cNvPr id="122899" name="Rectangle 12"/>
            <p:cNvSpPr>
              <a:spLocks/>
            </p:cNvSpPr>
            <p:nvPr/>
          </p:nvSpPr>
          <p:spPr bwMode="auto">
            <a:xfrm>
              <a:off x="0" y="21"/>
              <a:ext cx="600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2900" name="Rectangle 13"/>
            <p:cNvSpPr>
              <a:spLocks/>
            </p:cNvSpPr>
            <p:nvPr/>
          </p:nvSpPr>
          <p:spPr bwMode="auto">
            <a:xfrm>
              <a:off x="107" y="33"/>
              <a:ext cx="3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"</a:t>
              </a:r>
              <a:r>
                <a:rPr lang="en-US" altLang="en-US" sz="1800" b="0" dirty="0">
                  <a:solidFill>
                    <a:srgbClr val="FF0000"/>
                  </a:solidFill>
                  <a:latin typeface="Helvetica" charset="0"/>
                  <a:sym typeface="Helvetica" charset="0"/>
                </a:rPr>
                <a:t>bye</a:t>
              </a:r>
              <a:r>
                <a:rPr lang="en-US" altLang="en-US" sz="1800" b="0" dirty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"</a:t>
              </a:r>
            </a:p>
          </p:txBody>
        </p:sp>
      </p:grpSp>
      <p:sp>
        <p:nvSpPr>
          <p:cNvPr id="122890" name="Rectangle 14"/>
          <p:cNvSpPr>
            <a:spLocks/>
          </p:cNvSpPr>
          <p:nvPr/>
        </p:nvSpPr>
        <p:spPr bwMode="auto">
          <a:xfrm>
            <a:off x="5334000" y="35988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:String</a:t>
            </a:r>
          </a:p>
        </p:txBody>
      </p:sp>
      <p:sp>
        <p:nvSpPr>
          <p:cNvPr id="122891" name="Rectangle 15"/>
          <p:cNvSpPr>
            <a:spLocks/>
          </p:cNvSpPr>
          <p:nvPr/>
        </p:nvSpPr>
        <p:spPr bwMode="auto">
          <a:xfrm>
            <a:off x="2159000" y="523716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2892" name="Rectangle 16"/>
          <p:cNvSpPr>
            <a:spLocks/>
          </p:cNvSpPr>
          <p:nvPr/>
        </p:nvSpPr>
        <p:spPr bwMode="auto">
          <a:xfrm>
            <a:off x="1038225" y="1939925"/>
            <a:ext cx="5156859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String input = </a:t>
            </a:r>
            <a:r>
              <a:rPr lang="en-US" altLang="en-US" sz="20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reader.getInput</a:t>
            </a: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();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if(</a:t>
            </a:r>
            <a:r>
              <a:rPr lang="en-US" altLang="en-US" sz="2000" b="0" dirty="0">
                <a:solidFill>
                  <a:srgbClr val="FF0000"/>
                </a:solidFill>
                <a:latin typeface="Courier New Bold" charset="0"/>
                <a:sym typeface="Courier New Bold" charset="0"/>
              </a:rPr>
              <a:t>input</a:t>
            </a: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</a:t>
            </a:r>
            <a:r>
              <a:rPr lang="en-US" altLang="en-US" sz="2000" b="0" dirty="0">
                <a:solidFill>
                  <a:srgbClr val="FF0000"/>
                </a:solidFill>
                <a:latin typeface="Courier New Bold" charset="0"/>
                <a:sym typeface="Courier New Bold" charset="0"/>
              </a:rPr>
              <a:t>==</a:t>
            </a: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</a:t>
            </a:r>
            <a:r>
              <a:rPr lang="en-US" altLang="en-US" sz="2000" b="0" dirty="0">
                <a:solidFill>
                  <a:srgbClr val="FF0000"/>
                </a:solidFill>
                <a:latin typeface="Courier New Bold" charset="0"/>
                <a:sym typeface="Courier New Bold" charset="0"/>
              </a:rPr>
              <a:t>"bye"</a:t>
            </a: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) {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 ...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122893" name="Rectangle 18"/>
          <p:cNvSpPr>
            <a:spLocks/>
          </p:cNvSpPr>
          <p:nvPr/>
        </p:nvSpPr>
        <p:spPr bwMode="auto">
          <a:xfrm>
            <a:off x="4267200" y="3792538"/>
            <a:ext cx="6841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0" dirty="0">
                <a:solidFill>
                  <a:srgbClr val="FF0000"/>
                </a:solidFill>
                <a:latin typeface="Trebuchet MS Bold" charset="0"/>
                <a:sym typeface="Trebuchet MS Bold" charset="0"/>
              </a:rPr>
              <a:t>==</a:t>
            </a:r>
          </a:p>
        </p:txBody>
      </p:sp>
      <p:sp>
        <p:nvSpPr>
          <p:cNvPr id="122894" name="Rectangle 19"/>
          <p:cNvSpPr>
            <a:spLocks/>
          </p:cNvSpPr>
          <p:nvPr/>
        </p:nvSpPr>
        <p:spPr bwMode="auto">
          <a:xfrm>
            <a:off x="7594600" y="3794125"/>
            <a:ext cx="303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0">
                <a:solidFill>
                  <a:schemeClr val="tx1"/>
                </a:solidFill>
                <a:latin typeface="Trebuchet MS Bold" charset="0"/>
                <a:sym typeface="Trebuchet MS Bold" charset="0"/>
              </a:rPr>
              <a:t>?</a:t>
            </a:r>
          </a:p>
        </p:txBody>
      </p:sp>
      <p:sp>
        <p:nvSpPr>
          <p:cNvPr id="102420" name="Rectangle 20"/>
          <p:cNvSpPr>
            <a:spLocks/>
          </p:cNvSpPr>
          <p:nvPr/>
        </p:nvSpPr>
        <p:spPr bwMode="auto">
          <a:xfrm>
            <a:off x="6918380" y="5624290"/>
            <a:ext cx="9794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  <a:sym typeface="Trebuchet MS" charset="0"/>
              </a:rPr>
              <a:t>false!</a:t>
            </a:r>
          </a:p>
        </p:txBody>
      </p:sp>
      <p:grpSp>
        <p:nvGrpSpPr>
          <p:cNvPr id="122896" name="Group 21"/>
          <p:cNvGrpSpPr>
            <a:grpSpLocks/>
          </p:cNvGrpSpPr>
          <p:nvPr/>
        </p:nvGrpSpPr>
        <p:grpSpPr bwMode="auto">
          <a:xfrm>
            <a:off x="6248400" y="2235200"/>
            <a:ext cx="2438400" cy="508000"/>
            <a:chOff x="0" y="0"/>
            <a:chExt cx="1584" cy="320"/>
          </a:xfrm>
        </p:grpSpPr>
        <p:sp>
          <p:nvSpPr>
            <p:cNvPr id="122897" name="AutoShape 22"/>
            <p:cNvSpPr>
              <a:spLocks/>
            </p:cNvSpPr>
            <p:nvPr/>
          </p:nvSpPr>
          <p:spPr bwMode="auto">
            <a:xfrm>
              <a:off x="0" y="0"/>
              <a:ext cx="1584" cy="320"/>
            </a:xfrm>
            <a:prstGeom prst="roundRect">
              <a:avLst>
                <a:gd name="adj" fmla="val 16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2898" name="Rectangle 23"/>
            <p:cNvSpPr>
              <a:spLocks/>
            </p:cNvSpPr>
            <p:nvPr/>
          </p:nvSpPr>
          <p:spPr bwMode="auto">
            <a:xfrm>
              <a:off x="16" y="24"/>
              <a:ext cx="155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90538" bIns="38100" anchor="ctr"/>
            <a:lstStyle>
              <a:lvl1pPr marL="523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0">
                  <a:solidFill>
                    <a:srgbClr val="A57133"/>
                  </a:solidFill>
                  <a:latin typeface="Trebuchet MS Bold" charset="0"/>
                  <a:sym typeface="Trebuchet MS Bold" charset="0"/>
                </a:rPr>
                <a:t>== tests identity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Identity vs equality (Strings)</a:t>
            </a:r>
          </a:p>
        </p:txBody>
      </p:sp>
      <p:sp>
        <p:nvSpPr>
          <p:cNvPr id="12493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24931" name="AutoShape 2"/>
          <p:cNvSpPr>
            <a:spLocks/>
          </p:cNvSpPr>
          <p:nvPr/>
        </p:nvSpPr>
        <p:spPr bwMode="auto">
          <a:xfrm>
            <a:off x="1981200" y="35226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grpSp>
        <p:nvGrpSpPr>
          <p:cNvPr id="124932" name="Group 4"/>
          <p:cNvGrpSpPr>
            <a:grpSpLocks/>
          </p:cNvGrpSpPr>
          <p:nvPr/>
        </p:nvGrpSpPr>
        <p:grpSpPr bwMode="auto">
          <a:xfrm>
            <a:off x="2571750" y="4198938"/>
            <a:ext cx="952500" cy="312737"/>
            <a:chOff x="0" y="21"/>
            <a:chExt cx="600" cy="197"/>
          </a:xfrm>
        </p:grpSpPr>
        <p:sp>
          <p:nvSpPr>
            <p:cNvPr id="124949" name="Rectangle 5"/>
            <p:cNvSpPr>
              <a:spLocks/>
            </p:cNvSpPr>
            <p:nvPr/>
          </p:nvSpPr>
          <p:spPr bwMode="auto">
            <a:xfrm>
              <a:off x="0" y="21"/>
              <a:ext cx="600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4950" name="Rectangle 6"/>
            <p:cNvSpPr>
              <a:spLocks/>
            </p:cNvSpPr>
            <p:nvPr/>
          </p:nvSpPr>
          <p:spPr bwMode="auto">
            <a:xfrm>
              <a:off x="107" y="33"/>
              <a:ext cx="3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"bye"</a:t>
              </a:r>
            </a:p>
          </p:txBody>
        </p:sp>
      </p:grpSp>
      <p:sp>
        <p:nvSpPr>
          <p:cNvPr id="124933" name="Rectangle 7"/>
          <p:cNvSpPr>
            <a:spLocks/>
          </p:cNvSpPr>
          <p:nvPr/>
        </p:nvSpPr>
        <p:spPr bwMode="auto">
          <a:xfrm>
            <a:off x="1981200" y="35988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:String</a:t>
            </a:r>
          </a:p>
        </p:txBody>
      </p:sp>
      <p:sp>
        <p:nvSpPr>
          <p:cNvPr id="124934" name="Line 8"/>
          <p:cNvSpPr>
            <a:spLocks noChangeShapeType="1"/>
          </p:cNvSpPr>
          <p:nvPr/>
        </p:nvSpPr>
        <p:spPr bwMode="auto">
          <a:xfrm rot="10800000" flipH="1">
            <a:off x="2362200" y="4818063"/>
            <a:ext cx="307975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5" name="Rectangle 9"/>
          <p:cNvSpPr>
            <a:spLocks/>
          </p:cNvSpPr>
          <p:nvPr/>
        </p:nvSpPr>
        <p:spPr bwMode="auto">
          <a:xfrm>
            <a:off x="2063750" y="5656263"/>
            <a:ext cx="763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input</a:t>
            </a:r>
          </a:p>
        </p:txBody>
      </p:sp>
      <p:sp>
        <p:nvSpPr>
          <p:cNvPr id="124936" name="AutoShape 10"/>
          <p:cNvSpPr>
            <a:spLocks/>
          </p:cNvSpPr>
          <p:nvPr/>
        </p:nvSpPr>
        <p:spPr bwMode="auto">
          <a:xfrm>
            <a:off x="5562600" y="35226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grpSp>
        <p:nvGrpSpPr>
          <p:cNvPr id="124937" name="Group 11"/>
          <p:cNvGrpSpPr>
            <a:grpSpLocks/>
          </p:cNvGrpSpPr>
          <p:nvPr/>
        </p:nvGrpSpPr>
        <p:grpSpPr bwMode="auto">
          <a:xfrm>
            <a:off x="6153150" y="4198938"/>
            <a:ext cx="952500" cy="312737"/>
            <a:chOff x="0" y="21"/>
            <a:chExt cx="600" cy="197"/>
          </a:xfrm>
        </p:grpSpPr>
        <p:sp>
          <p:nvSpPr>
            <p:cNvPr id="124947" name="Rectangle 12"/>
            <p:cNvSpPr>
              <a:spLocks/>
            </p:cNvSpPr>
            <p:nvPr/>
          </p:nvSpPr>
          <p:spPr bwMode="auto">
            <a:xfrm>
              <a:off x="0" y="21"/>
              <a:ext cx="600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4948" name="Rectangle 13"/>
            <p:cNvSpPr>
              <a:spLocks/>
            </p:cNvSpPr>
            <p:nvPr/>
          </p:nvSpPr>
          <p:spPr bwMode="auto">
            <a:xfrm>
              <a:off x="107" y="33"/>
              <a:ext cx="3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"bye"</a:t>
              </a:r>
            </a:p>
          </p:txBody>
        </p:sp>
      </p:grpSp>
      <p:sp>
        <p:nvSpPr>
          <p:cNvPr id="124938" name="Rectangle 14"/>
          <p:cNvSpPr>
            <a:spLocks/>
          </p:cNvSpPr>
          <p:nvPr/>
        </p:nvSpPr>
        <p:spPr bwMode="auto">
          <a:xfrm>
            <a:off x="5562600" y="35988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:String</a:t>
            </a:r>
          </a:p>
        </p:txBody>
      </p:sp>
      <p:sp>
        <p:nvSpPr>
          <p:cNvPr id="124939" name="Rectangle 15"/>
          <p:cNvSpPr>
            <a:spLocks/>
          </p:cNvSpPr>
          <p:nvPr/>
        </p:nvSpPr>
        <p:spPr bwMode="auto">
          <a:xfrm>
            <a:off x="2159000" y="523716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4940" name="Rectangle 16"/>
          <p:cNvSpPr>
            <a:spLocks/>
          </p:cNvSpPr>
          <p:nvPr/>
        </p:nvSpPr>
        <p:spPr bwMode="auto">
          <a:xfrm>
            <a:off x="1038225" y="1939925"/>
            <a:ext cx="5156859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String input = </a:t>
            </a:r>
            <a:r>
              <a:rPr lang="en-US" altLang="en-US" sz="20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reader.getInput</a:t>
            </a: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();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if(</a:t>
            </a:r>
            <a:r>
              <a:rPr lang="en-US" altLang="en-US" sz="2000" b="0" dirty="0" err="1">
                <a:solidFill>
                  <a:srgbClr val="FF0000"/>
                </a:solidFill>
                <a:latin typeface="Courier New Bold" charset="0"/>
                <a:sym typeface="Courier New Bold" charset="0"/>
              </a:rPr>
              <a:t>input.equals</a:t>
            </a:r>
            <a:r>
              <a:rPr lang="en-US" altLang="en-US" sz="2000" b="0" dirty="0">
                <a:solidFill>
                  <a:srgbClr val="FF0000"/>
                </a:solidFill>
                <a:latin typeface="Courier New Bold" charset="0"/>
                <a:sym typeface="Courier New Bold" charset="0"/>
              </a:rPr>
              <a:t>("bye")</a:t>
            </a: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) {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 ...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124941" name="Rectangle 18"/>
          <p:cNvSpPr>
            <a:spLocks/>
          </p:cNvSpPr>
          <p:nvPr/>
        </p:nvSpPr>
        <p:spPr bwMode="auto">
          <a:xfrm>
            <a:off x="4191000" y="3892550"/>
            <a:ext cx="12916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  <a:latin typeface="Trebuchet MS Bold" charset="0"/>
                <a:sym typeface="Trebuchet MS Bold" charset="0"/>
              </a:rPr>
              <a:t>.equals</a:t>
            </a:r>
          </a:p>
        </p:txBody>
      </p:sp>
      <p:sp>
        <p:nvSpPr>
          <p:cNvPr id="124942" name="Rectangle 19"/>
          <p:cNvSpPr>
            <a:spLocks/>
          </p:cNvSpPr>
          <p:nvPr/>
        </p:nvSpPr>
        <p:spPr bwMode="auto">
          <a:xfrm>
            <a:off x="7823200" y="3794125"/>
            <a:ext cx="303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0">
                <a:solidFill>
                  <a:schemeClr val="tx1"/>
                </a:solidFill>
                <a:latin typeface="Trebuchet MS Bold" charset="0"/>
                <a:sym typeface="Trebuchet MS Bold" charset="0"/>
              </a:rPr>
              <a:t>?</a:t>
            </a:r>
          </a:p>
        </p:txBody>
      </p:sp>
      <p:sp>
        <p:nvSpPr>
          <p:cNvPr id="104468" name="Rectangle 20"/>
          <p:cNvSpPr>
            <a:spLocks/>
          </p:cNvSpPr>
          <p:nvPr/>
        </p:nvSpPr>
        <p:spPr bwMode="auto">
          <a:xfrm>
            <a:off x="7004050" y="5665788"/>
            <a:ext cx="8832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ts val="638"/>
              </a:spcBef>
              <a:buClrTx/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  <a:sym typeface="Trebuchet MS" charset="0"/>
              </a:rPr>
              <a:t>true!</a:t>
            </a:r>
          </a:p>
        </p:txBody>
      </p:sp>
      <p:grpSp>
        <p:nvGrpSpPr>
          <p:cNvPr id="124944" name="Group 21"/>
          <p:cNvGrpSpPr>
            <a:grpSpLocks/>
          </p:cNvGrpSpPr>
          <p:nvPr/>
        </p:nvGrpSpPr>
        <p:grpSpPr bwMode="auto">
          <a:xfrm>
            <a:off x="6248400" y="2235200"/>
            <a:ext cx="2438400" cy="660400"/>
            <a:chOff x="0" y="0"/>
            <a:chExt cx="1584" cy="320"/>
          </a:xfrm>
        </p:grpSpPr>
        <p:sp>
          <p:nvSpPr>
            <p:cNvPr id="124945" name="AutoShape 22"/>
            <p:cNvSpPr>
              <a:spLocks/>
            </p:cNvSpPr>
            <p:nvPr/>
          </p:nvSpPr>
          <p:spPr bwMode="auto">
            <a:xfrm>
              <a:off x="0" y="0"/>
              <a:ext cx="1584" cy="320"/>
            </a:xfrm>
            <a:prstGeom prst="roundRect">
              <a:avLst>
                <a:gd name="adj" fmla="val 16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4946" name="Rectangle 23"/>
            <p:cNvSpPr>
              <a:spLocks/>
            </p:cNvSpPr>
            <p:nvPr/>
          </p:nvSpPr>
          <p:spPr bwMode="auto">
            <a:xfrm>
              <a:off x="16" y="24"/>
              <a:ext cx="155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90538" bIns="38100" anchor="ctr"/>
            <a:lstStyle>
              <a:lvl1pPr marL="523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0">
                  <a:solidFill>
                    <a:srgbClr val="A57133"/>
                  </a:solidFill>
                  <a:latin typeface="Trebuchet MS Bold" charset="0"/>
                  <a:sym typeface="Trebuchet MS Bold" charset="0"/>
                </a:rPr>
                <a:t>equals tests equality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MS PGothic" charset="0"/>
              </a:rPr>
              <a:t>The problem with Strings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altLang="en-US"/>
              <a:t>The compiler </a:t>
            </a:r>
            <a:r>
              <a:rPr lang="en-US" altLang="en-US" u="sng"/>
              <a:t>merges</a:t>
            </a:r>
            <a:r>
              <a:rPr lang="en-US" altLang="en-US"/>
              <a:t> identical </a:t>
            </a:r>
            <a:r>
              <a:rPr lang="en-US" altLang="en-US" b="1">
                <a:latin typeface="Courier New" pitchFamily="49" charset="0"/>
              </a:rPr>
              <a:t>String</a:t>
            </a:r>
            <a:r>
              <a:rPr lang="en-US" altLang="en-US"/>
              <a:t> literals in the program code</a:t>
            </a:r>
          </a:p>
          <a:p>
            <a:pPr lvl="1" eaLnBrk="1" hangingPunct="1">
              <a:defRPr/>
            </a:pPr>
            <a:r>
              <a:rPr lang="en-US" altLang="en-US"/>
              <a:t>The result is reference equality for apparently distinct </a:t>
            </a:r>
            <a:r>
              <a:rPr lang="en-US" altLang="en-US" b="1">
                <a:latin typeface="Courier New" pitchFamily="49" charset="0"/>
              </a:rPr>
              <a:t>String</a:t>
            </a:r>
            <a:r>
              <a:rPr lang="en-US" altLang="en-US"/>
              <a:t> objects</a:t>
            </a:r>
          </a:p>
          <a:p>
            <a:pPr lvl="1" eaLnBrk="1" hangingPunct="1">
              <a:defRPr/>
            </a:pPr>
            <a:endParaRPr lang="en-US" altLang="en-US" sz="1600"/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/>
              <a:t>But this cannot be done for identical strings that arise outside the program</a:t>
            </a:r>
            <a:r>
              <a:rPr lang="ja-JP" altLang="en-US"/>
              <a:t>’</a:t>
            </a:r>
            <a:r>
              <a:rPr lang="en-US" altLang="ja-JP"/>
              <a:t>s code</a:t>
            </a:r>
          </a:p>
          <a:p>
            <a:pPr lvl="1" eaLnBrk="1" hangingPunct="1">
              <a:defRPr/>
            </a:pPr>
            <a:r>
              <a:rPr lang="en-US" altLang="en-US"/>
              <a:t>e.g.  from user input</a:t>
            </a:r>
          </a:p>
        </p:txBody>
      </p:sp>
    </p:spTree>
    <p:extLst>
      <p:ext uri="{BB962C8B-B14F-4D97-AF65-F5344CB8AC3E}">
        <p14:creationId xmlns:p14="http://schemas.microsoft.com/office/powerpoint/2010/main" val="3131592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Moving away from String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1341438"/>
            <a:ext cx="74676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b="0" kern="0"/>
              <a:t>Our collection of </a:t>
            </a:r>
            <a:r>
              <a:rPr lang="en-US" altLang="en-US" b="1" i="1" u="sng" kern="0">
                <a:solidFill>
                  <a:srgbClr val="A57133"/>
                </a:solidFill>
              </a:rPr>
              <a:t>String</a:t>
            </a:r>
            <a:r>
              <a:rPr lang="en-US" altLang="en-US" b="0" kern="0"/>
              <a:t> objects for music tracks is limited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b="0" kern="0"/>
              <a:t> </a:t>
            </a:r>
            <a:r>
              <a:rPr lang="en-US" altLang="en-US" sz="2400" b="0" kern="0">
                <a:solidFill>
                  <a:srgbClr val="FF0000"/>
                </a:solidFill>
              </a:rPr>
              <a:t>private ArrayList&lt;</a:t>
            </a:r>
            <a:r>
              <a:rPr lang="en-US" altLang="en-US" sz="2400" b="1" kern="0">
                <a:solidFill>
                  <a:srgbClr val="A57133"/>
                </a:solidFill>
              </a:rPr>
              <a:t>String</a:t>
            </a:r>
            <a:r>
              <a:rPr lang="en-US" altLang="en-US" sz="2400" b="0" kern="0">
                <a:solidFill>
                  <a:srgbClr val="FF0000"/>
                </a:solidFill>
              </a:rPr>
              <a:t>&gt; tracks;</a:t>
            </a:r>
            <a:endParaRPr lang="en-US" altLang="en-US" b="0" kern="0"/>
          </a:p>
          <a:p>
            <a:pPr>
              <a:defRPr/>
            </a:pPr>
            <a:endParaRPr lang="en-US" altLang="en-US" sz="400" b="0" kern="0"/>
          </a:p>
          <a:p>
            <a:pPr>
              <a:defRPr/>
            </a:pPr>
            <a:r>
              <a:rPr lang="en-US" altLang="en-US" b="0" kern="0"/>
              <a:t>No separate id for artist, title, etc…</a:t>
            </a:r>
          </a:p>
          <a:p>
            <a:pPr>
              <a:defRPr/>
            </a:pPr>
            <a:endParaRPr lang="en-US" altLang="en-US" sz="400" b="0" kern="0"/>
          </a:p>
          <a:p>
            <a:pPr>
              <a:defRPr/>
            </a:pPr>
            <a:r>
              <a:rPr lang="en-US" altLang="en-US" b="0" kern="0"/>
              <a:t>Make </a:t>
            </a:r>
            <a:r>
              <a:rPr lang="en-US" altLang="en-US" b="1" i="1" u="sng" kern="0">
                <a:solidFill>
                  <a:srgbClr val="A57133"/>
                </a:solidFill>
              </a:rPr>
              <a:t>Track</a:t>
            </a:r>
            <a:r>
              <a:rPr lang="en-US" altLang="en-US" b="0" kern="0"/>
              <a:t> class with separate fields</a:t>
            </a:r>
          </a:p>
          <a:p>
            <a:pPr algn="ctr"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2400" b="0" kern="0">
                <a:solidFill>
                  <a:srgbClr val="FF0000"/>
                </a:solidFill>
              </a:rPr>
              <a:t>private String artist;</a:t>
            </a:r>
          </a:p>
          <a:p>
            <a:pPr algn="ctr"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2400" b="0" kern="0">
                <a:solidFill>
                  <a:srgbClr val="FF0000"/>
                </a:solidFill>
              </a:rPr>
              <a:t>private String title;</a:t>
            </a:r>
          </a:p>
          <a:p>
            <a:pPr algn="ctr"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2400" b="0" kern="0">
                <a:solidFill>
                  <a:srgbClr val="FF0000"/>
                </a:solidFill>
              </a:rPr>
              <a:t>private String filename;</a:t>
            </a:r>
          </a:p>
          <a:p>
            <a:pPr>
              <a:defRPr/>
            </a:pPr>
            <a:r>
              <a:rPr lang="en-US" altLang="en-US" b="0" kern="0"/>
              <a:t>Changes collection of music tracks</a:t>
            </a:r>
          </a:p>
          <a:p>
            <a:pPr algn="ctr">
              <a:buFont typeface="Times" charset="0"/>
              <a:buNone/>
              <a:defRPr/>
            </a:pPr>
            <a:r>
              <a:rPr lang="en-US" altLang="en-US" sz="2400" b="0" kern="0">
                <a:solidFill>
                  <a:srgbClr val="FF0000"/>
                </a:solidFill>
              </a:rPr>
              <a:t>private ArrayList&lt;</a:t>
            </a:r>
            <a:r>
              <a:rPr lang="en-US" altLang="en-US" sz="2400" b="1" kern="0">
                <a:solidFill>
                  <a:srgbClr val="A57133"/>
                </a:solidFill>
              </a:rPr>
              <a:t>Track</a:t>
            </a:r>
            <a:r>
              <a:rPr lang="en-US" altLang="en-US" sz="2400" b="0" kern="0">
                <a:solidFill>
                  <a:srgbClr val="FF0000"/>
                </a:solidFill>
              </a:rPr>
              <a:t>&gt; tracks;</a:t>
            </a:r>
            <a:endParaRPr lang="en-US" altLang="en-US" sz="2400" b="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90600" y="82550"/>
            <a:ext cx="7772400" cy="1136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b="0">
                <a:solidFill>
                  <a:srgbClr val="44AAC6"/>
                </a:solidFill>
              </a:rPr>
              <a:t>ArrayList of</a:t>
            </a:r>
            <a:br>
              <a:rPr lang="en-GB" altLang="en-US" sz="4400" b="0">
                <a:solidFill>
                  <a:srgbClr val="44AAC6"/>
                </a:solidFill>
              </a:rPr>
            </a:br>
            <a:r>
              <a:rPr lang="en-GB" altLang="en-US" sz="4400" b="0">
                <a:solidFill>
                  <a:srgbClr val="44AAC6"/>
                </a:solidFill>
              </a:rPr>
              <a:t>non-String objects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828800" y="1600200"/>
            <a:ext cx="67818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public class MusicOrganizer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2000">
                <a:solidFill>
                  <a:srgbClr val="A57133"/>
                </a:solidFill>
                <a:latin typeface="Courier New" panose="02070309020205020404" pitchFamily="49" charset="0"/>
              </a:rPr>
              <a:t>// ArrayList of Track objects</a:t>
            </a:r>
            <a:endParaRPr lang="en-GB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private ArrayList&lt;</a:t>
            </a:r>
            <a:r>
              <a:rPr lang="en-GB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Track</a:t>
            </a: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&gt; tracks;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	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	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rgbClr val="A57133"/>
                </a:solidFill>
                <a:latin typeface="Courier New" panose="02070309020205020404" pitchFamily="49" charset="0"/>
              </a:rPr>
              <a:t>// non-String Track class definition</a:t>
            </a:r>
            <a:endParaRPr lang="en-GB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public class </a:t>
            </a:r>
            <a:r>
              <a:rPr lang="en-GB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Track</a:t>
            </a: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private String artist;</a:t>
            </a:r>
          </a:p>
          <a:p>
            <a:pPr eaLnBrk="1" hangingPunct="1"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private String title;</a:t>
            </a:r>
          </a:p>
          <a:p>
            <a:pPr eaLnBrk="1" hangingPunct="1"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private String filename;</a:t>
            </a:r>
            <a:endParaRPr lang="en-GB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	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	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}   </a:t>
            </a:r>
          </a:p>
        </p:txBody>
      </p:sp>
    </p:spTree>
    <p:extLst>
      <p:ext uri="{BB962C8B-B14F-4D97-AF65-F5344CB8AC3E}">
        <p14:creationId xmlns:p14="http://schemas.microsoft.com/office/powerpoint/2010/main" val="2891361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990600" y="228600"/>
            <a:ext cx="77724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b="0">
                <a:solidFill>
                  <a:srgbClr val="44AAC6"/>
                </a:solidFill>
              </a:rPr>
              <a:t>Class diagram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5181600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public </a:t>
            </a:r>
            <a:r>
              <a:rPr lang="en-GB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class MusicOrganizer</a:t>
            </a: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    private ArrayList&lt;</a:t>
            </a:r>
            <a:r>
              <a:rPr lang="en-GB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Track</a:t>
            </a: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&gt; tracks;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	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	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public </a:t>
            </a:r>
            <a:r>
              <a:rPr lang="en-GB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class Track</a:t>
            </a: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private String artist;</a:t>
            </a:r>
          </a:p>
          <a:p>
            <a:pPr eaLnBrk="1" hangingPunct="1"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    private String title;</a:t>
            </a:r>
          </a:p>
          <a:p>
            <a:pPr eaLnBrk="1" hangingPunct="1"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    private String filename;</a:t>
            </a:r>
            <a:endParaRPr lang="en-GB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	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	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257800" y="2590800"/>
            <a:ext cx="1447800" cy="838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0" y="25908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MusicOrganizer</a:t>
            </a:r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5257800" y="2895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1991" name="Group 13"/>
          <p:cNvGrpSpPr>
            <a:grpSpLocks/>
          </p:cNvGrpSpPr>
          <p:nvPr/>
        </p:nvGrpSpPr>
        <p:grpSpPr bwMode="auto">
          <a:xfrm>
            <a:off x="6629400" y="4800600"/>
            <a:ext cx="1371600" cy="838200"/>
            <a:chOff x="4032" y="2832"/>
            <a:chExt cx="864" cy="528"/>
          </a:xfrm>
        </p:grpSpPr>
        <p:sp>
          <p:nvSpPr>
            <p:cNvPr id="41996" name="Rectangle 8"/>
            <p:cNvSpPr>
              <a:spLocks noChangeArrowheads="1"/>
            </p:cNvSpPr>
            <p:nvPr/>
          </p:nvSpPr>
          <p:spPr bwMode="auto">
            <a:xfrm>
              <a:off x="4032" y="2832"/>
              <a:ext cx="864" cy="52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1997" name="Text Box 9"/>
            <p:cNvSpPr txBox="1">
              <a:spLocks noChangeArrowheads="1"/>
            </p:cNvSpPr>
            <p:nvPr/>
          </p:nvSpPr>
          <p:spPr bwMode="auto">
            <a:xfrm>
              <a:off x="4080" y="2832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Track</a:t>
              </a:r>
              <a:endPara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998" name="Line 10"/>
            <p:cNvSpPr>
              <a:spLocks noChangeShapeType="1"/>
            </p:cNvSpPr>
            <p:nvPr/>
          </p:nvSpPr>
          <p:spPr bwMode="auto">
            <a:xfrm>
              <a:off x="4032" y="30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992" name="Line 11"/>
          <p:cNvSpPr>
            <a:spLocks noChangeShapeType="1"/>
          </p:cNvSpPr>
          <p:nvPr/>
        </p:nvSpPr>
        <p:spPr bwMode="auto">
          <a:xfrm>
            <a:off x="5867400" y="3429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93" name="Line 12"/>
          <p:cNvSpPr>
            <a:spLocks noChangeShapeType="1"/>
          </p:cNvSpPr>
          <p:nvPr/>
        </p:nvSpPr>
        <p:spPr bwMode="auto">
          <a:xfrm>
            <a:off x="5867400" y="5257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4" name="Line 14"/>
          <p:cNvSpPr>
            <a:spLocks noChangeShapeType="1"/>
          </p:cNvSpPr>
          <p:nvPr/>
        </p:nvSpPr>
        <p:spPr bwMode="auto">
          <a:xfrm flipV="1">
            <a:off x="3200400" y="2057400"/>
            <a:ext cx="1066800" cy="2209800"/>
          </a:xfrm>
          <a:prstGeom prst="line">
            <a:avLst/>
          </a:prstGeom>
          <a:noFill/>
          <a:ln w="9525">
            <a:solidFill>
              <a:srgbClr val="D33BC8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95" name="Text Box 16"/>
          <p:cNvSpPr txBox="1">
            <a:spLocks noChangeArrowheads="1"/>
          </p:cNvSpPr>
          <p:nvPr/>
        </p:nvSpPr>
        <p:spPr bwMode="auto">
          <a:xfrm>
            <a:off x="5029200" y="39624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D33BC8"/>
                </a:solidFill>
                <a:latin typeface="Arial" panose="020B0604020202020204" pitchFamily="34" charset="0"/>
              </a:rPr>
              <a:t>uses or references</a:t>
            </a:r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69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990600" y="228600"/>
            <a:ext cx="77724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b="0">
                <a:solidFill>
                  <a:srgbClr val="44AAC6"/>
                </a:solidFill>
              </a:rPr>
              <a:t>Object diagram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772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A57133"/>
                </a:solidFill>
              </a:rPr>
              <a:t>Suppose the project consists of the following:</a:t>
            </a:r>
            <a:endParaRPr lang="en-GB" altLang="en-US" sz="19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en-US" sz="1900" b="0">
                <a:solidFill>
                  <a:schemeClr val="tx1"/>
                </a:solidFill>
              </a:rPr>
              <a:t> 1 object instance of the </a:t>
            </a:r>
            <a:r>
              <a:rPr lang="en-GB" altLang="en-US" sz="1900" i="1">
                <a:solidFill>
                  <a:srgbClr val="FF0000"/>
                </a:solidFill>
              </a:rPr>
              <a:t>MusicOrganizer</a:t>
            </a:r>
            <a:r>
              <a:rPr lang="en-GB" altLang="en-US" sz="1900" b="0">
                <a:solidFill>
                  <a:schemeClr val="tx1"/>
                </a:solidFill>
              </a:rPr>
              <a:t> class named </a:t>
            </a:r>
            <a:r>
              <a:rPr lang="en-GB" altLang="en-US" sz="1900" i="1">
                <a:solidFill>
                  <a:srgbClr val="FF0000"/>
                </a:solidFill>
              </a:rPr>
              <a:t>myMusic</a:t>
            </a:r>
            <a:endParaRPr lang="en-GB" altLang="en-US" sz="1900" i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en-US" sz="1900" b="0">
                <a:solidFill>
                  <a:schemeClr val="tx1"/>
                </a:solidFill>
              </a:rPr>
              <a:t> 2 instances of </a:t>
            </a:r>
            <a:r>
              <a:rPr lang="en-GB" altLang="en-US" sz="1900" i="1">
                <a:solidFill>
                  <a:srgbClr val="FF0000"/>
                </a:solidFill>
              </a:rPr>
              <a:t>Track</a:t>
            </a:r>
            <a:r>
              <a:rPr lang="en-GB" altLang="en-US" sz="1900" b="0">
                <a:solidFill>
                  <a:schemeClr val="tx1"/>
                </a:solidFill>
              </a:rPr>
              <a:t> items in the </a:t>
            </a:r>
            <a:r>
              <a:rPr lang="en-GB" altLang="en-US" sz="1900" i="1">
                <a:solidFill>
                  <a:srgbClr val="FF0000"/>
                </a:solidFill>
              </a:rPr>
              <a:t>tracks</a:t>
            </a:r>
            <a:r>
              <a:rPr lang="en-GB" altLang="en-US" sz="1900" b="0">
                <a:solidFill>
                  <a:schemeClr val="tx1"/>
                </a:solidFill>
              </a:rPr>
              <a:t> ArrayList field of </a:t>
            </a:r>
            <a:r>
              <a:rPr lang="en-GB" altLang="en-US" sz="1900" i="1">
                <a:solidFill>
                  <a:srgbClr val="FF0000"/>
                </a:solidFill>
              </a:rPr>
              <a:t>myMusic</a:t>
            </a:r>
            <a:endParaRPr lang="en-GB" altLang="en-US" sz="2100" b="0" i="1">
              <a:solidFill>
                <a:srgbClr val="FF0000"/>
              </a:solidFill>
            </a:endParaRPr>
          </a:p>
          <a:p>
            <a:pPr lvl="2" eaLnBrk="1" hangingPunct="1">
              <a:spcBef>
                <a:spcPct val="0"/>
              </a:spcBef>
              <a:buClrTx/>
            </a:pPr>
            <a:r>
              <a:rPr lang="en-GB" altLang="en-US" sz="1900" i="1">
                <a:solidFill>
                  <a:srgbClr val="FF0000"/>
                </a:solidFill>
              </a:rPr>
              <a:t>new Track</a:t>
            </a:r>
            <a:r>
              <a:rPr lang="en-GB" altLang="en-US" sz="1900" b="0">
                <a:solidFill>
                  <a:schemeClr val="tx1"/>
                </a:solidFill>
              </a:rPr>
              <a:t>(“Maroon 5”, “Payphone”, “payphone.mp3”)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en-GB" altLang="en-US" sz="1900" i="1">
                <a:solidFill>
                  <a:srgbClr val="FF0000"/>
                </a:solidFill>
              </a:rPr>
              <a:t>new Track</a:t>
            </a:r>
            <a:r>
              <a:rPr lang="en-GB" altLang="en-US" sz="1900" b="0">
                <a:solidFill>
                  <a:schemeClr val="tx1"/>
                </a:solidFill>
              </a:rPr>
              <a:t>(“MTKO”, “Classic”, “classic.mp3”)</a:t>
            </a:r>
          </a:p>
        </p:txBody>
      </p:sp>
      <p:sp>
        <p:nvSpPr>
          <p:cNvPr id="43012" name="AutoShape 15"/>
          <p:cNvSpPr>
            <a:spLocks noChangeArrowheads="1"/>
          </p:cNvSpPr>
          <p:nvPr/>
        </p:nvSpPr>
        <p:spPr bwMode="auto">
          <a:xfrm>
            <a:off x="2057400" y="2819400"/>
            <a:ext cx="1524000" cy="11430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13" name="Text Box 16"/>
          <p:cNvSpPr txBox="1">
            <a:spLocks noChangeArrowheads="1"/>
          </p:cNvSpPr>
          <p:nvPr/>
        </p:nvSpPr>
        <p:spPr bwMode="auto">
          <a:xfrm>
            <a:off x="2133600" y="2895600"/>
            <a:ext cx="1371600" cy="441325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myMusic: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MusicOrganizer</a:t>
            </a:r>
            <a:endParaRPr lang="en-US" altLang="en-US" sz="9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Text Box 17"/>
          <p:cNvSpPr txBox="1">
            <a:spLocks noChangeArrowheads="1"/>
          </p:cNvSpPr>
          <p:nvPr/>
        </p:nvSpPr>
        <p:spPr bwMode="auto">
          <a:xfrm>
            <a:off x="3124200" y="35052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15" name="Text Box 18"/>
          <p:cNvSpPr txBox="1">
            <a:spLocks noChangeArrowheads="1"/>
          </p:cNvSpPr>
          <p:nvPr/>
        </p:nvSpPr>
        <p:spPr bwMode="auto">
          <a:xfrm>
            <a:off x="2133600" y="3505200"/>
            <a:ext cx="914400" cy="3048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tracks</a:t>
            </a:r>
            <a:endParaRPr lang="en-US" altLang="en-US" sz="9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16" name="AutoShape 19"/>
          <p:cNvSpPr>
            <a:spLocks noChangeArrowheads="1"/>
          </p:cNvSpPr>
          <p:nvPr/>
        </p:nvSpPr>
        <p:spPr bwMode="auto">
          <a:xfrm>
            <a:off x="4495800" y="2895600"/>
            <a:ext cx="1676400" cy="10668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17" name="Text Box 20"/>
          <p:cNvSpPr txBox="1">
            <a:spLocks noChangeArrowheads="1"/>
          </p:cNvSpPr>
          <p:nvPr/>
        </p:nvSpPr>
        <p:spPr bwMode="auto">
          <a:xfrm>
            <a:off x="4572000" y="2971800"/>
            <a:ext cx="1524000" cy="441325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:ArrayList&lt;Track&gt;</a:t>
            </a:r>
            <a:endParaRPr lang="en-US" altLang="en-US" sz="9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8" name="Line 25"/>
          <p:cNvSpPr>
            <a:spLocks noChangeShapeType="1"/>
          </p:cNvSpPr>
          <p:nvPr/>
        </p:nvSpPr>
        <p:spPr bwMode="auto">
          <a:xfrm>
            <a:off x="3276600" y="36576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Text Box 27"/>
          <p:cNvSpPr txBox="1">
            <a:spLocks noChangeArrowheads="1"/>
          </p:cNvSpPr>
          <p:nvPr/>
        </p:nvSpPr>
        <p:spPr bwMode="auto">
          <a:xfrm>
            <a:off x="4876800" y="35052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20" name="Text Box 28"/>
          <p:cNvSpPr txBox="1">
            <a:spLocks noChangeArrowheads="1"/>
          </p:cNvSpPr>
          <p:nvPr/>
        </p:nvSpPr>
        <p:spPr bwMode="auto">
          <a:xfrm>
            <a:off x="4876800" y="32766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0      1</a:t>
            </a: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21" name="Text Box 35"/>
          <p:cNvSpPr txBox="1">
            <a:spLocks noChangeArrowheads="1"/>
          </p:cNvSpPr>
          <p:nvPr/>
        </p:nvSpPr>
        <p:spPr bwMode="auto">
          <a:xfrm>
            <a:off x="5486400" y="35052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22" name="Line 36"/>
          <p:cNvSpPr>
            <a:spLocks noChangeShapeType="1"/>
          </p:cNvSpPr>
          <p:nvPr/>
        </p:nvSpPr>
        <p:spPr bwMode="auto">
          <a:xfrm flipH="1">
            <a:off x="2057400" y="3657600"/>
            <a:ext cx="29718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AutoShape 37"/>
          <p:cNvSpPr>
            <a:spLocks noChangeArrowheads="1"/>
          </p:cNvSpPr>
          <p:nvPr/>
        </p:nvSpPr>
        <p:spPr bwMode="auto">
          <a:xfrm>
            <a:off x="1447800" y="4953000"/>
            <a:ext cx="1295400" cy="15240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24" name="Text Box 38"/>
          <p:cNvSpPr txBox="1">
            <a:spLocks noChangeArrowheads="1"/>
          </p:cNvSpPr>
          <p:nvPr/>
        </p:nvSpPr>
        <p:spPr bwMode="auto">
          <a:xfrm>
            <a:off x="1524000" y="5029200"/>
            <a:ext cx="914400" cy="2286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:Track</a:t>
            </a:r>
            <a:endParaRPr lang="en-US" altLang="en-US" sz="9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25" name="Text Box 40"/>
          <p:cNvSpPr txBox="1">
            <a:spLocks noChangeArrowheads="1"/>
          </p:cNvSpPr>
          <p:nvPr/>
        </p:nvSpPr>
        <p:spPr bwMode="auto">
          <a:xfrm>
            <a:off x="1524000" y="5334000"/>
            <a:ext cx="914400" cy="3048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artist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title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filename</a:t>
            </a:r>
            <a:endParaRPr lang="en-US" altLang="en-US" sz="9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26" name="Text Box 41"/>
          <p:cNvSpPr txBox="1">
            <a:spLocks noChangeArrowheads="1"/>
          </p:cNvSpPr>
          <p:nvPr/>
        </p:nvSpPr>
        <p:spPr bwMode="auto">
          <a:xfrm>
            <a:off x="2286000" y="53340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27" name="Text Box 42"/>
          <p:cNvSpPr txBox="1">
            <a:spLocks noChangeArrowheads="1"/>
          </p:cNvSpPr>
          <p:nvPr/>
        </p:nvSpPr>
        <p:spPr bwMode="auto">
          <a:xfrm>
            <a:off x="2286000" y="57150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28" name="Text Box 43"/>
          <p:cNvSpPr txBox="1">
            <a:spLocks noChangeArrowheads="1"/>
          </p:cNvSpPr>
          <p:nvPr/>
        </p:nvSpPr>
        <p:spPr bwMode="auto">
          <a:xfrm>
            <a:off x="2286000" y="60960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29" name="Line 45"/>
          <p:cNvSpPr>
            <a:spLocks noChangeShapeType="1"/>
          </p:cNvSpPr>
          <p:nvPr/>
        </p:nvSpPr>
        <p:spPr bwMode="auto">
          <a:xfrm flipH="1">
            <a:off x="5486400" y="3657600"/>
            <a:ext cx="1524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46"/>
          <p:cNvSpPr>
            <a:spLocks noChangeShapeType="1"/>
          </p:cNvSpPr>
          <p:nvPr/>
        </p:nvSpPr>
        <p:spPr bwMode="auto">
          <a:xfrm flipV="1">
            <a:off x="2438400" y="5029200"/>
            <a:ext cx="685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AutoShape 47"/>
          <p:cNvSpPr>
            <a:spLocks noChangeArrowheads="1"/>
          </p:cNvSpPr>
          <p:nvPr/>
        </p:nvSpPr>
        <p:spPr bwMode="auto">
          <a:xfrm>
            <a:off x="3124200" y="4724400"/>
            <a:ext cx="1143000" cy="609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32" name="Text Box 48"/>
          <p:cNvSpPr txBox="1">
            <a:spLocks noChangeArrowheads="1"/>
          </p:cNvSpPr>
          <p:nvPr/>
        </p:nvSpPr>
        <p:spPr bwMode="auto">
          <a:xfrm>
            <a:off x="3276600" y="4724400"/>
            <a:ext cx="914400" cy="1524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:String</a:t>
            </a:r>
            <a:endParaRPr lang="en-US" altLang="en-US" sz="9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33" name="Text Box 49"/>
          <p:cNvSpPr txBox="1">
            <a:spLocks noChangeArrowheads="1"/>
          </p:cNvSpPr>
          <p:nvPr/>
        </p:nvSpPr>
        <p:spPr bwMode="auto">
          <a:xfrm>
            <a:off x="3200400" y="5029200"/>
            <a:ext cx="9906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50" b="0" dirty="0">
                <a:solidFill>
                  <a:srgbClr val="000000"/>
                </a:solidFill>
                <a:latin typeface="Courier New" pitchFamily="49" charset="0"/>
              </a:rPr>
              <a:t>“Maroon 5”</a:t>
            </a:r>
          </a:p>
        </p:txBody>
      </p:sp>
      <p:sp>
        <p:nvSpPr>
          <p:cNvPr id="43034" name="AutoShape 50"/>
          <p:cNvSpPr>
            <a:spLocks noChangeArrowheads="1"/>
          </p:cNvSpPr>
          <p:nvPr/>
        </p:nvSpPr>
        <p:spPr bwMode="auto">
          <a:xfrm>
            <a:off x="3124200" y="5410200"/>
            <a:ext cx="1143000" cy="609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35" name="Text Box 51"/>
          <p:cNvSpPr txBox="1">
            <a:spLocks noChangeArrowheads="1"/>
          </p:cNvSpPr>
          <p:nvPr/>
        </p:nvSpPr>
        <p:spPr bwMode="auto">
          <a:xfrm>
            <a:off x="3276600" y="5410200"/>
            <a:ext cx="914400" cy="1524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:String</a:t>
            </a:r>
            <a:endParaRPr lang="en-US" altLang="en-US" sz="9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36" name="Text Box 52"/>
          <p:cNvSpPr txBox="1">
            <a:spLocks noChangeArrowheads="1"/>
          </p:cNvSpPr>
          <p:nvPr/>
        </p:nvSpPr>
        <p:spPr bwMode="auto">
          <a:xfrm>
            <a:off x="3200400" y="5715000"/>
            <a:ext cx="9906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50" b="0" dirty="0">
                <a:solidFill>
                  <a:srgbClr val="000000"/>
                </a:solidFill>
                <a:latin typeface="Courier New" pitchFamily="49" charset="0"/>
              </a:rPr>
              <a:t>“Payphone”</a:t>
            </a:r>
            <a:endParaRPr lang="en-US" altLang="en-US" sz="1100" b="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3037" name="AutoShape 53"/>
          <p:cNvSpPr>
            <a:spLocks noChangeArrowheads="1"/>
          </p:cNvSpPr>
          <p:nvPr/>
        </p:nvSpPr>
        <p:spPr bwMode="auto">
          <a:xfrm>
            <a:off x="3124200" y="6096000"/>
            <a:ext cx="1524000" cy="609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38" name="Text Box 54"/>
          <p:cNvSpPr txBox="1">
            <a:spLocks noChangeArrowheads="1"/>
          </p:cNvSpPr>
          <p:nvPr/>
        </p:nvSpPr>
        <p:spPr bwMode="auto">
          <a:xfrm>
            <a:off x="3276600" y="6096000"/>
            <a:ext cx="914400" cy="1524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:String</a:t>
            </a:r>
            <a:endParaRPr lang="en-US" altLang="en-US" sz="9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39" name="Text Box 55"/>
          <p:cNvSpPr txBox="1">
            <a:spLocks noChangeArrowheads="1"/>
          </p:cNvSpPr>
          <p:nvPr/>
        </p:nvSpPr>
        <p:spPr bwMode="auto">
          <a:xfrm>
            <a:off x="3200400" y="6400800"/>
            <a:ext cx="13716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Courier New" panose="02070309020205020404" pitchFamily="49" charset="0"/>
              </a:rPr>
              <a:t>“payphone.mp3”</a:t>
            </a:r>
          </a:p>
        </p:txBody>
      </p:sp>
      <p:sp>
        <p:nvSpPr>
          <p:cNvPr id="43040" name="Line 56"/>
          <p:cNvSpPr>
            <a:spLocks noChangeShapeType="1"/>
          </p:cNvSpPr>
          <p:nvPr/>
        </p:nvSpPr>
        <p:spPr bwMode="auto">
          <a:xfrm flipV="1">
            <a:off x="2438400" y="5715000"/>
            <a:ext cx="685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57"/>
          <p:cNvSpPr>
            <a:spLocks noChangeShapeType="1"/>
          </p:cNvSpPr>
          <p:nvPr/>
        </p:nvSpPr>
        <p:spPr bwMode="auto">
          <a:xfrm>
            <a:off x="2438400" y="6248400"/>
            <a:ext cx="685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AutoShape 58"/>
          <p:cNvSpPr>
            <a:spLocks noChangeArrowheads="1"/>
          </p:cNvSpPr>
          <p:nvPr/>
        </p:nvSpPr>
        <p:spPr bwMode="auto">
          <a:xfrm>
            <a:off x="4876800" y="4800600"/>
            <a:ext cx="1295400" cy="15240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43" name="Text Box 59"/>
          <p:cNvSpPr txBox="1">
            <a:spLocks noChangeArrowheads="1"/>
          </p:cNvSpPr>
          <p:nvPr/>
        </p:nvSpPr>
        <p:spPr bwMode="auto">
          <a:xfrm>
            <a:off x="4953000" y="4876800"/>
            <a:ext cx="914400" cy="2286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:Track</a:t>
            </a:r>
            <a:endParaRPr lang="en-US" altLang="en-US" sz="9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44" name="Text Box 60"/>
          <p:cNvSpPr txBox="1">
            <a:spLocks noChangeArrowheads="1"/>
          </p:cNvSpPr>
          <p:nvPr/>
        </p:nvSpPr>
        <p:spPr bwMode="auto">
          <a:xfrm>
            <a:off x="4953000" y="5181600"/>
            <a:ext cx="914400" cy="3048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artist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title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filename</a:t>
            </a:r>
            <a:endParaRPr lang="en-US" altLang="en-US" sz="9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45" name="Text Box 61"/>
          <p:cNvSpPr txBox="1">
            <a:spLocks noChangeArrowheads="1"/>
          </p:cNvSpPr>
          <p:nvPr/>
        </p:nvSpPr>
        <p:spPr bwMode="auto">
          <a:xfrm>
            <a:off x="5715000" y="51816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46" name="Text Box 62"/>
          <p:cNvSpPr txBox="1">
            <a:spLocks noChangeArrowheads="1"/>
          </p:cNvSpPr>
          <p:nvPr/>
        </p:nvSpPr>
        <p:spPr bwMode="auto">
          <a:xfrm>
            <a:off x="5715000" y="55626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47" name="Text Box 63"/>
          <p:cNvSpPr txBox="1">
            <a:spLocks noChangeArrowheads="1"/>
          </p:cNvSpPr>
          <p:nvPr/>
        </p:nvSpPr>
        <p:spPr bwMode="auto">
          <a:xfrm>
            <a:off x="5715000" y="59436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3048" name="Line 64"/>
          <p:cNvSpPr>
            <a:spLocks noChangeShapeType="1"/>
          </p:cNvSpPr>
          <p:nvPr/>
        </p:nvSpPr>
        <p:spPr bwMode="auto">
          <a:xfrm flipV="1">
            <a:off x="5867400" y="4876800"/>
            <a:ext cx="685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AutoShape 65"/>
          <p:cNvSpPr>
            <a:spLocks noChangeArrowheads="1"/>
          </p:cNvSpPr>
          <p:nvPr/>
        </p:nvSpPr>
        <p:spPr bwMode="auto">
          <a:xfrm>
            <a:off x="6553200" y="4572000"/>
            <a:ext cx="1143000" cy="609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50" name="Text Box 66"/>
          <p:cNvSpPr txBox="1">
            <a:spLocks noChangeArrowheads="1"/>
          </p:cNvSpPr>
          <p:nvPr/>
        </p:nvSpPr>
        <p:spPr bwMode="auto">
          <a:xfrm>
            <a:off x="6705600" y="4572000"/>
            <a:ext cx="914400" cy="1524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:String</a:t>
            </a:r>
            <a:endParaRPr lang="en-US" altLang="en-US" sz="9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51" name="Text Box 67"/>
          <p:cNvSpPr txBox="1">
            <a:spLocks noChangeArrowheads="1"/>
          </p:cNvSpPr>
          <p:nvPr/>
        </p:nvSpPr>
        <p:spPr bwMode="auto">
          <a:xfrm>
            <a:off x="6629400" y="4876800"/>
            <a:ext cx="9906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Courier New" panose="02070309020205020404" pitchFamily="49" charset="0"/>
              </a:rPr>
              <a:t>“MTKO”</a:t>
            </a:r>
          </a:p>
        </p:txBody>
      </p:sp>
      <p:sp>
        <p:nvSpPr>
          <p:cNvPr id="43052" name="AutoShape 68"/>
          <p:cNvSpPr>
            <a:spLocks noChangeArrowheads="1"/>
          </p:cNvSpPr>
          <p:nvPr/>
        </p:nvSpPr>
        <p:spPr bwMode="auto">
          <a:xfrm>
            <a:off x="6553200" y="5257800"/>
            <a:ext cx="1143000" cy="609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53" name="Text Box 69"/>
          <p:cNvSpPr txBox="1">
            <a:spLocks noChangeArrowheads="1"/>
          </p:cNvSpPr>
          <p:nvPr/>
        </p:nvSpPr>
        <p:spPr bwMode="auto">
          <a:xfrm>
            <a:off x="6705600" y="5257800"/>
            <a:ext cx="914400" cy="1524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:String</a:t>
            </a:r>
            <a:endParaRPr lang="en-US" altLang="en-US" sz="9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54" name="Text Box 70"/>
          <p:cNvSpPr txBox="1">
            <a:spLocks noChangeArrowheads="1"/>
          </p:cNvSpPr>
          <p:nvPr/>
        </p:nvSpPr>
        <p:spPr bwMode="auto">
          <a:xfrm>
            <a:off x="6629400" y="5562600"/>
            <a:ext cx="9906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Courier New" panose="02070309020205020404" pitchFamily="49" charset="0"/>
              </a:rPr>
              <a:t>“Classic”</a:t>
            </a:r>
          </a:p>
        </p:txBody>
      </p:sp>
      <p:sp>
        <p:nvSpPr>
          <p:cNvPr id="43055" name="AutoShape 71"/>
          <p:cNvSpPr>
            <a:spLocks noChangeArrowheads="1"/>
          </p:cNvSpPr>
          <p:nvPr/>
        </p:nvSpPr>
        <p:spPr bwMode="auto">
          <a:xfrm>
            <a:off x="6553200" y="5943600"/>
            <a:ext cx="1371600" cy="609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3056" name="Text Box 72"/>
          <p:cNvSpPr txBox="1">
            <a:spLocks noChangeArrowheads="1"/>
          </p:cNvSpPr>
          <p:nvPr/>
        </p:nvSpPr>
        <p:spPr bwMode="auto">
          <a:xfrm>
            <a:off x="6705600" y="5943600"/>
            <a:ext cx="914400" cy="1524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u="sng">
                <a:solidFill>
                  <a:srgbClr val="000000"/>
                </a:solidFill>
                <a:latin typeface="Arial" panose="020B0604020202020204" pitchFamily="34" charset="0"/>
              </a:rPr>
              <a:t>:String</a:t>
            </a:r>
            <a:endParaRPr lang="en-US" altLang="en-US" sz="9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57" name="Text Box 73"/>
          <p:cNvSpPr txBox="1">
            <a:spLocks noChangeArrowheads="1"/>
          </p:cNvSpPr>
          <p:nvPr/>
        </p:nvSpPr>
        <p:spPr bwMode="auto">
          <a:xfrm>
            <a:off x="6629400" y="6248400"/>
            <a:ext cx="12192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50" b="0">
                <a:solidFill>
                  <a:srgbClr val="000000"/>
                </a:solidFill>
                <a:latin typeface="Courier New" pitchFamily="49" charset="0"/>
              </a:rPr>
              <a:t>“classic.mp3”</a:t>
            </a:r>
            <a:endParaRPr lang="en-US" altLang="en-US" sz="1050" b="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3058" name="Line 74"/>
          <p:cNvSpPr>
            <a:spLocks noChangeShapeType="1"/>
          </p:cNvSpPr>
          <p:nvPr/>
        </p:nvSpPr>
        <p:spPr bwMode="auto">
          <a:xfrm flipV="1">
            <a:off x="5867400" y="5562600"/>
            <a:ext cx="685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Line 75"/>
          <p:cNvSpPr>
            <a:spLocks noChangeShapeType="1"/>
          </p:cNvSpPr>
          <p:nvPr/>
        </p:nvSpPr>
        <p:spPr bwMode="auto">
          <a:xfrm>
            <a:off x="5867400" y="6096000"/>
            <a:ext cx="685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2772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Search tasks are indefinite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135121"/>
            <a:ext cx="7543800" cy="49688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Consider: searching for your keys</a:t>
            </a:r>
          </a:p>
          <a:p>
            <a:pPr eaLnBrk="1" hangingPunct="1"/>
            <a:r>
              <a:rPr lang="en-US" altLang="en-US" dirty="0">
                <a:ea typeface="MS PGothic" charset="-128"/>
              </a:rPr>
              <a:t>You cannot predict, </a:t>
            </a:r>
            <a:r>
              <a:rPr lang="en-US" altLang="en-US" i="1" u="sng" dirty="0">
                <a:ea typeface="MS PGothic" charset="-128"/>
              </a:rPr>
              <a:t>in advance</a:t>
            </a:r>
            <a:r>
              <a:rPr lang="en-US" altLang="en-US" dirty="0">
                <a:ea typeface="MS PGothic" charset="-128"/>
              </a:rPr>
              <a:t>, how many places you will have to look</a:t>
            </a:r>
          </a:p>
          <a:p>
            <a:pPr eaLnBrk="1" hangingPunct="1"/>
            <a:r>
              <a:rPr lang="en-US" altLang="en-US" dirty="0">
                <a:ea typeface="MS PGothic" charset="-128"/>
              </a:rPr>
              <a:t>There may be an absolute limit 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MS PGothic" charset="-128"/>
              </a:rPr>
              <a:t>i.e. check EVERY possible location</a:t>
            </a:r>
          </a:p>
          <a:p>
            <a:r>
              <a:rPr lang="en-US" altLang="en-US" dirty="0">
                <a:ea typeface="MS PGothic" charset="-128"/>
              </a:rPr>
              <a:t>Or, it may not be any at all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MS PGothic" charset="-128"/>
              </a:rPr>
              <a:t>i.e. check 0 locations (you had them!)</a:t>
            </a:r>
          </a:p>
          <a:p>
            <a:pPr eaLnBrk="1" hangingPunct="1"/>
            <a:r>
              <a:rPr lang="en-US" altLang="en-US" dirty="0">
                <a:ea typeface="MS PGothic" charset="-128"/>
              </a:rPr>
              <a:t>You will stop when you find them</a:t>
            </a:r>
          </a:p>
          <a:p>
            <a:pPr eaLnBrk="1" hangingPunct="1"/>
            <a:r>
              <a:rPr lang="en-US" altLang="ja-JP" dirty="0">
                <a:solidFill>
                  <a:srgbClr val="FF0000"/>
                </a:solidFill>
                <a:ea typeface="MS PGothic" charset="-128"/>
              </a:rPr>
              <a:t>Infinite loops </a:t>
            </a:r>
            <a:r>
              <a:rPr lang="en-US" altLang="ja-JP" dirty="0">
                <a:ea typeface="MS PGothic" charset="-128"/>
              </a:rPr>
              <a:t>are also possible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>
                <a:ea typeface="MS PGothic" charset="-128"/>
              </a:rPr>
              <a:t>Through error or the nature of the task.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2772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The while loop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1163034" y="1147180"/>
            <a:ext cx="7467600" cy="504056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MS PGothic" charset="-128"/>
              </a:rPr>
              <a:t>A for-each loop repeats the loop body for every object in a collection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>
                <a:ea typeface="MS PGothic" charset="-128"/>
              </a:rPr>
              <a:t>Sometimes we require more flexibility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>
                <a:ea typeface="MS PGothic" charset="-128"/>
              </a:rPr>
              <a:t>The while loop supports flexibility</a:t>
            </a:r>
          </a:p>
          <a:p>
            <a:pPr eaLnBrk="1" hangingPunct="1">
              <a:spcBef>
                <a:spcPts val="1800"/>
              </a:spcBef>
            </a:pPr>
            <a:r>
              <a:rPr lang="en-GB" altLang="en-US" dirty="0">
                <a:ea typeface="MS PGothic" charset="-128"/>
              </a:rPr>
              <a:t>We use a </a:t>
            </a:r>
            <a:r>
              <a:rPr lang="en-GB" altLang="en-US" i="1" dirty="0" err="1">
                <a:solidFill>
                  <a:srgbClr val="FF0000"/>
                </a:solidFill>
                <a:ea typeface="MS PGothic" charset="-128"/>
              </a:rPr>
              <a:t>boolean</a:t>
            </a:r>
            <a:r>
              <a:rPr lang="en-GB" altLang="en-US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GB" altLang="en-US" dirty="0">
                <a:ea typeface="MS PGothic" charset="-128"/>
              </a:rPr>
              <a:t>condition to decide whether or not to keep iterating</a:t>
            </a:r>
          </a:p>
          <a:p>
            <a:pPr eaLnBrk="1" hangingPunct="1">
              <a:spcBef>
                <a:spcPts val="1800"/>
              </a:spcBef>
            </a:pPr>
            <a:r>
              <a:rPr lang="en-GB" altLang="en-US" dirty="0">
                <a:ea typeface="MS PGothic" charset="-128"/>
              </a:rPr>
              <a:t>Maybe NO need to search to the end</a:t>
            </a:r>
          </a:p>
          <a:p>
            <a:pPr eaLnBrk="1" hangingPunct="1">
              <a:spcBef>
                <a:spcPts val="1800"/>
              </a:spcBef>
            </a:pPr>
            <a:r>
              <a:rPr lang="en-GB" altLang="en-US" dirty="0">
                <a:ea typeface="MS PGothic" charset="-128"/>
              </a:rPr>
              <a:t>This is a </a:t>
            </a:r>
            <a:r>
              <a:rPr lang="en-GB" altLang="en-US" i="1" dirty="0">
                <a:ea typeface="MS PGothic" charset="-128"/>
              </a:rPr>
              <a:t>very</a:t>
            </a:r>
            <a:r>
              <a:rPr lang="en-GB" altLang="en-US" dirty="0">
                <a:ea typeface="MS PGothic" charset="-128"/>
              </a:rPr>
              <a:t> flexible approach</a:t>
            </a:r>
          </a:p>
          <a:p>
            <a:pPr eaLnBrk="1" hangingPunct="1">
              <a:spcBef>
                <a:spcPts val="1800"/>
              </a:spcBef>
            </a:pPr>
            <a:r>
              <a:rPr lang="en-GB" altLang="en-US" dirty="0">
                <a:ea typeface="MS PGothic" charset="-128"/>
              </a:rPr>
              <a:t>Not tied to collections</a:t>
            </a:r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While loop pseudo code</a:t>
            </a:r>
          </a:p>
        </p:txBody>
      </p:sp>
      <p:sp>
        <p:nvSpPr>
          <p:cNvPr id="9625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743200" y="3124200"/>
            <a:ext cx="3200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urier New" charset="0"/>
              </a:rPr>
              <a:t>while(</a:t>
            </a:r>
            <a:r>
              <a:rPr lang="en-US" altLang="en-US" sz="1600" i="1" dirty="0">
                <a:solidFill>
                  <a:srgbClr val="FF0000"/>
                </a:solidFill>
                <a:latin typeface="Courier New" charset="0"/>
              </a:rPr>
              <a:t>loop condition</a:t>
            </a:r>
            <a:r>
              <a:rPr lang="en-US" altLang="en-US" sz="1600" dirty="0">
                <a:solidFill>
                  <a:srgbClr val="FF0000"/>
                </a:solidFill>
                <a:latin typeface="Courier New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urier New" charset="0"/>
              </a:rPr>
              <a:t>    </a:t>
            </a:r>
            <a:r>
              <a:rPr lang="en-US" altLang="en-US" sz="1600" i="1" dirty="0">
                <a:solidFill>
                  <a:srgbClr val="FF0000"/>
                </a:solidFill>
                <a:latin typeface="Courier New" charset="0"/>
              </a:rPr>
              <a:t>loop body</a:t>
            </a:r>
            <a:endParaRPr lang="en-US" altLang="en-US" sz="1600" dirty="0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urier New" charset="0"/>
              </a:rPr>
              <a:t>} </a:t>
            </a:r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2856054" y="5532315"/>
            <a:ext cx="40414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while</a:t>
            </a:r>
            <a:r>
              <a:rPr lang="en-US" altLang="en-US" sz="1800" dirty="0">
                <a:solidFill>
                  <a:schemeClr val="tx1"/>
                </a:solidFill>
              </a:rPr>
              <a:t> we wish to continue,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         do the things in the loop body</a:t>
            </a:r>
          </a:p>
        </p:txBody>
      </p:sp>
      <p:sp>
        <p:nvSpPr>
          <p:cNvPr id="96261" name="AutoShape 7"/>
          <p:cNvSpPr>
            <a:spLocks noChangeArrowheads="1"/>
          </p:cNvSpPr>
          <p:nvPr/>
        </p:nvSpPr>
        <p:spPr bwMode="auto">
          <a:xfrm>
            <a:off x="5257800" y="2590800"/>
            <a:ext cx="3058616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b="0" dirty="0" err="1">
                <a:solidFill>
                  <a:srgbClr val="A57133"/>
                </a:solidFill>
                <a:latin typeface="Trebuchet MS" charset="0"/>
              </a:rPr>
              <a:t>boolean</a:t>
            </a:r>
            <a:r>
              <a:rPr lang="en-US" altLang="en-US" b="0" dirty="0">
                <a:solidFill>
                  <a:srgbClr val="A57133"/>
                </a:solidFill>
                <a:latin typeface="Trebuchet MS" charset="0"/>
              </a:rPr>
              <a:t> test (true or false)</a:t>
            </a:r>
          </a:p>
        </p:txBody>
      </p:sp>
      <p:sp>
        <p:nvSpPr>
          <p:cNvPr id="96262" name="Line 8"/>
          <p:cNvSpPr>
            <a:spLocks noChangeShapeType="1"/>
          </p:cNvSpPr>
          <p:nvPr/>
        </p:nvSpPr>
        <p:spPr bwMode="auto">
          <a:xfrm flipH="1">
            <a:off x="43434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AutoShape 10"/>
          <p:cNvSpPr>
            <a:spLocks noChangeArrowheads="1"/>
          </p:cNvSpPr>
          <p:nvPr/>
        </p:nvSpPr>
        <p:spPr bwMode="auto">
          <a:xfrm>
            <a:off x="1143000" y="2286000"/>
            <a:ext cx="19050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A57133"/>
                </a:solidFill>
              </a:rPr>
              <a:t>while</a:t>
            </a:r>
            <a:r>
              <a:rPr lang="en-US" altLang="en-US" b="0">
                <a:solidFill>
                  <a:srgbClr val="A57133"/>
                </a:solidFill>
                <a:latin typeface="Times New Roman" charset="0"/>
              </a:rPr>
              <a:t> </a:t>
            </a:r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keyword</a:t>
            </a:r>
          </a:p>
        </p:txBody>
      </p:sp>
      <p:sp>
        <p:nvSpPr>
          <p:cNvPr id="96264" name="Line 11"/>
          <p:cNvSpPr>
            <a:spLocks noChangeShapeType="1"/>
          </p:cNvSpPr>
          <p:nvPr/>
        </p:nvSpPr>
        <p:spPr bwMode="auto">
          <a:xfrm>
            <a:off x="2057400" y="27432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Line 14"/>
          <p:cNvSpPr>
            <a:spLocks noChangeShapeType="1"/>
          </p:cNvSpPr>
          <p:nvPr/>
        </p:nvSpPr>
        <p:spPr bwMode="auto">
          <a:xfrm flipH="1">
            <a:off x="4724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AutoShape 16"/>
          <p:cNvSpPr>
            <a:spLocks noChangeArrowheads="1"/>
          </p:cNvSpPr>
          <p:nvPr/>
        </p:nvSpPr>
        <p:spPr bwMode="auto">
          <a:xfrm>
            <a:off x="2566988" y="4495800"/>
            <a:ext cx="4467225" cy="71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b="0" dirty="0">
                <a:solidFill>
                  <a:srgbClr val="A57133"/>
                </a:solidFill>
                <a:latin typeface="Trebuchet MS" charset="0"/>
              </a:rPr>
              <a:t>Pseudo-code expression </a:t>
            </a:r>
          </a:p>
          <a:p>
            <a:pPr algn="ctr" eaLnBrk="1" hangingPunct="1"/>
            <a:r>
              <a:rPr lang="en-US" altLang="en-US" b="0" dirty="0">
                <a:solidFill>
                  <a:srgbClr val="A57133"/>
                </a:solidFill>
                <a:latin typeface="Trebuchet MS" charset="0"/>
              </a:rPr>
              <a:t>of the actions of a while loop</a:t>
            </a:r>
          </a:p>
        </p:txBody>
      </p:sp>
      <p:sp>
        <p:nvSpPr>
          <p:cNvPr id="96268" name="AutoShape 18"/>
          <p:cNvSpPr>
            <a:spLocks noChangeArrowheads="1"/>
          </p:cNvSpPr>
          <p:nvPr/>
        </p:nvSpPr>
        <p:spPr bwMode="auto">
          <a:xfrm>
            <a:off x="3124200" y="1828800"/>
            <a:ext cx="3200400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General form of a while loop</a:t>
            </a:r>
          </a:p>
        </p:txBody>
      </p:sp>
      <p:sp>
        <p:nvSpPr>
          <p:cNvPr id="96269" name="Rectangle 23"/>
          <p:cNvSpPr>
            <a:spLocks noChangeArrowheads="1"/>
          </p:cNvSpPr>
          <p:nvPr/>
        </p:nvSpPr>
        <p:spPr bwMode="auto">
          <a:xfrm>
            <a:off x="990600" y="1676400"/>
            <a:ext cx="7772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70" name="Rectangle 24"/>
          <p:cNvSpPr>
            <a:spLocks noChangeArrowheads="1"/>
          </p:cNvSpPr>
          <p:nvPr/>
        </p:nvSpPr>
        <p:spPr bwMode="auto">
          <a:xfrm>
            <a:off x="990600" y="4343400"/>
            <a:ext cx="7772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71" name="AutoShape 25"/>
          <p:cNvSpPr>
            <a:spLocks noChangeArrowheads="1"/>
          </p:cNvSpPr>
          <p:nvPr/>
        </p:nvSpPr>
        <p:spPr bwMode="auto">
          <a:xfrm flipH="1" flipV="1">
            <a:off x="1524000" y="3124200"/>
            <a:ext cx="990600" cy="762000"/>
          </a:xfrm>
          <a:prstGeom prst="curvedLeftArrow">
            <a:avLst>
              <a:gd name="adj1" fmla="val 20000"/>
              <a:gd name="adj2" fmla="val 40000"/>
              <a:gd name="adj3" fmla="val 4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5715000" y="3276600"/>
            <a:ext cx="2971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Statements to be repeated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Looking for your keys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67154" y="1676400"/>
            <a:ext cx="7467600" cy="18288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buFont typeface="Times" charset="0"/>
              <a:buNone/>
              <a:defRPr/>
            </a:pPr>
            <a:r>
              <a:rPr lang="en-US" altLang="en-US" sz="2400" b="1" kern="0">
                <a:latin typeface="Courier New" pitchFamily="49" charset="0"/>
              </a:rPr>
              <a:t>while(</a:t>
            </a:r>
            <a:r>
              <a:rPr lang="en-US" altLang="en-US" sz="2400" b="1" i="1" kern="0">
                <a:latin typeface="Courier New" pitchFamily="49" charset="0"/>
              </a:rPr>
              <a:t>the keys are </a:t>
            </a:r>
            <a:r>
              <a:rPr lang="en-US" altLang="en-US" sz="2400" b="1" i="1" kern="0">
                <a:solidFill>
                  <a:srgbClr val="FF0000"/>
                </a:solidFill>
                <a:latin typeface="Courier New" pitchFamily="49" charset="0"/>
              </a:rPr>
              <a:t>missing</a:t>
            </a:r>
            <a:r>
              <a:rPr lang="en-US" altLang="en-US" sz="2400" b="1" kern="0">
                <a:latin typeface="Courier New" pitchFamily="49" charset="0"/>
              </a:rPr>
              <a:t>) </a:t>
            </a:r>
          </a:p>
          <a:p>
            <a:pPr>
              <a:buFont typeface="Times" charset="0"/>
              <a:buNone/>
              <a:defRPr/>
            </a:pPr>
            <a:r>
              <a:rPr lang="en-US" altLang="en-US" sz="2400" b="1" kern="0">
                <a:latin typeface="Courier New" pitchFamily="49" charset="0"/>
              </a:rPr>
              <a:t>{</a:t>
            </a:r>
          </a:p>
          <a:p>
            <a:pPr>
              <a:buFont typeface="Times" charset="0"/>
              <a:buNone/>
              <a:defRPr/>
            </a:pPr>
            <a:r>
              <a:rPr lang="en-US" altLang="en-US" sz="2400" b="1" kern="0">
                <a:latin typeface="Courier New" pitchFamily="49" charset="0"/>
              </a:rPr>
              <a:t>    </a:t>
            </a:r>
            <a:r>
              <a:rPr lang="en-US" altLang="en-US" sz="2400" b="1" i="1" kern="0">
                <a:latin typeface="Courier New" pitchFamily="49" charset="0"/>
              </a:rPr>
              <a:t>look in the next place</a:t>
            </a:r>
            <a:r>
              <a:rPr lang="en-US" altLang="en-US" sz="2400" b="1" kern="0">
                <a:latin typeface="Courier New" pitchFamily="49" charset="0"/>
              </a:rPr>
              <a:t>;</a:t>
            </a:r>
          </a:p>
          <a:p>
            <a:pPr>
              <a:buFont typeface="Times" charset="0"/>
              <a:buNone/>
              <a:defRPr/>
            </a:pPr>
            <a:r>
              <a:rPr lang="en-US" altLang="en-US" sz="2400" b="1" kern="0">
                <a:latin typeface="Courier New" pitchFamily="49" charset="0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67154" y="4495800"/>
            <a:ext cx="7467600" cy="1828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while(</a:t>
            </a:r>
            <a:r>
              <a:rPr lang="en-US" altLang="en-US" sz="2400" i="1">
                <a:solidFill>
                  <a:srgbClr val="FF0000"/>
                </a:solidFill>
                <a:latin typeface="Courier New" panose="02070309020205020404" pitchFamily="49" charset="0"/>
              </a:rPr>
              <a:t>not</a:t>
            </a:r>
            <a:r>
              <a:rPr lang="en-US" altLang="en-US" sz="2400">
                <a:latin typeface="Courier New" panose="02070309020205020404" pitchFamily="49" charset="0"/>
              </a:rPr>
              <a:t> (</a:t>
            </a:r>
            <a:r>
              <a:rPr lang="en-US" altLang="en-US" sz="2400" i="1">
                <a:latin typeface="Courier New" panose="02070309020205020404" pitchFamily="49" charset="0"/>
              </a:rPr>
              <a:t>the keys have been </a:t>
            </a:r>
            <a:r>
              <a:rPr lang="en-US" altLang="en-US" sz="2400" i="1">
                <a:solidFill>
                  <a:srgbClr val="FF0000"/>
                </a:solidFill>
                <a:latin typeface="Courier New" panose="02070309020205020404" pitchFamily="49" charset="0"/>
              </a:rPr>
              <a:t>found</a:t>
            </a:r>
            <a:r>
              <a:rPr lang="en-US" altLang="en-US" sz="2400">
                <a:latin typeface="Courier New" panose="02070309020205020404" pitchFamily="49" charset="0"/>
              </a:rPr>
              <a:t>))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    </a:t>
            </a:r>
            <a:r>
              <a:rPr lang="en-US" altLang="en-US" sz="2400" i="1">
                <a:latin typeface="Courier New" panose="02070309020205020404" pitchFamily="49" charset="0"/>
              </a:rPr>
              <a:t>look in the next place</a:t>
            </a:r>
            <a:r>
              <a:rPr lang="en-US" altLang="en-US" sz="240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272554" y="1066800"/>
            <a:ext cx="1371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CC9900"/>
                </a:solidFill>
              </a:rPr>
              <a:t>while(true)</a:t>
            </a:r>
            <a:endParaRPr lang="en-US" altLang="en-US" sz="1800" b="0">
              <a:solidFill>
                <a:srgbClr val="A57133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5358154" y="13716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138954" y="3886200"/>
            <a:ext cx="1752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CC9900"/>
                </a:solidFill>
              </a:rPr>
              <a:t>while(!(false))</a:t>
            </a:r>
            <a:endParaRPr lang="en-US" altLang="en-US" sz="1800" b="0">
              <a:solidFill>
                <a:srgbClr val="A57133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2538754" y="41910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891554" y="41910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Looking for your keys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1" kern="0" dirty="0" err="1">
                <a:latin typeface="Courier New" pitchFamily="49" charset="0"/>
              </a:rPr>
              <a:t>boolean</a:t>
            </a:r>
            <a:r>
              <a:rPr lang="en-US" altLang="en-US" sz="2400" b="1" kern="0" dirty="0">
                <a:latin typeface="Courier New" pitchFamily="49" charset="0"/>
              </a:rPr>
              <a:t> </a:t>
            </a:r>
            <a:r>
              <a:rPr lang="en-US" altLang="en-US" sz="2400" b="1" kern="0" dirty="0">
                <a:solidFill>
                  <a:srgbClr val="FF0000"/>
                </a:solidFill>
                <a:latin typeface="Courier New" pitchFamily="49" charset="0"/>
              </a:rPr>
              <a:t>searching</a:t>
            </a:r>
            <a:r>
              <a:rPr lang="en-US" altLang="en-US" sz="2400" b="1" kern="0" dirty="0">
                <a:latin typeface="Courier New" pitchFamily="49" charset="0"/>
              </a:rPr>
              <a:t> = true;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endParaRPr lang="en-US" altLang="en-US" sz="1200" b="1" kern="0" dirty="0">
              <a:latin typeface="Courier New" pitchFamily="49" charset="0"/>
            </a:endParaRP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1" kern="0" dirty="0">
                <a:latin typeface="Courier New" pitchFamily="49" charset="0"/>
              </a:rPr>
              <a:t>while(</a:t>
            </a:r>
            <a:r>
              <a:rPr lang="en-US" altLang="en-US" sz="2400" b="1" kern="0" dirty="0">
                <a:solidFill>
                  <a:srgbClr val="FF0000"/>
                </a:solidFill>
                <a:latin typeface="Courier New" pitchFamily="49" charset="0"/>
              </a:rPr>
              <a:t>searching</a:t>
            </a:r>
            <a:r>
              <a:rPr lang="en-US" altLang="en-US" sz="2400" b="1" kern="0" dirty="0">
                <a:latin typeface="Courier New" pitchFamily="49" charset="0"/>
              </a:rPr>
              <a:t>) 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1" kern="0" dirty="0">
                <a:latin typeface="Courier New" pitchFamily="49" charset="0"/>
              </a:rPr>
              <a:t>{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1" kern="0" dirty="0">
                <a:latin typeface="Courier New" pitchFamily="49" charset="0"/>
              </a:rPr>
              <a:t>    if(</a:t>
            </a:r>
            <a:r>
              <a:rPr lang="en-US" altLang="en-US" sz="2400" b="1" i="1" kern="0" dirty="0">
                <a:latin typeface="Courier New" pitchFamily="49" charset="0"/>
              </a:rPr>
              <a:t>they are in the next place) 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1" i="1" kern="0" dirty="0">
                <a:latin typeface="Courier New" pitchFamily="49" charset="0"/>
              </a:rPr>
              <a:t>	  {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1" kern="0" dirty="0">
                <a:latin typeface="Courier New" pitchFamily="49" charset="0"/>
              </a:rPr>
              <a:t>        searching = false;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1" kern="0" dirty="0">
                <a:latin typeface="Courier New" pitchFamily="49" charset="0"/>
              </a:rPr>
              <a:t>    }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1" kern="0" dirty="0">
                <a:latin typeface="Courier New" pitchFamily="49" charset="0"/>
              </a:rPr>
              <a:t>}</a:t>
            </a:r>
          </a:p>
          <a:p>
            <a:pPr>
              <a:buFont typeface="Times" charset="0"/>
              <a:buNone/>
              <a:defRPr/>
            </a:pPr>
            <a:endParaRPr lang="en-US" altLang="en-US" sz="2400" b="1" kern="0" dirty="0">
              <a:latin typeface="Courier New" pitchFamily="49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338388" y="5091113"/>
            <a:ext cx="5156200" cy="9937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 typeface="Times" charset="0"/>
              <a:buNone/>
              <a:defRPr/>
            </a:pPr>
            <a:r>
              <a:rPr lang="en-US" altLang="en-US" sz="2400">
                <a:solidFill>
                  <a:srgbClr val="A57133"/>
                </a:solidFill>
              </a:rPr>
              <a:t>Suppose we don</a:t>
            </a:r>
            <a:r>
              <a:rPr lang="ja-JP" altLang="en-US" sz="2400">
                <a:solidFill>
                  <a:srgbClr val="A57133"/>
                </a:solidFill>
              </a:rPr>
              <a:t>’</a:t>
            </a:r>
            <a:r>
              <a:rPr lang="en-US" altLang="ja-JP" sz="2400">
                <a:solidFill>
                  <a:srgbClr val="A57133"/>
                </a:solidFill>
              </a:rPr>
              <a:t>t find them?</a:t>
            </a:r>
          </a:p>
          <a:p>
            <a:pPr algn="ctr" eaLnBrk="1" hangingPunct="1">
              <a:buFont typeface="Times" charset="0"/>
              <a:buNone/>
              <a:defRPr/>
            </a:pPr>
            <a:r>
              <a:rPr lang="en-US" altLang="ja-JP" sz="2400">
                <a:solidFill>
                  <a:srgbClr val="FF0000"/>
                </a:solidFill>
              </a:rPr>
              <a:t>Infinite loop</a:t>
            </a:r>
            <a:endParaRPr lang="en-US" altLang="en-US" sz="2400">
              <a:solidFill>
                <a:srgbClr val="A5713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1985" y="133364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i="1" dirty="0"/>
              <a:t>for-each</a:t>
            </a:r>
            <a:r>
              <a:rPr lang="en-US" altLang="en-US" dirty="0"/>
              <a:t>  ==  </a:t>
            </a:r>
            <a:r>
              <a:rPr lang="en-US" altLang="en-US" i="1" dirty="0"/>
              <a:t>while</a:t>
            </a:r>
            <a:endParaRPr lang="en-US" alt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17785" y="3181364"/>
            <a:ext cx="6523038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public void listAllFiles()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int index = 0;</a:t>
            </a:r>
            <a:endParaRPr lang="en-US" altLang="en-US" sz="180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    while(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index &lt; files.size()</a:t>
            </a: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) {</a:t>
            </a:r>
            <a:b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        String filename = files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.get(index);</a:t>
            </a:r>
            <a:endParaRPr lang="en-US" altLang="en-US" sz="180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        System.out.println(filename);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index++;</a:t>
            </a:r>
            <a:endParaRPr lang="en-US" altLang="en-US" sz="180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} 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551585" y="5010164"/>
            <a:ext cx="2520950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Increment </a:t>
            </a:r>
            <a:r>
              <a:rPr lang="en-GB" i="1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index</a:t>
            </a:r>
            <a:r>
              <a:rPr lang="en-GB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 by 1</a:t>
            </a:r>
            <a:endParaRPr lang="en-GB" i="1">
              <a:solidFill>
                <a:srgbClr val="A57133"/>
              </a:solidFill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103785" y="4857764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MS PGothic" charset="0"/>
              <a:cs typeface="Times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284385" y="5695964"/>
            <a:ext cx="6996113" cy="71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while the value of </a:t>
            </a:r>
            <a:r>
              <a:rPr lang="en-GB" i="1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index</a:t>
            </a:r>
            <a:r>
              <a:rPr lang="en-GB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 is less than the size of the collection, get and print the next file name, and then increment </a:t>
            </a:r>
            <a:r>
              <a:rPr lang="en-GB" i="1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index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817785" y="1123964"/>
            <a:ext cx="6248400" cy="158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public void listAllFiles()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    for(String filename : files)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        System.out.println(filename);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711</TotalTime>
  <Words>2889</Words>
  <Application>Microsoft Office PowerPoint</Application>
  <PresentationFormat>On-screen Show (4:3)</PresentationFormat>
  <Paragraphs>511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Courier New</vt:lpstr>
      <vt:lpstr>Courier New Bold</vt:lpstr>
      <vt:lpstr>Helvetica</vt:lpstr>
      <vt:lpstr>Times</vt:lpstr>
      <vt:lpstr>Times New Roman</vt:lpstr>
      <vt:lpstr>Trebuchet MS</vt:lpstr>
      <vt:lpstr>Trebuchet MS Bold</vt:lpstr>
      <vt:lpstr>Verdana</vt:lpstr>
      <vt:lpstr>objects-first-6e</vt:lpstr>
      <vt:lpstr>PowerPoint Presentation</vt:lpstr>
      <vt:lpstr>Grouping objects</vt:lpstr>
      <vt:lpstr>Main concepts to be covered</vt:lpstr>
      <vt:lpstr>Search tasks are indefinite</vt:lpstr>
      <vt:lpstr>The while loop</vt:lpstr>
      <vt:lpstr>While loop pseudo code</vt:lpstr>
      <vt:lpstr>Looking for your keys</vt:lpstr>
      <vt:lpstr>Looking for your keys</vt:lpstr>
      <vt:lpstr>for-each  ==  while</vt:lpstr>
      <vt:lpstr>Elements of the loop</vt:lpstr>
      <vt:lpstr>PowerPoint Presentation</vt:lpstr>
      <vt:lpstr>for-each versus while</vt:lpstr>
      <vt:lpstr>Searching a collection</vt:lpstr>
      <vt:lpstr>Finishing a search</vt:lpstr>
      <vt:lpstr>Continuing a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Searching a collection (using searching)</vt:lpstr>
      <vt:lpstr>Searching a collection (using found)</vt:lpstr>
      <vt:lpstr>Method findFirst </vt:lpstr>
      <vt:lpstr>Indefinite iteration</vt:lpstr>
      <vt:lpstr>While with non-collections</vt:lpstr>
      <vt:lpstr>The String class</vt:lpstr>
      <vt:lpstr>String equality</vt:lpstr>
      <vt:lpstr>Identity vs equality 1</vt:lpstr>
      <vt:lpstr>Identity vs equality 2</vt:lpstr>
      <vt:lpstr>Identity vs equality 3</vt:lpstr>
      <vt:lpstr>Identity vs equality (Strings)</vt:lpstr>
      <vt:lpstr>Identity vs equality (Strings)</vt:lpstr>
      <vt:lpstr>The problem with Strings</vt:lpstr>
      <vt:lpstr>Moving away from String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 objects</dc:title>
  <dc:subject/>
  <dc:creator>David J. Barnes</dc:creator>
  <cp:keywords/>
  <dc:description>Copyright © David J. Barnes, Michael Kölling_x000d_</dc:description>
  <cp:lastModifiedBy>Chien, Chia C</cp:lastModifiedBy>
  <cp:revision>45</cp:revision>
  <cp:lastPrinted>2003-09-01T07:39:20Z</cp:lastPrinted>
  <dcterms:created xsi:type="dcterms:W3CDTF">2016-01-11T16:56:33Z</dcterms:created>
  <dcterms:modified xsi:type="dcterms:W3CDTF">2020-10-26T19:47:35Z</dcterms:modified>
  <cp:category/>
</cp:coreProperties>
</file>