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4" r:id="rId18"/>
    <p:sldId id="275" r:id="rId19"/>
    <p:sldId id="271" r:id="rId20"/>
    <p:sldId id="286" r:id="rId21"/>
    <p:sldId id="272" r:id="rId22"/>
    <p:sldId id="273" r:id="rId23"/>
    <p:sldId id="276" r:id="rId24"/>
    <p:sldId id="285" r:id="rId25"/>
    <p:sldId id="280" r:id="rId26"/>
    <p:sldId id="281" r:id="rId27"/>
    <p:sldId id="282" r:id="rId28"/>
    <p:sldId id="283" r:id="rId29"/>
    <p:sldId id="277" r:id="rId30"/>
    <p:sldId id="278" r:id="rId31"/>
    <p:sldId id="279" r:id="rId32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7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81"/>
  </p:normalViewPr>
  <p:slideViewPr>
    <p:cSldViewPr>
      <p:cViewPr>
        <p:scale>
          <a:sx n="100" d="100"/>
          <a:sy n="100" d="100"/>
        </p:scale>
        <p:origin x="-5664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9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5359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Verdana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11800" y="9410700"/>
            <a:ext cx="1282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Verdana" charset="0"/>
              </a:defRPr>
            </a:lvl1pPr>
          </a:lstStyle>
          <a:p>
            <a:fld id="{1D80ABF8-47DE-A340-95A0-0B537D223B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2638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D9A124-E75F-9440-8D55-5B3AB7C78F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90194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smtClean="0"/>
              <a:t>Objects First with Java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/>
              <a:t>© David J. Barnes and Michael Kölling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69F116F-56CF-BB40-A482-A9B57B710DDA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95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34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More about inheritance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Exploring polymorphism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000" b="0" dirty="0">
                <a:latin typeface="Trebuchet MS" charset="0"/>
              </a:rPr>
              <a:t>6</a:t>
            </a:r>
            <a:r>
              <a:rPr lang="en-GB" sz="1000" b="0" dirty="0" smtClean="0">
                <a:latin typeface="Trebuchet MS" charset="0"/>
              </a:rPr>
              <a:t>.0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ig9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47529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Overriding: the solution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5562600" y="1981200"/>
            <a:ext cx="3186113" cy="142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display</a:t>
            </a:r>
            <a:r>
              <a:rPr lang="en-US" sz="2000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method in </a:t>
            </a:r>
            <a:r>
              <a:rPr lang="en-US" sz="2000" i="1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both</a:t>
            </a:r>
            <a:r>
              <a:rPr lang="en-US" sz="2000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super- and subclasses.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 flipH="1">
            <a:off x="4067175" y="2895600"/>
            <a:ext cx="1571625" cy="461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>
            <a:off x="4787900" y="2924175"/>
            <a:ext cx="863600" cy="181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20" name="Oval 9"/>
          <p:cNvSpPr>
            <a:spLocks noChangeArrowheads="1"/>
          </p:cNvSpPr>
          <p:nvPr/>
        </p:nvSpPr>
        <p:spPr bwMode="auto">
          <a:xfrm>
            <a:off x="5867400" y="4191000"/>
            <a:ext cx="28194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Satisfies both static and dynamic type checking.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Overriding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467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Superclass and subclass define methods with the same signature.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Each has access to the fields of its class.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Superclass satisfies static type check.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Subclass method is called at runtime – it </a:t>
            </a:r>
            <a:r>
              <a:rPr lang="en-US" altLang="en-US" i="1"/>
              <a:t>overrides</a:t>
            </a:r>
            <a:r>
              <a:rPr lang="en-US" altLang="en-US"/>
              <a:t> the superclass version.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What becomes of the superclass version?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Distinct static and</a:t>
            </a:r>
            <a:br>
              <a:rPr lang="en-US" dirty="0" smtClean="0"/>
            </a:br>
            <a:r>
              <a:rPr lang="en-US" dirty="0" smtClean="0"/>
              <a:t>dynamic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8675" name="Picture 6" descr="fig9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449513"/>
            <a:ext cx="60547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Method lookup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811587" y="5273675"/>
            <a:ext cx="47275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0" dirty="0" smtClean="0">
                <a:solidFill>
                  <a:schemeClr val="accent2"/>
                </a:solidFill>
                <a:latin typeface="Trebuchet MS" charset="0"/>
              </a:rPr>
              <a:t>No inheritance or polymorphism.</a:t>
            </a:r>
          </a:p>
          <a:p>
            <a:pPr algn="r">
              <a:defRPr/>
            </a:pPr>
            <a:r>
              <a:rPr lang="en-US" b="0" dirty="0" smtClean="0">
                <a:solidFill>
                  <a:schemeClr val="accent2"/>
                </a:solidFill>
                <a:latin typeface="Trebuchet MS" charset="0"/>
              </a:rPr>
              <a:t>The obvious method is selected.</a:t>
            </a:r>
          </a:p>
        </p:txBody>
      </p:sp>
      <p:pic>
        <p:nvPicPr>
          <p:cNvPr id="29700" name="Picture 1" descr="fig9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800225"/>
            <a:ext cx="5868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ig9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800225"/>
            <a:ext cx="48831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Method lookup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24400" y="4648200"/>
            <a:ext cx="4086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0" dirty="0" smtClean="0">
                <a:solidFill>
                  <a:schemeClr val="accent2"/>
                </a:solidFill>
                <a:latin typeface="Trebuchet MS" charset="0"/>
              </a:rPr>
              <a:t>Inheritance but no overriding. The inheritance hierarchy is ascended, searching for a match.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fig9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800225"/>
            <a:ext cx="48831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Method lookup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57800" y="4908550"/>
            <a:ext cx="33766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b="0" dirty="0">
                <a:solidFill>
                  <a:schemeClr val="accent2"/>
                </a:solidFill>
                <a:latin typeface="Trebuchet MS" charset="0"/>
              </a:rPr>
              <a:t>Polymorphism and overriding. The </a:t>
            </a:r>
            <a:r>
              <a:rPr lang="ja-JP" altLang="en-US" b="0" dirty="0">
                <a:solidFill>
                  <a:schemeClr val="accent2"/>
                </a:solidFill>
                <a:latin typeface="Trebuchet MS" charset="0"/>
              </a:rPr>
              <a:t>‘</a:t>
            </a:r>
            <a:r>
              <a:rPr lang="en-US" altLang="ja-JP" b="0" dirty="0">
                <a:solidFill>
                  <a:schemeClr val="accent2"/>
                </a:solidFill>
                <a:latin typeface="Trebuchet MS" charset="0"/>
              </a:rPr>
              <a:t>first</a:t>
            </a:r>
            <a:r>
              <a:rPr lang="ja-JP" altLang="en-US" b="0" dirty="0">
                <a:solidFill>
                  <a:schemeClr val="accent2"/>
                </a:solidFill>
                <a:latin typeface="Trebuchet MS" charset="0"/>
              </a:rPr>
              <a:t>’</a:t>
            </a:r>
            <a:r>
              <a:rPr lang="en-US" altLang="ja-JP" b="0" dirty="0">
                <a:solidFill>
                  <a:schemeClr val="accent2"/>
                </a:solidFill>
                <a:latin typeface="Trebuchet MS" charset="0"/>
              </a:rPr>
              <a:t> version found is used.</a:t>
            </a:r>
            <a:endParaRPr lang="en-US" altLang="en-US" b="0" dirty="0">
              <a:solidFill>
                <a:schemeClr val="accent2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Method lookup 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The variable is accessed.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The object stored in the variable is found.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The class of the object is found.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The class is searched for a method match.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If no </a:t>
            </a:r>
            <a:r>
              <a:rPr lang="en-US" sz="2800" dirty="0" smtClean="0">
                <a:cs typeface="+mn-cs"/>
              </a:rPr>
              <a:t>match, </a:t>
            </a:r>
            <a:r>
              <a:rPr lang="en-US" sz="2800" dirty="0">
                <a:cs typeface="+mn-cs"/>
              </a:rPr>
              <a:t>the superclass is searched.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This is repeated until a match is found, or the class hierarchy is exhausted.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Overriding methods take </a:t>
            </a:r>
            <a:r>
              <a:rPr lang="en-US" sz="2800" dirty="0" smtClean="0">
                <a:cs typeface="+mn-cs"/>
              </a:rPr>
              <a:t>precedence – they override inherited copies.</a:t>
            </a:r>
            <a:endParaRPr lang="en-US" sz="2800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Super call in methods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Overridden methods are hidden ...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... but we often still want to be able to call them.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An overridden method </a:t>
            </a:r>
            <a:r>
              <a:rPr lang="en-US" i="1" dirty="0">
                <a:cs typeface="+mn-cs"/>
              </a:rPr>
              <a:t>can</a:t>
            </a:r>
            <a:r>
              <a:rPr lang="en-US" dirty="0">
                <a:cs typeface="+mn-cs"/>
              </a:rPr>
              <a:t> be called from the method that overrides it.</a:t>
            </a:r>
          </a:p>
          <a:p>
            <a:pPr lvl="1" eaLnBrk="1" hangingPunct="1">
              <a:defRPr/>
            </a:pPr>
            <a:r>
              <a:rPr lang="en-US" b="1" dirty="0" err="1">
                <a:latin typeface="Courier New" pitchFamily="-32" charset="0"/>
              </a:rPr>
              <a:t>super.method</a:t>
            </a:r>
            <a:r>
              <a:rPr lang="en-US" b="1" dirty="0">
                <a:latin typeface="Courier New" pitchFamily="-32" charset="0"/>
              </a:rPr>
              <a:t>(...)</a:t>
            </a:r>
          </a:p>
          <a:p>
            <a:pPr lvl="1" eaLnBrk="1" hangingPunct="1">
              <a:defRPr/>
            </a:pPr>
            <a:r>
              <a:rPr lang="en-US" dirty="0"/>
              <a:t>Compare with the use of </a:t>
            </a:r>
            <a:r>
              <a:rPr lang="en-US" b="1" dirty="0">
                <a:latin typeface="Courier New" pitchFamily="-32" charset="0"/>
              </a:rPr>
              <a:t>super</a:t>
            </a:r>
            <a:r>
              <a:rPr lang="en-US" dirty="0"/>
              <a:t> in constructors.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Calling an overridden method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187450" y="1962150"/>
            <a:ext cx="720407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Courier New" charset="0"/>
              </a:rPr>
              <a:t>public void display()</a:t>
            </a:r>
          </a:p>
          <a:p>
            <a:pPr>
              <a:defRPr/>
            </a:pPr>
            <a:r>
              <a:rPr lang="en-US" dirty="0" smtClean="0">
                <a:latin typeface="Courier New" charset="0"/>
              </a:rPr>
              <a:t>{</a:t>
            </a:r>
          </a:p>
          <a:p>
            <a:pPr>
              <a:defRPr/>
            </a:pPr>
            <a:r>
              <a:rPr lang="en-US" dirty="0" smtClean="0">
                <a:latin typeface="Courier New" charset="0"/>
              </a:rPr>
              <a:t>    </a:t>
            </a:r>
            <a:r>
              <a:rPr lang="en-US" dirty="0" err="1" smtClean="0">
                <a:latin typeface="Courier New" charset="0"/>
              </a:rPr>
              <a:t>super.display</a:t>
            </a:r>
            <a:r>
              <a:rPr lang="en-US" dirty="0" smtClean="0">
                <a:latin typeface="Courier New" charset="0"/>
              </a:rPr>
              <a:t>();</a:t>
            </a:r>
          </a:p>
          <a:p>
            <a:pPr>
              <a:defRPr/>
            </a:pPr>
            <a:r>
              <a:rPr lang="en-US" dirty="0" smtClean="0">
                <a:latin typeface="Courier New" charset="0"/>
              </a:rPr>
              <a:t>    </a:t>
            </a:r>
            <a:r>
              <a:rPr lang="en-US" dirty="0" err="1" smtClean="0">
                <a:latin typeface="Courier New" charset="0"/>
              </a:rPr>
              <a:t>System.out.println</a:t>
            </a:r>
            <a:r>
              <a:rPr lang="en-US" dirty="0" smtClean="0">
                <a:latin typeface="Courier New" charset="0"/>
              </a:rPr>
              <a:t>(" [" +</a:t>
            </a:r>
          </a:p>
          <a:p>
            <a:pPr>
              <a:defRPr/>
            </a:pPr>
            <a:r>
              <a:rPr lang="en-US" dirty="0" smtClean="0">
                <a:latin typeface="Courier New" charset="0"/>
              </a:rPr>
              <a:t>                       filename +</a:t>
            </a:r>
          </a:p>
          <a:p>
            <a:pPr>
              <a:defRPr/>
            </a:pPr>
            <a:r>
              <a:rPr lang="en-US" dirty="0" smtClean="0">
                <a:latin typeface="Courier New" charset="0"/>
              </a:rPr>
              <a:t>                       "]");</a:t>
            </a:r>
          </a:p>
          <a:p>
            <a:pPr>
              <a:defRPr/>
            </a:pPr>
            <a:r>
              <a:rPr lang="en-US" dirty="0" smtClean="0">
                <a:latin typeface="Courier New" charset="0"/>
              </a:rPr>
              <a:t>    </a:t>
            </a:r>
            <a:r>
              <a:rPr lang="en-US" dirty="0" err="1" smtClean="0">
                <a:latin typeface="Courier New" charset="0"/>
              </a:rPr>
              <a:t>System.out.println</a:t>
            </a:r>
            <a:r>
              <a:rPr lang="en-US" dirty="0" smtClean="0">
                <a:latin typeface="Courier New" charset="0"/>
              </a:rPr>
              <a:t>(" " + caption);</a:t>
            </a:r>
          </a:p>
          <a:p>
            <a:pPr>
              <a:defRPr/>
            </a:pPr>
            <a:r>
              <a:rPr lang="en-US" dirty="0" smtClean="0">
                <a:latin typeface="Courier New" charset="0"/>
              </a:rPr>
              <a:t>}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Method polymorphism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We have been discussing </a:t>
            </a:r>
            <a:r>
              <a:rPr lang="en-US" i="1">
                <a:cs typeface="+mn-cs"/>
              </a:rPr>
              <a:t>polymorphic method dispatch</a:t>
            </a:r>
            <a:r>
              <a:rPr lang="en-US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A polymorphic variable can store objects of varying types.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Method calls are polymorphic.</a:t>
            </a:r>
          </a:p>
          <a:p>
            <a:pPr lvl="1" eaLnBrk="1" hangingPunct="1">
              <a:defRPr/>
            </a:pPr>
            <a:r>
              <a:rPr lang="en-US"/>
              <a:t>The actual method called depends on the dynamic object type.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Main concepts to be covered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method polymorphism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static and dynamic type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overriding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dynamic method lookup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protected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b="1" dirty="0" err="1" smtClean="0">
                <a:latin typeface="Courier New"/>
                <a:cs typeface="Courier New"/>
              </a:rPr>
              <a:t>instanceof</a:t>
            </a:r>
            <a:r>
              <a:rPr lang="en-US" dirty="0" smtClean="0"/>
              <a:t> operator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828800"/>
            <a:ext cx="7467600" cy="4552950"/>
          </a:xfrm>
        </p:spPr>
        <p:txBody>
          <a:bodyPr/>
          <a:lstStyle/>
          <a:p>
            <a:pPr eaLnBrk="1" hangingPunct="1"/>
            <a:r>
              <a:rPr lang="en-US" altLang="en-US" dirty="0"/>
              <a:t>Used to determine the dynamic type.</a:t>
            </a:r>
          </a:p>
          <a:p>
            <a:pPr eaLnBrk="1" hangingPunct="1"/>
            <a:r>
              <a:rPr lang="en-US" altLang="en-US" dirty="0" smtClean="0"/>
              <a:t>Identifies ‘lost</a:t>
            </a:r>
            <a:r>
              <a:rPr lang="en-US" altLang="en-US" dirty="0"/>
              <a:t>’ type information.</a:t>
            </a:r>
          </a:p>
          <a:p>
            <a:pPr eaLnBrk="1" hangingPunct="1"/>
            <a:r>
              <a:rPr lang="en-US" altLang="en-US" dirty="0"/>
              <a:t>Usually precedes assignment with a cast to the dynamic type:</a:t>
            </a:r>
            <a:br>
              <a:rPr lang="en-US" altLang="en-US" dirty="0"/>
            </a:br>
            <a:r>
              <a:rPr lang="en-US" altLang="en-US" sz="2400" b="1" dirty="0">
                <a:latin typeface="Courier New" charset="0"/>
              </a:rPr>
              <a:t>if(post </a:t>
            </a:r>
            <a:r>
              <a:rPr lang="en-US" altLang="en-US" sz="2400" b="1" dirty="0" err="1">
                <a:latin typeface="Courier New" charset="0"/>
              </a:rPr>
              <a:t>instanceof</a:t>
            </a:r>
            <a:r>
              <a:rPr lang="en-US" altLang="en-US" sz="2400" b="1" dirty="0">
                <a:latin typeface="Courier New" charset="0"/>
              </a:rPr>
              <a:t> </a:t>
            </a:r>
            <a:r>
              <a:rPr lang="en-US" altLang="en-US" sz="2400" b="1" dirty="0" err="1">
                <a:latin typeface="Courier New" charset="0"/>
              </a:rPr>
              <a:t>MessagePost</a:t>
            </a:r>
            <a:r>
              <a:rPr lang="en-US" altLang="en-US" sz="2400" b="1" dirty="0">
                <a:latin typeface="Courier New" charset="0"/>
              </a:rPr>
              <a:t>) {</a:t>
            </a:r>
            <a:br>
              <a:rPr lang="en-US" altLang="en-US" sz="2400" b="1" dirty="0">
                <a:latin typeface="Courier New" charset="0"/>
              </a:rPr>
            </a:br>
            <a:r>
              <a:rPr lang="en-US" altLang="en-US" sz="2400" b="1" dirty="0">
                <a:latin typeface="Courier New" charset="0"/>
              </a:rPr>
              <a:t>    </a:t>
            </a:r>
            <a:r>
              <a:rPr lang="en-US" altLang="en-US" sz="2400" b="1" dirty="0" err="1">
                <a:latin typeface="Courier New" charset="0"/>
              </a:rPr>
              <a:t>MessagePost</a:t>
            </a:r>
            <a:r>
              <a:rPr lang="en-US" altLang="en-US" sz="2400" b="1" dirty="0">
                <a:latin typeface="Courier New" charset="0"/>
              </a:rPr>
              <a:t> </a:t>
            </a:r>
            <a:r>
              <a:rPr lang="en-US" altLang="en-US" sz="2400" b="1" dirty="0" err="1">
                <a:latin typeface="Courier New" charset="0"/>
              </a:rPr>
              <a:t>msg</a:t>
            </a:r>
            <a:r>
              <a:rPr lang="en-US" altLang="en-US" sz="2400" b="1" dirty="0">
                <a:latin typeface="Courier New" charset="0"/>
              </a:rPr>
              <a:t> =</a:t>
            </a:r>
            <a:br>
              <a:rPr lang="en-US" altLang="en-US" sz="2400" b="1" dirty="0">
                <a:latin typeface="Courier New" charset="0"/>
              </a:rPr>
            </a:br>
            <a:r>
              <a:rPr lang="en-US" altLang="en-US" sz="2400" b="1" dirty="0">
                <a:latin typeface="Courier New" charset="0"/>
              </a:rPr>
              <a:t>        (</a:t>
            </a:r>
            <a:r>
              <a:rPr lang="en-US" altLang="en-US" sz="2400" b="1" dirty="0" err="1">
                <a:latin typeface="Courier New" charset="0"/>
              </a:rPr>
              <a:t>MessagePost</a:t>
            </a:r>
            <a:r>
              <a:rPr lang="en-US" altLang="en-US" sz="2400" b="1" dirty="0">
                <a:latin typeface="Courier New" charset="0"/>
              </a:rPr>
              <a:t>) post;</a:t>
            </a:r>
            <a:br>
              <a:rPr lang="en-US" altLang="en-US" sz="2400" b="1" dirty="0">
                <a:latin typeface="Courier New" charset="0"/>
              </a:rPr>
            </a:br>
            <a:r>
              <a:rPr lang="en-US" altLang="en-US" sz="2400" b="1" dirty="0">
                <a:latin typeface="Courier New" charset="0"/>
              </a:rPr>
              <a:t>    </a:t>
            </a:r>
            <a:r>
              <a:rPr lang="en-US" altLang="en-US" sz="2400" b="1" i="1" dirty="0"/>
              <a:t>… access </a:t>
            </a:r>
            <a:r>
              <a:rPr lang="en-US" altLang="en-US" sz="2400" b="1" i="1" dirty="0" err="1"/>
              <a:t>MessagePost</a:t>
            </a:r>
            <a:r>
              <a:rPr lang="en-US" altLang="en-US" sz="2400" b="1" i="1" dirty="0"/>
              <a:t> methods via </a:t>
            </a:r>
            <a:r>
              <a:rPr lang="en-US" altLang="en-US" sz="2400" b="1" i="1" dirty="0" err="1"/>
              <a:t>msg</a:t>
            </a:r>
            <a:r>
              <a:rPr lang="en-US" altLang="en-US" sz="2400" b="1" i="1" dirty="0"/>
              <a:t> …</a:t>
            </a:r>
            <a:br>
              <a:rPr lang="en-US" altLang="en-US" sz="2400" b="1" i="1" dirty="0"/>
            </a:br>
            <a:r>
              <a:rPr lang="en-US" altLang="en-US" sz="2400" b="1" dirty="0">
                <a:latin typeface="Courier New" charset="0"/>
              </a:rPr>
              <a:t>}</a:t>
            </a:r>
            <a:endParaRPr lang="en-US" altLang="en-US" b="1" dirty="0">
              <a:latin typeface="Courier New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latin typeface="Courier New" charset="0"/>
                <a:ea typeface="Courier New" charset="0"/>
                <a:cs typeface="Courier New" charset="0"/>
              </a:rPr>
              <a:t>Object</a:t>
            </a:r>
            <a:r>
              <a:rPr lang="en-US" altLang="en-US" dirty="0"/>
              <a:t> class</a:t>
            </a:r>
            <a:r>
              <a:rPr lang="ja-JP" altLang="en-US" dirty="0"/>
              <a:t>’</a:t>
            </a:r>
            <a:r>
              <a:rPr lang="en-US" altLang="ja-JP" dirty="0"/>
              <a:t>s methods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81200"/>
            <a:ext cx="7467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Methods in </a:t>
            </a:r>
            <a:r>
              <a:rPr lang="en-US" b="1" dirty="0">
                <a:latin typeface="Courier New" pitchFamily="-32" charset="0"/>
                <a:cs typeface="+mn-cs"/>
              </a:rPr>
              <a:t>Object</a:t>
            </a:r>
            <a:r>
              <a:rPr lang="en-US" dirty="0">
                <a:cs typeface="+mn-cs"/>
              </a:rPr>
              <a:t> are inherited by all classes.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Any of these may be overridden.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</a:t>
            </a:r>
            <a:r>
              <a:rPr lang="en-US" b="1" dirty="0" err="1">
                <a:latin typeface="Courier New" pitchFamily="-32" charset="0"/>
                <a:cs typeface="+mn-cs"/>
              </a:rPr>
              <a:t>toString</a:t>
            </a:r>
            <a:r>
              <a:rPr lang="en-US" dirty="0">
                <a:cs typeface="+mn-cs"/>
              </a:rPr>
              <a:t> method is commonly overridden:</a:t>
            </a:r>
          </a:p>
          <a:p>
            <a:pPr lvl="1" eaLnBrk="1" hangingPunct="1">
              <a:defRPr/>
            </a:pPr>
            <a:r>
              <a:rPr lang="en-US" b="1" dirty="0">
                <a:latin typeface="Courier New" pitchFamily="-32" charset="0"/>
              </a:rPr>
              <a:t>public String </a:t>
            </a:r>
            <a:r>
              <a:rPr lang="en-US" b="1" dirty="0" err="1">
                <a:latin typeface="Courier New" pitchFamily="-32" charset="0"/>
              </a:rPr>
              <a:t>toString</a:t>
            </a:r>
            <a:r>
              <a:rPr lang="en-US" b="1" dirty="0">
                <a:latin typeface="Courier New" pitchFamily="-32" charset="0"/>
              </a:rPr>
              <a:t>()</a:t>
            </a:r>
            <a:endParaRPr lang="en-US" b="1" dirty="0"/>
          </a:p>
          <a:p>
            <a:pPr lvl="1" eaLnBrk="1" hangingPunct="1">
              <a:defRPr/>
            </a:pPr>
            <a:r>
              <a:rPr lang="en-US" dirty="0"/>
              <a:t>Returns a string representation of the object.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829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Overriding </a:t>
            </a:r>
            <a:r>
              <a:rPr lang="en-US" b="1" dirty="0" err="1" smtClean="0">
                <a:latin typeface="Courier New"/>
                <a:cs typeface="Courier New"/>
              </a:rPr>
              <a:t>toString</a:t>
            </a:r>
            <a:r>
              <a:rPr lang="en-US" dirty="0" smtClean="0">
                <a:cs typeface="+mj-cs"/>
              </a:rPr>
              <a:t> in </a:t>
            </a:r>
            <a:r>
              <a:rPr lang="en-US" b="1" dirty="0" smtClean="0">
                <a:latin typeface="Courier New"/>
                <a:cs typeface="Courier New"/>
              </a:rPr>
              <a:t>Post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066800" y="1289050"/>
            <a:ext cx="780415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Courier New" charset="0"/>
              </a:rPr>
              <a:t>public String </a:t>
            </a:r>
            <a:r>
              <a:rPr lang="en-US" sz="1800" dirty="0" err="1" smtClean="0">
                <a:latin typeface="Courier New" charset="0"/>
              </a:rPr>
              <a:t>toString</a:t>
            </a:r>
            <a:r>
              <a:rPr lang="en-US" sz="1800" dirty="0" smtClean="0">
                <a:latin typeface="Courier New" charset="0"/>
              </a:rPr>
              <a:t>()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{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String text = username + "\n" + 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          </a:t>
            </a:r>
            <a:r>
              <a:rPr lang="en-US" sz="1800" dirty="0" err="1" smtClean="0">
                <a:latin typeface="Courier New" charset="0"/>
              </a:rPr>
              <a:t>timeString</a:t>
            </a:r>
            <a:r>
              <a:rPr lang="en-US" sz="1800" dirty="0" smtClean="0">
                <a:latin typeface="Courier New" charset="0"/>
              </a:rPr>
              <a:t>(timestamp); 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if(likes &gt; 0) {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text += " - " + likes + " people like this.\n";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}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else {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text += "\n";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}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if(</a:t>
            </a:r>
            <a:r>
              <a:rPr lang="en-US" sz="1800" dirty="0" err="1" smtClean="0">
                <a:latin typeface="Courier New" charset="0"/>
              </a:rPr>
              <a:t>comments.isEmpty</a:t>
            </a:r>
            <a:r>
              <a:rPr lang="en-US" sz="1800" dirty="0" smtClean="0">
                <a:latin typeface="Courier New" charset="0"/>
              </a:rPr>
              <a:t>()) {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return text + " No comments.\n";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}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else {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return text + " " + </a:t>
            </a:r>
            <a:r>
              <a:rPr lang="en-US" sz="1800" dirty="0" err="1" smtClean="0">
                <a:latin typeface="Courier New" charset="0"/>
              </a:rPr>
              <a:t>comments.size</a:t>
            </a:r>
            <a:r>
              <a:rPr lang="en-US" sz="1800" dirty="0" smtClean="0">
                <a:latin typeface="Courier New" charset="0"/>
              </a:rPr>
              <a:t>() +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           " comment(s). Click here to view.\n";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    }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Overriding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toString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Explicit print methods can often be omitted from a class: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b="1" dirty="0" err="1">
                <a:latin typeface="Courier New" pitchFamily="-32" charset="0"/>
              </a:rPr>
              <a:t>System.out.println</a:t>
            </a:r>
            <a:r>
              <a:rPr lang="en-US" sz="2400" b="1" dirty="0" smtClean="0">
                <a:latin typeface="Courier New" pitchFamily="-32" charset="0"/>
              </a:rPr>
              <a:t>(</a:t>
            </a:r>
            <a:r>
              <a:rPr lang="en-US" sz="2400" b="1" dirty="0" err="1" smtClean="0">
                <a:latin typeface="Courier New" pitchFamily="-32" charset="0"/>
              </a:rPr>
              <a:t>post.toString</a:t>
            </a:r>
            <a:r>
              <a:rPr lang="en-US" sz="2400" b="1" dirty="0">
                <a:latin typeface="Courier New" pitchFamily="-32" charset="0"/>
              </a:rPr>
              <a:t>());</a:t>
            </a:r>
            <a:endParaRPr lang="en-US" sz="3600" b="1" dirty="0"/>
          </a:p>
          <a:p>
            <a:pPr eaLnBrk="1" hangingPunct="1">
              <a:defRPr/>
            </a:pPr>
            <a:r>
              <a:rPr lang="en-US" dirty="0">
                <a:cs typeface="+mn-cs"/>
              </a:rPr>
              <a:t>Calls to </a:t>
            </a:r>
            <a:r>
              <a:rPr lang="en-US" b="1" dirty="0" err="1">
                <a:latin typeface="Courier New" pitchFamily="-32" charset="0"/>
                <a:cs typeface="+mn-cs"/>
              </a:rPr>
              <a:t>println</a:t>
            </a:r>
            <a:r>
              <a:rPr lang="en-US" dirty="0">
                <a:cs typeface="+mn-cs"/>
              </a:rPr>
              <a:t> with just an object automatically result in </a:t>
            </a:r>
            <a:r>
              <a:rPr lang="en-US" b="1" dirty="0" err="1">
                <a:latin typeface="Courier New" pitchFamily="-32" charset="0"/>
                <a:cs typeface="+mn-cs"/>
              </a:rPr>
              <a:t>toString</a:t>
            </a:r>
            <a:r>
              <a:rPr lang="en-US" dirty="0">
                <a:cs typeface="+mn-cs"/>
              </a:rPr>
              <a:t> being </a:t>
            </a:r>
            <a:r>
              <a:rPr lang="en-US" dirty="0" smtClean="0">
                <a:cs typeface="+mn-cs"/>
              </a:rPr>
              <a:t>called: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sz="2400" b="1" dirty="0" err="1" smtClean="0">
                <a:latin typeface="Courier New" pitchFamily="-32" charset="0"/>
              </a:rPr>
              <a:t>System.out.println</a:t>
            </a:r>
            <a:r>
              <a:rPr lang="en-US" sz="2400" b="1" dirty="0" smtClean="0">
                <a:latin typeface="Courier New" pitchFamily="-32" charset="0"/>
              </a:rPr>
              <a:t>(post)</a:t>
            </a:r>
            <a:r>
              <a:rPr lang="en-US" sz="2400" b="1" dirty="0">
                <a:latin typeface="Courier New" pitchFamily="-32" charset="0"/>
              </a:rPr>
              <a:t>;</a:t>
            </a:r>
            <a:endParaRPr lang="en-US" b="1" dirty="0"/>
          </a:p>
          <a:p>
            <a:pPr lvl="1" eaLnBrk="1" hangingPunct="1">
              <a:defRPr/>
            </a:pPr>
            <a:endParaRPr lang="en-US" sz="2000" dirty="0">
              <a:latin typeface="Courier New" pitchFamily="-3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StringBuilder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Consider using </a:t>
            </a:r>
            <a:r>
              <a:rPr lang="en-US" altLang="en-US" b="1" dirty="0" err="1">
                <a:latin typeface="Courier New" charset="0"/>
              </a:rPr>
              <a:t>StringBuilder</a:t>
            </a:r>
            <a:r>
              <a:rPr lang="en-US" altLang="en-US" dirty="0"/>
              <a:t> as an alternative to concatenation: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b="1" dirty="0" err="1">
                <a:latin typeface="Courier New" charset="0"/>
                <a:ea typeface="Courier New" charset="0"/>
                <a:cs typeface="Courier New" charset="0"/>
              </a:rPr>
              <a:t>StringBuilder</a:t>
            </a:r>
            <a: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  <a:t> builder = new </a:t>
            </a:r>
            <a:r>
              <a:rPr lang="en-US" altLang="en-US" sz="2400" b="1" dirty="0" err="1">
                <a:latin typeface="Courier New" charset="0"/>
                <a:ea typeface="Courier New" charset="0"/>
                <a:cs typeface="Courier New" charset="0"/>
              </a:rPr>
              <a:t>StringBuilder</a:t>
            </a:r>
            <a: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  <a:b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2400" b="1" dirty="0" err="1">
                <a:latin typeface="Courier New" charset="0"/>
                <a:ea typeface="Courier New" charset="0"/>
                <a:cs typeface="Courier New" charset="0"/>
              </a:rPr>
              <a:t>builder.append</a:t>
            </a:r>
            <a: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  <a:t>(username);</a:t>
            </a:r>
            <a:b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2400" b="1" dirty="0" err="1">
                <a:latin typeface="Courier New" charset="0"/>
                <a:ea typeface="Courier New" charset="0"/>
                <a:cs typeface="Courier New" charset="0"/>
              </a:rPr>
              <a:t>builder.append</a:t>
            </a:r>
            <a: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  <a:t>('\n');</a:t>
            </a:r>
            <a:b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2400" b="1" dirty="0" err="1">
                <a:latin typeface="Courier New" charset="0"/>
                <a:ea typeface="Courier New" charset="0"/>
                <a:cs typeface="Courier New" charset="0"/>
              </a:rPr>
              <a:t>builder.append</a:t>
            </a:r>
            <a: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en-US" sz="2400" b="1" dirty="0" err="1">
                <a:latin typeface="Courier New" charset="0"/>
                <a:ea typeface="Courier New" charset="0"/>
                <a:cs typeface="Courier New" charset="0"/>
              </a:rPr>
              <a:t>timeString</a:t>
            </a:r>
            <a: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  <a:t>(timestamp));</a:t>
            </a:r>
            <a:b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  <a:t>…</a:t>
            </a:r>
            <a:b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en-US" sz="2400" b="1" dirty="0" err="1">
                <a:latin typeface="Courier New" charset="0"/>
                <a:ea typeface="Courier New" charset="0"/>
                <a:cs typeface="Courier New" charset="0"/>
              </a:rPr>
              <a:t>builder.toString</a:t>
            </a:r>
            <a:r>
              <a:rPr lang="en-US" altLang="en-US" sz="2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Object equality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does it mean for two objects to be ‘the same’?</a:t>
            </a:r>
          </a:p>
          <a:p>
            <a:pPr lvl="1" eaLnBrk="1" hangingPunct="1"/>
            <a:r>
              <a:rPr lang="en-GB" altLang="en-US" dirty="0"/>
              <a:t>Reference equality.</a:t>
            </a:r>
          </a:p>
          <a:p>
            <a:pPr lvl="1" eaLnBrk="1" hangingPunct="1"/>
            <a:r>
              <a:rPr lang="en-GB" altLang="en-US" dirty="0"/>
              <a:t>Content equality.</a:t>
            </a:r>
          </a:p>
          <a:p>
            <a:pPr eaLnBrk="1" hangingPunct="1"/>
            <a:r>
              <a:rPr lang="en-GB" altLang="en-US" dirty="0"/>
              <a:t>Compare the use of </a:t>
            </a:r>
            <a:r>
              <a:rPr lang="en-GB" altLang="en-US" b="1" dirty="0">
                <a:latin typeface="Courier New" charset="0"/>
              </a:rPr>
              <a:t>==</a:t>
            </a:r>
            <a:r>
              <a:rPr lang="en-GB" altLang="en-US" dirty="0"/>
              <a:t> with </a:t>
            </a:r>
            <a:r>
              <a:rPr lang="en-GB" altLang="en-US" b="1" dirty="0">
                <a:latin typeface="Courier New" charset="0"/>
              </a:rPr>
              <a:t>equals()</a:t>
            </a:r>
            <a:r>
              <a:rPr lang="en-GB" altLang="en-US" dirty="0"/>
              <a:t> between strings.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Overriding </a:t>
            </a:r>
            <a:r>
              <a:rPr lang="en-GB" b="1" dirty="0" smtClean="0">
                <a:latin typeface="Courier New"/>
                <a:cs typeface="Courier New"/>
              </a:rPr>
              <a:t>equals</a:t>
            </a:r>
            <a:endParaRPr lang="en-GB" b="1" dirty="0">
              <a:latin typeface="Courier New"/>
              <a:cs typeface="Courier New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66813" y="1674813"/>
            <a:ext cx="7202487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dirty="0">
                <a:latin typeface="Courier New" charset="0"/>
              </a:rPr>
              <a:t>public </a:t>
            </a:r>
            <a:r>
              <a:rPr lang="en-GB" altLang="en-US" dirty="0" err="1">
                <a:latin typeface="Courier New" charset="0"/>
              </a:rPr>
              <a:t>boolean</a:t>
            </a:r>
            <a:r>
              <a:rPr lang="en-GB" altLang="en-US" dirty="0">
                <a:latin typeface="Courier New" charset="0"/>
              </a:rPr>
              <a:t> equals(Object </a:t>
            </a:r>
            <a:r>
              <a:rPr lang="en-GB" altLang="en-US" dirty="0" err="1">
                <a:latin typeface="Courier New" charset="0"/>
              </a:rPr>
              <a:t>obj</a:t>
            </a:r>
            <a:r>
              <a:rPr lang="en-GB" altLang="en-US" dirty="0">
                <a:latin typeface="Courier New" charset="0"/>
              </a:rPr>
              <a:t>)</a:t>
            </a:r>
          </a:p>
          <a:p>
            <a:r>
              <a:rPr lang="en-GB" altLang="en-US" dirty="0">
                <a:latin typeface="Courier New" charset="0"/>
              </a:rPr>
              <a:t>{</a:t>
            </a:r>
          </a:p>
          <a:p>
            <a:r>
              <a:rPr lang="en-GB" altLang="en-US" dirty="0">
                <a:latin typeface="Courier New" charset="0"/>
              </a:rPr>
              <a:t>    if(this == </a:t>
            </a:r>
            <a:r>
              <a:rPr lang="en-GB" altLang="en-US" dirty="0" err="1">
                <a:latin typeface="Courier New" charset="0"/>
              </a:rPr>
              <a:t>obj</a:t>
            </a:r>
            <a:r>
              <a:rPr lang="en-GB" altLang="en-US" dirty="0">
                <a:latin typeface="Courier New" charset="0"/>
              </a:rPr>
              <a:t>) {</a:t>
            </a:r>
          </a:p>
          <a:p>
            <a:r>
              <a:rPr lang="en-GB" altLang="en-US" dirty="0">
                <a:latin typeface="Courier New" charset="0"/>
              </a:rPr>
              <a:t>        return true;</a:t>
            </a:r>
            <a:br>
              <a:rPr lang="en-GB" altLang="en-US" dirty="0">
                <a:latin typeface="Courier New" charset="0"/>
              </a:rPr>
            </a:br>
            <a:r>
              <a:rPr lang="en-GB" altLang="en-US" dirty="0">
                <a:latin typeface="Courier New" charset="0"/>
              </a:rPr>
              <a:t>    }</a:t>
            </a:r>
          </a:p>
          <a:p>
            <a:r>
              <a:rPr lang="en-GB" altLang="en-US" dirty="0">
                <a:latin typeface="Courier New" charset="0"/>
              </a:rPr>
              <a:t>    if(!(</a:t>
            </a:r>
            <a:r>
              <a:rPr lang="en-GB" altLang="en-US" dirty="0" err="1">
                <a:latin typeface="Courier New" charset="0"/>
              </a:rPr>
              <a:t>obj</a:t>
            </a:r>
            <a:r>
              <a:rPr lang="en-GB" altLang="en-US" dirty="0">
                <a:latin typeface="Courier New" charset="0"/>
              </a:rPr>
              <a:t> </a:t>
            </a:r>
            <a:r>
              <a:rPr lang="en-GB" altLang="en-US" dirty="0" err="1">
                <a:latin typeface="Courier New" charset="0"/>
              </a:rPr>
              <a:t>instanceof</a:t>
            </a:r>
            <a:r>
              <a:rPr lang="en-GB" altLang="en-US" dirty="0">
                <a:latin typeface="Courier New" charset="0"/>
              </a:rPr>
              <a:t> </a:t>
            </a:r>
            <a:r>
              <a:rPr lang="en-GB" altLang="en-US" i="1" dirty="0" err="1">
                <a:latin typeface="Courier New" charset="0"/>
              </a:rPr>
              <a:t>ThisType</a:t>
            </a:r>
            <a:r>
              <a:rPr lang="en-GB" altLang="en-US" dirty="0">
                <a:latin typeface="Courier New" charset="0"/>
              </a:rPr>
              <a:t>)) {</a:t>
            </a:r>
          </a:p>
          <a:p>
            <a:r>
              <a:rPr lang="en-GB" altLang="en-US" dirty="0">
                <a:latin typeface="Courier New" charset="0"/>
              </a:rPr>
              <a:t>        return false;</a:t>
            </a:r>
            <a:br>
              <a:rPr lang="en-GB" altLang="en-US" dirty="0">
                <a:latin typeface="Courier New" charset="0"/>
              </a:rPr>
            </a:br>
            <a:r>
              <a:rPr lang="en-GB" altLang="en-US" dirty="0">
                <a:latin typeface="Courier New" charset="0"/>
              </a:rPr>
              <a:t>    }</a:t>
            </a:r>
          </a:p>
          <a:p>
            <a:r>
              <a:rPr lang="en-GB" altLang="en-US" dirty="0">
                <a:latin typeface="Courier New" charset="0"/>
              </a:rPr>
              <a:t>    </a:t>
            </a:r>
            <a:r>
              <a:rPr lang="en-GB" altLang="en-US" i="1" dirty="0" err="1">
                <a:latin typeface="Courier New" charset="0"/>
              </a:rPr>
              <a:t>ThisType</a:t>
            </a:r>
            <a:r>
              <a:rPr lang="en-GB" altLang="en-US" dirty="0">
                <a:latin typeface="Courier New" charset="0"/>
              </a:rPr>
              <a:t> other = (</a:t>
            </a:r>
            <a:r>
              <a:rPr lang="en-GB" altLang="en-US" i="1" dirty="0" err="1">
                <a:latin typeface="Courier New" charset="0"/>
              </a:rPr>
              <a:t>ThisType</a:t>
            </a:r>
            <a:r>
              <a:rPr lang="en-GB" altLang="en-US" dirty="0">
                <a:latin typeface="Courier New" charset="0"/>
              </a:rPr>
              <a:t>) </a:t>
            </a:r>
            <a:r>
              <a:rPr lang="en-GB" altLang="en-US" dirty="0" err="1">
                <a:latin typeface="Courier New" charset="0"/>
              </a:rPr>
              <a:t>obj</a:t>
            </a:r>
            <a:r>
              <a:rPr lang="en-GB" altLang="en-US" dirty="0">
                <a:latin typeface="Courier New" charset="0"/>
              </a:rPr>
              <a:t>;</a:t>
            </a:r>
          </a:p>
          <a:p>
            <a:r>
              <a:rPr lang="en-GB" altLang="en-US" dirty="0">
                <a:latin typeface="Courier New" charset="0"/>
              </a:rPr>
              <a:t>    </a:t>
            </a:r>
            <a:r>
              <a:rPr lang="en-GB" altLang="en-US" dirty="0">
                <a:solidFill>
                  <a:schemeClr val="accent2"/>
                </a:solidFill>
                <a:latin typeface="Courier New" charset="0"/>
              </a:rPr>
              <a:t>… </a:t>
            </a:r>
            <a:r>
              <a:rPr lang="en-GB" altLang="en-US" i="1" dirty="0">
                <a:solidFill>
                  <a:schemeClr val="accent2"/>
                </a:solidFill>
                <a:latin typeface="Courier New" charset="0"/>
              </a:rPr>
              <a:t>compare fields of</a:t>
            </a:r>
            <a:r>
              <a:rPr lang="en-GB" altLang="en-US" dirty="0">
                <a:solidFill>
                  <a:schemeClr val="accent2"/>
                </a:solidFill>
                <a:latin typeface="Courier New" charset="0"/>
              </a:rPr>
              <a:t> this </a:t>
            </a:r>
            <a:r>
              <a:rPr lang="en-GB" altLang="en-US" i="1" dirty="0">
                <a:solidFill>
                  <a:schemeClr val="accent2"/>
                </a:solidFill>
                <a:latin typeface="Courier New" charset="0"/>
              </a:rPr>
              <a:t>and</a:t>
            </a:r>
            <a:r>
              <a:rPr lang="en-GB" altLang="en-US" dirty="0">
                <a:solidFill>
                  <a:schemeClr val="accent2"/>
                </a:solidFill>
                <a:latin typeface="Courier New" charset="0"/>
              </a:rPr>
              <a:t> other</a:t>
            </a:r>
          </a:p>
          <a:p>
            <a:r>
              <a:rPr lang="en-GB" altLang="en-US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81000"/>
            <a:ext cx="7920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Overriding </a:t>
            </a:r>
            <a:r>
              <a:rPr lang="en-GB" b="1" dirty="0">
                <a:latin typeface="Courier New"/>
                <a:cs typeface="Courier New"/>
              </a:rPr>
              <a:t>equals</a:t>
            </a:r>
            <a:r>
              <a:rPr lang="en-GB" dirty="0">
                <a:cs typeface="+mj-cs"/>
              </a:rPr>
              <a:t> in </a:t>
            </a:r>
            <a:r>
              <a:rPr lang="en-GB" b="1" dirty="0">
                <a:latin typeface="Courier New"/>
                <a:cs typeface="Courier New"/>
              </a:rPr>
              <a:t>Student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39838" y="1628775"/>
            <a:ext cx="7018337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dirty="0" smtClean="0">
                <a:latin typeface="Courier New" charset="0"/>
              </a:rPr>
              <a:t>public </a:t>
            </a:r>
            <a:r>
              <a:rPr lang="en-GB" dirty="0" err="1" smtClean="0">
                <a:latin typeface="Courier New" charset="0"/>
              </a:rPr>
              <a:t>boolean</a:t>
            </a:r>
            <a:r>
              <a:rPr lang="en-GB" dirty="0" smtClean="0">
                <a:latin typeface="Courier New" charset="0"/>
              </a:rPr>
              <a:t> equals(Object </a:t>
            </a:r>
            <a:r>
              <a:rPr lang="en-GB" dirty="0" err="1" smtClean="0">
                <a:latin typeface="Courier New" charset="0"/>
              </a:rPr>
              <a:t>obj</a:t>
            </a:r>
            <a:r>
              <a:rPr lang="en-GB" dirty="0" smtClean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{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    if(this == </a:t>
            </a:r>
            <a:r>
              <a:rPr lang="en-GB" dirty="0" err="1" smtClean="0">
                <a:latin typeface="Courier New" charset="0"/>
              </a:rPr>
              <a:t>obj</a:t>
            </a:r>
            <a:r>
              <a:rPr lang="en-GB" dirty="0" smtClean="0">
                <a:latin typeface="Courier New" charset="0"/>
              </a:rPr>
              <a:t>) {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        return true;</a:t>
            </a:r>
            <a:br>
              <a:rPr lang="en-GB" dirty="0" smtClean="0">
                <a:latin typeface="Courier New" charset="0"/>
              </a:rPr>
            </a:br>
            <a:r>
              <a:rPr lang="en-GB" dirty="0" smtClean="0">
                <a:latin typeface="Courier New" charset="0"/>
              </a:rPr>
              <a:t>    }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    if(!(</a:t>
            </a:r>
            <a:r>
              <a:rPr lang="en-GB" dirty="0" err="1" smtClean="0">
                <a:latin typeface="Courier New" charset="0"/>
              </a:rPr>
              <a:t>obj</a:t>
            </a:r>
            <a:r>
              <a:rPr lang="en-GB" dirty="0" smtClean="0">
                <a:latin typeface="Courier New" charset="0"/>
              </a:rPr>
              <a:t> </a:t>
            </a:r>
            <a:r>
              <a:rPr lang="en-GB" dirty="0" err="1" smtClean="0">
                <a:latin typeface="Courier New" charset="0"/>
              </a:rPr>
              <a:t>instanceof</a:t>
            </a:r>
            <a:r>
              <a:rPr lang="en-GB" dirty="0" smtClean="0">
                <a:latin typeface="Courier New" charset="0"/>
              </a:rPr>
              <a:t> Student)) {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        return false;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    }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    Student other = (Student) </a:t>
            </a:r>
            <a:r>
              <a:rPr lang="en-GB" dirty="0" err="1" smtClean="0">
                <a:latin typeface="Courier New" charset="0"/>
              </a:rPr>
              <a:t>obj</a:t>
            </a:r>
            <a:r>
              <a:rPr lang="en-GB" dirty="0" smtClean="0">
                <a:latin typeface="Courier New" charset="0"/>
              </a:rPr>
              <a:t>;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    return </a:t>
            </a:r>
            <a:r>
              <a:rPr lang="en-GB" dirty="0" err="1" smtClean="0">
                <a:latin typeface="Courier New" charset="0"/>
              </a:rPr>
              <a:t>name.equals</a:t>
            </a:r>
            <a:r>
              <a:rPr lang="en-GB" dirty="0" smtClean="0">
                <a:latin typeface="Courier New" charset="0"/>
              </a:rPr>
              <a:t>(</a:t>
            </a:r>
            <a:r>
              <a:rPr lang="en-GB" dirty="0" err="1" smtClean="0">
                <a:latin typeface="Courier New" charset="0"/>
              </a:rPr>
              <a:t>other.name</a:t>
            </a:r>
            <a:r>
              <a:rPr lang="en-GB" dirty="0" smtClean="0">
                <a:latin typeface="Courier New" charset="0"/>
              </a:rPr>
              <a:t>) &amp;&amp;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           </a:t>
            </a:r>
            <a:r>
              <a:rPr lang="en-GB" dirty="0" err="1" smtClean="0">
                <a:latin typeface="Courier New" charset="0"/>
              </a:rPr>
              <a:t>id.equals</a:t>
            </a:r>
            <a:r>
              <a:rPr lang="en-GB" dirty="0" smtClean="0">
                <a:latin typeface="Courier New" charset="0"/>
              </a:rPr>
              <a:t>(</a:t>
            </a:r>
            <a:r>
              <a:rPr lang="en-GB" dirty="0" err="1" smtClean="0">
                <a:latin typeface="Courier New" charset="0"/>
              </a:rPr>
              <a:t>other.id</a:t>
            </a:r>
            <a:r>
              <a:rPr lang="en-GB" dirty="0" smtClean="0">
                <a:latin typeface="Courier New" charset="0"/>
              </a:rPr>
              <a:t>) &amp;&amp;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           credits == </a:t>
            </a:r>
            <a:r>
              <a:rPr lang="en-GB" dirty="0" err="1" smtClean="0">
                <a:latin typeface="Courier New" charset="0"/>
              </a:rPr>
              <a:t>other.credits</a:t>
            </a:r>
            <a:r>
              <a:rPr lang="en-GB" dirty="0" smtClean="0">
                <a:latin typeface="Courier New" charset="0"/>
              </a:rPr>
              <a:t>;</a:t>
            </a:r>
          </a:p>
          <a:p>
            <a:pPr>
              <a:defRPr/>
            </a:pPr>
            <a:r>
              <a:rPr lang="en-GB" dirty="0" smtClean="0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dirty="0">
                <a:cs typeface="+mj-cs"/>
              </a:rPr>
              <a:t>Overriding </a:t>
            </a:r>
            <a:r>
              <a:rPr lang="en-GB" sz="4000" b="1" dirty="0" err="1">
                <a:latin typeface="Courier New"/>
                <a:cs typeface="Courier New"/>
              </a:rPr>
              <a:t>hashCode</a:t>
            </a:r>
            <a:r>
              <a:rPr lang="en-GB" sz="4000" dirty="0">
                <a:cs typeface="+mj-cs"/>
              </a:rPr>
              <a:t> in </a:t>
            </a:r>
            <a:r>
              <a:rPr lang="en-GB" sz="4000" b="1" dirty="0">
                <a:latin typeface="Courier New"/>
                <a:cs typeface="Courier New"/>
              </a:rPr>
              <a:t>Student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00113" y="1557338"/>
            <a:ext cx="803433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mtClean="0">
                <a:latin typeface="Courier New" charset="0"/>
              </a:rPr>
              <a:t>/**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 * Hashcode technique taken from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 * Effective Java by Joshua Bloch.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 */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public int hashCode()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{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    int result = 17;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    result = 37 * result + name.hashCode();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    result = 37 * result + id.hashCode();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    result = 37 * result + credits;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    return result;</a:t>
            </a:r>
          </a:p>
          <a:p>
            <a:pPr>
              <a:defRPr/>
            </a:pPr>
            <a:r>
              <a:rPr lang="en-GB" smtClean="0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Protected access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cs typeface="+mn-cs"/>
              </a:rPr>
              <a:t>Private access in the superclass may be too restrictive for a subclass.</a:t>
            </a:r>
          </a:p>
          <a:p>
            <a:pPr eaLnBrk="1" hangingPunct="1">
              <a:defRPr/>
            </a:pPr>
            <a:r>
              <a:rPr lang="en-US" sz="2800">
                <a:cs typeface="+mn-cs"/>
              </a:rPr>
              <a:t>The closer inheritance relationship is supported by </a:t>
            </a:r>
            <a:r>
              <a:rPr lang="en-US" sz="2800" i="1">
                <a:cs typeface="+mn-cs"/>
              </a:rPr>
              <a:t>protected access</a:t>
            </a:r>
            <a:r>
              <a:rPr lang="en-US" sz="280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>
                <a:cs typeface="+mn-cs"/>
              </a:rPr>
              <a:t>Protected access is more restricted than public access.</a:t>
            </a:r>
          </a:p>
          <a:p>
            <a:pPr eaLnBrk="1" hangingPunct="1">
              <a:defRPr/>
            </a:pPr>
            <a:r>
              <a:rPr lang="en-US" sz="2800">
                <a:cs typeface="+mn-cs"/>
              </a:rPr>
              <a:t>We still recommend keeping fields private.</a:t>
            </a:r>
          </a:p>
          <a:p>
            <a:pPr lvl="1" eaLnBrk="1" hangingPunct="1">
              <a:defRPr/>
            </a:pPr>
            <a:r>
              <a:rPr lang="en-US" sz="2400"/>
              <a:t>Define protected accessors and mutators.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inheritance hierarchy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19459" name="Picture 1" descr="fig9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473200"/>
            <a:ext cx="56086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Access levels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7107" name="Picture 7" descr="fig9-16-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1000"/>
            <a:ext cx="7340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Review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The declared type of a variable is its static type.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Compilers check static types.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The type of an object is its dynamic type.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Dynamic types are used at runtime.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Methods may be overridden in a subclass.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Method lookup starts with the dynamic type.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Protected access supports inheritance.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Conflicting output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7705725" cy="246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Courier New" charset="0"/>
              </a:rPr>
              <a:t>Leonardo da Vinci</a:t>
            </a:r>
          </a:p>
          <a:p>
            <a:pPr>
              <a:defRPr/>
            </a:pPr>
            <a:r>
              <a:rPr lang="en-US" sz="1400" dirty="0" smtClean="0">
                <a:latin typeface="Courier New" charset="0"/>
              </a:rPr>
              <a:t>Had a great idea this morning.</a:t>
            </a:r>
          </a:p>
          <a:p>
            <a:pPr>
              <a:defRPr/>
            </a:pPr>
            <a:r>
              <a:rPr lang="en-US" sz="1400" dirty="0" smtClean="0">
                <a:latin typeface="Courier New" charset="0"/>
              </a:rPr>
              <a:t>But now I forgot what it was. Something to do with flying ... </a:t>
            </a:r>
          </a:p>
          <a:p>
            <a:pPr>
              <a:defRPr/>
            </a:pPr>
            <a:r>
              <a:rPr lang="en-US" sz="1400" dirty="0" smtClean="0">
                <a:latin typeface="Courier New" charset="0"/>
              </a:rPr>
              <a:t>40 seconds ago - 2 people like this.</a:t>
            </a:r>
          </a:p>
          <a:p>
            <a:pPr>
              <a:defRPr/>
            </a:pPr>
            <a:r>
              <a:rPr lang="en-US" sz="1400" dirty="0" smtClean="0">
                <a:latin typeface="Courier New" charset="0"/>
              </a:rPr>
              <a:t>  No comments.</a:t>
            </a:r>
          </a:p>
          <a:p>
            <a:pPr>
              <a:defRPr/>
            </a:pPr>
            <a:endParaRPr lang="en-US" sz="1400" dirty="0" smtClean="0">
              <a:latin typeface="Courier New" charset="0"/>
            </a:endParaRPr>
          </a:p>
          <a:p>
            <a:pPr>
              <a:defRPr/>
            </a:pPr>
            <a:r>
              <a:rPr lang="en-US" sz="1400" dirty="0" smtClean="0">
                <a:latin typeface="Courier New" charset="0"/>
              </a:rPr>
              <a:t>Alexander Graham Bell</a:t>
            </a:r>
          </a:p>
          <a:p>
            <a:pPr>
              <a:defRPr/>
            </a:pPr>
            <a:r>
              <a:rPr lang="en-US" sz="1400" dirty="0" smtClean="0">
                <a:latin typeface="Courier New" charset="0"/>
              </a:rPr>
              <a:t>[</a:t>
            </a:r>
            <a:r>
              <a:rPr lang="en-US" sz="1400" dirty="0" err="1" smtClean="0">
                <a:latin typeface="Courier New" charset="0"/>
              </a:rPr>
              <a:t>experiment.jpg</a:t>
            </a:r>
            <a:r>
              <a:rPr lang="en-US" sz="1400" dirty="0" smtClean="0">
                <a:latin typeface="Courier New" charset="0"/>
              </a:rPr>
              <a:t>]</a:t>
            </a:r>
          </a:p>
          <a:p>
            <a:pPr>
              <a:defRPr/>
            </a:pPr>
            <a:r>
              <a:rPr lang="en-US" sz="1400" dirty="0" smtClean="0">
                <a:latin typeface="Courier New" charset="0"/>
              </a:rPr>
              <a:t>I think I might call this thing 'telephone'.</a:t>
            </a:r>
          </a:p>
          <a:p>
            <a:pPr>
              <a:defRPr/>
            </a:pPr>
            <a:r>
              <a:rPr lang="en-US" sz="1400" dirty="0" smtClean="0">
                <a:latin typeface="Courier New" charset="0"/>
              </a:rPr>
              <a:t>12 minutes ago  -  4 people like this.</a:t>
            </a:r>
          </a:p>
          <a:p>
            <a:pPr>
              <a:defRPr/>
            </a:pPr>
            <a:r>
              <a:rPr lang="en-US" sz="1400" dirty="0" smtClean="0">
                <a:latin typeface="Courier New" charset="0"/>
              </a:rPr>
              <a:t>  No comments.</a:t>
            </a:r>
            <a:endParaRPr lang="en-US" sz="1200" dirty="0" smtClean="0">
              <a:latin typeface="Courier New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42988" y="4437063"/>
            <a:ext cx="770572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Courier New"/>
                <a:cs typeface="Courier New"/>
              </a:rPr>
              <a:t>Leonardo da Vinci</a:t>
            </a:r>
          </a:p>
          <a:p>
            <a:pPr>
              <a:defRPr/>
            </a:pPr>
            <a:r>
              <a:rPr lang="en-US" sz="1400" dirty="0" smtClean="0">
                <a:latin typeface="Courier New"/>
                <a:cs typeface="Courier New"/>
              </a:rPr>
              <a:t>40 seconds ago  -  2 people like this.</a:t>
            </a:r>
          </a:p>
          <a:p>
            <a:pPr>
              <a:defRPr/>
            </a:pPr>
            <a:r>
              <a:rPr lang="en-US" sz="1400" dirty="0" smtClean="0">
                <a:latin typeface="Courier New"/>
                <a:cs typeface="Courier New"/>
              </a:rPr>
              <a:t>  No comments.</a:t>
            </a:r>
          </a:p>
          <a:p>
            <a:pPr>
              <a:defRPr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400" dirty="0" smtClean="0">
                <a:latin typeface="Courier New"/>
                <a:cs typeface="Courier New"/>
              </a:rPr>
              <a:t>Alexander Graham Bell</a:t>
            </a:r>
          </a:p>
          <a:p>
            <a:pPr>
              <a:defRPr/>
            </a:pPr>
            <a:r>
              <a:rPr lang="en-US" sz="1400" dirty="0" smtClean="0">
                <a:latin typeface="Courier New"/>
                <a:cs typeface="Courier New"/>
              </a:rPr>
              <a:t>12 minutes ago  -  4 people like this.</a:t>
            </a:r>
          </a:p>
          <a:p>
            <a:pPr>
              <a:defRPr/>
            </a:pPr>
            <a:r>
              <a:rPr lang="en-US" sz="1400" dirty="0" smtClean="0">
                <a:latin typeface="Courier New"/>
                <a:cs typeface="Courier New"/>
              </a:rPr>
              <a:t>  No comments.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6846888" y="2420938"/>
            <a:ext cx="1828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What we want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846888" y="4508500"/>
            <a:ext cx="1828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What we have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 b="1">
                <a:latin typeface="Courier New" charset="0"/>
              </a:rPr>
              <a:t>display</a:t>
            </a:r>
            <a:r>
              <a:rPr lang="en-US" altLang="en-US"/>
              <a:t> method in </a:t>
            </a:r>
            <a:r>
              <a:rPr lang="en-US" altLang="en-US" b="1">
                <a:latin typeface="Courier New" charset="0"/>
              </a:rPr>
              <a:t>Post</a:t>
            </a:r>
            <a:r>
              <a:rPr lang="en-US" altLang="en-US"/>
              <a:t> only prints the common fields.</a:t>
            </a:r>
          </a:p>
          <a:p>
            <a:pPr eaLnBrk="1" hangingPunct="1"/>
            <a:r>
              <a:rPr lang="en-US" altLang="en-US"/>
              <a:t>Inheritance is a one-way street:</a:t>
            </a:r>
          </a:p>
          <a:p>
            <a:pPr lvl="1" eaLnBrk="1" hangingPunct="1"/>
            <a:r>
              <a:rPr lang="en-US" altLang="en-US"/>
              <a:t>A subclass inherits the superclass fields.</a:t>
            </a:r>
          </a:p>
          <a:p>
            <a:pPr lvl="1" eaLnBrk="1" hangingPunct="1"/>
            <a:r>
              <a:rPr lang="en-US" altLang="en-US"/>
              <a:t>The superclass knows nothing about its subclass</a:t>
            </a:r>
            <a:r>
              <a:rPr lang="ja-JP" altLang="en-US"/>
              <a:t>’</a:t>
            </a:r>
            <a:r>
              <a:rPr lang="en-US" altLang="ja-JP"/>
              <a:t>s fields.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Attempting to solve the problem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16113"/>
            <a:ext cx="3657600" cy="4038600"/>
          </a:xfrm>
        </p:spPr>
        <p:txBody>
          <a:bodyPr/>
          <a:lstStyle/>
          <a:p>
            <a:pPr eaLnBrk="1" hangingPunct="1"/>
            <a:r>
              <a:rPr lang="en-US" altLang="en-US" sz="2400"/>
              <a:t>Place </a:t>
            </a:r>
            <a:r>
              <a:rPr lang="en-US" altLang="en-US" sz="2400" b="1">
                <a:latin typeface="Courier New" charset="0"/>
              </a:rPr>
              <a:t>display</a:t>
            </a:r>
            <a:r>
              <a:rPr lang="en-US" altLang="en-US" sz="2400"/>
              <a:t> where it has access to the information it needs.</a:t>
            </a:r>
          </a:p>
          <a:p>
            <a:pPr eaLnBrk="1" hangingPunct="1"/>
            <a:r>
              <a:rPr lang="en-US" altLang="en-US" sz="2400"/>
              <a:t>Each subclass has its own version.</a:t>
            </a:r>
          </a:p>
          <a:p>
            <a:pPr eaLnBrk="1" hangingPunct="1"/>
            <a:r>
              <a:rPr lang="en-US" altLang="en-US" sz="2400"/>
              <a:t>But </a:t>
            </a:r>
            <a:r>
              <a:rPr lang="en-US" altLang="en-US" sz="2400" b="1">
                <a:latin typeface="Courier New" charset="0"/>
              </a:rPr>
              <a:t>Post</a:t>
            </a:r>
            <a:r>
              <a:rPr lang="ja-JP" altLang="en-US" sz="2400"/>
              <a:t>’</a:t>
            </a:r>
            <a:r>
              <a:rPr lang="en-US" altLang="ja-JP" sz="2400"/>
              <a:t>s fields are private.</a:t>
            </a:r>
          </a:p>
          <a:p>
            <a:pPr eaLnBrk="1" hangingPunct="1"/>
            <a:r>
              <a:rPr lang="en-US" altLang="en-US" sz="2400" b="1">
                <a:latin typeface="Courier New" charset="0"/>
              </a:rPr>
              <a:t>NewsFeed </a:t>
            </a:r>
            <a:r>
              <a:rPr lang="en-US" altLang="en-US" sz="2400"/>
              <a:t>cannot find a </a:t>
            </a:r>
            <a:r>
              <a:rPr lang="en-US" altLang="en-US" sz="2400" b="1">
                <a:latin typeface="Courier New" charset="0"/>
              </a:rPr>
              <a:t>display </a:t>
            </a:r>
            <a:r>
              <a:rPr lang="en-US" altLang="en-US" sz="2400"/>
              <a:t>method in </a:t>
            </a:r>
            <a:r>
              <a:rPr lang="en-US" altLang="en-US" sz="2400" b="1">
                <a:latin typeface="Courier New" charset="0"/>
              </a:rPr>
              <a:t>Post</a:t>
            </a:r>
            <a:r>
              <a:rPr lang="en-US" altLang="en-US" sz="2400"/>
              <a:t>.</a:t>
            </a:r>
            <a:endParaRPr lang="en-GB" altLang="en-US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2532" name="Picture 1" descr="fig9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916113"/>
            <a:ext cx="44926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Static type and dynamic type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A more complex type hierarchy requires further concepts to describe it.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Some new terminology:</a:t>
            </a:r>
          </a:p>
          <a:p>
            <a:pPr lvl="1" eaLnBrk="1" hangingPunct="1">
              <a:defRPr/>
            </a:pPr>
            <a:r>
              <a:rPr lang="en-US"/>
              <a:t>static type</a:t>
            </a:r>
          </a:p>
          <a:p>
            <a:pPr lvl="1" eaLnBrk="1" hangingPunct="1">
              <a:defRPr/>
            </a:pPr>
            <a:r>
              <a:rPr lang="en-US"/>
              <a:t>dynamic type</a:t>
            </a:r>
          </a:p>
          <a:p>
            <a:pPr lvl="1" eaLnBrk="1" hangingPunct="1">
              <a:defRPr/>
            </a:pPr>
            <a:r>
              <a:rPr lang="en-US"/>
              <a:t>method dispatch/lookup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Static and dynamic type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573588" y="2362200"/>
            <a:ext cx="289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Car c1 = new Car();</a:t>
            </a: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900113" y="2286000"/>
            <a:ext cx="3505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What is the type of c1?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4572000" y="4419600"/>
            <a:ext cx="350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Vehicle v1 = new Car();</a:t>
            </a:r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976313" y="4343400"/>
            <a:ext cx="3505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What is the type of v1?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Static and dynamic type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declared type of a variable is its </a:t>
            </a:r>
            <a:r>
              <a:rPr lang="en-US" altLang="en-US" i="1"/>
              <a:t>static type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type of the object a variable refers to is its </a:t>
            </a:r>
            <a:r>
              <a:rPr lang="en-US" altLang="en-US" i="1"/>
              <a:t>dynamic type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compiler</a:t>
            </a:r>
            <a:r>
              <a:rPr lang="ja-JP" altLang="en-US"/>
              <a:t>’</a:t>
            </a:r>
            <a:r>
              <a:rPr lang="en-US" altLang="ja-JP"/>
              <a:t>s job is to check for static-type violations.</a:t>
            </a:r>
            <a:br>
              <a:rPr lang="en-US" altLang="ja-JP"/>
            </a:b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 b="1">
                <a:solidFill>
                  <a:schemeClr val="tx1"/>
                </a:solidFill>
                <a:latin typeface="Courier New" charset="0"/>
              </a:rPr>
              <a:t>for(Post post : posts) {</a:t>
            </a:r>
            <a:br>
              <a:rPr lang="en-US" altLang="ja-JP" sz="2000" b="1">
                <a:solidFill>
                  <a:schemeClr val="tx1"/>
                </a:solidFill>
                <a:latin typeface="Courier New" charset="0"/>
              </a:rPr>
            </a:br>
            <a:r>
              <a:rPr lang="en-US" altLang="ja-JP" sz="2000" b="1">
                <a:solidFill>
                  <a:schemeClr val="tx1"/>
                </a:solidFill>
                <a:latin typeface="Courier New" charset="0"/>
              </a:rPr>
              <a:t>    post.display();   </a:t>
            </a:r>
            <a:r>
              <a:rPr lang="en-US" altLang="ja-JP" sz="2000" b="1">
                <a:solidFill>
                  <a:srgbClr val="FF0000"/>
                </a:solidFill>
                <a:latin typeface="Courier New" charset="0"/>
              </a:rPr>
              <a:t>// Compile-time error.</a:t>
            </a:r>
            <a:br>
              <a:rPr lang="en-US" altLang="ja-JP" sz="2000" b="1">
                <a:solidFill>
                  <a:srgbClr val="FF0000"/>
                </a:solidFill>
                <a:latin typeface="Courier New" charset="0"/>
              </a:rPr>
            </a:br>
            <a:r>
              <a:rPr lang="en-US" altLang="ja-JP" sz="2000" b="1">
                <a:solidFill>
                  <a:schemeClr val="tx1"/>
                </a:solidFill>
                <a:latin typeface="Courier New" charset="0"/>
              </a:rPr>
              <a:t>}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568</TotalTime>
  <Words>1591</Words>
  <Application>Microsoft Macintosh PowerPoint</Application>
  <PresentationFormat>On-screen Show (4:3)</PresentationFormat>
  <Paragraphs>225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objects-first-6e</vt:lpstr>
      <vt:lpstr>More about inheritance</vt:lpstr>
      <vt:lpstr>Main concepts to be covered</vt:lpstr>
      <vt:lpstr>The inheritance hierarchy</vt:lpstr>
      <vt:lpstr>Conflicting output</vt:lpstr>
      <vt:lpstr>The problem</vt:lpstr>
      <vt:lpstr>Attempting to solve the problem</vt:lpstr>
      <vt:lpstr>Static type and dynamic type</vt:lpstr>
      <vt:lpstr>Static and dynamic type</vt:lpstr>
      <vt:lpstr>Static and dynamic type</vt:lpstr>
      <vt:lpstr>Overriding: the solution</vt:lpstr>
      <vt:lpstr>Overriding</vt:lpstr>
      <vt:lpstr>Distinct static and dynamic types</vt:lpstr>
      <vt:lpstr>Method lookup</vt:lpstr>
      <vt:lpstr>Method lookup</vt:lpstr>
      <vt:lpstr>Method lookup</vt:lpstr>
      <vt:lpstr>Method lookup summary</vt:lpstr>
      <vt:lpstr>Super call in methods</vt:lpstr>
      <vt:lpstr>Calling an overridden method</vt:lpstr>
      <vt:lpstr>Method polymorphism</vt:lpstr>
      <vt:lpstr>The instanceof operator</vt:lpstr>
      <vt:lpstr>The Object class’s methods</vt:lpstr>
      <vt:lpstr>Overriding toString in Post</vt:lpstr>
      <vt:lpstr>Overriding toString</vt:lpstr>
      <vt:lpstr>StringBuilder</vt:lpstr>
      <vt:lpstr>Object equality</vt:lpstr>
      <vt:lpstr>Overriding equals</vt:lpstr>
      <vt:lpstr>Overriding equals in Student</vt:lpstr>
      <vt:lpstr>Overriding hashCode in Student</vt:lpstr>
      <vt:lpstr>Protected access</vt:lpstr>
      <vt:lpstr>Access levels</vt:lpstr>
      <vt:lpstr>Review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9</dc:title>
  <dc:subject>More about inheritance</dc:subject>
  <dc:creator>David J. Barnes and Michael Kölling</dc:creator>
  <cp:keywords/>
  <dc:description>Copyright © David J. Barnes, Michael Kölling_x000d_
</dc:description>
  <cp:lastModifiedBy>Carole Snyder</cp:lastModifiedBy>
  <cp:revision>59</cp:revision>
  <cp:lastPrinted>2003-09-01T07:45:51Z</cp:lastPrinted>
  <dcterms:created xsi:type="dcterms:W3CDTF">2002-10-08T14:34:55Z</dcterms:created>
  <dcterms:modified xsi:type="dcterms:W3CDTF">2016-04-26T14:11:52Z</dcterms:modified>
  <cp:category/>
</cp:coreProperties>
</file>