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9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1" r:id="rId33"/>
    <p:sldId id="294" r:id="rId34"/>
    <p:sldId id="295" r:id="rId35"/>
    <p:sldId id="286" r:id="rId36"/>
    <p:sldId id="287" r:id="rId37"/>
    <p:sldId id="296" r:id="rId38"/>
    <p:sldId id="297" r:id="rId39"/>
    <p:sldId id="298" r:id="rId40"/>
    <p:sldId id="292" r:id="rId41"/>
    <p:sldId id="289" r:id="rId42"/>
    <p:sldId id="288" r:id="rId43"/>
    <p:sldId id="29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81"/>
  </p:normalViewPr>
  <p:slideViewPr>
    <p:cSldViewPr>
      <p:cViewPr>
        <p:scale>
          <a:sx n="100" d="100"/>
          <a:sy n="100" d="100"/>
        </p:scale>
        <p:origin x="-5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C7D6E5-DA9B-8149-B514-CBC78CAE50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9640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DA282B-9F63-9049-94C2-BD9657DC9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18496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D40AD309-228F-E94F-A411-5F5DED4B8E51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5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Further abstraction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70866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Abstract classes and interfaces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Trebuchet MS" charset="0"/>
              </a:rPr>
              <a:t>6</a:t>
            </a:r>
            <a:r>
              <a:rPr lang="en-GB" sz="1000" b="0" dirty="0" smtClean="0">
                <a:latin typeface="Trebuchet MS" charset="0"/>
              </a:rPr>
              <a:t>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Monitoring the simulation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Courier New" pitchFamily="-32" charset="0"/>
                <a:ea typeface="+mn-ea"/>
                <a:cs typeface="+mn-cs"/>
              </a:rPr>
              <a:t>SimulatorView</a:t>
            </a:r>
            <a:endParaRPr lang="en-US" b="1" dirty="0" smtClean="0">
              <a:latin typeface="Courier New" pitchFamily="-32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2400" dirty="0">
                <a:latin typeface="Verdana" pitchFamily="-32" charset="0"/>
              </a:rPr>
              <a:t>P</a:t>
            </a:r>
            <a:r>
              <a:rPr lang="en-US" sz="2400" dirty="0" smtClean="0">
                <a:latin typeface="Verdana" pitchFamily="-32" charset="0"/>
              </a:rPr>
              <a:t>resents </a:t>
            </a:r>
            <a:r>
              <a:rPr lang="en-US" sz="2400" dirty="0">
                <a:latin typeface="Verdana" pitchFamily="-32" charset="0"/>
              </a:rPr>
              <a:t>a view of the </a:t>
            </a:r>
            <a:r>
              <a:rPr lang="en-US" sz="2400" dirty="0" smtClean="0">
                <a:latin typeface="Verdana" pitchFamily="-32" charset="0"/>
              </a:rPr>
              <a:t>environment.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-32" charset="0"/>
                <a:ea typeface="+mn-ea"/>
                <a:cs typeface="+mn-cs"/>
              </a:rPr>
              <a:t>FieldStats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b="1" dirty="0">
                <a:latin typeface="Courier New" pitchFamily="-32" charset="0"/>
                <a:ea typeface="+mn-ea"/>
                <a:cs typeface="+mn-cs"/>
              </a:rPr>
              <a:t>Counter</a:t>
            </a:r>
          </a:p>
          <a:p>
            <a:pPr lvl="1" eaLnBrk="1" hangingPunct="1">
              <a:defRPr/>
            </a:pPr>
            <a:r>
              <a:rPr lang="en-US" dirty="0">
                <a:latin typeface="Verdana" pitchFamily="-32" charset="0"/>
                <a:ea typeface="+mn-ea"/>
              </a:rPr>
              <a:t>Maintain </a:t>
            </a:r>
            <a:r>
              <a:rPr lang="en-US" dirty="0" smtClean="0">
                <a:latin typeface="Verdana" pitchFamily="-32" charset="0"/>
                <a:ea typeface="+mn-ea"/>
              </a:rPr>
              <a:t>statistics.</a:t>
            </a:r>
          </a:p>
          <a:p>
            <a:pPr eaLnBrk="1" hangingPunct="1">
              <a:defRPr/>
            </a:pP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Randomizer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 eaLnBrk="1" hangingPunct="1">
              <a:defRPr/>
            </a:pPr>
            <a:r>
              <a:rPr lang="en-US" dirty="0"/>
              <a:t>Supports reproducibility.</a:t>
            </a:r>
          </a:p>
          <a:p>
            <a:pPr eaLnBrk="1" hangingPunct="1">
              <a:defRPr/>
            </a:pPr>
            <a:endParaRPr lang="en-US" dirty="0">
              <a:latin typeface="Verdana" pitchFamily="-32" charset="0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5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 of the visualization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341438"/>
            <a:ext cx="68040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A Rabbit</a:t>
            </a:r>
            <a:r>
              <a:rPr lang="ja-JP" altLang="en-US"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s state</a:t>
            </a:r>
            <a:endParaRPr lang="en-US" altLang="en-US">
              <a:ea typeface="MS PGothic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143000" y="1676400"/>
            <a:ext cx="731837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public class Rabbit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{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  <a:r>
              <a:rPr lang="en-US" sz="1800" i="1" smtClean="0">
                <a:solidFill>
                  <a:schemeClr val="bg2"/>
                </a:solidFill>
                <a:latin typeface="Courier New" charset="0"/>
                <a:cs typeface="Times" charset="0"/>
              </a:rPr>
              <a:t>Static fields omitted.</a:t>
            </a:r>
            <a:endParaRPr lang="en-US" sz="180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    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  <a:r>
              <a:rPr lang="en-US" sz="1800" smtClean="0">
                <a:solidFill>
                  <a:srgbClr val="264D8B"/>
                </a:solidFill>
                <a:latin typeface="Courier New" charset="0"/>
                <a:cs typeface="Times" charset="0"/>
              </a:rPr>
              <a:t>// Individual characteristics (instance fields).</a:t>
            </a:r>
            <a:endParaRPr lang="en-US" sz="180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  <a:r>
              <a:rPr lang="en-US" sz="1800" smtClean="0">
                <a:solidFill>
                  <a:srgbClr val="264D8B"/>
                </a:solidFill>
                <a:latin typeface="Courier New" charset="0"/>
                <a:cs typeface="Times" charset="0"/>
              </a:rPr>
              <a:t>// The rabbit's age.</a:t>
            </a:r>
            <a:endParaRPr lang="en-US" sz="180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private int age;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  <a:r>
              <a:rPr lang="en-US" sz="1800" smtClean="0">
                <a:solidFill>
                  <a:srgbClr val="264D8B"/>
                </a:solidFill>
                <a:latin typeface="Courier New" charset="0"/>
                <a:cs typeface="Times" charset="0"/>
              </a:rPr>
              <a:t>// Whether the rabbit is alive or not.</a:t>
            </a:r>
            <a:endParaRPr lang="en-US" sz="180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private boolean alive;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  <a:r>
              <a:rPr lang="en-US" sz="1800" smtClean="0">
                <a:solidFill>
                  <a:srgbClr val="264D8B"/>
                </a:solidFill>
                <a:latin typeface="Courier New" charset="0"/>
                <a:cs typeface="Times" charset="0"/>
              </a:rPr>
              <a:t>// The rabbit's position</a:t>
            </a:r>
            <a:endParaRPr lang="en-US" sz="180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private Location location;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  <a:r>
              <a:rPr lang="en-US" sz="1800" smtClean="0">
                <a:solidFill>
                  <a:srgbClr val="264D8B"/>
                </a:solidFill>
                <a:latin typeface="Courier New" charset="0"/>
                <a:cs typeface="Times" charset="0"/>
              </a:rPr>
              <a:t>// The field occupied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private Field field;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    </a:t>
            </a:r>
            <a:r>
              <a:rPr lang="en-US" sz="1800" i="1" smtClean="0">
                <a:solidFill>
                  <a:schemeClr val="bg2"/>
                </a:solidFill>
                <a:latin typeface="Courier New" charset="0"/>
                <a:cs typeface="Times" charset="0"/>
              </a:rPr>
              <a:t>Methods omitted.</a:t>
            </a:r>
          </a:p>
          <a:p>
            <a:pPr>
              <a:defRPr/>
            </a:pPr>
            <a:r>
              <a:rPr lang="en-US" sz="1800" smtClean="0">
                <a:latin typeface="Courier New" charset="0"/>
                <a:cs typeface="Times" charset="0"/>
              </a:rPr>
              <a:t>}</a:t>
            </a:r>
            <a:endParaRPr lang="en-US" sz="1800" smtClean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A Rabbit</a:t>
            </a:r>
            <a:r>
              <a:rPr lang="ja-JP" altLang="en-US"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s behavior</a:t>
            </a:r>
            <a:endParaRPr lang="en-US" altLang="en-US">
              <a:ea typeface="MS PGothic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Managed from the </a:t>
            </a:r>
            <a:r>
              <a:rPr lang="en-US" altLang="en-US" b="1">
                <a:latin typeface="Courier New" charset="0"/>
                <a:ea typeface="MS PGothic" charset="-128"/>
              </a:rPr>
              <a:t>run</a:t>
            </a:r>
            <a:r>
              <a:rPr lang="en-US" altLang="en-US">
                <a:ea typeface="MS PGothic" charset="-128"/>
              </a:rPr>
              <a:t> method.</a:t>
            </a:r>
          </a:p>
          <a:p>
            <a:pPr eaLnBrk="1" hangingPunct="1"/>
            <a:r>
              <a:rPr lang="en-US" altLang="en-US">
                <a:ea typeface="MS PGothic" charset="-128"/>
              </a:rPr>
              <a:t>Age incremented at each simulation </a:t>
            </a:r>
            <a:r>
              <a:rPr lang="ja-JP" altLang="en-US">
                <a:ea typeface="MS PGothic" charset="-128"/>
              </a:rPr>
              <a:t>‘</a:t>
            </a:r>
            <a:r>
              <a:rPr lang="en-US" altLang="ja-JP">
                <a:ea typeface="MS PGothic" charset="-128"/>
              </a:rPr>
              <a:t>step</a:t>
            </a:r>
            <a:r>
              <a:rPr lang="ja-JP" altLang="en-US"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.</a:t>
            </a:r>
          </a:p>
          <a:p>
            <a:pPr lvl="1" eaLnBrk="1" hangingPunct="1"/>
            <a:r>
              <a:rPr lang="en-US" altLang="en-US">
                <a:ea typeface="MS PGothic" charset="-128"/>
              </a:rPr>
              <a:t>A rabbit could die at this point.</a:t>
            </a:r>
          </a:p>
          <a:p>
            <a:pPr eaLnBrk="1" hangingPunct="1"/>
            <a:r>
              <a:rPr lang="en-US" altLang="en-US">
                <a:ea typeface="MS PGothic" charset="-128"/>
              </a:rPr>
              <a:t>Rabbits that are old enough might breed at each step.</a:t>
            </a:r>
          </a:p>
          <a:p>
            <a:pPr lvl="1" eaLnBrk="1" hangingPunct="1"/>
            <a:r>
              <a:rPr lang="en-US" altLang="en-US">
                <a:ea typeface="MS PGothic" charset="-128"/>
              </a:rPr>
              <a:t>New rabbits could be born at this point.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Rabbit simplifications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Rabbits do not have different genders.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ea typeface="+mn-ea"/>
              </a:rPr>
              <a:t>In effect, all are female.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The same rabbit could breed at every step.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All rabbits die at the same age.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Others?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A Fox</a:t>
            </a:r>
            <a:r>
              <a:rPr lang="ja-JP" altLang="en-US"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s state</a:t>
            </a:r>
            <a:endParaRPr lang="en-US" altLang="en-US">
              <a:ea typeface="MS PGothic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1371600"/>
            <a:ext cx="663098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sz="1800">
                <a:latin typeface="Courier New" charset="0"/>
              </a:rPr>
              <a:t>public class Fox</a:t>
            </a:r>
          </a:p>
          <a:p>
            <a:r>
              <a:rPr lang="en-US" altLang="en-US" sz="1800">
                <a:latin typeface="Courier New" charset="0"/>
              </a:rPr>
              <a:t>{ </a:t>
            </a: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>
                <a:solidFill>
                  <a:schemeClr val="bg2"/>
                </a:solidFill>
                <a:latin typeface="Courier New" charset="0"/>
              </a:rPr>
              <a:t>S</a:t>
            </a:r>
            <a:r>
              <a:rPr lang="en-US" altLang="en-US" sz="1800" i="1">
                <a:solidFill>
                  <a:schemeClr val="bg2"/>
                </a:solidFill>
                <a:latin typeface="Courier New" charset="0"/>
              </a:rPr>
              <a:t>tatic fields omitted</a:t>
            </a:r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 </a:t>
            </a: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// The fox's age.</a:t>
            </a:r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    private int age;</a:t>
            </a: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// Whether the fox is alive or not.</a:t>
            </a:r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    private boolean alive;</a:t>
            </a: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// The fox's position</a:t>
            </a:r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    private Location location;</a:t>
            </a: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// The field occupied</a:t>
            </a:r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    private Field field;</a:t>
            </a: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// The fox's food level, which is increased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// by eating rabbits.</a:t>
            </a:r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    private int foodLevel;</a:t>
            </a:r>
          </a:p>
          <a:p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 i="1">
                <a:solidFill>
                  <a:schemeClr val="bg2"/>
                </a:solidFill>
                <a:latin typeface="Courier New" charset="0"/>
              </a:rPr>
              <a:t>Methods omitted.</a:t>
            </a:r>
            <a:endParaRPr lang="en-US" altLang="en-US" sz="1800" i="1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A Fox</a:t>
            </a:r>
            <a:r>
              <a:rPr lang="ja-JP" altLang="en-US"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s behavior</a:t>
            </a:r>
            <a:endParaRPr lang="en-US" altLang="en-US">
              <a:ea typeface="MS PGothic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Managed from the </a:t>
            </a:r>
            <a:r>
              <a:rPr lang="en-US" b="1" dirty="0">
                <a:latin typeface="Courier New" pitchFamily="-32" charset="0"/>
                <a:ea typeface="+mn-ea"/>
                <a:cs typeface="+mn-cs"/>
              </a:rPr>
              <a:t>hunt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method.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Foxes also age and breed.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They become hungry.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They hunt for food in adjacent locations.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Configuration of foxes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Similar simplifications to rabbits.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Hunting and eating could be modeled in many different ways.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Should food level be additive?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Is a hungry fox more or less likely to hunt?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Are simplifications ever acceptable?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Simulator 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Three key components: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Setup in the constructor.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The </a:t>
            </a:r>
            <a:r>
              <a:rPr lang="en-US" b="1" dirty="0">
                <a:latin typeface="Courier New" pitchFamily="-32" charset="0"/>
                <a:ea typeface="+mn-ea"/>
              </a:rPr>
              <a:t>populate</a:t>
            </a:r>
            <a:r>
              <a:rPr lang="en-US" dirty="0">
                <a:ea typeface="+mn-ea"/>
              </a:rPr>
              <a:t> method.</a:t>
            </a:r>
          </a:p>
          <a:p>
            <a:pPr lvl="2" eaLnBrk="1" hangingPunct="1">
              <a:defRPr/>
            </a:pPr>
            <a:r>
              <a:rPr lang="en-US" dirty="0">
                <a:ea typeface="+mn-ea"/>
              </a:rPr>
              <a:t>Each animal is given a random starting age.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The </a:t>
            </a:r>
            <a:r>
              <a:rPr lang="en-US" b="1" dirty="0" err="1">
                <a:latin typeface="Courier New" pitchFamily="-32" charset="0"/>
                <a:ea typeface="+mn-ea"/>
              </a:rPr>
              <a:t>simulateOneStep</a:t>
            </a:r>
            <a:r>
              <a:rPr lang="en-US" dirty="0">
                <a:ea typeface="+mn-ea"/>
              </a:rPr>
              <a:t> method.</a:t>
            </a:r>
          </a:p>
          <a:p>
            <a:pPr lvl="2" eaLnBrk="1" hangingPunct="1">
              <a:defRPr/>
            </a:pPr>
            <a:r>
              <a:rPr lang="en-US" dirty="0">
                <a:ea typeface="+mn-ea"/>
              </a:rPr>
              <a:t>Iterates over separate populations of foxes and rabbits.</a:t>
            </a:r>
          </a:p>
          <a:p>
            <a:pPr lvl="2" eaLnBrk="1" hangingPunct="1">
              <a:defRPr/>
            </a:pPr>
            <a:r>
              <a:rPr lang="en-US" dirty="0">
                <a:ea typeface="+mn-ea"/>
              </a:rPr>
              <a:t>Two </a:t>
            </a:r>
            <a:r>
              <a:rPr lang="en-US" b="1" dirty="0">
                <a:latin typeface="Courier New" pitchFamily="-32" charset="0"/>
                <a:ea typeface="+mn-ea"/>
              </a:rPr>
              <a:t>Field</a:t>
            </a:r>
            <a:r>
              <a:rPr lang="en-US" dirty="0">
                <a:ea typeface="+mn-ea"/>
              </a:rPr>
              <a:t> objects are used: </a:t>
            </a:r>
            <a:r>
              <a:rPr lang="en-US" b="1" dirty="0">
                <a:latin typeface="Courier New" pitchFamily="-32" charset="0"/>
                <a:ea typeface="+mn-ea"/>
              </a:rPr>
              <a:t>field</a:t>
            </a:r>
            <a:r>
              <a:rPr lang="en-US" dirty="0">
                <a:ea typeface="+mn-ea"/>
              </a:rPr>
              <a:t> and </a:t>
            </a:r>
            <a:r>
              <a:rPr lang="en-US" b="1" dirty="0" err="1">
                <a:latin typeface="Courier New" pitchFamily="-32" charset="0"/>
                <a:ea typeface="+mn-ea"/>
              </a:rPr>
              <a:t>updatedField</a:t>
            </a:r>
            <a:r>
              <a:rPr lang="en-US" dirty="0">
                <a:ea typeface="+mn-ea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69776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update step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710963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sz="2000" dirty="0">
                <a:latin typeface="Courier New" charset="0"/>
              </a:rPr>
              <a:t>for(Iterator&lt;Rabbit&gt; it = </a:t>
            </a:r>
            <a:r>
              <a:rPr lang="en-US" altLang="en-US" sz="2000" dirty="0" err="1">
                <a:latin typeface="Courier New" charset="0"/>
              </a:rPr>
              <a:t>rabbits.iterator</a:t>
            </a:r>
            <a:r>
              <a:rPr lang="en-US" altLang="en-US" sz="2000" dirty="0">
                <a:latin typeface="Courier New" charset="0"/>
              </a:rPr>
              <a:t>();</a:t>
            </a:r>
          </a:p>
          <a:p>
            <a:r>
              <a:rPr lang="en-US" altLang="en-US" sz="2000" dirty="0">
                <a:latin typeface="Courier New" charset="0"/>
              </a:rPr>
              <a:t>        </a:t>
            </a:r>
            <a:r>
              <a:rPr lang="en-US" altLang="en-US" sz="2000" dirty="0" err="1">
                <a:latin typeface="Courier New" charset="0"/>
              </a:rPr>
              <a:t>it.hasNext</a:t>
            </a:r>
            <a:r>
              <a:rPr lang="en-US" altLang="en-US" sz="2000" dirty="0">
                <a:latin typeface="Courier New" charset="0"/>
              </a:rPr>
              <a:t>(); ) {</a:t>
            </a:r>
          </a:p>
          <a:p>
            <a:r>
              <a:rPr lang="en-US" altLang="en-US" sz="2000" dirty="0">
                <a:latin typeface="Courier New" charset="0"/>
              </a:rPr>
              <a:t>    Rabbit rabbit = </a:t>
            </a:r>
            <a:r>
              <a:rPr lang="en-US" altLang="en-US" sz="2000" dirty="0" err="1">
                <a:latin typeface="Courier New" charset="0"/>
              </a:rPr>
              <a:t>it.next</a:t>
            </a:r>
            <a:r>
              <a:rPr lang="en-US" altLang="en-US" sz="2000" dirty="0">
                <a:latin typeface="Courier New" charset="0"/>
              </a:rPr>
              <a:t>();</a:t>
            </a:r>
          </a:p>
          <a:p>
            <a:r>
              <a:rPr lang="en-US" altLang="en-US" sz="2000" dirty="0">
                <a:latin typeface="Courier New" charset="0"/>
              </a:rPr>
              <a:t>    </a:t>
            </a:r>
            <a:r>
              <a:rPr lang="en-US" altLang="en-US" sz="2000" dirty="0" err="1">
                <a:latin typeface="Courier New" charset="0"/>
              </a:rPr>
              <a:t>rabbit.run</a:t>
            </a:r>
            <a:r>
              <a:rPr lang="en-US" altLang="en-US" sz="2000" dirty="0">
                <a:latin typeface="Courier New" charset="0"/>
              </a:rPr>
              <a:t>(</a:t>
            </a:r>
            <a:r>
              <a:rPr lang="en-US" altLang="en-US" sz="2000" dirty="0" err="1">
                <a:latin typeface="Courier New" charset="0"/>
              </a:rPr>
              <a:t>newRabbits</a:t>
            </a:r>
            <a:r>
              <a:rPr lang="en-US" altLang="en-US" sz="2000" dirty="0">
                <a:latin typeface="Courier New" charset="0"/>
              </a:rPr>
              <a:t>);</a:t>
            </a:r>
          </a:p>
          <a:p>
            <a:r>
              <a:rPr lang="en-US" altLang="en-US" sz="2000" dirty="0">
                <a:latin typeface="Courier New" charset="0"/>
              </a:rPr>
              <a:t>    if(! </a:t>
            </a:r>
            <a:r>
              <a:rPr lang="en-US" altLang="en-US" sz="2000" dirty="0" err="1">
                <a:latin typeface="Courier New" charset="0"/>
              </a:rPr>
              <a:t>rabbit.isAlive</a:t>
            </a:r>
            <a:r>
              <a:rPr lang="en-US" altLang="en-US" sz="2000" dirty="0">
                <a:latin typeface="Courier New" charset="0"/>
              </a:rPr>
              <a:t>()) {</a:t>
            </a:r>
          </a:p>
          <a:p>
            <a:r>
              <a:rPr lang="en-US" altLang="en-US" sz="2000" dirty="0">
                <a:latin typeface="Courier New" charset="0"/>
              </a:rPr>
              <a:t>        </a:t>
            </a:r>
            <a:r>
              <a:rPr lang="en-US" altLang="en-US" sz="2000" dirty="0" err="1">
                <a:latin typeface="Courier New" charset="0"/>
              </a:rPr>
              <a:t>it.remove</a:t>
            </a:r>
            <a:r>
              <a:rPr lang="en-US" altLang="en-US" sz="2000" dirty="0">
                <a:latin typeface="Courier New" charset="0"/>
              </a:rPr>
              <a:t>();</a:t>
            </a:r>
          </a:p>
          <a:p>
            <a:r>
              <a:rPr lang="en-US" altLang="en-US" sz="2000" dirty="0">
                <a:latin typeface="Courier New" charset="0"/>
              </a:rPr>
              <a:t>    }</a:t>
            </a:r>
          </a:p>
          <a:p>
            <a:r>
              <a:rPr lang="en-US" altLang="en-US" sz="2000" dirty="0">
                <a:latin typeface="Courier New" charset="0"/>
              </a:rPr>
              <a:t>}</a:t>
            </a:r>
            <a:r>
              <a:rPr lang="en-US" altLang="en-US" sz="2000" dirty="0"/>
              <a:t> </a:t>
            </a:r>
          </a:p>
          <a:p>
            <a:r>
              <a:rPr lang="en-US" altLang="en-US" sz="2000" dirty="0"/>
              <a:t>…</a:t>
            </a:r>
          </a:p>
          <a:p>
            <a:r>
              <a:rPr lang="en-US" altLang="en-US" sz="2000" dirty="0">
                <a:latin typeface="Courier New" charset="0"/>
              </a:rPr>
              <a:t>for(Iterator&lt;Fox&gt; it = </a:t>
            </a:r>
            <a:r>
              <a:rPr lang="en-US" altLang="en-US" sz="2000" dirty="0" err="1">
                <a:latin typeface="Courier New" charset="0"/>
              </a:rPr>
              <a:t>foxes.iterator</a:t>
            </a:r>
            <a:r>
              <a:rPr lang="en-US" altLang="en-US" sz="2000" dirty="0">
                <a:latin typeface="Courier New" charset="0"/>
              </a:rPr>
              <a:t>();</a:t>
            </a:r>
          </a:p>
          <a:p>
            <a:r>
              <a:rPr lang="en-US" altLang="en-US" sz="2000" dirty="0">
                <a:latin typeface="Courier New" charset="0"/>
              </a:rPr>
              <a:t>        </a:t>
            </a:r>
            <a:r>
              <a:rPr lang="en-US" altLang="en-US" sz="2000" dirty="0" err="1">
                <a:latin typeface="Courier New" charset="0"/>
              </a:rPr>
              <a:t>it.hasNext</a:t>
            </a:r>
            <a:r>
              <a:rPr lang="en-US" altLang="en-US" sz="2000" dirty="0">
                <a:latin typeface="Courier New" charset="0"/>
              </a:rPr>
              <a:t>(); ) {</a:t>
            </a:r>
          </a:p>
          <a:p>
            <a:r>
              <a:rPr lang="en-US" altLang="en-US" sz="2000" dirty="0">
                <a:latin typeface="Courier New" charset="0"/>
              </a:rPr>
              <a:t>    Fox fox = </a:t>
            </a:r>
            <a:r>
              <a:rPr lang="en-US" altLang="en-US" sz="2000" dirty="0" err="1">
                <a:latin typeface="Courier New" charset="0"/>
              </a:rPr>
              <a:t>it.next</a:t>
            </a:r>
            <a:r>
              <a:rPr lang="en-US" altLang="en-US" sz="2000" dirty="0">
                <a:latin typeface="Courier New" charset="0"/>
              </a:rPr>
              <a:t>();</a:t>
            </a:r>
          </a:p>
          <a:p>
            <a:r>
              <a:rPr lang="en-US" altLang="en-US" sz="2000" dirty="0">
                <a:latin typeface="Courier New" charset="0"/>
              </a:rPr>
              <a:t>    </a:t>
            </a:r>
            <a:r>
              <a:rPr lang="en-US" altLang="en-US" sz="2000" dirty="0" err="1">
                <a:latin typeface="Courier New" charset="0"/>
              </a:rPr>
              <a:t>fox.hunt</a:t>
            </a:r>
            <a:r>
              <a:rPr lang="en-US" altLang="en-US" sz="2000" dirty="0">
                <a:latin typeface="Courier New" charset="0"/>
              </a:rPr>
              <a:t>(</a:t>
            </a:r>
            <a:r>
              <a:rPr lang="en-US" altLang="en-US" sz="2000" dirty="0" err="1">
                <a:latin typeface="Courier New" charset="0"/>
              </a:rPr>
              <a:t>newFoxes</a:t>
            </a:r>
            <a:r>
              <a:rPr lang="en-US" altLang="en-US" sz="2000" dirty="0">
                <a:latin typeface="Courier New" charset="0"/>
              </a:rPr>
              <a:t>);</a:t>
            </a:r>
          </a:p>
          <a:p>
            <a:r>
              <a:rPr lang="en-US" altLang="en-US" sz="2000" dirty="0">
                <a:latin typeface="Courier New" charset="0"/>
              </a:rPr>
              <a:t>    if(! </a:t>
            </a:r>
            <a:r>
              <a:rPr lang="en-US" altLang="en-US" sz="2000" dirty="0" err="1">
                <a:latin typeface="Courier New" charset="0"/>
              </a:rPr>
              <a:t>fox.isAlive</a:t>
            </a:r>
            <a:r>
              <a:rPr lang="en-US" altLang="en-US" sz="2000" dirty="0">
                <a:latin typeface="Courier New" charset="0"/>
              </a:rPr>
              <a:t>()) {</a:t>
            </a:r>
          </a:p>
          <a:p>
            <a:r>
              <a:rPr lang="en-US" altLang="en-US" sz="2000" dirty="0">
                <a:latin typeface="Courier New" charset="0"/>
              </a:rPr>
              <a:t>        </a:t>
            </a:r>
            <a:r>
              <a:rPr lang="en-US" altLang="en-US" sz="2000" dirty="0" err="1">
                <a:latin typeface="Courier New" charset="0"/>
              </a:rPr>
              <a:t>it.remove</a:t>
            </a:r>
            <a:r>
              <a:rPr lang="en-US" altLang="en-US" sz="2000" dirty="0">
                <a:latin typeface="Courier New" charset="0"/>
              </a:rPr>
              <a:t>();</a:t>
            </a:r>
          </a:p>
          <a:p>
            <a:r>
              <a:rPr lang="en-US" altLang="en-US" sz="2000" dirty="0">
                <a:latin typeface="Courier New" charset="0"/>
              </a:rPr>
              <a:t>    }</a:t>
            </a:r>
          </a:p>
          <a:p>
            <a:r>
              <a:rPr lang="en-US" altLang="en-US" sz="20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Abstract classes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Interfaces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Multiple inheritance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Room for improvement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Courier New" charset="0"/>
                <a:ea typeface="MS PGothic" charset="-128"/>
              </a:rPr>
              <a:t>Fox</a:t>
            </a:r>
            <a:r>
              <a:rPr lang="en-US" altLang="en-US">
                <a:ea typeface="MS PGothic" charset="-128"/>
              </a:rPr>
              <a:t> and </a:t>
            </a:r>
            <a:r>
              <a:rPr lang="en-US" altLang="en-US" b="1">
                <a:latin typeface="Courier New" charset="0"/>
                <a:ea typeface="MS PGothic" charset="-128"/>
              </a:rPr>
              <a:t>Rabbit</a:t>
            </a:r>
            <a:r>
              <a:rPr lang="en-US" altLang="en-US">
                <a:ea typeface="MS PGothic" charset="-128"/>
              </a:rPr>
              <a:t> have strong similarities but do not have a common superclass.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The update step involves similar-looking code.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The </a:t>
            </a:r>
            <a:r>
              <a:rPr lang="en-US" altLang="en-US" b="1">
                <a:latin typeface="Courier New" charset="0"/>
                <a:ea typeface="MS PGothic" charset="-128"/>
              </a:rPr>
              <a:t>Simulator</a:t>
            </a:r>
            <a:r>
              <a:rPr lang="en-US" altLang="en-US">
                <a:ea typeface="MS PGothic" charset="-128"/>
              </a:rPr>
              <a:t> is tightly coupled to specific classes.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It </a:t>
            </a:r>
            <a:r>
              <a:rPr lang="ja-JP" altLang="en-US">
                <a:ea typeface="MS PGothic" charset="-128"/>
              </a:rPr>
              <a:t>‘</a:t>
            </a:r>
            <a:r>
              <a:rPr lang="en-US" altLang="ja-JP">
                <a:ea typeface="MS PGothic" charset="-128"/>
              </a:rPr>
              <a:t>knows</a:t>
            </a:r>
            <a:r>
              <a:rPr lang="ja-JP" altLang="en-US"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 a lot about the behavior of foxes and rabbits.</a:t>
            </a:r>
            <a:endParaRPr lang="en-US" altLang="en-US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Animal superclass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Place common fields in </a:t>
            </a:r>
            <a:r>
              <a:rPr lang="en-US" b="1" dirty="0">
                <a:latin typeface="Courier New" pitchFamily="-32" charset="0"/>
                <a:ea typeface="+mn-ea"/>
                <a:cs typeface="+mn-cs"/>
              </a:rPr>
              <a:t>Animal</a:t>
            </a:r>
            <a:r>
              <a:rPr lang="en-US" dirty="0">
                <a:ea typeface="+mn-ea"/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</a:rPr>
              <a:t>age</a:t>
            </a:r>
            <a:r>
              <a:rPr lang="en-US" dirty="0">
                <a:ea typeface="+mn-ea"/>
              </a:rPr>
              <a:t>, </a:t>
            </a:r>
            <a:r>
              <a:rPr lang="en-US" b="1" dirty="0">
                <a:latin typeface="Courier New" pitchFamily="-32" charset="0"/>
                <a:ea typeface="+mn-ea"/>
              </a:rPr>
              <a:t>alive</a:t>
            </a:r>
            <a:r>
              <a:rPr lang="en-US" dirty="0">
                <a:ea typeface="+mn-ea"/>
              </a:rPr>
              <a:t>, </a:t>
            </a:r>
            <a:r>
              <a:rPr lang="en-US" b="1" dirty="0">
                <a:latin typeface="Courier New" pitchFamily="-32" charset="0"/>
                <a:ea typeface="+mn-ea"/>
              </a:rPr>
              <a:t>location</a:t>
            </a:r>
            <a:endParaRPr lang="en-US" b="1" dirty="0">
              <a:latin typeface="Verdana" pitchFamily="-32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-32" charset="0"/>
                <a:ea typeface="+mn-ea"/>
                <a:cs typeface="+mn-cs"/>
              </a:rPr>
              <a:t>Method renaming to support information hiding:</a:t>
            </a:r>
          </a:p>
          <a:p>
            <a:pPr lvl="1"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</a:rPr>
              <a:t>run</a:t>
            </a:r>
            <a:r>
              <a:rPr lang="en-US" dirty="0">
                <a:latin typeface="Verdana" pitchFamily="-32" charset="0"/>
                <a:ea typeface="+mn-ea"/>
              </a:rPr>
              <a:t> and </a:t>
            </a:r>
            <a:r>
              <a:rPr lang="en-US" b="1" dirty="0">
                <a:latin typeface="Courier New" pitchFamily="-32" charset="0"/>
                <a:ea typeface="+mn-ea"/>
              </a:rPr>
              <a:t>hunt</a:t>
            </a:r>
            <a:r>
              <a:rPr lang="en-US" dirty="0">
                <a:latin typeface="Verdana" pitchFamily="-32" charset="0"/>
                <a:ea typeface="+mn-ea"/>
              </a:rPr>
              <a:t> become </a:t>
            </a:r>
            <a:r>
              <a:rPr lang="en-US" b="1" dirty="0">
                <a:latin typeface="Courier New" pitchFamily="-32" charset="0"/>
                <a:ea typeface="+mn-ea"/>
              </a:rPr>
              <a:t>act</a:t>
            </a:r>
            <a:r>
              <a:rPr lang="en-US" dirty="0">
                <a:latin typeface="Verdana" pitchFamily="-32" charset="0"/>
                <a:ea typeface="+mn-ea"/>
              </a:rPr>
              <a:t>.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  <a:cs typeface="+mn-cs"/>
              </a:rPr>
              <a:t>Simulator</a:t>
            </a:r>
            <a:r>
              <a:rPr lang="en-US" dirty="0">
                <a:latin typeface="Verdana" pitchFamily="-32" charset="0"/>
                <a:ea typeface="+mn-ea"/>
                <a:cs typeface="+mn-cs"/>
              </a:rPr>
              <a:t> can now be significantly decoupled.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Revised (decoupled) iteration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899592" y="2266950"/>
            <a:ext cx="800090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for(Iterator&lt;Animal&gt; it = </a:t>
            </a:r>
            <a:r>
              <a:rPr lang="en-US" sz="2200" dirty="0" err="1" smtClean="0">
                <a:latin typeface="Courier New" charset="0"/>
                <a:cs typeface="Times" charset="0"/>
              </a:rPr>
              <a:t>animals.iterator</a:t>
            </a:r>
            <a:r>
              <a:rPr lang="en-US" sz="2200" dirty="0" smtClean="0">
                <a:latin typeface="Courier New" charset="0"/>
                <a:cs typeface="Times" charset="0"/>
              </a:rPr>
              <a:t>(); 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        </a:t>
            </a:r>
            <a:r>
              <a:rPr lang="en-US" sz="2200" dirty="0" err="1" smtClean="0">
                <a:latin typeface="Courier New" charset="0"/>
                <a:cs typeface="Times" charset="0"/>
              </a:rPr>
              <a:t>it.hasNext</a:t>
            </a:r>
            <a:r>
              <a:rPr lang="en-US" sz="2200" dirty="0" smtClean="0">
                <a:latin typeface="Courier New" charset="0"/>
                <a:cs typeface="Times" charset="0"/>
              </a:rPr>
              <a:t>(); ) {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    Animal animal = </a:t>
            </a:r>
            <a:r>
              <a:rPr lang="en-US" sz="2200" dirty="0" err="1" smtClean="0">
                <a:latin typeface="Courier New" charset="0"/>
                <a:cs typeface="Times" charset="0"/>
              </a:rPr>
              <a:t>iter.next</a:t>
            </a:r>
            <a:r>
              <a:rPr lang="en-US" sz="2200" dirty="0" smtClean="0">
                <a:latin typeface="Courier New" charset="0"/>
                <a:cs typeface="Times" charset="0"/>
              </a:rPr>
              <a:t>();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    </a:t>
            </a:r>
            <a:r>
              <a:rPr lang="en-US" sz="2200" dirty="0" err="1" smtClean="0">
                <a:latin typeface="Courier New" charset="0"/>
                <a:cs typeface="Times" charset="0"/>
              </a:rPr>
              <a:t>animal.act</a:t>
            </a:r>
            <a:r>
              <a:rPr lang="en-US" sz="2200" dirty="0" smtClean="0">
                <a:latin typeface="Courier New" charset="0"/>
                <a:cs typeface="Times" charset="0"/>
              </a:rPr>
              <a:t>(</a:t>
            </a:r>
            <a:r>
              <a:rPr lang="en-US" sz="2200" dirty="0" err="1" smtClean="0">
                <a:latin typeface="Courier New" charset="0"/>
                <a:cs typeface="Times" charset="0"/>
              </a:rPr>
              <a:t>newAnimals</a:t>
            </a:r>
            <a:r>
              <a:rPr lang="en-US" sz="2200" dirty="0" smtClean="0">
                <a:latin typeface="Courier New" charset="0"/>
                <a:cs typeface="Times" charset="0"/>
              </a:rPr>
              <a:t>);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    </a:t>
            </a:r>
            <a:r>
              <a:rPr lang="en-US" sz="2200" dirty="0" smtClean="0">
                <a:solidFill>
                  <a:srgbClr val="264D8B"/>
                </a:solidFill>
                <a:latin typeface="Courier New" charset="0"/>
                <a:cs typeface="Times" charset="0"/>
              </a:rPr>
              <a:t>// Remove dead animals from simulation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    if(! </a:t>
            </a:r>
            <a:r>
              <a:rPr lang="en-US" sz="2200" dirty="0" err="1" smtClean="0">
                <a:latin typeface="Courier New" charset="0"/>
                <a:cs typeface="Times" charset="0"/>
              </a:rPr>
              <a:t>animal.isAlive</a:t>
            </a:r>
            <a:r>
              <a:rPr lang="en-US" sz="2200" dirty="0" smtClean="0">
                <a:latin typeface="Courier New" charset="0"/>
                <a:cs typeface="Times" charset="0"/>
              </a:rPr>
              <a:t>()) {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        </a:t>
            </a:r>
            <a:r>
              <a:rPr lang="en-US" sz="2200" dirty="0" err="1" smtClean="0">
                <a:latin typeface="Courier New" charset="0"/>
                <a:cs typeface="Times" charset="0"/>
              </a:rPr>
              <a:t>it.remove</a:t>
            </a:r>
            <a:r>
              <a:rPr lang="en-US" sz="2200" dirty="0" smtClean="0">
                <a:latin typeface="Courier New" charset="0"/>
                <a:cs typeface="Times" charset="0"/>
              </a:rPr>
              <a:t>();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    }</a:t>
            </a:r>
          </a:p>
          <a:p>
            <a:pPr>
              <a:defRPr/>
            </a:pPr>
            <a:r>
              <a:rPr lang="en-US" sz="2200" dirty="0" smtClean="0">
                <a:latin typeface="Courier New" charset="0"/>
                <a:cs typeface="Times" charset="0"/>
              </a:rPr>
              <a:t>}</a:t>
            </a:r>
            <a:r>
              <a:rPr lang="en-US" sz="2200" dirty="0" smtClean="0">
                <a:latin typeface="Courier New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act</a:t>
            </a:r>
            <a:r>
              <a:rPr lang="en-US" dirty="0">
                <a:ea typeface="+mj-ea"/>
                <a:cs typeface="+mj-cs"/>
              </a:rPr>
              <a:t> method of Animal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347240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+mn-ea"/>
                <a:cs typeface="+mn-cs"/>
              </a:rPr>
              <a:t>Static type checking requires an </a:t>
            </a:r>
            <a:r>
              <a:rPr lang="en-US" sz="4000" b="1" dirty="0">
                <a:latin typeface="Courier New" pitchFamily="-32" charset="0"/>
                <a:ea typeface="+mn-ea"/>
                <a:cs typeface="+mn-cs"/>
              </a:rPr>
              <a:t>act</a:t>
            </a:r>
            <a:r>
              <a:rPr lang="en-US" sz="4000" dirty="0">
                <a:ea typeface="+mn-ea"/>
                <a:cs typeface="+mn-cs"/>
              </a:rPr>
              <a:t> method in </a:t>
            </a:r>
            <a:r>
              <a:rPr lang="en-US" sz="4000" b="1" dirty="0">
                <a:latin typeface="Courier New" pitchFamily="-32" charset="0"/>
                <a:ea typeface="+mn-ea"/>
                <a:cs typeface="+mn-cs"/>
              </a:rPr>
              <a:t>Animal</a:t>
            </a:r>
            <a:r>
              <a:rPr lang="en-US" sz="4000" dirty="0"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4000" dirty="0">
                <a:ea typeface="+mn-ea"/>
                <a:cs typeface="+mn-cs"/>
              </a:rPr>
              <a:t>There is no obvious shared implementation.</a:t>
            </a:r>
          </a:p>
          <a:p>
            <a:pPr eaLnBrk="1" hangingPunct="1">
              <a:defRPr/>
            </a:pPr>
            <a:r>
              <a:rPr lang="en-US" sz="4000" dirty="0">
                <a:ea typeface="+mn-ea"/>
                <a:cs typeface="+mn-cs"/>
              </a:rPr>
              <a:t>Define </a:t>
            </a:r>
            <a:r>
              <a:rPr lang="en-US" sz="4000" b="1" dirty="0">
                <a:latin typeface="Courier New" pitchFamily="-32" charset="0"/>
                <a:ea typeface="+mn-ea"/>
                <a:cs typeface="+mn-cs"/>
              </a:rPr>
              <a:t>act</a:t>
            </a:r>
            <a:r>
              <a:rPr lang="en-US" sz="4000" dirty="0">
                <a:ea typeface="+mn-ea"/>
                <a:cs typeface="+mn-cs"/>
              </a:rPr>
              <a:t> as abstract:</a:t>
            </a:r>
            <a:br>
              <a:rPr lang="en-US" sz="4000" dirty="0">
                <a:ea typeface="+mn-ea"/>
                <a:cs typeface="+mn-cs"/>
              </a:rPr>
            </a:br>
            <a:endParaRPr lang="en-US" sz="1800" b="1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5606008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-32" charset="0"/>
                <a:cs typeface="Times" pitchFamily="-32" charset="0"/>
              </a:rPr>
              <a:t>abstract public void act(List&lt;Animal&gt; </a:t>
            </a:r>
            <a:r>
              <a:rPr lang="en-US" sz="2000" dirty="0" err="1">
                <a:latin typeface="Courier New" pitchFamily="-32" charset="0"/>
                <a:cs typeface="Times" pitchFamily="-32" charset="0"/>
              </a:rPr>
              <a:t>newAnimals</a:t>
            </a:r>
            <a:r>
              <a:rPr lang="en-US" sz="2000" dirty="0">
                <a:latin typeface="Courier New" pitchFamily="-32" charset="0"/>
                <a:cs typeface="Times" pitchFamily="-32" charset="0"/>
              </a:rPr>
              <a:t>);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Abstract classes and methods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Abstract methods have </a:t>
            </a:r>
            <a:r>
              <a:rPr lang="en-US" sz="2800" b="1" dirty="0">
                <a:latin typeface="Courier New" pitchFamily="-32" charset="0"/>
                <a:ea typeface="+mn-ea"/>
                <a:cs typeface="+mn-cs"/>
              </a:rPr>
              <a:t>abstract</a:t>
            </a:r>
            <a:r>
              <a:rPr lang="en-US" sz="2800" dirty="0">
                <a:ea typeface="+mn-ea"/>
                <a:cs typeface="+mn-cs"/>
              </a:rPr>
              <a:t> in the signature.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Abstract methods have no body.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Abstract methods make the class abstract.</a:t>
            </a:r>
          </a:p>
          <a:p>
            <a:pPr eaLnBrk="1" hangingPunct="1">
              <a:defRPr/>
            </a:pPr>
            <a:r>
              <a:rPr lang="en-US" sz="2800" i="1" dirty="0">
                <a:ea typeface="+mn-ea"/>
                <a:cs typeface="+mn-cs"/>
              </a:rPr>
              <a:t>Abstract classes cannot be instantiated.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Concrete subclasses complete the implementation.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Animal class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066800" y="1885950"/>
            <a:ext cx="75914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sz="1800" dirty="0">
                <a:latin typeface="Courier New" charset="0"/>
              </a:rPr>
              <a:t>public abstract class Animal</a:t>
            </a:r>
          </a:p>
          <a:p>
            <a:r>
              <a:rPr lang="en-US" altLang="en-US" sz="1800" dirty="0">
                <a:latin typeface="Courier New" charset="0"/>
              </a:rPr>
              <a:t>{</a:t>
            </a:r>
          </a:p>
          <a:p>
            <a:r>
              <a:rPr lang="en-US" altLang="en-US" sz="1800" dirty="0">
                <a:latin typeface="Courier New" charset="0"/>
              </a:rPr>
              <a:t>    </a:t>
            </a:r>
            <a:r>
              <a:rPr lang="en-US" altLang="en-US" sz="1800" i="1" dirty="0">
                <a:solidFill>
                  <a:schemeClr val="bg2"/>
                </a:solidFill>
                <a:latin typeface="Courier New" charset="0"/>
              </a:rPr>
              <a:t>fields omitted</a:t>
            </a:r>
            <a:endParaRPr lang="en-US" altLang="en-US" sz="1800" dirty="0">
              <a:latin typeface="Courier New" charset="0"/>
            </a:endParaRPr>
          </a:p>
          <a:p>
            <a:r>
              <a:rPr lang="en-US" altLang="en-US" sz="1800" dirty="0">
                <a:latin typeface="Courier New" charset="0"/>
              </a:rPr>
              <a:t> </a:t>
            </a:r>
          </a:p>
          <a:p>
            <a:r>
              <a:rPr lang="en-US" altLang="en-US" sz="1800" dirty="0">
                <a:latin typeface="Courier New" charset="0"/>
              </a:rPr>
              <a:t>    </a:t>
            </a:r>
            <a:r>
              <a:rPr lang="en-US" altLang="en-US" sz="1800" dirty="0">
                <a:solidFill>
                  <a:srgbClr val="264D8B"/>
                </a:solidFill>
                <a:latin typeface="Courier New" charset="0"/>
              </a:rPr>
              <a:t>/**</a:t>
            </a:r>
          </a:p>
          <a:p>
            <a:r>
              <a:rPr lang="en-US" altLang="en-US" sz="1800" dirty="0">
                <a:solidFill>
                  <a:srgbClr val="264D8B"/>
                </a:solidFill>
                <a:latin typeface="Courier New" charset="0"/>
              </a:rPr>
              <a:t>     * Make this animal act - that is: make it do</a:t>
            </a:r>
          </a:p>
          <a:p>
            <a:r>
              <a:rPr lang="en-US" altLang="en-US" sz="1800" dirty="0">
                <a:solidFill>
                  <a:srgbClr val="264D8B"/>
                </a:solidFill>
                <a:latin typeface="Courier New" charset="0"/>
              </a:rPr>
              <a:t>     * whatever it wants/needs to do.</a:t>
            </a:r>
          </a:p>
          <a:p>
            <a:r>
              <a:rPr lang="en-US" altLang="en-US" sz="1800" dirty="0">
                <a:solidFill>
                  <a:srgbClr val="264D8B"/>
                </a:solidFill>
                <a:latin typeface="Courier New" charset="0"/>
              </a:rPr>
              <a:t>     */</a:t>
            </a:r>
          </a:p>
          <a:p>
            <a:r>
              <a:rPr lang="en-US" altLang="en-US" sz="1800" dirty="0">
                <a:latin typeface="Courier New" charset="0"/>
              </a:rPr>
              <a:t>    abstract public void act(List&lt;Animal&gt; </a:t>
            </a:r>
            <a:r>
              <a:rPr lang="en-US" altLang="en-US" sz="1800" dirty="0" err="1">
                <a:latin typeface="Courier New" charset="0"/>
              </a:rPr>
              <a:t>newAnimals</a:t>
            </a:r>
            <a:r>
              <a:rPr lang="en-US" altLang="en-US" sz="1800" dirty="0">
                <a:latin typeface="Courier New" charset="0"/>
              </a:rPr>
              <a:t>);</a:t>
            </a:r>
          </a:p>
          <a:p>
            <a:r>
              <a:rPr lang="en-US" altLang="en-US" sz="1800" dirty="0">
                <a:latin typeface="Courier New" charset="0"/>
              </a:rPr>
              <a:t> </a:t>
            </a:r>
          </a:p>
          <a:p>
            <a:r>
              <a:rPr lang="en-US" altLang="en-US" sz="1800" dirty="0">
                <a:latin typeface="Courier New" charset="0"/>
              </a:rPr>
              <a:t>    </a:t>
            </a:r>
            <a:r>
              <a:rPr lang="en-US" altLang="en-US" sz="1800" i="1" dirty="0">
                <a:solidFill>
                  <a:schemeClr val="bg2"/>
                </a:solidFill>
                <a:latin typeface="Courier New" charset="0"/>
              </a:rPr>
              <a:t>other methods omitted</a:t>
            </a:r>
            <a:endParaRPr lang="en-US" altLang="en-US" sz="1800" dirty="0">
              <a:latin typeface="Courier New" charset="0"/>
            </a:endParaRPr>
          </a:p>
          <a:p>
            <a:r>
              <a:rPr lang="en-US" altLang="en-US" sz="1800" dirty="0">
                <a:latin typeface="Courier New" charset="0"/>
              </a:rPr>
              <a:t>}</a:t>
            </a:r>
            <a:r>
              <a:rPr lang="en-US" altLang="en-US" sz="18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Further abstraction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0963" name="Picture 6" descr="fig10-3-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8600"/>
            <a:ext cx="5676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Selective drawing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(multiple inheritance)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1987" name="Picture 5" descr="fig10-4-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92300"/>
            <a:ext cx="62230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Multiple inheritance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Having a class inherit directly from multiple ancestors.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Each language has its own rules.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How to resolve competing definitions?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Java forbids it for classes.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Java permits it for interfaces</a:t>
            </a:r>
            <a:r>
              <a:rPr lang="en-US" dirty="0" smtClean="0">
                <a:ea typeface="+mn-ea"/>
                <a:cs typeface="+mn-cs"/>
              </a:rPr>
              <a:t>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An Actor interface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82650" y="1639888"/>
            <a:ext cx="78660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sz="1800">
                <a:latin typeface="Courier" charset="0"/>
              </a:rPr>
              <a:t> </a:t>
            </a:r>
          </a:p>
          <a:p>
            <a:r>
              <a:rPr lang="en-US" altLang="en-US" sz="1800">
                <a:latin typeface="Courier New" charset="0"/>
              </a:rPr>
              <a:t>public interface Actor</a:t>
            </a:r>
          </a:p>
          <a:p>
            <a:r>
              <a:rPr lang="en-US" altLang="en-US" sz="1800">
                <a:latin typeface="Courier New" charset="0"/>
              </a:rPr>
              <a:t>{</a:t>
            </a:r>
          </a:p>
          <a:p>
            <a:r>
              <a:rPr lang="en-US" altLang="en-US" sz="1800">
                <a:latin typeface="Courier New" charset="0"/>
              </a:rPr>
              <a:t>    </a:t>
            </a:r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/**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 * Perform the actor's regular behavior.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 * @param newActors A list for storing newly created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 *                  actors.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 */</a:t>
            </a:r>
          </a:p>
          <a:p>
            <a:r>
              <a:rPr lang="en-US" altLang="en-US" sz="1800">
                <a:latin typeface="Courier New" charset="0"/>
              </a:rPr>
              <a:t>    void act(List&lt;Actor&gt; newActors);</a:t>
            </a:r>
          </a:p>
          <a:p>
            <a:endParaRPr lang="en-US" altLang="en-US" sz="1800">
              <a:solidFill>
                <a:srgbClr val="264D8B"/>
              </a:solidFill>
              <a:latin typeface="Courier New" charset="0"/>
            </a:endParaRP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/**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 * Is the actor still active?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 * @return true if still active, false if not. 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 */ </a:t>
            </a:r>
          </a:p>
          <a:p>
            <a:r>
              <a:rPr lang="en-US" altLang="en-US" sz="1800">
                <a:solidFill>
                  <a:srgbClr val="264D8B"/>
                </a:solidFill>
                <a:latin typeface="Courier New" charset="0"/>
              </a:rPr>
              <a:t>    </a:t>
            </a:r>
            <a:r>
              <a:rPr lang="en-US" altLang="en-US" sz="1800">
                <a:latin typeface="Courier New" charset="0"/>
              </a:rPr>
              <a:t>boolean isActive(); </a:t>
            </a:r>
          </a:p>
          <a:p>
            <a:r>
              <a:rPr lang="en-US" altLang="en-US" sz="180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Simulations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Programs regularly used to simulate real-world </a:t>
            </a:r>
            <a:r>
              <a:rPr lang="en-US" dirty="0" smtClean="0">
                <a:ea typeface="+mn-ea"/>
                <a:cs typeface="+mn-cs"/>
              </a:rPr>
              <a:t>activities:</a:t>
            </a:r>
            <a:endParaRPr lang="en-US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city </a:t>
            </a:r>
            <a:r>
              <a:rPr lang="en-US" dirty="0" smtClean="0">
                <a:ea typeface="+mn-ea"/>
              </a:rPr>
              <a:t>traffic;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weather;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nuclear </a:t>
            </a:r>
            <a:r>
              <a:rPr lang="en-US" dirty="0" smtClean="0">
                <a:ea typeface="+mn-ea"/>
              </a:rPr>
              <a:t>processes;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stock market </a:t>
            </a:r>
            <a:r>
              <a:rPr lang="en-US" dirty="0" smtClean="0">
                <a:ea typeface="+mn-ea"/>
              </a:rPr>
              <a:t>fluctuations;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environmental </a:t>
            </a:r>
            <a:r>
              <a:rPr lang="en-US" dirty="0" smtClean="0">
                <a:ea typeface="+mn-ea"/>
              </a:rPr>
              <a:t>impacts;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space flight.</a:t>
            </a: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Classes </a:t>
            </a:r>
            <a:r>
              <a:rPr lang="en-US" i="1" dirty="0">
                <a:ea typeface="+mj-ea"/>
                <a:cs typeface="+mj-cs"/>
              </a:rPr>
              <a:t>implement</a:t>
            </a:r>
            <a:r>
              <a:rPr lang="en-US" dirty="0">
                <a:ea typeface="+mj-ea"/>
                <a:cs typeface="+mj-cs"/>
              </a:rPr>
              <a:t> an interface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371600" y="1918191"/>
            <a:ext cx="58993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public class Fox extends Animal</a:t>
            </a:r>
          </a:p>
          <a:p>
            <a:pPr>
              <a:defRPr/>
            </a:pPr>
            <a:r>
              <a:rPr lang="en-US" dirty="0">
                <a:latin typeface="Courier New" charset="0"/>
                <a:cs typeface="Times" charset="0"/>
              </a:rPr>
              <a:t> </a:t>
            </a:r>
            <a:r>
              <a:rPr lang="en-US" dirty="0" smtClean="0">
                <a:latin typeface="Courier New" charset="0"/>
                <a:cs typeface="Times" charset="0"/>
              </a:rPr>
              <a:t>   implements </a:t>
            </a:r>
            <a:r>
              <a:rPr lang="en-US" dirty="0" err="1" smtClean="0">
                <a:latin typeface="Courier New" charset="0"/>
                <a:cs typeface="Times" charset="0"/>
              </a:rPr>
              <a:t>Drawable</a:t>
            </a:r>
            <a:endParaRPr lang="en-US" dirty="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{</a:t>
            </a:r>
          </a:p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   ...</a:t>
            </a:r>
          </a:p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}</a:t>
            </a:r>
            <a:r>
              <a:rPr lang="en-US" dirty="0" smtClean="0"/>
              <a:t> 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71600" y="4164605"/>
            <a:ext cx="6524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public class Hunter</a:t>
            </a:r>
          </a:p>
          <a:p>
            <a:pPr>
              <a:defRPr/>
            </a:pPr>
            <a:r>
              <a:rPr lang="en-US" dirty="0">
                <a:latin typeface="Courier New" charset="0"/>
                <a:cs typeface="Times" charset="0"/>
              </a:rPr>
              <a:t> </a:t>
            </a:r>
            <a:r>
              <a:rPr lang="en-US" dirty="0" smtClean="0">
                <a:latin typeface="Courier New" charset="0"/>
                <a:cs typeface="Times" charset="0"/>
              </a:rPr>
              <a:t>   implements Actor, </a:t>
            </a:r>
            <a:r>
              <a:rPr lang="en-US" dirty="0" err="1" smtClean="0">
                <a:latin typeface="Courier New" charset="0"/>
                <a:cs typeface="Times" charset="0"/>
              </a:rPr>
              <a:t>Drawable</a:t>
            </a:r>
            <a:endParaRPr lang="en-US" dirty="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{</a:t>
            </a:r>
          </a:p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   ...</a:t>
            </a:r>
          </a:p>
          <a:p>
            <a:pPr>
              <a:defRPr/>
            </a:pPr>
            <a:r>
              <a:rPr lang="en-US" dirty="0" smtClean="0">
                <a:latin typeface="Courier New" charset="0"/>
                <a:cs typeface="Times" charset="0"/>
              </a:rPr>
              <a:t>}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Interfaces as types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Implementing classes </a:t>
            </a:r>
            <a:r>
              <a:rPr lang="en-US" dirty="0" smtClean="0">
                <a:ea typeface="+mn-ea"/>
                <a:cs typeface="+mn-cs"/>
              </a:rPr>
              <a:t>are </a:t>
            </a:r>
            <a:r>
              <a:rPr lang="en-US" dirty="0">
                <a:ea typeface="+mn-ea"/>
                <a:cs typeface="+mn-cs"/>
              </a:rPr>
              <a:t>subtypes of the interface type.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So, polymorphism is available with interfaces as well as classes.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Features of interfaces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28800"/>
            <a:ext cx="7673280" cy="476855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Use 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interface</a:t>
            </a:r>
            <a:r>
              <a:rPr lang="en-GB" dirty="0" smtClean="0">
                <a:ea typeface="+mn-ea"/>
                <a:cs typeface="+mn-cs"/>
              </a:rPr>
              <a:t> rather than 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GB" dirty="0" smtClean="0">
                <a:ea typeface="+mn-ea"/>
                <a:cs typeface="+mn-cs"/>
              </a:rPr>
              <a:t> in their declaration.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They do not define constructors</a:t>
            </a:r>
            <a:r>
              <a:rPr lang="en-GB" dirty="0"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All methods are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GB" dirty="0"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All fields are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GB" dirty="0">
                <a:ea typeface="+mn-ea"/>
                <a:cs typeface="+mn-cs"/>
              </a:rPr>
              <a:t>,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static</a:t>
            </a:r>
            <a:r>
              <a:rPr lang="en-GB" dirty="0">
                <a:ea typeface="+mn-ea"/>
                <a:cs typeface="+mn-cs"/>
              </a:rPr>
              <a:t> and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final</a:t>
            </a:r>
            <a:r>
              <a:rPr lang="en-GB" dirty="0" smtClean="0">
                <a:ea typeface="+mn-ea"/>
                <a:cs typeface="+mn-cs"/>
              </a:rPr>
              <a:t>. (Those keywords may be omitted.)</a:t>
            </a:r>
          </a:p>
          <a:p>
            <a:pPr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Abstract methods may omit 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abstract</a:t>
            </a:r>
            <a:r>
              <a:rPr lang="en-GB" dirty="0" smtClean="0">
                <a:ea typeface="+mn-ea"/>
                <a:cs typeface="+mn-cs"/>
              </a:rPr>
              <a:t>.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marked as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default</a:t>
            </a:r>
            <a:r>
              <a:rPr lang="en-US" dirty="0" smtClean="0"/>
              <a:t> have a method body – they are not abstract.</a:t>
            </a:r>
          </a:p>
          <a:p>
            <a:r>
              <a:rPr lang="en-US" dirty="0" smtClean="0"/>
              <a:t>Methods marked as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static</a:t>
            </a:r>
            <a:r>
              <a:rPr lang="en-US" dirty="0" smtClean="0"/>
              <a:t> have a method body.</a:t>
            </a:r>
          </a:p>
          <a:p>
            <a:r>
              <a:rPr lang="en-US" dirty="0" smtClean="0"/>
              <a:t>Default and static methods could complicate multiple inheritance of interfaces.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3675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in Java 8 to adapt legacy interfaces; e.g.,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java.util.List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Classes inheriting two with the same signature must override the method.</a:t>
            </a:r>
          </a:p>
          <a:p>
            <a:r>
              <a:rPr lang="en-US" dirty="0" smtClean="0"/>
              <a:t>Syntax for accessing the </a:t>
            </a:r>
            <a:r>
              <a:rPr lang="en-US" dirty="0" err="1" smtClean="0"/>
              <a:t>overriden</a:t>
            </a:r>
            <a:r>
              <a:rPr lang="en-US" dirty="0" smtClean="0"/>
              <a:t> version: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i="1" dirty="0" err="1" smtClean="0">
                <a:latin typeface="Courier New" charset="0"/>
                <a:ea typeface="Courier New" charset="0"/>
                <a:cs typeface="Courier New" charset="0"/>
              </a:rPr>
              <a:t>InterfaceType</a:t>
            </a:r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.super.</a:t>
            </a:r>
            <a:r>
              <a:rPr lang="en-US" sz="2800" b="1" i="1" dirty="0" err="1" smtClean="0">
                <a:latin typeface="Courier New" charset="0"/>
                <a:ea typeface="Courier New" charset="0"/>
                <a:cs typeface="Courier New" charset="0"/>
              </a:rPr>
              <a:t>method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is-IS" sz="2800" b="1" dirty="0" smtClean="0">
                <a:latin typeface="Courier New" charset="0"/>
                <a:ea typeface="Courier New" charset="0"/>
                <a:cs typeface="Courier New" charset="0"/>
              </a:rPr>
              <a:t>…)</a:t>
            </a:r>
            <a:endParaRPr lang="en-US" sz="28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0701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Interfaces as specifications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Strong separation of functionality from implementation.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Though parameter and return types are mandated.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Clients interact independently of the implementation.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But clients can choose from alternative implementations</a:t>
            </a:r>
            <a:r>
              <a:rPr lang="en-US" sz="2400" dirty="0" smtClean="0">
                <a:ea typeface="+mn-ea"/>
              </a:rPr>
              <a:t>.</a:t>
            </a:r>
          </a:p>
          <a:p>
            <a:pPr eaLnBrk="1" hangingPunct="1">
              <a:defRPr/>
            </a:pP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List</a:t>
            </a:r>
            <a:r>
              <a:rPr lang="en-US" dirty="0" smtClean="0">
                <a:ea typeface="+mn-ea"/>
              </a:rPr>
              <a:t>,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Map</a:t>
            </a:r>
            <a:r>
              <a:rPr lang="en-US" dirty="0" smtClean="0">
                <a:ea typeface="+mn-ea"/>
              </a:rPr>
              <a:t> and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Set</a:t>
            </a:r>
            <a:r>
              <a:rPr lang="en-US" dirty="0" smtClean="0">
                <a:ea typeface="+mn-ea"/>
              </a:rPr>
              <a:t> are examples.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Alternative implementations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9155" name="Picture 5" descr="fig10-5-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24100"/>
            <a:ext cx="4165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interfaces and lambdas (advanced)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Interfaces with a single abstract method are </a:t>
            </a:r>
            <a:r>
              <a:rPr lang="en-US" i="1" dirty="0" smtClean="0"/>
              <a:t>functional interfaces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@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FunctionalInterface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/>
              <a:t>is the associated annotation.</a:t>
            </a:r>
          </a:p>
          <a:p>
            <a:r>
              <a:rPr lang="en-US" dirty="0" smtClean="0"/>
              <a:t>A lambda may be used where a functional interface is required.</a:t>
            </a:r>
          </a:p>
          <a:p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java.util.function</a:t>
            </a:r>
            <a:r>
              <a:rPr lang="en-US" dirty="0" smtClean="0"/>
              <a:t> defines some functional interfaces.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749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functional interfaces (advanced)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Consumer</a:t>
            </a:r>
            <a:r>
              <a:rPr lang="en-US" dirty="0" smtClean="0"/>
              <a:t>: for lambdas with a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dirty="0" smtClean="0"/>
              <a:t> return type.</a:t>
            </a:r>
          </a:p>
          <a:p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BinaryOperator</a:t>
            </a:r>
            <a:r>
              <a:rPr lang="en-US" dirty="0" smtClean="0"/>
              <a:t>: for lambdas with two parameters and a matching result type.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Supplier</a:t>
            </a:r>
            <a:r>
              <a:rPr lang="en-US" dirty="0" smtClean="0"/>
              <a:t>: for lambdas returning a result.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Predicate</a:t>
            </a:r>
            <a:r>
              <a:rPr lang="en-US" dirty="0" smtClean="0"/>
              <a:t>: returns a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848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interfaces (advanced)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2176264"/>
          </a:xfrm>
        </p:spPr>
        <p:txBody>
          <a:bodyPr/>
          <a:lstStyle/>
          <a:p>
            <a:r>
              <a:rPr lang="en-US" dirty="0" smtClean="0"/>
              <a:t>Having functional types for lambdas means we can assign them to variables, or pass them as parameters; e.g.: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47985" y="4163596"/>
            <a:ext cx="6452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BinaryOperator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&lt;String&gt; aka =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(name, alias) -&gt;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 return name +  " (AKA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+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        alias + ")"; };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6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Simulations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They are often only partial simulations.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They often involve simplifications.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Greater detail has the potential to provide greater accuracy.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Greater detail typically requires more </a:t>
            </a:r>
            <a:r>
              <a:rPr lang="en-US" dirty="0" smtClean="0">
                <a:ea typeface="+mn-ea"/>
              </a:rPr>
              <a:t>resource:</a:t>
            </a:r>
            <a:endParaRPr lang="en-US" dirty="0">
              <a:ea typeface="+mn-ea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Processing </a:t>
            </a:r>
            <a:r>
              <a:rPr lang="en-US" dirty="0" smtClean="0">
                <a:ea typeface="+mn-ea"/>
              </a:rPr>
              <a:t>power;</a:t>
            </a:r>
            <a:endParaRPr lang="en-US" dirty="0">
              <a:ea typeface="+mn-ea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Simulation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/>
                <a:cs typeface="Courier New"/>
              </a:rPr>
              <a:t>Class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557338"/>
            <a:ext cx="7467600" cy="4679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b="1" dirty="0" smtClean="0">
                <a:latin typeface="Courier New"/>
                <a:cs typeface="Courier New"/>
              </a:rPr>
              <a:t>Class</a:t>
            </a:r>
            <a:r>
              <a:rPr lang="en-US" dirty="0" smtClean="0"/>
              <a:t> object is returned by </a:t>
            </a:r>
            <a:r>
              <a:rPr lang="en-US" b="1" dirty="0" err="1" smtClean="0">
                <a:latin typeface="Courier New"/>
                <a:cs typeface="Courier New"/>
              </a:rPr>
              <a:t>getClass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/>
                <a:cs typeface="Courier New"/>
              </a:rPr>
              <a:t>Object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/>
                <a:cs typeface="Courier New"/>
              </a:rPr>
              <a:t>.class</a:t>
            </a:r>
            <a:r>
              <a:rPr lang="en-US" dirty="0" smtClean="0"/>
              <a:t> suffix provides a </a:t>
            </a:r>
            <a:r>
              <a:rPr lang="en-US" b="1" dirty="0" smtClean="0">
                <a:latin typeface="Courier New"/>
                <a:cs typeface="Courier New"/>
              </a:rPr>
              <a:t>Class</a:t>
            </a:r>
            <a:r>
              <a:rPr lang="en-US" dirty="0" smtClean="0"/>
              <a:t> object:</a:t>
            </a:r>
            <a:br>
              <a:rPr lang="en-US" dirty="0" smtClean="0"/>
            </a:br>
            <a:r>
              <a:rPr lang="en-US" sz="2800" b="1" dirty="0" err="1" smtClean="0">
                <a:latin typeface="Courier New"/>
                <a:cs typeface="Courier New"/>
              </a:rPr>
              <a:t>Fox.class</a:t>
            </a:r>
            <a:endParaRPr lang="en-US" sz="2800" b="1" dirty="0" smtClean="0">
              <a:latin typeface="Courier New"/>
              <a:cs typeface="Courier New"/>
            </a:endParaRPr>
          </a:p>
          <a:p>
            <a:pPr>
              <a:defRPr/>
            </a:pPr>
            <a:r>
              <a:rPr lang="en-US" dirty="0" smtClean="0"/>
              <a:t>Used in </a:t>
            </a:r>
            <a:r>
              <a:rPr lang="en-US" b="1" dirty="0" err="1" smtClean="0">
                <a:latin typeface="Courier New"/>
                <a:cs typeface="Courier New"/>
              </a:rPr>
              <a:t>SimulatorView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b="1" dirty="0" smtClean="0">
                <a:latin typeface="Courier New"/>
                <a:cs typeface="Courier New"/>
              </a:rPr>
              <a:t>Map&lt;Class, Color&gt; colors;</a:t>
            </a:r>
          </a:p>
          <a:p>
            <a:pPr>
              <a:defRPr/>
            </a:pPr>
            <a:r>
              <a:rPr lang="en-US" b="1" dirty="0" smtClean="0">
                <a:latin typeface="Courier New"/>
                <a:cs typeface="Courier New"/>
              </a:rPr>
              <a:t>String </a:t>
            </a:r>
            <a:r>
              <a:rPr lang="en-US" b="1" dirty="0" err="1" smtClean="0">
                <a:latin typeface="Courier New"/>
                <a:cs typeface="Courier New"/>
              </a:rPr>
              <a:t>getName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for the class name.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Inheritance can provide shared implementation.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Concrete and abstract classes.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Inheritance provides shared type information.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Classes and interfaces.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Abstract methods allow static type checking without requiring implementation.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Abstract classes function as incomplete superclasses.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No instances.</a:t>
            </a:r>
          </a:p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Abstract classes support polymorphism.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Review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Interfaces provide specification </a:t>
            </a:r>
            <a:r>
              <a:rPr lang="en-US" dirty="0" smtClean="0">
                <a:ea typeface="+mn-ea"/>
                <a:cs typeface="+mn-cs"/>
              </a:rPr>
              <a:t>– usually without </a:t>
            </a:r>
            <a:r>
              <a:rPr lang="en-US" dirty="0">
                <a:ea typeface="+mn-ea"/>
                <a:cs typeface="+mn-cs"/>
              </a:rPr>
              <a:t>implementation.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Interfaces are </a:t>
            </a:r>
            <a:r>
              <a:rPr lang="en-US" dirty="0" smtClean="0">
                <a:ea typeface="+mn-ea"/>
              </a:rPr>
              <a:t>abstract apart from their default methods.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Interfaces support polymorphism.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Java interfaces support multiple inheritance.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Benefits of simulations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Support useful prediction.</a:t>
            </a:r>
          </a:p>
          <a:p>
            <a:pPr lvl="1" eaLnBrk="1" hangingPunct="1"/>
            <a:r>
              <a:rPr lang="en-US" altLang="en-US" dirty="0" smtClean="0">
                <a:ea typeface="MS PGothic" charset="-128"/>
              </a:rPr>
              <a:t>E.g., the </a:t>
            </a:r>
            <a:r>
              <a:rPr lang="en-US" altLang="en-US" dirty="0">
                <a:ea typeface="MS PGothic" charset="-128"/>
              </a:rPr>
              <a:t>weather.</a:t>
            </a:r>
          </a:p>
          <a:p>
            <a:pPr eaLnBrk="1" hangingPunct="1"/>
            <a:r>
              <a:rPr lang="en-US" altLang="en-US" dirty="0">
                <a:ea typeface="MS PGothic" charset="-128"/>
              </a:rPr>
              <a:t>Allow experimentation.</a:t>
            </a:r>
          </a:p>
          <a:p>
            <a:pPr lvl="1" eaLnBrk="1" hangingPunct="1"/>
            <a:r>
              <a:rPr lang="en-US" altLang="en-US" dirty="0">
                <a:ea typeface="MS PGothic" charset="-128"/>
              </a:rPr>
              <a:t>Safer, cheaper, quicker.</a:t>
            </a:r>
          </a:p>
          <a:p>
            <a:pPr eaLnBrk="1" hangingPunct="1"/>
            <a:r>
              <a:rPr lang="en-US" altLang="en-US" dirty="0" smtClean="0">
                <a:ea typeface="MS PGothic" charset="-128"/>
              </a:rPr>
              <a:t>Our example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lvl="1" eaLnBrk="1" hangingPunct="1"/>
            <a:r>
              <a:rPr lang="ja-JP" altLang="en-US" dirty="0">
                <a:ea typeface="MS PGothic" charset="-128"/>
              </a:rPr>
              <a:t>‘</a:t>
            </a:r>
            <a:r>
              <a:rPr lang="en-US" altLang="ja-JP" dirty="0">
                <a:ea typeface="MS PGothic" charset="-128"/>
              </a:rPr>
              <a:t>How will the wildlife be affected if we cut a highway through the middle of this national park?</a:t>
            </a:r>
            <a:r>
              <a:rPr lang="ja-JP" altLang="en-US" dirty="0">
                <a:ea typeface="MS PGothic" charset="-128"/>
              </a:rPr>
              <a:t>’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Predator-prey simulations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There is often a delicate balance between species.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A lot of prey means a lot of food.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A lot of food encourages higher predator numbers.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More predators eat more prey.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Less prey means less food.</a:t>
            </a:r>
          </a:p>
          <a:p>
            <a:pPr lvl="1" eaLnBrk="1" hangingPunct="1">
              <a:defRPr/>
            </a:pPr>
            <a:r>
              <a:rPr lang="en-US">
                <a:ea typeface="+mn-ea"/>
              </a:rPr>
              <a:t>Less food means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foxes-and-rabbits project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7458075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Main classes of interest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9845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  <a:cs typeface="+mn-cs"/>
              </a:rPr>
              <a:t>Fox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Simple model of a type of predator.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  <a:cs typeface="+mn-cs"/>
              </a:rPr>
              <a:t>Rabbit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Simple model of a type of prey.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  <a:cs typeface="+mn-cs"/>
              </a:rPr>
              <a:t>Simulator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Manages the overall simulation task.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Holds a collection of foxes and rabbits</a:t>
            </a:r>
            <a:r>
              <a:rPr lang="en-US" dirty="0" smtClean="0">
                <a:ea typeface="+mn-ea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 dirty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Modeling the environment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  <a:cs typeface="+mn-cs"/>
              </a:rPr>
              <a:t>Field</a:t>
            </a:r>
          </a:p>
          <a:p>
            <a:pPr lvl="1" eaLnBrk="1" hangingPunct="1">
              <a:defRPr/>
            </a:pPr>
            <a:r>
              <a:rPr lang="en-US" dirty="0">
                <a:latin typeface="Verdana" pitchFamily="-32" charset="0"/>
                <a:ea typeface="+mn-ea"/>
              </a:rPr>
              <a:t>Represents a 2D field.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-32" charset="0"/>
                <a:ea typeface="+mn-ea"/>
                <a:cs typeface="+mn-cs"/>
              </a:rPr>
              <a:t>Location</a:t>
            </a:r>
          </a:p>
          <a:p>
            <a:pPr lvl="1" eaLnBrk="1" hangingPunct="1">
              <a:defRPr/>
            </a:pPr>
            <a:r>
              <a:rPr lang="en-US" dirty="0">
                <a:latin typeface="Verdana" pitchFamily="-32" charset="0"/>
                <a:ea typeface="+mn-ea"/>
              </a:rPr>
              <a:t>Represents a 2D </a:t>
            </a:r>
            <a:r>
              <a:rPr lang="en-US" dirty="0" smtClean="0">
                <a:latin typeface="Verdana" pitchFamily="-32" charset="0"/>
                <a:ea typeface="+mn-ea"/>
              </a:rPr>
              <a:t>position in the environment.</a:t>
            </a:r>
            <a:endParaRPr lang="en-US" dirty="0">
              <a:latin typeface="Verdana" pitchFamily="-32" charset="0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631</TotalTime>
  <Words>2037</Words>
  <Application>Microsoft Macintosh PowerPoint</Application>
  <PresentationFormat>On-screen Show (4:3)</PresentationFormat>
  <Paragraphs>330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objects-first-6e</vt:lpstr>
      <vt:lpstr>Further abstraction techniques</vt:lpstr>
      <vt:lpstr>Main concepts to be covered</vt:lpstr>
      <vt:lpstr>Simulations</vt:lpstr>
      <vt:lpstr>Simulations</vt:lpstr>
      <vt:lpstr>Benefits of simulations</vt:lpstr>
      <vt:lpstr>Predator-prey simulations</vt:lpstr>
      <vt:lpstr>The foxes-and-rabbits project</vt:lpstr>
      <vt:lpstr>Main classes of interest</vt:lpstr>
      <vt:lpstr>Modeling the environment</vt:lpstr>
      <vt:lpstr>Monitoring the simulation</vt:lpstr>
      <vt:lpstr>Example of the visualization</vt:lpstr>
      <vt:lpstr>A Rabbit’s state</vt:lpstr>
      <vt:lpstr>A Rabbit’s behavior</vt:lpstr>
      <vt:lpstr>Rabbit simplifications</vt:lpstr>
      <vt:lpstr>A Fox’s state</vt:lpstr>
      <vt:lpstr>A Fox’s behavior</vt:lpstr>
      <vt:lpstr>Configuration of foxes</vt:lpstr>
      <vt:lpstr>The Simulator class</vt:lpstr>
      <vt:lpstr>The update step</vt:lpstr>
      <vt:lpstr>Room for improvement</vt:lpstr>
      <vt:lpstr>The Animal superclass</vt:lpstr>
      <vt:lpstr>Revised (decoupled) iteration</vt:lpstr>
      <vt:lpstr>The act method of Animal</vt:lpstr>
      <vt:lpstr>Abstract classes and methods</vt:lpstr>
      <vt:lpstr>The Animal class</vt:lpstr>
      <vt:lpstr>Further abstraction</vt:lpstr>
      <vt:lpstr>Selective drawing (multiple inheritance)</vt:lpstr>
      <vt:lpstr>Multiple inheritance</vt:lpstr>
      <vt:lpstr>An Actor interface</vt:lpstr>
      <vt:lpstr>Classes implement an interface</vt:lpstr>
      <vt:lpstr>Interfaces as types</vt:lpstr>
      <vt:lpstr>Features of interfaces</vt:lpstr>
      <vt:lpstr>Features of interfaces</vt:lpstr>
      <vt:lpstr>Default methods</vt:lpstr>
      <vt:lpstr>Interfaces as specifications</vt:lpstr>
      <vt:lpstr>Alternative implementations</vt:lpstr>
      <vt:lpstr>Functional interfaces and lambdas (advanced)</vt:lpstr>
      <vt:lpstr>Common functional interfaces (advanced)</vt:lpstr>
      <vt:lpstr>Functional interfaces (advanced)</vt:lpstr>
      <vt:lpstr>The Class class</vt:lpstr>
      <vt:lpstr>Review</vt:lpstr>
      <vt:lpstr>Review</vt:lpstr>
      <vt:lpstr>Review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10</dc:title>
  <dc:subject/>
  <dc:creator>David J. Barnes and Michael Kölling</dc:creator>
  <cp:keywords/>
  <dc:description>Copyright © David J. Barnes, Michael Kölling</dc:description>
  <cp:lastModifiedBy>Carole Snyder</cp:lastModifiedBy>
  <cp:revision>78</cp:revision>
  <dcterms:created xsi:type="dcterms:W3CDTF">2002-09-27T14:18:06Z</dcterms:created>
  <dcterms:modified xsi:type="dcterms:W3CDTF">2016-04-26T14:12:30Z</dcterms:modified>
  <cp:category/>
</cp:coreProperties>
</file>