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9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6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303" r:id="rId13"/>
    <p:sldId id="274" r:id="rId14"/>
    <p:sldId id="275" r:id="rId15"/>
    <p:sldId id="304" r:id="rId16"/>
    <p:sldId id="305" r:id="rId17"/>
    <p:sldId id="277" r:id="rId18"/>
    <p:sldId id="272" r:id="rId19"/>
    <p:sldId id="278" r:id="rId20"/>
    <p:sldId id="273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90" r:id="rId31"/>
    <p:sldId id="291" r:id="rId32"/>
    <p:sldId id="292" r:id="rId33"/>
    <p:sldId id="287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68" r:id="rId42"/>
    <p:sldId id="271" r:id="rId43"/>
    <p:sldId id="269" r:id="rId44"/>
    <p:sldId id="270" r:id="rId45"/>
    <p:sldId id="276" r:id="rId46"/>
    <p:sldId id="302" r:id="rId47"/>
    <p:sldId id="300" r:id="rId48"/>
    <p:sldId id="301" r:id="rId49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  <a:srgbClr val="FAB417"/>
    <a:srgbClr val="FEDB00"/>
    <a:srgbClr val="DC4A1A"/>
    <a:srgbClr val="FF571E"/>
    <a:srgbClr val="7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1"/>
  </p:normalViewPr>
  <p:slideViewPr>
    <p:cSldViewPr>
      <p:cViewPr>
        <p:scale>
          <a:sx n="100" d="100"/>
          <a:sy n="100" d="100"/>
        </p:scale>
        <p:origin x="-56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27E8B0-8817-2442-9AF0-7B0EF8E76E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014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altLang="en-US"/>
              <a:t>© David J. Barnes and Michael Kölling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9F6E97-C9BC-9F41-9F56-985806BE26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361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/>
              <a:t>© David J. Barnes and Michael Kölling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7B8E88C-16A0-2C4F-B2A1-9BD03F96267D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latin typeface="Times" charset="0"/>
                <a:cs typeface="+mn-cs"/>
              </a:rPr>
              <a:t>Replace this with your course title and your name/contact details.</a:t>
            </a:r>
          </a:p>
          <a:p>
            <a:pPr eaLnBrk="1" hangingPunct="1">
              <a:defRPr/>
            </a:pPr>
            <a:endParaRPr lang="en-GB"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58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391400" cy="2362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Building Graphical User Interfaces</a:t>
            </a: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000" b="0" dirty="0">
                <a:latin typeface="Trebuchet MS" charset="0"/>
              </a:rPr>
              <a:t>6</a:t>
            </a:r>
            <a:r>
              <a:rPr lang="en-GB" sz="1000" b="0" dirty="0" smtClean="0">
                <a:latin typeface="Trebuchet MS" charset="0"/>
              </a:rPr>
              <a:t>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Event handling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Events correspond to user interactions with components.</a:t>
            </a: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Components are associated with different event types.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Frames are associated with </a:t>
            </a:r>
            <a:r>
              <a:rPr lang="en-GB" sz="2400" b="1">
                <a:latin typeface="Courier New" pitchFamily="49" charset="0"/>
                <a:ea typeface="+mn-ea"/>
              </a:rPr>
              <a:t>WindowEvent</a:t>
            </a:r>
            <a:r>
              <a:rPr lang="en-GB" sz="2400">
                <a:ea typeface="+mn-ea"/>
              </a:rPr>
              <a:t>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Menus are associated with </a:t>
            </a:r>
            <a:r>
              <a:rPr lang="en-GB" sz="2400" b="1">
                <a:latin typeface="Courier New" pitchFamily="49" charset="0"/>
                <a:ea typeface="+mn-ea"/>
              </a:rPr>
              <a:t>ActionEvent</a:t>
            </a:r>
            <a:r>
              <a:rPr lang="en-GB" sz="2400"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Objects can be notified when an event occurs.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Such objects are called </a:t>
            </a:r>
            <a:r>
              <a:rPr lang="en-GB" sz="2400" i="1">
                <a:ea typeface="+mn-ea"/>
              </a:rPr>
              <a:t>listeners</a:t>
            </a:r>
            <a:r>
              <a:rPr lang="en-GB" sz="2400">
                <a:ea typeface="+mn-ea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Centralized event receipt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A single object handles all events.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Implements the </a:t>
            </a:r>
            <a:r>
              <a:rPr lang="en-GB" sz="2400" b="1">
                <a:latin typeface="Courier New" pitchFamily="49" charset="0"/>
                <a:ea typeface="+mn-ea"/>
              </a:rPr>
              <a:t>ActionListener</a:t>
            </a:r>
            <a:r>
              <a:rPr lang="en-GB" sz="2400">
                <a:ea typeface="+mn-ea"/>
              </a:rPr>
              <a:t> interface.</a:t>
            </a:r>
            <a:endParaRPr lang="en-GB" sz="2400">
              <a:latin typeface="Courier New" pitchFamily="49" charset="0"/>
              <a:ea typeface="+mn-ea"/>
            </a:endParaRP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Defines an </a:t>
            </a:r>
            <a:r>
              <a:rPr lang="en-GB" sz="2400" b="1">
                <a:latin typeface="Courier New" pitchFamily="49" charset="0"/>
                <a:ea typeface="+mn-ea"/>
              </a:rPr>
              <a:t>actionPerformed</a:t>
            </a:r>
            <a:r>
              <a:rPr lang="en-GB" sz="2400">
                <a:ea typeface="+mn-ea"/>
              </a:rPr>
              <a:t> method.</a:t>
            </a: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It registers as a listener with each component.</a:t>
            </a:r>
          </a:p>
          <a:p>
            <a:pPr lvl="1" eaLnBrk="1" hangingPunct="1">
              <a:defRPr/>
            </a:pPr>
            <a:r>
              <a:rPr lang="en-GB" sz="2400" b="1">
                <a:latin typeface="Courier New" pitchFamily="49" charset="0"/>
                <a:ea typeface="+mn-ea"/>
              </a:rPr>
              <a:t>item.addActionListener(this)</a:t>
            </a:r>
            <a:endParaRPr lang="en-GB" sz="2400" b="1">
              <a:ea typeface="+mn-ea"/>
            </a:endParaRP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It has to work out which component has dispatched the event.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>
                <a:latin typeface="Courier New" charset="0"/>
                <a:ea typeface="Courier New" charset="0"/>
                <a:cs typeface="Courier New" charset="0"/>
              </a:rPr>
              <a:t>ActionListener</a:t>
            </a:r>
            <a:endParaRPr lang="en-GB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042988" y="1757363"/>
            <a:ext cx="7578725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2000" dirty="0" smtClean="0">
                <a:latin typeface="Courier New" charset="0"/>
              </a:rPr>
              <a:t>public interface </a:t>
            </a:r>
            <a:r>
              <a:rPr lang="en-GB" sz="2000" dirty="0" err="1" smtClean="0">
                <a:latin typeface="Courier New" charset="0"/>
              </a:rPr>
              <a:t>ActionListener</a:t>
            </a:r>
            <a:endParaRPr lang="en-GB" sz="2000" dirty="0" smtClean="0">
              <a:latin typeface="Courier New" charset="0"/>
            </a:endParaRP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{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    /**</a:t>
            </a:r>
          </a:p>
          <a:p>
            <a:pPr>
              <a:defRPr/>
            </a:pPr>
            <a:r>
              <a:rPr lang="en-GB" sz="2000" dirty="0">
                <a:latin typeface="Courier New" charset="0"/>
              </a:rPr>
              <a:t> </a:t>
            </a:r>
            <a:r>
              <a:rPr lang="en-GB" sz="2000" dirty="0" smtClean="0">
                <a:latin typeface="Courier New" charset="0"/>
              </a:rPr>
              <a:t>    * Invoked when an action occurs.</a:t>
            </a:r>
          </a:p>
          <a:p>
            <a:pPr>
              <a:defRPr/>
            </a:pPr>
            <a:r>
              <a:rPr lang="en-GB" sz="2000" dirty="0">
                <a:latin typeface="Courier New" charset="0"/>
              </a:rPr>
              <a:t> </a:t>
            </a:r>
            <a:r>
              <a:rPr lang="en-GB" sz="2000" dirty="0" smtClean="0">
                <a:latin typeface="Courier New" charset="0"/>
              </a:rPr>
              <a:t>    * @</a:t>
            </a:r>
            <a:r>
              <a:rPr lang="en-GB" sz="2000" dirty="0" err="1" smtClean="0">
                <a:latin typeface="Courier New" charset="0"/>
              </a:rPr>
              <a:t>param</a:t>
            </a:r>
            <a:r>
              <a:rPr lang="en-GB" sz="2000" dirty="0" smtClean="0">
                <a:latin typeface="Courier New" charset="0"/>
              </a:rPr>
              <a:t> </a:t>
            </a:r>
            <a:r>
              <a:rPr lang="en-GB" sz="2000" dirty="0" err="1" smtClean="0">
                <a:latin typeface="Courier New" charset="0"/>
              </a:rPr>
              <a:t>ev</a:t>
            </a:r>
            <a:r>
              <a:rPr lang="en-GB" sz="2000" dirty="0" smtClean="0">
                <a:latin typeface="Courier New" charset="0"/>
              </a:rPr>
              <a:t> Details of the event.</a:t>
            </a:r>
          </a:p>
          <a:p>
            <a:pPr>
              <a:defRPr/>
            </a:pPr>
            <a:r>
              <a:rPr lang="en-GB" sz="2000" dirty="0">
                <a:latin typeface="Courier New" charset="0"/>
              </a:rPr>
              <a:t> </a:t>
            </a:r>
            <a:r>
              <a:rPr lang="en-GB" sz="2000" dirty="0" smtClean="0">
                <a:latin typeface="Courier New" charset="0"/>
              </a:rPr>
              <a:t>    */    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    public void </a:t>
            </a:r>
            <a:r>
              <a:rPr lang="en-GB" sz="2000" dirty="0" err="1" smtClean="0">
                <a:latin typeface="Courier New" charset="0"/>
              </a:rPr>
              <a:t>actionPerformed</a:t>
            </a:r>
            <a:r>
              <a:rPr lang="en-GB" sz="2000" dirty="0" smtClean="0">
                <a:latin typeface="Courier New" charset="0"/>
              </a:rPr>
              <a:t>(</a:t>
            </a:r>
            <a:r>
              <a:rPr lang="en-GB" sz="2000" dirty="0" err="1" smtClean="0">
                <a:latin typeface="Courier New" charset="0"/>
              </a:rPr>
              <a:t>ActionEvent</a:t>
            </a:r>
            <a:r>
              <a:rPr lang="en-GB" sz="2000" dirty="0" smtClean="0">
                <a:latin typeface="Courier New" charset="0"/>
              </a:rPr>
              <a:t> </a:t>
            </a:r>
            <a:r>
              <a:rPr lang="en-GB" sz="2000" dirty="0" err="1" smtClean="0">
                <a:latin typeface="Courier New" charset="0"/>
              </a:rPr>
              <a:t>ev</a:t>
            </a:r>
            <a:r>
              <a:rPr lang="en-GB" sz="2000" dirty="0" smtClean="0">
                <a:latin typeface="Courier New" charset="0"/>
              </a:rPr>
              <a:t>);    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710488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Courier New" charset="0"/>
              </a:rPr>
              <a:t>public class ImageViewer implements ActionListener</a:t>
            </a:r>
          </a:p>
          <a:p>
            <a:r>
              <a:rPr lang="en-GB" altLang="en-US" sz="1800">
                <a:latin typeface="Courier New" charset="0"/>
              </a:rPr>
              <a:t>{</a:t>
            </a: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r>
              <a:rPr lang="en-GB" altLang="en-US" sz="1800">
                <a:latin typeface="Courier New" charset="0"/>
              </a:rPr>
              <a:t>    public void actionPerformed(ActionEvent e)</a:t>
            </a:r>
          </a:p>
          <a:p>
            <a:r>
              <a:rPr lang="en-GB" altLang="en-US" sz="1800">
                <a:latin typeface="Courier New" charset="0"/>
              </a:rPr>
              <a:t>    {</a:t>
            </a:r>
          </a:p>
          <a:p>
            <a:r>
              <a:rPr lang="en-GB" altLang="en-US" sz="1800">
                <a:latin typeface="Courier New" charset="0"/>
              </a:rPr>
              <a:t>        String command = e.getActionCommand();</a:t>
            </a:r>
          </a:p>
          <a:p>
            <a:r>
              <a:rPr lang="en-GB" altLang="en-US" sz="1800">
                <a:latin typeface="Courier New" charset="0"/>
              </a:rPr>
              <a:t>        if(command.equals("Open")) {</a:t>
            </a:r>
          </a:p>
          <a:p>
            <a:r>
              <a:rPr lang="en-GB" altLang="en-US" sz="1800">
                <a:latin typeface="Courier New" charset="0"/>
              </a:rPr>
              <a:t>            …</a:t>
            </a:r>
          </a:p>
          <a:p>
            <a:r>
              <a:rPr lang="en-GB" altLang="en-US" sz="1800">
                <a:latin typeface="Courier New" charset="0"/>
              </a:rPr>
              <a:t>        }</a:t>
            </a:r>
          </a:p>
          <a:p>
            <a:r>
              <a:rPr lang="en-GB" altLang="en-US" sz="1800">
                <a:latin typeface="Courier New" charset="0"/>
              </a:rPr>
              <a:t>        else if (command.equals("Quit")) {</a:t>
            </a:r>
          </a:p>
          <a:p>
            <a:r>
              <a:rPr lang="en-GB" altLang="en-US" sz="1800">
                <a:latin typeface="Courier New" charset="0"/>
              </a:rPr>
              <a:t>            …</a:t>
            </a:r>
          </a:p>
          <a:p>
            <a:r>
              <a:rPr lang="en-GB" altLang="en-US" sz="1800">
                <a:latin typeface="Courier New" charset="0"/>
              </a:rPr>
              <a:t>        }</a:t>
            </a:r>
          </a:p>
          <a:p>
            <a:r>
              <a:rPr lang="en-GB" altLang="en-US" sz="1800">
                <a:latin typeface="Courier New" charset="0"/>
              </a:rPr>
              <a:t>        …</a:t>
            </a:r>
          </a:p>
          <a:p>
            <a:r>
              <a:rPr lang="en-GB" altLang="en-US" sz="1800">
                <a:latin typeface="Courier New" charset="0"/>
              </a:rPr>
              <a:t>    }</a:t>
            </a: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r>
              <a:rPr lang="en-GB" altLang="en-US" sz="1800">
                <a:latin typeface="Courier New" charset="0"/>
              </a:rPr>
              <a:t>    private void makeMenuBar(Jframe frame)</a:t>
            </a:r>
          </a:p>
          <a:p>
            <a:r>
              <a:rPr lang="en-GB" altLang="en-US" sz="1800">
                <a:latin typeface="Courier New" charset="0"/>
              </a:rPr>
              <a:t>    {</a:t>
            </a:r>
          </a:p>
          <a:p>
            <a:r>
              <a:rPr lang="en-GB" altLang="en-US" sz="1800">
                <a:latin typeface="Courier New" charset="0"/>
              </a:rPr>
              <a:t>        …</a:t>
            </a:r>
          </a:p>
          <a:p>
            <a:r>
              <a:rPr lang="en-GB" altLang="en-US" sz="1800">
                <a:latin typeface="Courier New" charset="0"/>
              </a:rPr>
              <a:t>        openItem.addActionListener(this);</a:t>
            </a:r>
          </a:p>
          <a:p>
            <a:r>
              <a:rPr lang="en-GB" altLang="en-US" sz="1800">
                <a:latin typeface="Courier New" charset="0"/>
              </a:rPr>
              <a:t>        …</a:t>
            </a:r>
          </a:p>
          <a:p>
            <a:r>
              <a:rPr lang="en-GB" altLang="en-US" sz="1800">
                <a:latin typeface="Courier New" charset="0"/>
              </a:rPr>
              <a:t>    }</a:t>
            </a:r>
          </a:p>
          <a:p>
            <a:r>
              <a:rPr lang="en-GB" alt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Centralized event handling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ea typeface="MS PGothic" charset="-128"/>
              </a:rPr>
              <a:t>The approach works.</a:t>
            </a:r>
          </a:p>
          <a:p>
            <a:pPr eaLnBrk="1" hangingPunct="1"/>
            <a:r>
              <a:rPr lang="en-GB" altLang="en-US" sz="2800">
                <a:ea typeface="MS PGothic" charset="-128"/>
              </a:rPr>
              <a:t>It is used, so you should be aware of it.</a:t>
            </a:r>
          </a:p>
          <a:p>
            <a:pPr eaLnBrk="1" hangingPunct="1"/>
            <a:r>
              <a:rPr lang="en-GB" altLang="en-US" sz="2800">
                <a:ea typeface="MS PGothic" charset="-128"/>
              </a:rPr>
              <a:t>However …</a:t>
            </a:r>
          </a:p>
          <a:p>
            <a:pPr lvl="1" eaLnBrk="1" hangingPunct="1"/>
            <a:r>
              <a:rPr lang="en-GB" altLang="en-US" sz="2400">
                <a:ea typeface="MS PGothic" charset="-128"/>
              </a:rPr>
              <a:t>It does not scale well.</a:t>
            </a:r>
          </a:p>
          <a:p>
            <a:pPr lvl="1" eaLnBrk="1" hangingPunct="1"/>
            <a:r>
              <a:rPr lang="en-GB" altLang="en-US" sz="2400">
                <a:ea typeface="MS PGothic" charset="-128"/>
              </a:rPr>
              <a:t>Identifying components by their text is fragile.</a:t>
            </a:r>
          </a:p>
          <a:p>
            <a:pPr eaLnBrk="1" hangingPunct="1"/>
            <a:r>
              <a:rPr lang="en-GB" altLang="en-US" sz="2800">
                <a:ea typeface="MS PGothic" charset="-128"/>
              </a:rPr>
              <a:t>An alternative approach is preferred.</a:t>
            </a:r>
          </a:p>
          <a:p>
            <a:pPr eaLnBrk="1" hangingPunct="1"/>
            <a:endParaRPr lang="en-GB" altLang="en-US" sz="280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Lambdas as event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earlier material if necessary:</a:t>
            </a:r>
          </a:p>
          <a:p>
            <a:pPr lvl="1"/>
            <a:r>
              <a:rPr lang="en-US" dirty="0" smtClean="0"/>
              <a:t>Chapter 5 introduces lambdas.</a:t>
            </a:r>
          </a:p>
          <a:p>
            <a:pPr lvl="1"/>
            <a:r>
              <a:rPr lang="en-US" dirty="0" smtClean="0"/>
              <a:t>Chapter 12 introduces functional interfaces.</a:t>
            </a:r>
          </a:p>
          <a:p>
            <a:r>
              <a:rPr lang="en-US" dirty="0" smtClean="0"/>
              <a:t>Many event handler interfaces consist of a single abstract method.</a:t>
            </a:r>
          </a:p>
          <a:p>
            <a:pPr lvl="1"/>
            <a:r>
              <a:rPr lang="en-US" dirty="0" smtClean="0"/>
              <a:t>They are functional interfaces.</a:t>
            </a:r>
          </a:p>
          <a:p>
            <a:pPr lvl="1"/>
            <a:r>
              <a:rPr lang="en-US" dirty="0" smtClean="0"/>
              <a:t>Suited to implementation as lambdas.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3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for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ActionListener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1042" y="2069121"/>
            <a:ext cx="8111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JMenuItem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openItem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new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JMenuItem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("Open");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openItem.addActionListener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ev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 -&gt; {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openFile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(); }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085184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item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.addActionListener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ev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-&gt; { </a:t>
            </a:r>
            <a:r>
              <a:rPr lang="en-US" i="1" dirty="0" smtClean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rPr>
              <a:t>actions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});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536688"/>
            <a:ext cx="207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General form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6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The imageviewer project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36867" name="Picture 1" descr="imageviewer1-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58900"/>
            <a:ext cx="6831013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Image processing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" name="Picture 1" descr="fig-13.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56" y="1484784"/>
            <a:ext cx="5752596" cy="520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Class responsibilities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b="1" dirty="0" err="1">
                <a:latin typeface="Courier New" pitchFamily="49" charset="0"/>
                <a:ea typeface="+mn-ea"/>
                <a:cs typeface="+mn-cs"/>
              </a:rPr>
              <a:t>ImageViewer</a:t>
            </a:r>
            <a:endParaRPr lang="en-GB" sz="2800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sz="2400" dirty="0">
                <a:ea typeface="+mn-ea"/>
              </a:rPr>
              <a:t>Sets up the GUI structure.</a:t>
            </a:r>
          </a:p>
          <a:p>
            <a:pPr eaLnBrk="1" hangingPunct="1">
              <a:defRPr/>
            </a:pPr>
            <a:r>
              <a:rPr lang="en-GB" sz="2800" b="1" dirty="0" err="1">
                <a:latin typeface="Courier New" pitchFamily="49" charset="0"/>
                <a:ea typeface="+mn-ea"/>
                <a:cs typeface="+mn-cs"/>
              </a:rPr>
              <a:t>ImageFileManager</a:t>
            </a:r>
            <a:endParaRPr lang="en-GB" sz="2800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sz="2400" dirty="0">
                <a:ea typeface="+mn-ea"/>
              </a:rPr>
              <a:t>Static methods for image file loading and saving.</a:t>
            </a:r>
          </a:p>
          <a:p>
            <a:pPr eaLnBrk="1" hangingPunct="1">
              <a:defRPr/>
            </a:pPr>
            <a:r>
              <a:rPr lang="en-GB" sz="2800" b="1" dirty="0" err="1">
                <a:latin typeface="Courier New" pitchFamily="49" charset="0"/>
                <a:ea typeface="+mn-ea"/>
                <a:cs typeface="+mn-cs"/>
              </a:rPr>
              <a:t>ImagePanel</a:t>
            </a:r>
            <a:endParaRPr lang="en-GB" sz="2800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sz="2400" dirty="0">
                <a:ea typeface="+mn-ea"/>
              </a:rPr>
              <a:t>Displays the image within the GUI.</a:t>
            </a:r>
          </a:p>
          <a:p>
            <a:pPr eaLnBrk="1" hangingPunct="1">
              <a:defRPr/>
            </a:pPr>
            <a:r>
              <a:rPr lang="en-GB" sz="2800" b="1" dirty="0" err="1">
                <a:latin typeface="Courier New" pitchFamily="49" charset="0"/>
                <a:ea typeface="+mn-ea"/>
                <a:cs typeface="+mn-cs"/>
              </a:rPr>
              <a:t>OFImage</a:t>
            </a:r>
            <a:endParaRPr lang="en-GB" sz="2800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sz="2400" dirty="0">
                <a:ea typeface="+mn-ea"/>
              </a:rPr>
              <a:t>Models a 2D image.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Constructing GUIs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Interface components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GUI layout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Event handling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OFImage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Our subclass of </a:t>
            </a: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BufferedImage</a:t>
            </a:r>
            <a:r>
              <a:rPr lang="en-GB" dirty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Represents a 2D array of pixels.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Important methods:</a:t>
            </a:r>
          </a:p>
          <a:p>
            <a:pPr lvl="1"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</a:rPr>
              <a:t>getPixel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setPixel</a:t>
            </a:r>
            <a:endParaRPr lang="en-GB" b="1" dirty="0">
              <a:latin typeface="Courier New" pitchFamily="49" charset="0"/>
              <a:ea typeface="+mn-ea"/>
            </a:endParaRPr>
          </a:p>
          <a:p>
            <a:pPr lvl="1"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</a:rPr>
              <a:t>getWidth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getHeight</a:t>
            </a:r>
            <a:endParaRPr lang="en-GB" b="1" dirty="0">
              <a:latin typeface="Courier New" pitchFamily="49" charset="0"/>
              <a:ea typeface="+mn-ea"/>
            </a:endParaRP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Each pixel has a </a:t>
            </a:r>
            <a:r>
              <a:rPr lang="en-GB" dirty="0" err="1">
                <a:ea typeface="+mn-ea"/>
                <a:cs typeface="+mn-cs"/>
              </a:rPr>
              <a:t>color</a:t>
            </a:r>
            <a:r>
              <a:rPr lang="en-GB" dirty="0">
                <a:ea typeface="+mn-ea"/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We use </a:t>
            </a:r>
            <a:r>
              <a:rPr lang="en-GB" b="1" dirty="0" err="1">
                <a:latin typeface="Courier New" pitchFamily="49" charset="0"/>
                <a:ea typeface="+mn-ea"/>
              </a:rPr>
              <a:t>java.awt.Color</a:t>
            </a:r>
            <a:r>
              <a:rPr lang="en-GB" dirty="0">
                <a:ea typeface="+mn-ea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Adding an ImagePanel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77263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Courier New" charset="0"/>
              </a:rPr>
              <a:t>public class ImageViewer</a:t>
            </a:r>
          </a:p>
          <a:p>
            <a:r>
              <a:rPr lang="en-GB" altLang="en-US" sz="1800">
                <a:latin typeface="Courier New" charset="0"/>
              </a:rPr>
              <a:t>{</a:t>
            </a:r>
          </a:p>
          <a:p>
            <a:r>
              <a:rPr lang="en-GB" altLang="en-US" sz="1800">
                <a:latin typeface="Courier New" charset="0"/>
              </a:rPr>
              <a:t>    private JFrame frame;</a:t>
            </a:r>
          </a:p>
          <a:p>
            <a:r>
              <a:rPr lang="en-GB" altLang="en-US" sz="1800">
                <a:latin typeface="Courier New" charset="0"/>
              </a:rPr>
              <a:t>    private ImagePanel imagePanel;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private void makeFrame()</a:t>
            </a:r>
          </a:p>
          <a:p>
            <a:r>
              <a:rPr lang="en-GB" altLang="en-US" sz="1800">
                <a:latin typeface="Courier New" charset="0"/>
              </a:rPr>
              <a:t>    {</a:t>
            </a:r>
          </a:p>
          <a:p>
            <a:r>
              <a:rPr lang="en-GB" altLang="en-US" sz="1800">
                <a:latin typeface="Courier New" charset="0"/>
              </a:rPr>
              <a:t>        Container contentPane = frame.getContentPane();</a:t>
            </a:r>
          </a:p>
          <a:p>
            <a:r>
              <a:rPr lang="en-GB" altLang="en-US" sz="1800">
                <a:latin typeface="Courier New" charset="0"/>
              </a:rPr>
              <a:t>        imagePanel = new ImagePanel();</a:t>
            </a:r>
          </a:p>
          <a:p>
            <a:r>
              <a:rPr lang="en-GB" altLang="en-US" sz="1800">
                <a:latin typeface="Courier New" charset="0"/>
              </a:rPr>
              <a:t>        contentPane.add(imagePanel);</a:t>
            </a:r>
          </a:p>
          <a:p>
            <a:r>
              <a:rPr lang="en-GB" altLang="en-US" sz="1800">
                <a:latin typeface="Courier New" charset="0"/>
              </a:rPr>
              <a:t>    }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r>
              <a:rPr lang="en-GB" alt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Loading an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177925" y="1447800"/>
            <a:ext cx="745172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800">
                <a:latin typeface="Courier New" charset="0"/>
              </a:rPr>
              <a:t>public class ImageViewer</a:t>
            </a:r>
          </a:p>
          <a:p>
            <a:r>
              <a:rPr lang="en-GB" altLang="en-US" sz="1800">
                <a:latin typeface="Courier New" charset="0"/>
              </a:rPr>
              <a:t>{</a:t>
            </a:r>
          </a:p>
          <a:p>
            <a:r>
              <a:rPr lang="en-GB" altLang="en-US" sz="1800">
                <a:latin typeface="Courier New" charset="0"/>
              </a:rPr>
              <a:t>    private JFrame frame;</a:t>
            </a:r>
          </a:p>
          <a:p>
            <a:r>
              <a:rPr lang="en-GB" altLang="en-US" sz="1800">
                <a:latin typeface="Courier New" charset="0"/>
              </a:rPr>
              <a:t>    private ImagePanel imagePanel;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private void openFile()</a:t>
            </a:r>
          </a:p>
          <a:p>
            <a:r>
              <a:rPr lang="en-GB" altLang="en-US" sz="1800">
                <a:latin typeface="Courier New" charset="0"/>
              </a:rPr>
              <a:t>    {</a:t>
            </a:r>
          </a:p>
          <a:p>
            <a:r>
              <a:rPr lang="en-GB" altLang="en-US" sz="1800">
                <a:latin typeface="Courier New" charset="0"/>
              </a:rPr>
              <a:t>        File selectedFile = …;</a:t>
            </a:r>
          </a:p>
          <a:p>
            <a:r>
              <a:rPr lang="en-GB" altLang="en-US" sz="1800">
                <a:latin typeface="Courier New" charset="0"/>
              </a:rPr>
              <a:t>        OFImage image =</a:t>
            </a:r>
          </a:p>
          <a:p>
            <a:r>
              <a:rPr lang="en-GB" altLang="en-US" sz="1800">
                <a:latin typeface="Courier New" charset="0"/>
              </a:rPr>
              <a:t>            ImageFileManager.loadImage(selectedFile);</a:t>
            </a:r>
          </a:p>
          <a:p>
            <a:r>
              <a:rPr lang="en-GB" altLang="en-US" sz="1800">
                <a:latin typeface="Courier New" charset="0"/>
              </a:rPr>
              <a:t>        imagePanel.setImage(image);</a:t>
            </a:r>
          </a:p>
          <a:p>
            <a:r>
              <a:rPr lang="en-GB" altLang="en-US" sz="1800">
                <a:latin typeface="Courier New" charset="0"/>
              </a:rPr>
              <a:t>        frame.pack();</a:t>
            </a:r>
          </a:p>
          <a:p>
            <a:r>
              <a:rPr lang="en-GB" altLang="en-US" sz="1800">
                <a:latin typeface="Courier New" charset="0"/>
              </a:rPr>
              <a:t>    }</a:t>
            </a:r>
          </a:p>
          <a:p>
            <a:endParaRPr lang="en-GB" altLang="en-US" sz="1800">
              <a:latin typeface="Courier New" charset="0"/>
            </a:endParaRPr>
          </a:p>
          <a:p>
            <a:r>
              <a:rPr lang="en-GB" altLang="en-US" sz="1800">
                <a:latin typeface="Courier New" charset="0"/>
              </a:rPr>
              <a:t>    …</a:t>
            </a:r>
          </a:p>
          <a:p>
            <a:r>
              <a:rPr lang="en-GB" alt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Layout managers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Manage limited space for competing components.</a:t>
            </a:r>
          </a:p>
          <a:p>
            <a:pPr lvl="1"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</a:rPr>
              <a:t>FlowLayout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BorderLayout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GridLayout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BoxLayout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GridBagLayout</a:t>
            </a:r>
            <a:r>
              <a:rPr lang="en-GB" dirty="0"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Manage </a:t>
            </a:r>
            <a:r>
              <a:rPr lang="en-GB" b="1" dirty="0">
                <a:latin typeface="Courier New" pitchFamily="49" charset="0"/>
                <a:ea typeface="+mn-ea"/>
                <a:cs typeface="+mn-cs"/>
              </a:rPr>
              <a:t>Container</a:t>
            </a:r>
            <a:r>
              <a:rPr lang="en-GB" dirty="0">
                <a:ea typeface="+mn-ea"/>
                <a:cs typeface="+mn-cs"/>
              </a:rPr>
              <a:t> objects, e.g. a content pane.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Each imposes its own style.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FlowLayout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4035" name="Picture 1" descr="flow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916113"/>
            <a:ext cx="7213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flow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573463"/>
            <a:ext cx="5892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BorderLayout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5059" name="Picture 1" descr="border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7000"/>
            <a:ext cx="2959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border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3970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border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924175"/>
            <a:ext cx="5080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GridLayout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6083" name="Picture 1" descr="gri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700213"/>
            <a:ext cx="548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grid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3362325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box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4163"/>
            <a:ext cx="3517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BoxLayout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184138" y="4275137"/>
            <a:ext cx="242596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Note: no component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resizing.</a:t>
            </a:r>
          </a:p>
        </p:txBody>
      </p:sp>
      <p:pic>
        <p:nvPicPr>
          <p:cNvPr id="47109" name="Picture 3" descr="box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4163"/>
            <a:ext cx="2743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Nested containers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Sophisticated layouts can be obtained by nesting containers.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Use </a:t>
            </a:r>
            <a:r>
              <a:rPr lang="en-GB" b="1" dirty="0" err="1">
                <a:latin typeface="Courier New" pitchFamily="49" charset="0"/>
                <a:ea typeface="+mn-ea"/>
              </a:rPr>
              <a:t>JPanel</a:t>
            </a:r>
            <a:r>
              <a:rPr lang="en-GB" dirty="0">
                <a:ea typeface="+mn-ea"/>
              </a:rPr>
              <a:t> as a basic container.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Each container will have its own layout manager.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Often preferable to using a </a:t>
            </a: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GridBagLayout</a:t>
            </a:r>
            <a:r>
              <a:rPr lang="en-GB" dirty="0">
                <a:ea typeface="+mn-ea"/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Struts and Glue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MS PGothic" charset="-128"/>
              </a:rPr>
              <a:t>Invisible components used as spacing.</a:t>
            </a:r>
          </a:p>
          <a:p>
            <a:pPr eaLnBrk="1" hangingPunct="1"/>
            <a:r>
              <a:rPr lang="en-GB" altLang="en-US">
                <a:ea typeface="MS PGothic" charset="-128"/>
              </a:rPr>
              <a:t>Available from the </a:t>
            </a:r>
            <a:r>
              <a:rPr lang="en-GB" altLang="en-US" b="1">
                <a:latin typeface="Courier New" charset="0"/>
                <a:ea typeface="MS PGothic" charset="-128"/>
              </a:rPr>
              <a:t>Box</a:t>
            </a:r>
            <a:r>
              <a:rPr lang="en-GB" altLang="en-US">
                <a:ea typeface="MS PGothic" charset="-128"/>
              </a:rPr>
              <a:t> class.</a:t>
            </a:r>
          </a:p>
          <a:p>
            <a:pPr eaLnBrk="1" hangingPunct="1"/>
            <a:r>
              <a:rPr lang="en-GB" altLang="en-US">
                <a:ea typeface="MS PGothic" charset="-128"/>
              </a:rPr>
              <a:t>Strut: fixed size.</a:t>
            </a:r>
          </a:p>
          <a:p>
            <a:pPr lvl="1" eaLnBrk="1" hangingPunct="1"/>
            <a:r>
              <a:rPr lang="en-GB" altLang="en-US" sz="2000" b="1">
                <a:latin typeface="Courier New" charset="0"/>
                <a:ea typeface="MS PGothic" charset="-128"/>
              </a:rPr>
              <a:t>Component createHorizontalStrut(int width)</a:t>
            </a:r>
          </a:p>
          <a:p>
            <a:pPr lvl="1" eaLnBrk="1" hangingPunct="1"/>
            <a:r>
              <a:rPr lang="en-GB" altLang="en-US" sz="2000" b="1">
                <a:latin typeface="Courier New" charset="0"/>
                <a:ea typeface="MS PGothic" charset="-128"/>
              </a:rPr>
              <a:t>Component createVerticalStrut(int height)</a:t>
            </a:r>
            <a:r>
              <a:rPr lang="en-GB" altLang="en-US">
                <a:ea typeface="MS PGothic" charset="-128"/>
              </a:rPr>
              <a:t> </a:t>
            </a:r>
          </a:p>
          <a:p>
            <a:pPr eaLnBrk="1" hangingPunct="1"/>
            <a:r>
              <a:rPr lang="en-GB" altLang="en-US">
                <a:ea typeface="MS PGothic" charset="-128"/>
              </a:rPr>
              <a:t>Glue: fills available space.</a:t>
            </a:r>
          </a:p>
          <a:p>
            <a:pPr lvl="1" eaLnBrk="1" hangingPunct="1"/>
            <a:r>
              <a:rPr lang="en-GB" altLang="en-US" sz="2000" b="1">
                <a:latin typeface="Courier New" charset="0"/>
                <a:ea typeface="MS PGothic" charset="-128"/>
              </a:rPr>
              <a:t>Component createHorizontalGlue()</a:t>
            </a:r>
            <a:r>
              <a:rPr lang="en-GB" altLang="en-US">
                <a:ea typeface="MS PGothic" charset="-128"/>
              </a:rPr>
              <a:t> </a:t>
            </a:r>
          </a:p>
          <a:p>
            <a:pPr lvl="1" eaLnBrk="1" hangingPunct="1"/>
            <a:r>
              <a:rPr lang="en-GB" altLang="en-US" sz="2000" b="1">
                <a:latin typeface="Courier New" charset="0"/>
                <a:ea typeface="MS PGothic" charset="-128"/>
              </a:rPr>
              <a:t>Component createVerticalGlue()</a:t>
            </a:r>
            <a:endParaRPr lang="en-GB" altLang="en-US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GUI Principles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Components: GUI building blocks.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Buttons, menus, sliders, etc.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Layout: arranging components to form a usable GUI.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Using layout </a:t>
            </a:r>
            <a:r>
              <a:rPr lang="en-GB" i="1">
                <a:ea typeface="+mn-ea"/>
              </a:rPr>
              <a:t>managers</a:t>
            </a:r>
            <a:r>
              <a:rPr lang="en-GB">
                <a:ea typeface="+mn-ea"/>
              </a:rPr>
              <a:t>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Events: reacting to user input.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Button presses, menu selections,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Dialogs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Modal dialogs block all other interaction.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Forces a response from the user.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Non-modal dialogs allow other interaction.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This is sometimes desirable.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May be difficult to avoid inconsistencies.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>
                <a:latin typeface="Courier New" charset="0"/>
                <a:ea typeface="Courier New" charset="0"/>
                <a:cs typeface="Courier New" charset="0"/>
              </a:rPr>
              <a:t>JOptionPane</a:t>
            </a:r>
            <a:r>
              <a:rPr lang="en-GB" dirty="0">
                <a:ea typeface="+mj-ea"/>
                <a:cs typeface="+mj-cs"/>
              </a:rPr>
              <a:t> standard dialogs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Message dialog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Message text plus an OK button.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Confirm dialog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Yes, No, Cancel options.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Input dialog</a:t>
            </a:r>
          </a:p>
          <a:p>
            <a:pPr lvl="1" eaLnBrk="1" hangingPunct="1">
              <a:defRPr/>
            </a:pPr>
            <a:r>
              <a:rPr lang="en-GB">
                <a:ea typeface="+mn-ea"/>
              </a:rPr>
              <a:t>Message text and an input field.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Variations are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 message dialog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69024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private void </a:t>
            </a:r>
            <a:r>
              <a:rPr lang="en-US" sz="1800" dirty="0" err="1" smtClean="0">
                <a:latin typeface="Courier New" charset="0"/>
                <a:cs typeface="Times" charset="0"/>
              </a:rPr>
              <a:t>showAbout</a:t>
            </a:r>
            <a:r>
              <a:rPr lang="en-US" sz="1800" dirty="0" smtClean="0">
                <a:latin typeface="Courier New" charset="0"/>
                <a:cs typeface="Times" charset="0"/>
              </a:rPr>
              <a:t>()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</a:t>
            </a:r>
            <a:r>
              <a:rPr lang="en-US" sz="1800" dirty="0" err="1" smtClean="0">
                <a:latin typeface="Courier New" charset="0"/>
                <a:cs typeface="Times" charset="0"/>
              </a:rPr>
              <a:t>JOptionPane.showMessageDialog</a:t>
            </a:r>
            <a:r>
              <a:rPr lang="en-US" sz="1800" dirty="0" smtClean="0">
                <a:latin typeface="Courier New" charset="0"/>
                <a:cs typeface="Times" charset="0"/>
              </a:rPr>
              <a:t>(frame, 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            "</a:t>
            </a:r>
            <a:r>
              <a:rPr lang="en-US" sz="1800" dirty="0" err="1" smtClean="0">
                <a:latin typeface="Courier New" charset="0"/>
                <a:cs typeface="Times" charset="0"/>
              </a:rPr>
              <a:t>ImageViewer</a:t>
            </a:r>
            <a:r>
              <a:rPr lang="en-US" sz="1800" dirty="0" smtClean="0">
                <a:latin typeface="Courier New" charset="0"/>
                <a:cs typeface="Times" charset="0"/>
              </a:rPr>
              <a:t>\n" + VERSION,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            "About </a:t>
            </a:r>
            <a:r>
              <a:rPr lang="en-US" sz="1800" dirty="0" err="1" smtClean="0">
                <a:latin typeface="Courier New" charset="0"/>
                <a:cs typeface="Times" charset="0"/>
              </a:rPr>
              <a:t>ImageViewer</a:t>
            </a:r>
            <a:r>
              <a:rPr lang="en-US" sz="1800" dirty="0" smtClean="0">
                <a:latin typeface="Courier New" charset="0"/>
                <a:cs typeface="Times" charset="0"/>
              </a:rPr>
              <a:t>", 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                </a:t>
            </a:r>
            <a:r>
              <a:rPr lang="en-US" sz="1800" dirty="0" err="1" smtClean="0">
                <a:latin typeface="Courier New" charset="0"/>
                <a:cs typeface="Times" charset="0"/>
              </a:rPr>
              <a:t>JOptionPane.INFORMATION_MESSAGE</a:t>
            </a:r>
            <a:r>
              <a:rPr lang="en-US" sz="1800" dirty="0" smtClean="0">
                <a:latin typeface="Courier New" charset="0"/>
                <a:cs typeface="Times" charset="0"/>
              </a:rPr>
              <a:t>);</a:t>
            </a:r>
          </a:p>
          <a:p>
            <a:pPr>
              <a:defRPr/>
            </a:pPr>
            <a:r>
              <a:rPr lang="en-US" sz="1800" dirty="0" smtClean="0">
                <a:latin typeface="Courier New" charset="0"/>
                <a:cs typeface="Times" charset="0"/>
              </a:rPr>
              <a:t>}</a:t>
            </a:r>
            <a:endParaRPr lang="en-GB" sz="1800" dirty="0" smtClean="0">
              <a:latin typeface="Courier New" charset="0"/>
            </a:endParaRPr>
          </a:p>
        </p:txBody>
      </p:sp>
      <p:pic>
        <p:nvPicPr>
          <p:cNvPr id="52228" name="Picture 1" descr="message-dialo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3327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Image filters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Functions applied to the whole image.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595343" y="2996952"/>
            <a:ext cx="6029513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000" dirty="0" err="1" smtClean="0">
                <a:latin typeface="Courier New" charset="0"/>
                <a:cs typeface="Times" charset="0"/>
              </a:rPr>
              <a:t>int</a:t>
            </a:r>
            <a:r>
              <a:rPr lang="en-US" sz="2000" dirty="0" smtClean="0">
                <a:latin typeface="Courier New" charset="0"/>
                <a:cs typeface="Times" charset="0"/>
              </a:rPr>
              <a:t> height = </a:t>
            </a:r>
            <a:r>
              <a:rPr lang="en-US" sz="2000" dirty="0" err="1" smtClean="0">
                <a:latin typeface="Courier New" charset="0"/>
                <a:cs typeface="Times" charset="0"/>
              </a:rPr>
              <a:t>getHeight</a:t>
            </a:r>
            <a:r>
              <a:rPr lang="en-US" sz="2000" dirty="0" smtClean="0">
                <a:latin typeface="Courier New" charset="0"/>
                <a:cs typeface="Times" charset="0"/>
              </a:rPr>
              <a:t>();</a:t>
            </a:r>
          </a:p>
          <a:p>
            <a:pPr>
              <a:defRPr/>
            </a:pPr>
            <a:r>
              <a:rPr lang="en-US" sz="2000" dirty="0" err="1" smtClean="0">
                <a:latin typeface="Courier New" charset="0"/>
                <a:cs typeface="Times" charset="0"/>
              </a:rPr>
              <a:t>int</a:t>
            </a:r>
            <a:r>
              <a:rPr lang="en-US" sz="2000" dirty="0" smtClean="0">
                <a:latin typeface="Courier New" charset="0"/>
                <a:cs typeface="Times" charset="0"/>
              </a:rPr>
              <a:t> width = </a:t>
            </a:r>
            <a:r>
              <a:rPr lang="en-US" sz="2000" dirty="0" err="1" smtClean="0">
                <a:latin typeface="Courier New" charset="0"/>
                <a:cs typeface="Times" charset="0"/>
              </a:rPr>
              <a:t>getWidth</a:t>
            </a:r>
            <a:r>
              <a:rPr lang="en-US" sz="2000" dirty="0" smtClean="0">
                <a:latin typeface="Courier New" charset="0"/>
                <a:cs typeface="Times" charset="0"/>
              </a:rPr>
              <a:t>();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for(</a:t>
            </a:r>
            <a:r>
              <a:rPr lang="en-US" sz="2000" dirty="0" err="1" smtClean="0">
                <a:latin typeface="Courier New" charset="0"/>
                <a:cs typeface="Times" charset="0"/>
              </a:rPr>
              <a:t>int</a:t>
            </a:r>
            <a:r>
              <a:rPr lang="en-US" sz="2000" dirty="0" smtClean="0">
                <a:latin typeface="Courier New" charset="0"/>
                <a:cs typeface="Times" charset="0"/>
              </a:rPr>
              <a:t> y = 0; y &lt; height; y++) {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    for(</a:t>
            </a:r>
            <a:r>
              <a:rPr lang="en-US" sz="2000" dirty="0" err="1" smtClean="0">
                <a:latin typeface="Courier New" charset="0"/>
                <a:cs typeface="Times" charset="0"/>
              </a:rPr>
              <a:t>int</a:t>
            </a:r>
            <a:r>
              <a:rPr lang="en-US" sz="2000" dirty="0" smtClean="0">
                <a:latin typeface="Courier New" charset="0"/>
                <a:cs typeface="Times" charset="0"/>
              </a:rPr>
              <a:t> x = 0; x &lt; width; x++) {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        Color pixel = </a:t>
            </a:r>
            <a:r>
              <a:rPr lang="en-US" sz="2000" dirty="0" err="1" smtClean="0">
                <a:latin typeface="Courier New" charset="0"/>
                <a:cs typeface="Times" charset="0"/>
              </a:rPr>
              <a:t>getPixel</a:t>
            </a:r>
            <a:r>
              <a:rPr lang="en-US" sz="2000" dirty="0" smtClean="0">
                <a:latin typeface="Courier New" charset="0"/>
                <a:cs typeface="Times" charset="0"/>
              </a:rPr>
              <a:t>(x, y);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        </a:t>
            </a:r>
            <a:r>
              <a:rPr lang="en-US" sz="2000" i="1" dirty="0" smtClean="0">
                <a:latin typeface="Courier New" charset="0"/>
                <a:cs typeface="Times" charset="0"/>
              </a:rPr>
              <a:t>alter the pixel's color value</a:t>
            </a:r>
            <a:r>
              <a:rPr lang="en-US" sz="2000" dirty="0" smtClean="0">
                <a:latin typeface="Courier New" charset="0"/>
                <a:cs typeface="Times" charset="0"/>
              </a:rPr>
              <a:t>;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        </a:t>
            </a:r>
            <a:r>
              <a:rPr lang="de-DE" sz="2000" dirty="0" err="1" smtClean="0">
                <a:latin typeface="Courier New" charset="0"/>
                <a:cs typeface="Times" charset="0"/>
              </a:rPr>
              <a:t>setPixel</a:t>
            </a:r>
            <a:r>
              <a:rPr lang="de-DE" sz="2000" dirty="0" smtClean="0">
                <a:latin typeface="Courier New" charset="0"/>
                <a:cs typeface="Times" charset="0"/>
              </a:rPr>
              <a:t>(x, </a:t>
            </a:r>
            <a:r>
              <a:rPr lang="de-DE" sz="2000" dirty="0" err="1" smtClean="0">
                <a:latin typeface="Courier New" charset="0"/>
                <a:cs typeface="Times" charset="0"/>
              </a:rPr>
              <a:t>y</a:t>
            </a:r>
            <a:r>
              <a:rPr lang="de-DE" sz="2000" dirty="0" smtClean="0">
                <a:latin typeface="Courier New" charset="0"/>
                <a:cs typeface="Times" charset="0"/>
              </a:rPr>
              <a:t>, </a:t>
            </a:r>
            <a:r>
              <a:rPr lang="de-DE" sz="2000" dirty="0" err="1" smtClean="0">
                <a:latin typeface="Courier New" charset="0"/>
                <a:cs typeface="Times" charset="0"/>
              </a:rPr>
              <a:t>pixel</a:t>
            </a:r>
            <a:r>
              <a:rPr lang="de-DE" sz="2000" dirty="0" smtClean="0">
                <a:latin typeface="Courier New" charset="0"/>
                <a:cs typeface="Times" charset="0"/>
              </a:rPr>
              <a:t>);</a:t>
            </a:r>
            <a:endParaRPr lang="en-US" sz="2000" dirty="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de-DE" sz="2000" dirty="0" smtClean="0">
                <a:latin typeface="Courier New" charset="0"/>
                <a:cs typeface="Times" charset="0"/>
              </a:rPr>
              <a:t>    </a:t>
            </a:r>
            <a:r>
              <a:rPr lang="en-US" sz="2000" dirty="0" smtClean="0">
                <a:latin typeface="Courier New" charset="0"/>
                <a:cs typeface="Times" charset="0"/>
              </a:rPr>
              <a:t>}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cs typeface="Times" charset="0"/>
              </a:rPr>
              <a:t>}</a:t>
            </a:r>
            <a:r>
              <a:rPr lang="en-GB" sz="2000" dirty="0" smtClean="0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Adding further filters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9163" y="1295400"/>
            <a:ext cx="4567237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nb-NO" sz="1400" smtClean="0">
                <a:latin typeface="Courier New" charset="0"/>
                <a:cs typeface="Times" charset="0"/>
              </a:rPr>
              <a:t>private void makeLighter()</a:t>
            </a:r>
            <a:endParaRPr lang="en-US" sz="1400" smtClean="0">
              <a:latin typeface="Courier New" charset="0"/>
              <a:cs typeface="Times" charset="0"/>
            </a:endParaRP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if(currentImage != null) 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currentImage.lighter();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frame.repaint();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showStatus("Applied: lighter");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}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else 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showStatus("No image loaded.");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}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}</a:t>
            </a:r>
            <a:r>
              <a:rPr lang="en-GB" sz="1400" smtClean="0">
                <a:latin typeface="Courier New" charset="0"/>
              </a:rPr>
              <a:t>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19163" y="3886200"/>
            <a:ext cx="4565650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private void threshold()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if(currentImage != null) 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currentImage.threshold();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frame.repaint();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showStatus("Applied: threshold");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}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else {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    showStatus("No image loaded.");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    }</a:t>
            </a:r>
          </a:p>
          <a:p>
            <a:pPr>
              <a:defRPr/>
            </a:pPr>
            <a:r>
              <a:rPr lang="en-US" sz="1400" smtClean="0">
                <a:latin typeface="Courier New" charset="0"/>
                <a:cs typeface="Times" charset="0"/>
              </a:rPr>
              <a:t>}</a:t>
            </a:r>
            <a:endParaRPr lang="en-GB" sz="1400" smtClean="0">
              <a:latin typeface="Courier New" charset="0"/>
            </a:endParaRP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5791200" y="2286000"/>
            <a:ext cx="2743200" cy="1143000"/>
          </a:xfrm>
          <a:prstGeom prst="cloudCallout">
            <a:avLst>
              <a:gd name="adj1" fmla="val -41144"/>
              <a:gd name="adj2" fmla="val 1126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defRPr/>
            </a:pPr>
            <a:endParaRPr lang="en-GB" sz="1800"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6047773" y="2590800"/>
            <a:ext cx="219512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rPr>
              <a:t>Code duplication?</a:t>
            </a:r>
          </a:p>
          <a:p>
            <a:pPr algn="ctr">
              <a:defRPr/>
            </a:pPr>
            <a:r>
              <a:rPr lang="en-GB" sz="1800" dirty="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rPr>
              <a:t>Refactor!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Adding further filters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+mn-ea"/>
                <a:cs typeface="+mn-cs"/>
              </a:rPr>
              <a:t>Define a </a:t>
            </a:r>
            <a:r>
              <a:rPr lang="en-GB" b="1" dirty="0">
                <a:latin typeface="Courier New" pitchFamily="49" charset="0"/>
                <a:ea typeface="+mn-ea"/>
                <a:cs typeface="+mn-cs"/>
              </a:rPr>
              <a:t>Filter</a:t>
            </a:r>
            <a:r>
              <a:rPr lang="en-GB" dirty="0">
                <a:ea typeface="+mn-ea"/>
                <a:cs typeface="+mn-cs"/>
              </a:rPr>
              <a:t> superclass (abstract).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+mn-ea"/>
                <a:cs typeface="+mn-cs"/>
              </a:rPr>
              <a:t>Create function-specific subclasses.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+mn-ea"/>
                <a:cs typeface="+mn-cs"/>
              </a:rPr>
              <a:t>Create a collection of subclass instances in </a:t>
            </a: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ImageViewer</a:t>
            </a:r>
            <a:r>
              <a:rPr lang="en-GB" dirty="0"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+mn-ea"/>
                <a:cs typeface="+mn-cs"/>
              </a:rPr>
              <a:t>Define a generic </a:t>
            </a: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applyFilter</a:t>
            </a:r>
            <a:r>
              <a:rPr lang="en-GB" dirty="0">
                <a:ea typeface="+mn-ea"/>
                <a:cs typeface="+mn-cs"/>
              </a:rPr>
              <a:t> method.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+mn-ea"/>
                <a:cs typeface="+mn-cs"/>
              </a:rPr>
              <a:t>See </a:t>
            </a:r>
            <a:r>
              <a:rPr lang="en-GB" i="1" dirty="0">
                <a:ea typeface="+mn-ea"/>
                <a:cs typeface="+mn-cs"/>
              </a:rPr>
              <a:t>imageviewer2-0</a:t>
            </a:r>
            <a:r>
              <a:rPr lang="en-GB" dirty="0">
                <a:ea typeface="+mn-ea"/>
                <a:cs typeface="+mn-cs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imageviewer2-0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graphicFrame>
        <p:nvGraphicFramePr>
          <p:cNvPr id="56323" name="Object 2"/>
          <p:cNvGraphicFramePr>
            <a:graphicFrameLocks noChangeAspect="1"/>
          </p:cNvGraphicFramePr>
          <p:nvPr/>
        </p:nvGraphicFramePr>
        <p:xfrm>
          <a:off x="914400" y="1573213"/>
          <a:ext cx="784860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Image" r:id="rId3" imgW="1071374" imgH="658091" progId="Photoshop.Image.6">
                  <p:embed/>
                </p:oleObj>
              </mc:Choice>
              <mc:Fallback>
                <p:oleObj name="Image" r:id="rId3" imgW="1071374" imgH="65809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73213"/>
                        <a:ext cx="7848600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nested-layouts-croppe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17907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Buttons and nested layouts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219200" y="3581400"/>
            <a:ext cx="238749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A </a:t>
            </a:r>
            <a:r>
              <a:rPr lang="en-GB" sz="1800" dirty="0" err="1" smtClean="0">
                <a:solidFill>
                  <a:schemeClr val="accent2"/>
                </a:solidFill>
                <a:latin typeface="Arial" charset="0"/>
              </a:rPr>
              <a:t>GridLayout</a:t>
            </a: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 inside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a </a:t>
            </a:r>
            <a:r>
              <a:rPr lang="en-GB" sz="1800" dirty="0" err="1" smtClean="0">
                <a:solidFill>
                  <a:schemeClr val="accent2"/>
                </a:solidFill>
                <a:latin typeface="Arial" charset="0"/>
              </a:rPr>
              <a:t>FlowLayout</a:t>
            </a: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 inside</a:t>
            </a:r>
          </a:p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a </a:t>
            </a:r>
            <a:r>
              <a:rPr lang="en-GB" sz="1800" dirty="0" err="1" smtClean="0">
                <a:solidFill>
                  <a:schemeClr val="accent2"/>
                </a:solidFill>
                <a:latin typeface="Arial" charset="0"/>
              </a:rPr>
              <a:t>BorderLayout</a:t>
            </a: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 flipV="1">
            <a:off x="3352800" y="3886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Borders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Used to add decoration around components.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Defined in </a:t>
            </a: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javax.swing.border</a:t>
            </a:r>
            <a:endParaRPr lang="en-GB" b="1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</a:rPr>
              <a:t>BevelBorder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CompoundBorder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EmptyBorder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EtchedBorder</a:t>
            </a:r>
            <a:r>
              <a:rPr lang="en-GB" dirty="0">
                <a:ea typeface="+mn-ea"/>
              </a:rPr>
              <a:t>, </a:t>
            </a:r>
            <a:r>
              <a:rPr lang="en-GB" b="1" dirty="0" err="1">
                <a:latin typeface="Courier New" pitchFamily="49" charset="0"/>
                <a:ea typeface="+mn-ea"/>
              </a:rPr>
              <a:t>TitledBorder</a:t>
            </a:r>
            <a:r>
              <a:rPr lang="en-GB" dirty="0">
                <a:ea typeface="+mn-ea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Adding spacing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1177925" y="2008188"/>
            <a:ext cx="73152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it-IT" altLang="en-US" sz="1800">
                <a:latin typeface="Courier New" charset="0"/>
              </a:rPr>
              <a:t>JPanel contentPane = (JPanel)frame.getContentPane();</a:t>
            </a:r>
            <a:endParaRPr lang="en-US" altLang="en-US" sz="1800">
              <a:latin typeface="Courier New" charset="0"/>
            </a:endParaRPr>
          </a:p>
          <a:p>
            <a:r>
              <a:rPr lang="en-US" altLang="en-US" sz="1800">
                <a:latin typeface="Courier New" charset="0"/>
              </a:rPr>
              <a:t>contentPane.setBorder(new EmptyBorder(6, 6, 6, 6));</a:t>
            </a:r>
          </a:p>
          <a:p>
            <a:r>
              <a:rPr lang="en-US" altLang="en-US" sz="1800">
                <a:latin typeface="Courier New" charset="0"/>
              </a:rPr>
              <a:t> </a:t>
            </a:r>
          </a:p>
          <a:p>
            <a:r>
              <a:rPr lang="en-US" altLang="en-US" sz="1800">
                <a:latin typeface="Courier New" charset="0"/>
              </a:rPr>
              <a:t>// Specify the layout manager with nice spacing</a:t>
            </a:r>
          </a:p>
          <a:p>
            <a:r>
              <a:rPr lang="en-US" altLang="en-US" sz="1800">
                <a:latin typeface="Courier New" charset="0"/>
              </a:rPr>
              <a:t>contentPane.setLayout(new BorderLayout(6, 6));</a:t>
            </a:r>
          </a:p>
          <a:p>
            <a:r>
              <a:rPr lang="en-US" altLang="en-US" sz="1800">
                <a:latin typeface="Courier New" charset="0"/>
              </a:rPr>
              <a:t> </a:t>
            </a:r>
          </a:p>
          <a:p>
            <a:r>
              <a:rPr lang="en-US" altLang="en-US" sz="1800">
                <a:latin typeface="Courier New" charset="0"/>
              </a:rPr>
              <a:t>imagePanel = new ImagePanel();</a:t>
            </a:r>
          </a:p>
          <a:p>
            <a:r>
              <a:rPr lang="en-US" altLang="en-US" sz="1800">
                <a:latin typeface="Courier New" charset="0"/>
              </a:rPr>
              <a:t>imagePanel.setBorder(new EtchedBorder());</a:t>
            </a:r>
          </a:p>
          <a:p>
            <a:r>
              <a:rPr lang="en-US" altLang="en-US" sz="1800">
                <a:latin typeface="Courier New" charset="0"/>
              </a:rPr>
              <a:t>contentPane.add(imagePanel, BorderLayout.CENTER);</a:t>
            </a:r>
            <a:endParaRPr lang="en-GB" altLang="en-US" sz="180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AWT and Swing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19459" name="Picture 3" descr="fig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24125"/>
            <a:ext cx="701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Other components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Slider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Spinner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Tabbed pane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Scroll 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Nested class syntax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MS PGothic" charset="-128"/>
              </a:rPr>
              <a:t>Class definitions may be nested.</a:t>
            </a:r>
          </a:p>
          <a:p>
            <a:pPr lvl="1" eaLnBrk="1" hangingPunct="1"/>
            <a:r>
              <a:rPr lang="en-GB" altLang="en-US" sz="2400" b="1">
                <a:latin typeface="Courier New" charset="0"/>
                <a:ea typeface="MS PGothic" charset="-128"/>
              </a:rPr>
              <a:t>public class Enclosing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{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    …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    private class Inner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    {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        …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    }</a:t>
            </a:r>
            <a:br>
              <a:rPr lang="en-GB" altLang="en-US" sz="2400" b="1">
                <a:latin typeface="Courier New" charset="0"/>
                <a:ea typeface="MS PGothic" charset="-128"/>
              </a:rPr>
            </a:br>
            <a:r>
              <a:rPr lang="en-GB" altLang="en-US" sz="2400" b="1">
                <a:latin typeface="Courier New" charset="0"/>
                <a:ea typeface="MS PGothic" charset="-128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Inner classes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Instances of the inner class are localized within the enclosing class.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Instances of the inner class have access to the private members of the enclosing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Anonymous inner classes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Obey the rules of inner classes.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Used to create one-off objects for which a class name is not required.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Use a special syntax.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The instance is always referenced via its supertype, as it has no subtype name.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Anonymous action listener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69024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smtClean="0">
                <a:latin typeface="Courier New" charset="0"/>
              </a:rPr>
              <a:t>JMenuItem openItem = new JMenuItem("Open");</a:t>
            </a:r>
          </a:p>
          <a:p>
            <a:pPr>
              <a:defRPr/>
            </a:pPr>
            <a:endParaRPr lang="en-GB" sz="1800" smtClean="0">
              <a:latin typeface="Courier New" charset="0"/>
            </a:endParaRP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openItem.addActionListener(new ActionListener() {</a:t>
            </a: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     public void actionPerformed(ActionEvent e) {</a:t>
            </a: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         openFile(); </a:t>
            </a: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     }</a:t>
            </a: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});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5917" y="4625131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Compare with the lambda version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Anonymous class elements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850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smtClean="0">
                <a:latin typeface="Courier New" charset="0"/>
              </a:rPr>
              <a:t>openItem.addActionListener(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new ActionListener()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{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     public void actionPerformed(ActionEvent e)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     {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         openFile(); 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     }</a:t>
            </a:r>
          </a:p>
          <a:p>
            <a:pPr lvl="1">
              <a:defRPr/>
            </a:pPr>
            <a:r>
              <a:rPr lang="en-GB" sz="1800" smtClean="0">
                <a:latin typeface="Courier New" charset="0"/>
              </a:rPr>
              <a:t>}</a:t>
            </a:r>
          </a:p>
          <a:p>
            <a:pPr>
              <a:defRPr/>
            </a:pPr>
            <a:r>
              <a:rPr lang="en-GB" sz="1800" smtClean="0">
                <a:latin typeface="Courier New" charset="0"/>
              </a:rPr>
              <a:t>);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410200" y="2057400"/>
            <a:ext cx="314891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Trebuchet MS" charset="0"/>
              </a:rPr>
              <a:t>Anonymous object creation</a:t>
            </a:r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H="1">
            <a:off x="4572000" y="23622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752600" y="2514600"/>
            <a:ext cx="68580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206291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Trebuchet MS" charset="0"/>
              </a:rPr>
              <a:t>Actual parameter</a:t>
            </a: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V="1">
            <a:off x="2438400" y="4495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472113" y="4608513"/>
            <a:ext cx="183445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chemeClr val="accent2"/>
                </a:solidFill>
                <a:latin typeface="Trebuchet MS" charset="0"/>
              </a:rPr>
              <a:t>Class definition</a:t>
            </a:r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 flipH="1" flipV="1">
            <a:off x="4495800" y="41148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Exit on window close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71600" y="2286000"/>
            <a:ext cx="63547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err="1" smtClean="0">
                <a:latin typeface="Courier New" charset="0"/>
              </a:rPr>
              <a:t>frame.addWindowListener</a:t>
            </a:r>
            <a:r>
              <a:rPr lang="en-GB" sz="1800" dirty="0" smtClean="0">
                <a:latin typeface="Courier New" charset="0"/>
              </a:rPr>
              <a:t>(new </a:t>
            </a:r>
            <a:r>
              <a:rPr lang="en-GB" sz="1800" dirty="0" err="1" smtClean="0">
                <a:latin typeface="Courier New" charset="0"/>
              </a:rPr>
              <a:t>WindowAdapter</a:t>
            </a:r>
            <a:r>
              <a:rPr lang="en-GB" sz="1800" dirty="0" smtClean="0">
                <a:latin typeface="Courier New" charset="0"/>
              </a:rPr>
              <a:t>() {</a:t>
            </a:r>
            <a:br>
              <a:rPr lang="en-GB" sz="1800" dirty="0" smtClean="0">
                <a:latin typeface="Courier New" charset="0"/>
              </a:rPr>
            </a:br>
            <a:r>
              <a:rPr lang="en-GB" sz="1800" dirty="0" smtClean="0">
                <a:latin typeface="Courier New" charset="0"/>
              </a:rPr>
              <a:t>    public void </a:t>
            </a:r>
            <a:r>
              <a:rPr lang="en-GB" sz="1800" dirty="0" err="1" smtClean="0">
                <a:latin typeface="Courier New" charset="0"/>
              </a:rPr>
              <a:t>windowClosing</a:t>
            </a:r>
            <a:r>
              <a:rPr lang="en-GB" sz="1800" dirty="0" smtClean="0">
                <a:latin typeface="Courier New" charset="0"/>
              </a:rPr>
              <a:t>(</a:t>
            </a:r>
            <a:r>
              <a:rPr lang="en-GB" sz="1800" dirty="0" err="1" smtClean="0">
                <a:latin typeface="Courier New" charset="0"/>
              </a:rPr>
              <a:t>WindowEvent</a:t>
            </a:r>
            <a:r>
              <a:rPr lang="en-GB" sz="1800" dirty="0" smtClean="0">
                <a:latin typeface="Courier New" charset="0"/>
              </a:rPr>
              <a:t> e)</a:t>
            </a:r>
            <a:br>
              <a:rPr lang="en-GB" sz="1800" dirty="0" smtClean="0">
                <a:latin typeface="Courier New" charset="0"/>
              </a:rPr>
            </a:br>
            <a:r>
              <a:rPr lang="en-GB" sz="1800" dirty="0" smtClean="0">
                <a:latin typeface="Courier New" charset="0"/>
              </a:rPr>
              <a:t>    {</a:t>
            </a:r>
            <a:br>
              <a:rPr lang="en-GB" sz="1800" dirty="0" smtClean="0">
                <a:latin typeface="Courier New" charset="0"/>
              </a:rPr>
            </a:br>
            <a:r>
              <a:rPr lang="en-GB" sz="1800" dirty="0" smtClean="0">
                <a:latin typeface="Courier New" charset="0"/>
              </a:rPr>
              <a:t>        </a:t>
            </a:r>
            <a:r>
              <a:rPr lang="en-GB" sz="1800" dirty="0" err="1" smtClean="0">
                <a:latin typeface="Courier New" charset="0"/>
              </a:rPr>
              <a:t>System.exit</a:t>
            </a:r>
            <a:r>
              <a:rPr lang="en-GB" sz="1800" dirty="0" smtClean="0">
                <a:latin typeface="Courier New" charset="0"/>
              </a:rPr>
              <a:t>(0);</a:t>
            </a:r>
            <a:br>
              <a:rPr lang="en-GB" sz="1800" dirty="0" smtClean="0">
                <a:latin typeface="Courier New" charset="0"/>
              </a:rPr>
            </a:br>
            <a:r>
              <a:rPr lang="en-GB" sz="1800" dirty="0" smtClean="0">
                <a:latin typeface="Courier New" charset="0"/>
              </a:rPr>
              <a:t>    }</a:t>
            </a:r>
            <a:br>
              <a:rPr lang="en-GB" sz="1800" dirty="0" smtClean="0">
                <a:latin typeface="Courier New" charset="0"/>
              </a:rPr>
            </a:br>
            <a:r>
              <a:rPr lang="en-GB" sz="1800" dirty="0" smtClean="0">
                <a:latin typeface="Courier New" charset="0"/>
              </a:rPr>
              <a:t>});</a:t>
            </a: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1677988" y="4475163"/>
            <a:ext cx="6149975" cy="1330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GB" dirty="0" err="1">
                <a:solidFill>
                  <a:schemeClr val="accent2"/>
                </a:solidFill>
                <a:latin typeface="Courier New"/>
                <a:ea typeface="MS PGothic" charset="0"/>
                <a:cs typeface="Courier New"/>
              </a:rPr>
              <a:t>WindowAdapter</a:t>
            </a:r>
            <a:r>
              <a:rPr lang="en-GB" dirty="0">
                <a:solidFill>
                  <a:schemeClr val="accent2"/>
                </a:solidFill>
                <a:latin typeface="Trebuchet MS" charset="0"/>
                <a:ea typeface="MS PGothic" charset="0"/>
                <a:cs typeface="MS PGothic" charset="0"/>
              </a:rPr>
              <a:t> provides a no-op implementation of the </a:t>
            </a:r>
            <a:r>
              <a:rPr lang="en-GB" dirty="0" err="1">
                <a:solidFill>
                  <a:schemeClr val="accent2"/>
                </a:solidFill>
                <a:latin typeface="Courier New"/>
                <a:ea typeface="MS PGothic" charset="0"/>
                <a:cs typeface="Courier New"/>
              </a:rPr>
              <a:t>WindowListener</a:t>
            </a:r>
            <a:r>
              <a:rPr lang="en-GB" dirty="0">
                <a:solidFill>
                  <a:schemeClr val="accent2"/>
                </a:solidFill>
                <a:latin typeface="Trebuchet MS" charset="0"/>
                <a:ea typeface="MS PGothic" charset="0"/>
                <a:cs typeface="MS PGothic" charset="0"/>
              </a:rPr>
              <a:t> interface.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Review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Aim for cohesive application structures.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Endeavor to keep GUI elements separate from application functionality.</a:t>
            </a: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Pre-defined components simplify creation of sophisticated GUIs.</a:t>
            </a:r>
          </a:p>
          <a:p>
            <a:pPr eaLnBrk="1" hangingPunct="1">
              <a:defRPr/>
            </a:pPr>
            <a:r>
              <a:rPr lang="en-GB" sz="2800">
                <a:ea typeface="+mn-ea"/>
                <a:cs typeface="+mn-cs"/>
              </a:rPr>
              <a:t>Layout managers handle component juxtaposition.</a:t>
            </a:r>
          </a:p>
          <a:p>
            <a:pPr lvl="1" eaLnBrk="1" hangingPunct="1">
              <a:defRPr/>
            </a:pPr>
            <a:r>
              <a:rPr lang="en-GB" sz="2400">
                <a:ea typeface="+mn-ea"/>
              </a:rPr>
              <a:t>Nest containers for further control.</a:t>
            </a:r>
          </a:p>
          <a:p>
            <a:pPr eaLnBrk="1" hangingPunct="1">
              <a:defRPr/>
            </a:pPr>
            <a:endParaRPr lang="en-GB" sz="28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Review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Many components recognize user interactions with them.</a:t>
            </a:r>
          </a:p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Reactive components deliver events to listeners.</a:t>
            </a:r>
          </a:p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Lambdas are </a:t>
            </a:r>
            <a:r>
              <a:rPr lang="en-GB" dirty="0">
                <a:ea typeface="+mn-ea"/>
                <a:cs typeface="+mn-cs"/>
              </a:rPr>
              <a:t>commonly used to implement listeners</a:t>
            </a:r>
            <a:r>
              <a:rPr lang="en-GB" dirty="0" smtClean="0"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GB" dirty="0" smtClean="0">
                <a:ea typeface="+mn-ea"/>
                <a:cs typeface="+mn-cs"/>
              </a:rPr>
              <a:t>Anonymous inner classes are used where lambdas are not possible.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ageviewer-jfra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000250"/>
            <a:ext cx="4572000" cy="416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Elements of a frame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792788" y="1455738"/>
            <a:ext cx="65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latin typeface="Arial" charset="0"/>
              </a:rPr>
              <a:t>Title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latin typeface="Arial" charset="0"/>
              </a:rPr>
              <a:t>Menu bar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914400" y="4267200"/>
            <a:ext cx="164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smtClean="0">
                <a:latin typeface="Arial" charset="0"/>
              </a:rPr>
              <a:t>Content pane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5335588" y="17605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2057400" y="2286000"/>
            <a:ext cx="858838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08338" y="1303338"/>
            <a:ext cx="202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sz="1800" dirty="0" smtClean="0">
                <a:latin typeface="Arial" charset="0"/>
              </a:rPr>
              <a:t>Window controls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3365500" y="1684338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7180" name="Line 9"/>
          <p:cNvSpPr>
            <a:spLocks noChangeShapeType="1"/>
          </p:cNvSpPr>
          <p:nvPr/>
        </p:nvSpPr>
        <p:spPr bwMode="auto">
          <a:xfrm flipV="1">
            <a:off x="2514600" y="3810000"/>
            <a:ext cx="1905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Creating a frame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524000" y="1371600"/>
            <a:ext cx="522605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fr-FR" altLang="en-US" sz="1400">
                <a:latin typeface="Courier New" charset="0"/>
              </a:rPr>
              <a:t>import java.awt.*;</a:t>
            </a:r>
            <a:endParaRPr lang="en-US" altLang="en-US" sz="1400">
              <a:latin typeface="Courier New" charset="0"/>
            </a:endParaRPr>
          </a:p>
          <a:p>
            <a:r>
              <a:rPr lang="fr-FR" altLang="en-US" sz="1400">
                <a:latin typeface="Courier New" charset="0"/>
              </a:rPr>
              <a:t>import java.awt.event.*;</a:t>
            </a:r>
            <a:endParaRPr lang="en-US" altLang="en-US" sz="1400">
              <a:latin typeface="Courier New" charset="0"/>
            </a:endParaRPr>
          </a:p>
          <a:p>
            <a:r>
              <a:rPr lang="en-US" altLang="en-US" sz="1400">
                <a:latin typeface="Courier New" charset="0"/>
              </a:rPr>
              <a:t>import javax.swing.*;</a:t>
            </a:r>
          </a:p>
          <a:p>
            <a:r>
              <a:rPr lang="en-US" altLang="en-US" sz="1400">
                <a:latin typeface="Courier New" charset="0"/>
              </a:rPr>
              <a:t>  </a:t>
            </a:r>
          </a:p>
          <a:p>
            <a:r>
              <a:rPr lang="en-US" altLang="en-US" sz="1400">
                <a:latin typeface="Courier New" charset="0"/>
              </a:rPr>
              <a:t>public class ImageViewer</a:t>
            </a:r>
          </a:p>
          <a:p>
            <a:r>
              <a:rPr lang="en-US" altLang="en-US" sz="1400">
                <a:latin typeface="Courier New" charset="0"/>
              </a:rPr>
              <a:t>{</a:t>
            </a:r>
          </a:p>
          <a:p>
            <a:pPr lvl="1"/>
            <a:r>
              <a:rPr lang="nb-NO" altLang="en-US" sz="1400">
                <a:latin typeface="Courier New" charset="0"/>
              </a:rPr>
              <a:t>private JFrame frame;</a:t>
            </a:r>
            <a:endParaRPr lang="en-US" altLang="en-US" sz="1400">
              <a:latin typeface="Courier New" charset="0"/>
            </a:endParaRPr>
          </a:p>
          <a:p>
            <a:r>
              <a:rPr lang="nb-NO" altLang="en-US" sz="1400">
                <a:latin typeface="Courier New" charset="0"/>
              </a:rPr>
              <a:t>    </a:t>
            </a:r>
            <a:endParaRPr lang="en-US" altLang="en-US" sz="1400">
              <a:latin typeface="Courier New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/**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* Create an ImageViewer show it on screen.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*/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public ImageViewer()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{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    makeFrame();</a:t>
            </a:r>
          </a:p>
          <a:p>
            <a:pPr lvl="1"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}</a:t>
            </a:r>
          </a:p>
          <a:p>
            <a:pPr lvl="1">
              <a:spcBef>
                <a:spcPct val="50000"/>
              </a:spcBef>
            </a:pPr>
            <a:endParaRPr lang="en-US" altLang="en-US" sz="1400">
              <a:latin typeface="Courier New" charset="0"/>
            </a:endParaRPr>
          </a:p>
          <a:p>
            <a:pPr lvl="1">
              <a:spcBef>
                <a:spcPct val="50000"/>
              </a:spcBef>
            </a:pPr>
            <a:r>
              <a:rPr lang="en-US" altLang="en-US" sz="1400" i="1">
                <a:latin typeface="Courier New" charset="0"/>
              </a:rPr>
              <a:t>// rest of class omitted.</a:t>
            </a:r>
            <a:endParaRPr lang="en-US" altLang="en-US" sz="1400">
              <a:latin typeface="Courier New" charset="0"/>
            </a:endParaRPr>
          </a:p>
          <a:p>
            <a:r>
              <a:rPr lang="en-US" altLang="en-US" sz="1400">
                <a:latin typeface="Courier New" charset="0"/>
              </a:rPr>
              <a:t>}</a:t>
            </a:r>
            <a:r>
              <a:rPr lang="en-GB" altLang="en-US" sz="1200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The content pane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066800" y="1676400"/>
            <a:ext cx="617220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/**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* Create the Swing frame and its content.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*</a:t>
            </a:r>
            <a:r>
              <a:rPr lang="nb-NO" altLang="en-US" sz="1400">
                <a:latin typeface="Courier New" charset="0"/>
              </a:rPr>
              <a:t>/</a:t>
            </a:r>
            <a:endParaRPr lang="en-US" altLang="en-US" sz="1400">
              <a:latin typeface="Courier New" charset="0"/>
            </a:endParaRPr>
          </a:p>
          <a:p>
            <a:pPr>
              <a:spcBef>
                <a:spcPct val="50000"/>
              </a:spcBef>
            </a:pPr>
            <a:r>
              <a:rPr lang="nb-NO" altLang="en-US" sz="1400">
                <a:latin typeface="Courier New" charset="0"/>
              </a:rPr>
              <a:t>private void makeFrame()</a:t>
            </a:r>
            <a:endParaRPr lang="en-US" altLang="en-US" sz="1400">
              <a:latin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frame = new JFrame("ImageViewer");        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Container contentPane = frame.getContentPane();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    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JLabel label = new JLabel("I am a label.");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contentPane.add(label);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frame.pack();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    frame.setVisible(true);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latin typeface="Courier New" charset="0"/>
              </a:rPr>
              <a:t>}</a:t>
            </a:r>
          </a:p>
        </p:txBody>
      </p:sp>
      <p:pic>
        <p:nvPicPr>
          <p:cNvPr id="22532" name="Picture 1" descr="content-pa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13325"/>
            <a:ext cx="2921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Adding menus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JMenuBar</a:t>
            </a:r>
            <a:endParaRPr lang="en-GB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Displayed below the title.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Contains the menus.</a:t>
            </a:r>
          </a:p>
          <a:p>
            <a:pPr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JMenu</a:t>
            </a:r>
            <a:endParaRPr lang="en-GB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e.g. </a:t>
            </a:r>
            <a:r>
              <a:rPr lang="en-GB" i="1" dirty="0">
                <a:ea typeface="+mn-ea"/>
              </a:rPr>
              <a:t>File</a:t>
            </a:r>
            <a:r>
              <a:rPr lang="en-GB" dirty="0">
                <a:ea typeface="+mn-ea"/>
              </a:rPr>
              <a:t>. Contains the menu items.</a:t>
            </a:r>
          </a:p>
          <a:p>
            <a:pPr eaLnBrk="1" hangingPunct="1">
              <a:defRPr/>
            </a:pPr>
            <a:r>
              <a:rPr lang="en-GB" b="1" dirty="0" err="1">
                <a:latin typeface="Courier New" pitchFamily="49" charset="0"/>
                <a:ea typeface="+mn-ea"/>
                <a:cs typeface="+mn-cs"/>
              </a:rPr>
              <a:t>JMenuItem</a:t>
            </a:r>
            <a:endParaRPr lang="en-GB" b="1" dirty="0">
              <a:latin typeface="Courier New" pitchFamily="49" charset="0"/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e.g. </a:t>
            </a:r>
            <a:r>
              <a:rPr lang="en-GB" i="1" dirty="0">
                <a:ea typeface="+mn-ea"/>
              </a:rPr>
              <a:t>Open.</a:t>
            </a:r>
            <a:r>
              <a:rPr lang="en-GB" dirty="0">
                <a:ea typeface="+mn-ea"/>
              </a:rPr>
              <a:t> Individual items.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 b="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752600" y="625475"/>
            <a:ext cx="601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private void makeMenuBar(JFrame frame)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JMenuBar menubar = new JMenuBar();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frame.setJMenuBar(menubar);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    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// create the File menu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JMenu fileMenu = new JMenu("File");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menubar.add(fileMenu);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    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JMenuItem openItem = new JMenuItem("Open");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fileMenu.add(openItem);</a:t>
            </a:r>
          </a:p>
          <a:p>
            <a:pPr>
              <a:spcBef>
                <a:spcPct val="50000"/>
              </a:spcBef>
              <a:defRPr/>
            </a:pPr>
            <a:endParaRPr lang="en-GB" sz="1600">
              <a:latin typeface="Courier New" charset="0"/>
              <a:ea typeface="MS PGothic" charset="0"/>
              <a:cs typeface="MS PGothic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JMenuItem quitItem = new JMenuItem("Quit");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    fileMenu.add(quitItem);</a:t>
            </a:r>
          </a:p>
          <a:p>
            <a:pPr>
              <a:spcBef>
                <a:spcPct val="50000"/>
              </a:spcBef>
              <a:defRPr/>
            </a:pPr>
            <a:r>
              <a:rPr lang="en-GB" sz="1600">
                <a:latin typeface="Courier New" charset="0"/>
                <a:ea typeface="MS PGothic" charset="0"/>
                <a:cs typeface="MS PGothic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1214</TotalTime>
  <Words>2321</Words>
  <Application>Microsoft Macintosh PowerPoint</Application>
  <PresentationFormat>On-screen Show (4:3)</PresentationFormat>
  <Paragraphs>410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objects-first-6e</vt:lpstr>
      <vt:lpstr>Image</vt:lpstr>
      <vt:lpstr>Building Graphical User Interfaces</vt:lpstr>
      <vt:lpstr>Overview</vt:lpstr>
      <vt:lpstr>GUI Principles</vt:lpstr>
      <vt:lpstr>AWT and Swing</vt:lpstr>
      <vt:lpstr>Elements of a frame</vt:lpstr>
      <vt:lpstr>Creating a frame</vt:lpstr>
      <vt:lpstr>The content pane</vt:lpstr>
      <vt:lpstr>Adding menus</vt:lpstr>
      <vt:lpstr>PowerPoint Presentation</vt:lpstr>
      <vt:lpstr>Event handling</vt:lpstr>
      <vt:lpstr>Centralized event receipt</vt:lpstr>
      <vt:lpstr>ActionListener</vt:lpstr>
      <vt:lpstr>PowerPoint Presentation</vt:lpstr>
      <vt:lpstr>Centralized event handling</vt:lpstr>
      <vt:lpstr>Lambdas as event handlers</vt:lpstr>
      <vt:lpstr>Lambda for ActionListener</vt:lpstr>
      <vt:lpstr>The imageviewer project</vt:lpstr>
      <vt:lpstr>Image processing</vt:lpstr>
      <vt:lpstr>Class responsibilities</vt:lpstr>
      <vt:lpstr>OFImage</vt:lpstr>
      <vt:lpstr>Adding an ImagePanel</vt:lpstr>
      <vt:lpstr>Loading an image</vt:lpstr>
      <vt:lpstr>Layout managers</vt:lpstr>
      <vt:lpstr>FlowLayout</vt:lpstr>
      <vt:lpstr>BorderLayout</vt:lpstr>
      <vt:lpstr>GridLayout</vt:lpstr>
      <vt:lpstr>BoxLayout</vt:lpstr>
      <vt:lpstr>Nested containers</vt:lpstr>
      <vt:lpstr>Struts and Glue</vt:lpstr>
      <vt:lpstr>Dialogs</vt:lpstr>
      <vt:lpstr>JOptionPane standard dialogs</vt:lpstr>
      <vt:lpstr>A message dialog</vt:lpstr>
      <vt:lpstr>Image filters</vt:lpstr>
      <vt:lpstr>Adding further filters</vt:lpstr>
      <vt:lpstr>Adding further filters</vt:lpstr>
      <vt:lpstr>imageviewer2-0</vt:lpstr>
      <vt:lpstr>Buttons and nested layouts</vt:lpstr>
      <vt:lpstr>Borders</vt:lpstr>
      <vt:lpstr>Adding spacing</vt:lpstr>
      <vt:lpstr>Other components</vt:lpstr>
      <vt:lpstr>Nested class syntax</vt:lpstr>
      <vt:lpstr>Inner classes</vt:lpstr>
      <vt:lpstr>Anonymous inner classes</vt:lpstr>
      <vt:lpstr>Anonymous action listener</vt:lpstr>
      <vt:lpstr>Anonymous class elements</vt:lpstr>
      <vt:lpstr>Exit on window close</vt:lpstr>
      <vt:lpstr>Review</vt:lpstr>
      <vt:lpstr>Review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Graphical User Interfaces</dc:title>
  <dc:subject/>
  <dc:creator>David J. Barnes and Michael Kölling</dc:creator>
  <cp:keywords/>
  <dc:description>Copyright © David J. Barnes, Michael Kölling</dc:description>
  <cp:lastModifiedBy>Carole Snyder</cp:lastModifiedBy>
  <cp:revision>78</cp:revision>
  <dcterms:created xsi:type="dcterms:W3CDTF">2004-01-19T15:31:39Z</dcterms:created>
  <dcterms:modified xsi:type="dcterms:W3CDTF">2016-04-26T14:13:16Z</dcterms:modified>
  <cp:category/>
</cp:coreProperties>
</file>