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5" r:id="rId30"/>
    <p:sldId id="283" r:id="rId31"/>
    <p:sldId id="284" r:id="rId32"/>
    <p:sldId id="285" r:id="rId33"/>
    <p:sldId id="286" r:id="rId34"/>
    <p:sldId id="298" r:id="rId35"/>
    <p:sldId id="300" r:id="rId36"/>
    <p:sldId id="299" r:id="rId37"/>
    <p:sldId id="301" r:id="rId38"/>
    <p:sldId id="287" r:id="rId39"/>
    <p:sldId id="288" r:id="rId40"/>
    <p:sldId id="289" r:id="rId41"/>
    <p:sldId id="302" r:id="rId42"/>
    <p:sldId id="296" r:id="rId43"/>
    <p:sldId id="297" r:id="rId44"/>
    <p:sldId id="290" r:id="rId45"/>
    <p:sldId id="306" r:id="rId46"/>
    <p:sldId id="291" r:id="rId47"/>
    <p:sldId id="292" r:id="rId48"/>
    <p:sldId id="293" r:id="rId49"/>
    <p:sldId id="307" r:id="rId50"/>
    <p:sldId id="308" r:id="rId51"/>
    <p:sldId id="294" r:id="rId52"/>
    <p:sldId id="309" r:id="rId53"/>
    <p:sldId id="310" r:id="rId54"/>
    <p:sldId id="303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7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81"/>
  </p:normalViewPr>
  <p:slideViewPr>
    <p:cSldViewPr>
      <p:cViewPr>
        <p:scale>
          <a:sx n="100" d="100"/>
          <a:sy n="100" d="100"/>
        </p:scale>
        <p:origin x="-5664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Verdana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8686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Verdana" charset="0"/>
              </a:defRPr>
            </a:lvl1pPr>
          </a:lstStyle>
          <a:p>
            <a:fld id="{2FB7C9C8-9646-A04C-8EB2-6DCC8B67BF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1278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Objects First with Java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</a:defRPr>
            </a:lvl1pPr>
          </a:lstStyle>
          <a:p>
            <a:r>
              <a:rPr lang="en-US" altLang="en-US"/>
              <a:t>© David J. Barnes and Michael Kölling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</a:defRPr>
            </a:lvl1pPr>
          </a:lstStyle>
          <a:p>
            <a:fld id="{CD52F067-92D1-1D45-BA15-D3442E1F3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369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C1E5CF0-6F84-F648-80C7-61B30A6C65F8}" type="slidenum">
              <a:rPr lang="en-US" altLang="en-US" sz="1200" b="0">
                <a:latin typeface="Times New Roman" charset="0"/>
              </a:rPr>
              <a:pPr/>
              <a:t>1</a:t>
            </a:fld>
            <a:endParaRPr lang="en-US" altLang="en-US" sz="1200" b="0">
              <a:latin typeface="Times New Roman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07CA911-CAE8-9C45-AA91-88F1DEB6CB74}" type="slidenum">
              <a:rPr lang="en-US" altLang="en-US" sz="1200" b="0">
                <a:latin typeface="Times New Roman" charset="0"/>
              </a:rPr>
              <a:pPr/>
              <a:t>16</a:t>
            </a:fld>
            <a:endParaRPr lang="en-US" altLang="en-US" sz="1200" b="0">
              <a:latin typeface="Times New Roman" charset="0"/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The method comment is included to illustrate the @throws javadoc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186077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670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Handling errors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45661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000" b="0" dirty="0">
                <a:latin typeface="Trebuchet MS" charset="0"/>
              </a:rPr>
              <a:t>6</a:t>
            </a:r>
            <a:r>
              <a:rPr lang="en-GB" sz="1000" b="0" dirty="0" smtClean="0">
                <a:latin typeface="Trebuchet MS" charset="0"/>
              </a:rPr>
              <a:t>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Checking the key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43608" y="1988840"/>
            <a:ext cx="741741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b="0" dirty="0" smtClean="0">
              <a:latin typeface="Courier New" charset="0"/>
              <a:cs typeface="Courier New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public void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removeDetails</a:t>
            </a:r>
            <a:r>
              <a:rPr lang="en-US" sz="2000" dirty="0" smtClean="0">
                <a:latin typeface="Courier New" charset="0"/>
                <a:cs typeface="Courier New" charset="0"/>
              </a:rPr>
              <a:t>(String key)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{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if(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keyInUse</a:t>
            </a:r>
            <a:r>
              <a:rPr lang="en-US" sz="2000" dirty="0" smtClean="0">
                <a:latin typeface="Courier New" charset="0"/>
                <a:cs typeface="Courier New" charset="0"/>
              </a:rPr>
              <a:t>(key)) {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ContactDetails</a:t>
            </a:r>
            <a:r>
              <a:rPr lang="en-US" sz="2000" dirty="0" smtClean="0">
                <a:latin typeface="Courier New" charset="0"/>
                <a:cs typeface="Courier New" charset="0"/>
              </a:rPr>
              <a:t> details =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book.get</a:t>
            </a:r>
            <a:r>
              <a:rPr lang="en-US" sz="2000" dirty="0" smtClean="0">
                <a:latin typeface="Courier New" charset="0"/>
                <a:cs typeface="Courier New" charset="0"/>
              </a:rPr>
              <a:t>(key);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book.remove</a:t>
            </a:r>
            <a:r>
              <a:rPr lang="en-US" sz="2000" dirty="0" smtClean="0">
                <a:latin typeface="Courier New" charset="0"/>
                <a:cs typeface="Courier New" charset="0"/>
              </a:rPr>
              <a:t>(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details.getName</a:t>
            </a:r>
            <a:r>
              <a:rPr lang="en-US" sz="2000" dirty="0" smtClean="0">
                <a:latin typeface="Courier New" charset="0"/>
                <a:cs typeface="Courier New" charset="0"/>
              </a:rPr>
              <a:t>());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book.remove</a:t>
            </a:r>
            <a:r>
              <a:rPr lang="en-US" sz="2000" dirty="0" smtClean="0">
                <a:latin typeface="Courier New" charset="0"/>
                <a:cs typeface="Courier New" charset="0"/>
              </a:rPr>
              <a:t>(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details.getPhone</a:t>
            </a:r>
            <a:r>
              <a:rPr lang="en-US" sz="2000" dirty="0" smtClean="0">
                <a:latin typeface="Courier New" charset="0"/>
                <a:cs typeface="Courier New" charset="0"/>
              </a:rPr>
              <a:t>());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numberOfEntries</a:t>
            </a:r>
            <a:r>
              <a:rPr lang="en-US" sz="2000" dirty="0" smtClean="0">
                <a:latin typeface="Courier New" charset="0"/>
                <a:cs typeface="Courier New" charset="0"/>
              </a:rPr>
              <a:t>--;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Times" charset="0"/>
              </a:rPr>
              <a:t>}</a:t>
            </a:r>
            <a:r>
              <a:rPr lang="en-US" sz="2000" b="0" dirty="0" smtClean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Server error reporting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How to report illegal arguments?</a:t>
            </a:r>
          </a:p>
          <a:p>
            <a:pPr lvl="1" eaLnBrk="1" hangingPunct="1">
              <a:defRPr/>
            </a:pPr>
            <a:r>
              <a:rPr lang="en-US"/>
              <a:t>To the user?</a:t>
            </a:r>
          </a:p>
          <a:p>
            <a:pPr lvl="2" eaLnBrk="1" hangingPunct="1">
              <a:defRPr/>
            </a:pPr>
            <a:r>
              <a:rPr lang="en-US"/>
              <a:t>Is there a human user?</a:t>
            </a:r>
          </a:p>
          <a:p>
            <a:pPr lvl="2" eaLnBrk="1" hangingPunct="1">
              <a:defRPr/>
            </a:pPr>
            <a:r>
              <a:rPr lang="en-US"/>
              <a:t>Can they solve the problem?</a:t>
            </a:r>
          </a:p>
          <a:p>
            <a:pPr lvl="1" eaLnBrk="1" hangingPunct="1">
              <a:defRPr/>
            </a:pPr>
            <a:r>
              <a:rPr lang="en-US"/>
              <a:t>To the client object?</a:t>
            </a:r>
          </a:p>
          <a:p>
            <a:pPr lvl="2" eaLnBrk="1" hangingPunct="1">
              <a:defRPr/>
            </a:pPr>
            <a:r>
              <a:rPr lang="en-US"/>
              <a:t>Return a diagnostic value.</a:t>
            </a:r>
          </a:p>
          <a:p>
            <a:pPr lvl="2" eaLnBrk="1" hangingPunct="1">
              <a:defRPr/>
            </a:pPr>
            <a:r>
              <a:rPr lang="en-US" i="1"/>
              <a:t>Throw an exception.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Returning a diagnostic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43608" y="1828800"/>
            <a:ext cx="741741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public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boolean</a:t>
            </a:r>
            <a:r>
              <a:rPr lang="en-US" sz="2000" dirty="0" smtClean="0">
                <a:latin typeface="Courier New" charset="0"/>
                <a:cs typeface="Courier New" charset="0"/>
              </a:rPr>
              <a:t>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removeDetails</a:t>
            </a:r>
            <a:r>
              <a:rPr lang="en-US" sz="2000" dirty="0" smtClean="0">
                <a:latin typeface="Courier New" charset="0"/>
                <a:cs typeface="Courier New" charset="0"/>
              </a:rPr>
              <a:t>(String key)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{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if(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keyInUse</a:t>
            </a:r>
            <a:r>
              <a:rPr lang="en-US" sz="2000" dirty="0" smtClean="0">
                <a:latin typeface="Courier New" charset="0"/>
                <a:cs typeface="Courier New" charset="0"/>
              </a:rPr>
              <a:t>(key)) {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ContactDetails</a:t>
            </a:r>
            <a:r>
              <a:rPr lang="en-US" sz="2000" dirty="0" smtClean="0">
                <a:latin typeface="Courier New" charset="0"/>
                <a:cs typeface="Courier New" charset="0"/>
              </a:rPr>
              <a:t> details =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book.get</a:t>
            </a:r>
            <a:r>
              <a:rPr lang="en-US" sz="2000" dirty="0" smtClean="0">
                <a:latin typeface="Courier New" charset="0"/>
                <a:cs typeface="Courier New" charset="0"/>
              </a:rPr>
              <a:t>(key);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book.remove</a:t>
            </a:r>
            <a:r>
              <a:rPr lang="en-US" sz="2000" dirty="0" smtClean="0">
                <a:latin typeface="Courier New" charset="0"/>
                <a:cs typeface="Courier New" charset="0"/>
              </a:rPr>
              <a:t>(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details.getName</a:t>
            </a:r>
            <a:r>
              <a:rPr lang="en-US" sz="2000" dirty="0" smtClean="0">
                <a:latin typeface="Courier New" charset="0"/>
                <a:cs typeface="Courier New" charset="0"/>
              </a:rPr>
              <a:t>());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book.remove</a:t>
            </a:r>
            <a:r>
              <a:rPr lang="en-US" sz="2000" dirty="0" smtClean="0">
                <a:latin typeface="Courier New" charset="0"/>
                <a:cs typeface="Courier New" charset="0"/>
              </a:rPr>
              <a:t>(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details.getPhone</a:t>
            </a:r>
            <a:r>
              <a:rPr lang="en-US" sz="2000" dirty="0" smtClean="0">
                <a:latin typeface="Courier New" charset="0"/>
                <a:cs typeface="Courier New" charset="0"/>
              </a:rPr>
              <a:t>());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2000" dirty="0" err="1" smtClean="0">
                <a:latin typeface="Courier New" charset="0"/>
                <a:cs typeface="Courier New" charset="0"/>
              </a:rPr>
              <a:t>numberOfEntries</a:t>
            </a:r>
            <a:r>
              <a:rPr lang="en-US" sz="2000" dirty="0" smtClean="0">
                <a:latin typeface="Courier New" charset="0"/>
                <a:cs typeface="Courier New" charset="0"/>
              </a:rPr>
              <a:t>--;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return true;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else {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    return false;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Times" charset="0"/>
              </a:rPr>
              <a:t>}</a:t>
            </a:r>
            <a:r>
              <a:rPr lang="en-US" sz="2000" b="0" dirty="0" smtClean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Client can check for success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1187450" y="1700213"/>
            <a:ext cx="7461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Courier New" charset="0"/>
              </a:rPr>
              <a:t>if(contacts.removeDetails("…")) {</a:t>
            </a:r>
            <a:br>
              <a:rPr lang="en-US" altLang="en-US">
                <a:latin typeface="Courier New" charset="0"/>
              </a:rPr>
            </a:br>
            <a:r>
              <a:rPr lang="en-US" altLang="en-US">
                <a:latin typeface="Courier New" charset="0"/>
              </a:rPr>
              <a:t>    </a:t>
            </a:r>
            <a:r>
              <a:rPr lang="en-US" altLang="en-US">
                <a:solidFill>
                  <a:schemeClr val="accent2"/>
                </a:solidFill>
                <a:latin typeface="Courier New" charset="0"/>
              </a:rPr>
              <a:t>// Entry successfully removed.</a:t>
            </a:r>
          </a:p>
          <a:p>
            <a:r>
              <a:rPr lang="en-US" altLang="en-US">
                <a:solidFill>
                  <a:schemeClr val="accent2"/>
                </a:solidFill>
                <a:latin typeface="Courier New" charset="0"/>
              </a:rPr>
              <a:t>    // Continue as normal.</a:t>
            </a:r>
          </a:p>
          <a:p>
            <a:r>
              <a:rPr lang="en-US" altLang="en-US">
                <a:latin typeface="Courier New" charset="0"/>
              </a:rPr>
              <a:t>    …</a:t>
            </a:r>
          </a:p>
          <a:p>
            <a:r>
              <a:rPr lang="en-US" altLang="en-US">
                <a:latin typeface="Courier New" charset="0"/>
              </a:rPr>
              <a:t>}</a:t>
            </a:r>
          </a:p>
          <a:p>
            <a:r>
              <a:rPr lang="en-US" altLang="en-US">
                <a:latin typeface="Courier New" charset="0"/>
              </a:rPr>
              <a:t>else {</a:t>
            </a:r>
          </a:p>
          <a:p>
            <a:r>
              <a:rPr lang="en-US" altLang="en-US">
                <a:latin typeface="Courier New" charset="0"/>
              </a:rPr>
              <a:t>    </a:t>
            </a:r>
            <a:r>
              <a:rPr lang="en-US" altLang="en-US">
                <a:solidFill>
                  <a:schemeClr val="accent2"/>
                </a:solidFill>
                <a:latin typeface="Courier New" charset="0"/>
              </a:rPr>
              <a:t>// The removal failed.</a:t>
            </a:r>
          </a:p>
          <a:p>
            <a:r>
              <a:rPr lang="en-US" altLang="en-US">
                <a:solidFill>
                  <a:schemeClr val="accent2"/>
                </a:solidFill>
                <a:latin typeface="Courier New" charset="0"/>
              </a:rPr>
              <a:t>    // Attempt a recovery, if possible.</a:t>
            </a:r>
          </a:p>
          <a:p>
            <a:r>
              <a:rPr lang="en-US" altLang="en-US">
                <a:latin typeface="Courier New" charset="0"/>
              </a:rPr>
              <a:t>    …</a:t>
            </a:r>
          </a:p>
          <a:p>
            <a:r>
              <a:rPr lang="en-US" altLang="en-US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Potential client </a:t>
            </a:r>
            <a:r>
              <a:rPr lang="en-US" dirty="0">
                <a:cs typeface="+mj-cs"/>
              </a:rPr>
              <a:t>responses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Test the return value.</a:t>
            </a:r>
          </a:p>
          <a:p>
            <a:pPr lvl="1" eaLnBrk="1" hangingPunct="1"/>
            <a:r>
              <a:rPr lang="en-US" altLang="en-US"/>
              <a:t>Attempt recovery on error.</a:t>
            </a:r>
          </a:p>
          <a:p>
            <a:pPr lvl="1" eaLnBrk="1" hangingPunct="1"/>
            <a:r>
              <a:rPr lang="en-US" altLang="en-US"/>
              <a:t>Avoid program failure.</a:t>
            </a:r>
          </a:p>
          <a:p>
            <a:pPr eaLnBrk="1" hangingPunct="1"/>
            <a:r>
              <a:rPr lang="en-US" altLang="en-US"/>
              <a:t>Ignore the return value.</a:t>
            </a:r>
          </a:p>
          <a:p>
            <a:pPr lvl="1" eaLnBrk="1" hangingPunct="1"/>
            <a:r>
              <a:rPr lang="en-US" altLang="en-US"/>
              <a:t>Cannot be prevented.</a:t>
            </a:r>
          </a:p>
          <a:p>
            <a:pPr lvl="1" eaLnBrk="1" hangingPunct="1"/>
            <a:r>
              <a:rPr lang="en-US" altLang="en-US"/>
              <a:t>Likely to lead to program failure.</a:t>
            </a:r>
          </a:p>
          <a:p>
            <a:pPr eaLnBrk="1" hangingPunct="1"/>
            <a:r>
              <a:rPr lang="en-US" altLang="en-US"/>
              <a:t>‘Exceptions’ are preferable.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Exception-throwing principles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special language feature.</a:t>
            </a:r>
          </a:p>
          <a:p>
            <a:pPr eaLnBrk="1" hangingPunct="1"/>
            <a:r>
              <a:rPr lang="en-US" altLang="en-US"/>
              <a:t>No </a:t>
            </a:r>
            <a:r>
              <a:rPr lang="ja-JP" altLang="en-US"/>
              <a:t>‘</a:t>
            </a:r>
            <a:r>
              <a:rPr lang="en-US" altLang="ja-JP"/>
              <a:t>special</a:t>
            </a:r>
            <a:r>
              <a:rPr lang="ja-JP" altLang="en-US"/>
              <a:t>’</a:t>
            </a:r>
            <a:r>
              <a:rPr lang="en-US" altLang="ja-JP"/>
              <a:t> return value needed.</a:t>
            </a:r>
          </a:p>
          <a:p>
            <a:pPr eaLnBrk="1" hangingPunct="1"/>
            <a:r>
              <a:rPr lang="en-US" altLang="en-US"/>
              <a:t>Errors cannot be ignored in the client.</a:t>
            </a:r>
          </a:p>
          <a:p>
            <a:pPr lvl="1" eaLnBrk="1" hangingPunct="1"/>
            <a:r>
              <a:rPr lang="en-US" altLang="en-US"/>
              <a:t>The normal flow-of-control is interrupted.</a:t>
            </a:r>
          </a:p>
          <a:p>
            <a:pPr eaLnBrk="1" hangingPunct="1"/>
            <a:r>
              <a:rPr lang="en-US" altLang="en-US"/>
              <a:t>Specific recovery actions are encouraged.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Throwing an exception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203325" y="1447800"/>
            <a:ext cx="72485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/**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* Look up a name or phone number and return the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* corresponding contact details.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* @</a:t>
            </a:r>
            <a:r>
              <a:rPr lang="en-US" sz="1800" dirty="0" err="1" smtClean="0">
                <a:latin typeface="Courier New" charset="0"/>
                <a:cs typeface="Times" charset="0"/>
              </a:rPr>
              <a:t>param</a:t>
            </a:r>
            <a:r>
              <a:rPr lang="en-US" sz="1800" dirty="0" smtClean="0">
                <a:latin typeface="Courier New" charset="0"/>
                <a:cs typeface="Times" charset="0"/>
              </a:rPr>
              <a:t> key The name or number to be looked up.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* @return The details corresponding to the key,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*         or null if there are none matching.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* @throws </a:t>
            </a:r>
            <a:r>
              <a:rPr lang="en-US" sz="1800" dirty="0" err="1" smtClean="0">
                <a:latin typeface="Courier New" charset="0"/>
                <a:cs typeface="Times" charset="0"/>
              </a:rPr>
              <a:t>IllegalArgumentException</a:t>
            </a:r>
            <a:r>
              <a:rPr lang="en-US" sz="1800" dirty="0" smtClean="0">
                <a:latin typeface="Courier New" charset="0"/>
                <a:cs typeface="Times" charset="0"/>
              </a:rPr>
              <a:t> if</a:t>
            </a:r>
            <a:br>
              <a:rPr lang="en-US" sz="1800" dirty="0" smtClean="0">
                <a:latin typeface="Courier New" charset="0"/>
                <a:cs typeface="Times" charset="0"/>
              </a:rPr>
            </a:br>
            <a:r>
              <a:rPr lang="en-US" sz="1800" dirty="0" smtClean="0">
                <a:latin typeface="Courier New" charset="0"/>
                <a:cs typeface="Times" charset="0"/>
              </a:rPr>
              <a:t> *         the key is invalid.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*/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public </a:t>
            </a:r>
            <a:r>
              <a:rPr lang="en-US" sz="1800" dirty="0" err="1" smtClean="0">
                <a:latin typeface="Courier New" charset="0"/>
                <a:cs typeface="Times" charset="0"/>
              </a:rPr>
              <a:t>ContactDetails</a:t>
            </a:r>
            <a:r>
              <a:rPr lang="en-US" sz="1800" dirty="0" smtClean="0">
                <a:latin typeface="Courier New" charset="0"/>
                <a:cs typeface="Times" charset="0"/>
              </a:rPr>
              <a:t> </a:t>
            </a:r>
            <a:r>
              <a:rPr lang="en-US" sz="1800" dirty="0" err="1" smtClean="0">
                <a:latin typeface="Courier New" charset="0"/>
                <a:cs typeface="Times" charset="0"/>
              </a:rPr>
              <a:t>getDetails</a:t>
            </a:r>
            <a:r>
              <a:rPr lang="en-US" sz="1800" dirty="0" smtClean="0">
                <a:latin typeface="Courier New" charset="0"/>
                <a:cs typeface="Times" charset="0"/>
              </a:rPr>
              <a:t>(String key)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   if(key == null)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       throw new </a:t>
            </a:r>
            <a:r>
              <a:rPr lang="en-US" sz="1800" dirty="0" err="1" smtClean="0">
                <a:latin typeface="Courier New" charset="0"/>
                <a:cs typeface="Times" charset="0"/>
              </a:rPr>
              <a:t>IllegalArgumentException</a:t>
            </a:r>
            <a:r>
              <a:rPr lang="en-US" sz="1800" dirty="0" smtClean="0">
                <a:latin typeface="Courier New" charset="0"/>
                <a:cs typeface="Times" charset="0"/>
              </a:rPr>
              <a:t>(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                        "null key in </a:t>
            </a:r>
            <a:r>
              <a:rPr lang="en-US" sz="1800" dirty="0" err="1" smtClean="0">
                <a:latin typeface="Courier New" charset="0"/>
                <a:cs typeface="Times" charset="0"/>
              </a:rPr>
              <a:t>getDetails</a:t>
            </a:r>
            <a:r>
              <a:rPr lang="en-US" sz="1800" dirty="0" smtClean="0">
                <a:latin typeface="Courier New" charset="0"/>
                <a:cs typeface="Times" charset="0"/>
              </a:rPr>
              <a:t>");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   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   return </a:t>
            </a:r>
            <a:r>
              <a:rPr lang="en-US" sz="1800" dirty="0" err="1" smtClean="0">
                <a:latin typeface="Courier New" charset="0"/>
                <a:cs typeface="Times" charset="0"/>
              </a:rPr>
              <a:t>book.get</a:t>
            </a:r>
            <a:r>
              <a:rPr lang="en-US" sz="1800" dirty="0" smtClean="0">
                <a:latin typeface="Courier New" charset="0"/>
                <a:cs typeface="Times" charset="0"/>
              </a:rPr>
              <a:t>(key);        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}</a:t>
            </a:r>
            <a:endParaRPr lang="en-US" sz="1800" dirty="0" smtClean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Throwing an exception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An exception object is constructed:</a:t>
            </a:r>
          </a:p>
          <a:p>
            <a:pPr lvl="1" eaLnBrk="1" hangingPunct="1">
              <a:defRPr/>
            </a:pPr>
            <a:r>
              <a:rPr lang="en-US" b="1" dirty="0">
                <a:latin typeface="Courier New" pitchFamily="49" charset="0"/>
              </a:rPr>
              <a:t>new </a:t>
            </a:r>
            <a:r>
              <a:rPr lang="en-US" b="1" dirty="0" err="1">
                <a:latin typeface="Courier New" pitchFamily="49" charset="0"/>
              </a:rPr>
              <a:t>ExceptionType</a:t>
            </a:r>
            <a:r>
              <a:rPr lang="en-US" b="1" dirty="0">
                <a:latin typeface="Courier New" pitchFamily="49" charset="0"/>
              </a:rPr>
              <a:t>("...")</a:t>
            </a:r>
            <a:endParaRPr lang="en-US" b="1" dirty="0"/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exception object is thrown:</a:t>
            </a:r>
          </a:p>
          <a:p>
            <a:pPr lvl="1" eaLnBrk="1" hangingPunct="1">
              <a:defRPr/>
            </a:pPr>
            <a:r>
              <a:rPr lang="en-US" b="1" dirty="0">
                <a:latin typeface="Courier New" pitchFamily="49" charset="0"/>
              </a:rPr>
              <a:t>throw ...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Javadoc</a:t>
            </a:r>
            <a:r>
              <a:rPr lang="en-US" dirty="0">
                <a:cs typeface="+mn-cs"/>
              </a:rPr>
              <a:t> documentation:</a:t>
            </a:r>
          </a:p>
          <a:p>
            <a:pPr lvl="1" eaLnBrk="1" hangingPunct="1">
              <a:defRPr/>
            </a:pPr>
            <a:r>
              <a:rPr lang="en-US" b="1" dirty="0">
                <a:latin typeface="Courier New" pitchFamily="49" charset="0"/>
              </a:rPr>
              <a:t>@throws </a:t>
            </a:r>
            <a:r>
              <a:rPr lang="en-US" b="1" dirty="0" err="1">
                <a:latin typeface="Courier New" pitchFamily="49" charset="0"/>
              </a:rPr>
              <a:t>ExceptionType</a:t>
            </a:r>
            <a:r>
              <a:rPr lang="en-US" b="1" dirty="0">
                <a:latin typeface="Courier New" pitchFamily="49" charset="0"/>
              </a:rPr>
              <a:t> reason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exception class hierarchy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75408"/>
            <a:ext cx="6285124" cy="349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Exception categories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Checked exceptions</a:t>
            </a:r>
          </a:p>
          <a:p>
            <a:pPr lvl="1" eaLnBrk="1" hangingPunct="1">
              <a:defRPr/>
            </a:pPr>
            <a:r>
              <a:rPr lang="en-US" dirty="0"/>
              <a:t>Subclass of </a:t>
            </a:r>
            <a:r>
              <a:rPr lang="en-US" b="1" dirty="0">
                <a:latin typeface="Courier New" pitchFamily="49" charset="0"/>
              </a:rPr>
              <a:t>Exception</a:t>
            </a:r>
          </a:p>
          <a:p>
            <a:pPr lvl="1" eaLnBrk="1" hangingPunct="1">
              <a:defRPr/>
            </a:pPr>
            <a:r>
              <a:rPr lang="en-US" dirty="0"/>
              <a:t>Use for anticipated failures.</a:t>
            </a:r>
          </a:p>
          <a:p>
            <a:pPr lvl="1" eaLnBrk="1" hangingPunct="1">
              <a:defRPr/>
            </a:pPr>
            <a:r>
              <a:rPr lang="en-US" dirty="0"/>
              <a:t>Where recovery may be possible.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Unchecked exceptions</a:t>
            </a:r>
          </a:p>
          <a:p>
            <a:pPr lvl="1" eaLnBrk="1" hangingPunct="1">
              <a:defRPr/>
            </a:pPr>
            <a:r>
              <a:rPr lang="en-US" dirty="0"/>
              <a:t>Subclass of </a:t>
            </a:r>
            <a:r>
              <a:rPr lang="en-US" b="1" dirty="0" err="1">
                <a:latin typeface="Courier New" pitchFamily="49" charset="0"/>
              </a:rPr>
              <a:t>RuntimeException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defRPr/>
            </a:pPr>
            <a:r>
              <a:rPr lang="en-US" dirty="0"/>
              <a:t>Use for unanticipated failures.</a:t>
            </a:r>
          </a:p>
          <a:p>
            <a:pPr lvl="1" eaLnBrk="1" hangingPunct="1">
              <a:defRPr/>
            </a:pPr>
            <a:r>
              <a:rPr lang="en-US" dirty="0"/>
              <a:t>Where recovery is unlikely.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Main concepts to be covered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Defensive programming.</a:t>
            </a:r>
          </a:p>
          <a:p>
            <a:pPr lvl="1" eaLnBrk="1" hangingPunct="1">
              <a:defRPr/>
            </a:pPr>
            <a:r>
              <a:rPr lang="en-US"/>
              <a:t>Anticipating that things could go wrong.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Exception handling and throwing.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Error reporting.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Simple file processing.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effect of an exception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throwing method finishes prematurely.</a:t>
            </a:r>
          </a:p>
          <a:p>
            <a:pPr eaLnBrk="1" hangingPunct="1"/>
            <a:r>
              <a:rPr lang="en-US" altLang="en-US"/>
              <a:t>No return value is returned.</a:t>
            </a:r>
          </a:p>
          <a:p>
            <a:pPr eaLnBrk="1" hangingPunct="1"/>
            <a:r>
              <a:rPr lang="en-US" altLang="en-US"/>
              <a:t>Control does not return to the client</a:t>
            </a:r>
            <a:r>
              <a:rPr lang="ja-JP" altLang="en-US"/>
              <a:t>’</a:t>
            </a:r>
            <a:r>
              <a:rPr lang="en-US" altLang="ja-JP"/>
              <a:t>s point of call.</a:t>
            </a:r>
          </a:p>
          <a:p>
            <a:pPr lvl="1" eaLnBrk="1" hangingPunct="1"/>
            <a:r>
              <a:rPr lang="en-US" altLang="en-US"/>
              <a:t>So the client cannot carry on regardless.</a:t>
            </a:r>
          </a:p>
          <a:p>
            <a:pPr eaLnBrk="1" hangingPunct="1"/>
            <a:r>
              <a:rPr lang="en-US" altLang="en-US"/>
              <a:t>A client may </a:t>
            </a:r>
            <a:r>
              <a:rPr lang="ja-JP" altLang="en-US"/>
              <a:t>‘</a:t>
            </a:r>
            <a:r>
              <a:rPr lang="en-US" altLang="ja-JP"/>
              <a:t>catch</a:t>
            </a:r>
            <a:r>
              <a:rPr lang="ja-JP" altLang="en-US"/>
              <a:t>’</a:t>
            </a:r>
            <a:r>
              <a:rPr lang="en-US" altLang="ja-JP"/>
              <a:t> an exception.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Unchecked exceptions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of these is </a:t>
            </a:r>
            <a:r>
              <a:rPr lang="ja-JP" altLang="en-US"/>
              <a:t>‘</a:t>
            </a:r>
            <a:r>
              <a:rPr lang="en-US" altLang="ja-JP"/>
              <a:t>unchecked</a:t>
            </a:r>
            <a:r>
              <a:rPr lang="ja-JP" altLang="en-US"/>
              <a:t>’</a:t>
            </a:r>
            <a:r>
              <a:rPr lang="en-US" altLang="ja-JP"/>
              <a:t> by the compiler.</a:t>
            </a:r>
          </a:p>
          <a:p>
            <a:pPr eaLnBrk="1" hangingPunct="1"/>
            <a:r>
              <a:rPr lang="en-US" altLang="en-US"/>
              <a:t>Cause program termination if not caught.</a:t>
            </a:r>
          </a:p>
          <a:p>
            <a:pPr lvl="1" eaLnBrk="1" hangingPunct="1"/>
            <a:r>
              <a:rPr lang="en-US" altLang="en-US"/>
              <a:t>This is the normal practice.</a:t>
            </a:r>
          </a:p>
          <a:p>
            <a:pPr eaLnBrk="1" hangingPunct="1"/>
            <a:r>
              <a:rPr lang="en-US" altLang="en-US" b="1">
                <a:latin typeface="Courier New" charset="0"/>
              </a:rPr>
              <a:t>IllegalArgumentException</a:t>
            </a:r>
            <a:r>
              <a:rPr lang="en-US" altLang="en-US"/>
              <a:t> is a typical example.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Argument checking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977900" y="1946275"/>
            <a:ext cx="75914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public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ContactDetails</a:t>
            </a:r>
            <a:r>
              <a:rPr lang="en-US" sz="1800" dirty="0" smtClean="0">
                <a:latin typeface="Courier New" charset="0"/>
                <a:cs typeface="Courier New" charset="0"/>
              </a:rPr>
              <a:t>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getDetails</a:t>
            </a:r>
            <a:r>
              <a:rPr lang="en-US" sz="1800" dirty="0" smtClean="0">
                <a:latin typeface="Courier New" charset="0"/>
                <a:cs typeface="Courier New" charset="0"/>
              </a:rPr>
              <a:t>(String key)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if(key == null)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throw new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IllegalArgumentException</a:t>
            </a:r>
            <a:r>
              <a:rPr lang="en-US" sz="1800" dirty="0" smtClean="0">
                <a:latin typeface="Courier New" charset="0"/>
                <a:cs typeface="Courier New" charset="0"/>
              </a:rPr>
              <a:t>(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                "null key in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getDetails</a:t>
            </a:r>
            <a:r>
              <a:rPr lang="en-US" sz="1800" dirty="0" smtClean="0">
                <a:latin typeface="Courier New" charset="0"/>
                <a:cs typeface="Courier New" charset="0"/>
              </a:rPr>
              <a:t>");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if(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key.trim</a:t>
            </a:r>
            <a:r>
              <a:rPr lang="en-US" sz="1800" dirty="0" smtClean="0">
                <a:latin typeface="Courier New" charset="0"/>
                <a:cs typeface="Courier New" charset="0"/>
              </a:rPr>
              <a:t>().length() == 0)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throw new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IllegalArgumentException</a:t>
            </a:r>
            <a:r>
              <a:rPr lang="en-US" sz="1800" dirty="0" smtClean="0">
                <a:latin typeface="Courier New" charset="0"/>
                <a:cs typeface="Courier New" charset="0"/>
              </a:rPr>
              <a:t>(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            "Empty key passed to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getDetails</a:t>
            </a:r>
            <a:r>
              <a:rPr lang="en-US" sz="1800" dirty="0" smtClean="0">
                <a:latin typeface="Courier New" charset="0"/>
                <a:cs typeface="Courier New" charset="0"/>
              </a:rPr>
              <a:t>");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return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book.get</a:t>
            </a:r>
            <a:r>
              <a:rPr lang="en-US" sz="1800" dirty="0" smtClean="0">
                <a:latin typeface="Courier New" charset="0"/>
                <a:cs typeface="Courier New" charset="0"/>
              </a:rPr>
              <a:t>(key);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}</a:t>
            </a:r>
            <a:r>
              <a:rPr lang="en-US" sz="1800" b="0" dirty="0" smtClean="0">
                <a:latin typeface="Courier New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Preventing object creation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79883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latin typeface="Courier New" charset="0"/>
              </a:rPr>
              <a:t>public ContactDetails(String name, String phone, String address)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{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if(name == null) {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    name = "";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}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if(phone == null) {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    phone = "";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}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if(address == null) {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    address = "";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}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 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this.name = name.trim();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this.phone = phone.trim();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this.address = address.trim();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 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if(this.name.length() == 0 &amp;&amp; this.phone.length() == 0) {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    throw new IllegalStateException(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            "Either the name or phone must not be blank.");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    }</a:t>
            </a:r>
          </a:p>
          <a:p>
            <a:pPr eaLnBrk="1" hangingPunct="1"/>
            <a:r>
              <a:rPr lang="en-US" altLang="en-US" sz="1600">
                <a:latin typeface="Courier New" charset="0"/>
              </a:rPr>
              <a:t>}</a:t>
            </a:r>
            <a:endParaRPr lang="en-US" altLang="en-US" sz="1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Exception handling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Checked exceptions are meant to be </a:t>
            </a:r>
            <a:r>
              <a:rPr lang="en-US" dirty="0" smtClean="0">
                <a:cs typeface="+mn-cs"/>
              </a:rPr>
              <a:t>caught and responded to.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compiler ensures that their use is tightly controlled.</a:t>
            </a:r>
          </a:p>
          <a:p>
            <a:pPr lvl="1" eaLnBrk="1" hangingPunct="1">
              <a:defRPr/>
            </a:pPr>
            <a:r>
              <a:rPr lang="en-US" dirty="0"/>
              <a:t>In both server and </a:t>
            </a:r>
            <a:r>
              <a:rPr lang="en-US" dirty="0" smtClean="0"/>
              <a:t>client objects.</a:t>
            </a:r>
            <a:endParaRPr lang="en-US" dirty="0"/>
          </a:p>
          <a:p>
            <a:pPr eaLnBrk="1" hangingPunct="1">
              <a:defRPr/>
            </a:pPr>
            <a:r>
              <a:rPr lang="en-US" dirty="0">
                <a:cs typeface="+mn-cs"/>
              </a:rPr>
              <a:t>Used properly, failures may be recoverable.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throws clause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181622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Methods throwing a checked exception must include a throws clause: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sz="1800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3801234"/>
            <a:ext cx="7263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saveToFile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destinationFile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>
                <a:latin typeface="Courier New" pitchFamily="49" charset="0"/>
                <a:cs typeface="Times" pitchFamily="-32" charset="0"/>
              </a:rPr>
              <a:t>throws </a:t>
            </a:r>
            <a:r>
              <a:rPr lang="en-US" sz="2000" dirty="0" err="1">
                <a:latin typeface="Courier New" pitchFamily="49" charset="0"/>
                <a:cs typeface="Times" pitchFamily="-32" charset="0"/>
              </a:rPr>
              <a:t>IOException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try statement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152819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Clients catching an exception must protect the call with a try statement:</a:t>
            </a:r>
            <a:br>
              <a:rPr lang="en-US" dirty="0">
                <a:cs typeface="+mn-cs"/>
              </a:rPr>
            </a:br>
            <a:r>
              <a:rPr lang="en-US" sz="1800">
                <a:latin typeface="Courier New" pitchFamily="49" charset="0"/>
                <a:cs typeface="+mn-cs"/>
              </a:rPr>
              <a:t/>
            </a:r>
            <a:br>
              <a:rPr lang="en-US" sz="1800">
                <a:latin typeface="Courier New" pitchFamily="49" charset="0"/>
                <a:cs typeface="+mn-cs"/>
              </a:rPr>
            </a:br>
            <a:endParaRPr lang="en-US" sz="1800" dirty="0">
              <a:solidFill>
                <a:schemeClr val="tx1"/>
              </a:solidFill>
              <a:latin typeface="Courier New" pitchFamily="49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062608" y="3140968"/>
            <a:ext cx="7685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Times" pitchFamily="-32" charset="0"/>
              </a:rPr>
              <a:t>try {</a:t>
            </a:r>
            <a:br>
              <a:rPr lang="en-US" dirty="0">
                <a:latin typeface="Courier New" pitchFamily="49" charset="0"/>
                <a:cs typeface="Times" pitchFamily="-32" charset="0"/>
              </a:rPr>
            </a:br>
            <a:r>
              <a:rPr lang="en-US" dirty="0">
                <a:latin typeface="Courier New" pitchFamily="49" charset="0"/>
                <a:cs typeface="Times" pitchFamily="-32" charset="0"/>
              </a:rPr>
              <a:t>    </a:t>
            </a:r>
            <a:r>
              <a:rPr lang="en-US" i="1" dirty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>Protect one or </a:t>
            </a:r>
            <a:r>
              <a:rPr lang="en-US" i="1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>more </a:t>
            </a:r>
            <a:r>
              <a:rPr lang="en-US" i="1" smtClean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>statements here</a:t>
            </a:r>
            <a:r>
              <a:rPr lang="en-US" i="1" dirty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en-US" i="1" dirty="0">
                <a:solidFill>
                  <a:srgbClr val="333399"/>
                </a:solidFill>
                <a:cs typeface="Times" pitchFamily="-32" charset="0"/>
              </a:rPr>
              <a:t/>
            </a:r>
            <a:br>
              <a:rPr lang="en-US" i="1" dirty="0">
                <a:solidFill>
                  <a:srgbClr val="333399"/>
                </a:solidFill>
                <a:cs typeface="Times" pitchFamily="-32" charset="0"/>
              </a:rPr>
            </a:br>
            <a:r>
              <a:rPr lang="en-US" dirty="0">
                <a:latin typeface="Courier New" pitchFamily="49" charset="0"/>
                <a:cs typeface="Times" pitchFamily="-32" charset="0"/>
              </a:rPr>
              <a:t>}</a:t>
            </a:r>
            <a:br>
              <a:rPr lang="en-US" dirty="0">
                <a:latin typeface="Courier New" pitchFamily="49" charset="0"/>
                <a:cs typeface="Times" pitchFamily="-32" charset="0"/>
              </a:rPr>
            </a:br>
            <a:r>
              <a:rPr lang="en-US" dirty="0">
                <a:latin typeface="Courier New" pitchFamily="49" charset="0"/>
                <a:cs typeface="Times" pitchFamily="-32" charset="0"/>
              </a:rPr>
              <a:t>catch(Exception e) {</a:t>
            </a:r>
            <a:br>
              <a:rPr lang="en-US" dirty="0">
                <a:latin typeface="Courier New" pitchFamily="49" charset="0"/>
                <a:cs typeface="Times" pitchFamily="-32" charset="0"/>
              </a:rPr>
            </a:br>
            <a:r>
              <a:rPr lang="en-US" dirty="0">
                <a:latin typeface="Courier New" pitchFamily="49" charset="0"/>
                <a:cs typeface="Times" pitchFamily="-32" charset="0"/>
              </a:rPr>
              <a:t>    </a:t>
            </a:r>
            <a:r>
              <a:rPr lang="en-US" i="1" dirty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>Report and recover from </a:t>
            </a:r>
            <a:r>
              <a:rPr lang="en-US" i="1" dirty="0" smtClean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>the</a:t>
            </a:r>
          </a:p>
          <a:p>
            <a:r>
              <a:rPr lang="en-US" i="1" dirty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i="1" dirty="0" smtClean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>   exception </a:t>
            </a:r>
            <a:r>
              <a:rPr lang="en-US" i="1" dirty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>here.</a:t>
            </a:r>
            <a:r>
              <a:rPr lang="en-US" dirty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dirty="0">
                <a:solidFill>
                  <a:srgbClr val="333399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latin typeface="Courier New" pitchFamily="49" charset="0"/>
                <a:cs typeface="Times" pitchFamily="-32" charset="0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try statement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38200" y="2846388"/>
            <a:ext cx="7866063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Courier New" charset="0"/>
              </a:rPr>
              <a:t>try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addressbook.saveToFile</a:t>
            </a:r>
            <a:r>
              <a:rPr lang="en-US" sz="1800" dirty="0" smtClean="0">
                <a:latin typeface="Courier New" charset="0"/>
                <a:cs typeface="Courier New" charset="0"/>
              </a:rPr>
              <a:t>(filename);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successful = true;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catch(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IOException</a:t>
            </a:r>
            <a:r>
              <a:rPr lang="en-US" sz="1800" dirty="0" smtClean="0">
                <a:latin typeface="Courier New" charset="0"/>
                <a:cs typeface="Courier New" charset="0"/>
              </a:rPr>
              <a:t> e)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System.out.println</a:t>
            </a:r>
            <a:r>
              <a:rPr lang="en-US" sz="1800" dirty="0" smtClean="0">
                <a:latin typeface="Courier New" charset="0"/>
                <a:cs typeface="Courier New" charset="0"/>
              </a:rPr>
              <a:t>("Unable to save to " + filename);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successful = false;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endParaRPr lang="en-US" sz="1800" b="0" dirty="0" smtClean="0">
              <a:latin typeface="Times New Roman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371600" y="2133600"/>
            <a:ext cx="3276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1. Exception thrown from here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4953000" y="3505200"/>
            <a:ext cx="3124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2. Control transfers to here</a:t>
            </a:r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3352800" y="2667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 flipH="1">
            <a:off x="4267200" y="3886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Catching multiple exceptions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355725" y="2082800"/>
            <a:ext cx="69056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try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ref.process</a:t>
            </a:r>
            <a:r>
              <a:rPr lang="en-US" sz="1800" dirty="0" smtClean="0">
                <a:latin typeface="Courier New" charset="0"/>
                <a:cs typeface="Courier New" charset="0"/>
              </a:rPr>
              <a:t>();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catch(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EOFException</a:t>
            </a:r>
            <a:r>
              <a:rPr lang="en-US" sz="1800" dirty="0" smtClean="0">
                <a:latin typeface="Courier New" charset="0"/>
                <a:cs typeface="Courier New" charset="0"/>
              </a:rPr>
              <a:t> e)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// Take action on an end-of-file exception.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catch(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FileNotFoundException</a:t>
            </a:r>
            <a:r>
              <a:rPr lang="en-US" sz="1800" dirty="0" smtClean="0">
                <a:latin typeface="Courier New" charset="0"/>
                <a:cs typeface="Courier New" charset="0"/>
              </a:rPr>
              <a:t> e)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// Take action on a file-not-found exception.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endParaRPr lang="en-US" sz="1800" b="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Multi-catch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55725" y="2082800"/>
            <a:ext cx="6694488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try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ref.process</a:t>
            </a:r>
            <a:r>
              <a:rPr lang="en-US" sz="1800" dirty="0" smtClean="0">
                <a:latin typeface="Courier New" charset="0"/>
                <a:cs typeface="Courier New" charset="0"/>
              </a:rPr>
              <a:t>();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catch(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EOFException</a:t>
            </a:r>
            <a:r>
              <a:rPr lang="en-US" sz="1800" dirty="0" smtClean="0">
                <a:latin typeface="Courier New" charset="0"/>
                <a:cs typeface="Courier New" charset="0"/>
              </a:rPr>
              <a:t> | </a:t>
            </a:r>
            <a:r>
              <a:rPr lang="en-US" sz="1800" dirty="0" err="1">
                <a:latin typeface="Courier New" charset="0"/>
                <a:cs typeface="Courier New" charset="0"/>
              </a:rPr>
              <a:t>FileNotFoundException</a:t>
            </a:r>
            <a:r>
              <a:rPr lang="en-US" sz="1800" dirty="0">
                <a:latin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cs typeface="Courier New" charset="0"/>
              </a:rPr>
              <a:t>e)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// Take action appropriate to both types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333399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   // of exception.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Typical </a:t>
            </a:r>
            <a:r>
              <a:rPr lang="en-US" dirty="0">
                <a:cs typeface="+mj-cs"/>
              </a:rPr>
              <a:t>error situations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Incorrect implementation.</a:t>
            </a:r>
          </a:p>
          <a:p>
            <a:pPr lvl="1" eaLnBrk="1" hangingPunct="1">
              <a:defRPr/>
            </a:pPr>
            <a:r>
              <a:rPr lang="en-US"/>
              <a:t>Does not meet the specification.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Inappropriate object request.</a:t>
            </a:r>
          </a:p>
          <a:p>
            <a:pPr lvl="1" eaLnBrk="1" hangingPunct="1">
              <a:defRPr/>
            </a:pPr>
            <a:r>
              <a:rPr lang="en-US"/>
              <a:t>E.g., invalid index.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Inconsistent or inappropriate object state.</a:t>
            </a:r>
          </a:p>
          <a:p>
            <a:pPr lvl="1" eaLnBrk="1" hangingPunct="1">
              <a:defRPr/>
            </a:pPr>
            <a:r>
              <a:rPr lang="en-US"/>
              <a:t>E.g. arising through class extension.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finally clause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413946" y="2114550"/>
            <a:ext cx="668644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try {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20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Protect one or more statements here.</a:t>
            </a:r>
            <a:endParaRPr lang="en-US" sz="2000" dirty="0" smtClean="0">
              <a:solidFill>
                <a:srgbClr val="333399"/>
              </a:solidFill>
              <a:latin typeface="+mn-lt"/>
              <a:cs typeface="Courier New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catch(Exception e) {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20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Report and recover from the exception here.</a:t>
            </a:r>
            <a:endParaRPr lang="en-US" sz="2000" dirty="0" smtClean="0">
              <a:solidFill>
                <a:srgbClr val="333399"/>
              </a:solidFill>
              <a:latin typeface="+mn-lt"/>
              <a:cs typeface="Courier New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finally {</a:t>
            </a: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    </a:t>
            </a:r>
            <a:r>
              <a:rPr lang="en-US" sz="20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Perform any actions here common to whether or</a:t>
            </a:r>
            <a:br>
              <a:rPr lang="en-US" sz="2000" i="1" dirty="0" smtClean="0">
                <a:solidFill>
                  <a:srgbClr val="333399"/>
                </a:solidFill>
                <a:latin typeface="+mn-lt"/>
                <a:cs typeface="Courier New" charset="0"/>
              </a:rPr>
            </a:br>
            <a:r>
              <a:rPr lang="en-US" sz="20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        not</a:t>
            </a:r>
            <a:r>
              <a:rPr lang="en-US" sz="2000" dirty="0" smtClean="0">
                <a:solidFill>
                  <a:srgbClr val="333399"/>
                </a:solidFill>
                <a:latin typeface="+mn-lt"/>
                <a:cs typeface="Courier New" charset="0"/>
              </a:rPr>
              <a:t> </a:t>
            </a:r>
            <a:r>
              <a:rPr lang="en-US" sz="20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an exception is thrown.</a:t>
            </a:r>
            <a:endParaRPr lang="en-US" sz="2000" dirty="0" smtClean="0">
              <a:solidFill>
                <a:srgbClr val="333399"/>
              </a:solidFill>
              <a:latin typeface="+mn-lt"/>
              <a:cs typeface="Courier New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ourier New" charset="0"/>
                <a:cs typeface="Courier New" charset="0"/>
              </a:rPr>
              <a:t>}</a:t>
            </a:r>
            <a:endParaRPr lang="en-US" sz="20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finally clause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81200"/>
            <a:ext cx="7467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 finally clause is executed even if a return statement is executed in the try or catch clauses.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 uncaught or </a:t>
            </a:r>
            <a:r>
              <a:rPr lang="en-US" i="1" dirty="0">
                <a:cs typeface="+mn-cs"/>
              </a:rPr>
              <a:t>propagated</a:t>
            </a:r>
            <a:r>
              <a:rPr lang="en-US" dirty="0">
                <a:cs typeface="+mn-cs"/>
              </a:rPr>
              <a:t> exception still exits via the finally clause.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Defining new exceptions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Extend </a:t>
            </a:r>
            <a:r>
              <a:rPr lang="en-US" b="1" dirty="0" err="1">
                <a:latin typeface="Courier New" pitchFamily="49" charset="0"/>
                <a:cs typeface="+mn-cs"/>
              </a:rPr>
              <a:t>RuntimeException</a:t>
            </a:r>
            <a:r>
              <a:rPr lang="en-US" dirty="0">
                <a:cs typeface="+mn-cs"/>
              </a:rPr>
              <a:t> for an unchecked or </a:t>
            </a:r>
            <a:r>
              <a:rPr lang="en-US" b="1" dirty="0">
                <a:latin typeface="Courier New" pitchFamily="49" charset="0"/>
                <a:cs typeface="+mn-cs"/>
              </a:rPr>
              <a:t>Exception</a:t>
            </a:r>
            <a:r>
              <a:rPr lang="en-US" dirty="0">
                <a:cs typeface="+mn-cs"/>
              </a:rPr>
              <a:t> for a checked exception.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Define new types to give better diagnostic information.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Include reporting and/or recovery information.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004175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latin typeface="Courier New" charset="0"/>
              </a:rPr>
              <a:t>public class NoMatchingDetailsException extends Exception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{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private String key;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 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public NoMatchingDetailsException(String key)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{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    this.key = key;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}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 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public String getKey()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{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    return key;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}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public String toString()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{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    return "No details matching '" + key +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           "' were found.";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    }</a:t>
            </a:r>
          </a:p>
          <a:p>
            <a:pPr eaLnBrk="1" hangingPunct="1"/>
            <a:r>
              <a:rPr lang="en-US" altLang="en-US" sz="1800">
                <a:latin typeface="Courier New" charset="0"/>
              </a:rPr>
              <a:t>}</a:t>
            </a:r>
            <a:endParaRPr lang="en-US" altLang="en-US" sz="1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Assertions</a:t>
            </a:r>
            <a:endParaRPr lang="en-US">
              <a:cs typeface="+mj-cs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n-cs"/>
              </a:rPr>
              <a:t>Used for </a:t>
            </a:r>
            <a:r>
              <a:rPr lang="en-GB" i="1">
                <a:cs typeface="+mn-cs"/>
              </a:rPr>
              <a:t>internal</a:t>
            </a:r>
            <a:r>
              <a:rPr lang="en-GB">
                <a:cs typeface="+mn-cs"/>
              </a:rPr>
              <a:t> consistency checks.</a:t>
            </a:r>
          </a:p>
          <a:p>
            <a:pPr lvl="1" eaLnBrk="1" hangingPunct="1">
              <a:defRPr/>
            </a:pPr>
            <a:r>
              <a:rPr lang="en-US"/>
              <a:t>E.g. object state following mutation.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Used during development and normally removed in production version.</a:t>
            </a:r>
          </a:p>
          <a:p>
            <a:pPr lvl="1" eaLnBrk="1" hangingPunct="1">
              <a:defRPr/>
            </a:pPr>
            <a:r>
              <a:rPr lang="en-US"/>
              <a:t>E.g. via a compile-time option.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Java has an </a:t>
            </a:r>
            <a:r>
              <a:rPr lang="en-US" i="1">
                <a:cs typeface="+mn-cs"/>
              </a:rPr>
              <a:t>assert statement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Java Assertion Statement</a:t>
            </a:r>
            <a:endParaRPr lang="en-US" dirty="0">
              <a:cs typeface="+mj-cs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Two forms available: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latin typeface="Courier New" charset="0"/>
              </a:rPr>
              <a:t>assert</a:t>
            </a:r>
            <a:r>
              <a:rPr lang="en-US" dirty="0"/>
              <a:t> </a:t>
            </a:r>
            <a:r>
              <a:rPr lang="en-US" i="1" dirty="0" err="1"/>
              <a:t>boolean</a:t>
            </a:r>
            <a:r>
              <a:rPr lang="en-US" i="1" dirty="0"/>
              <a:t>-expression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latin typeface="Courier New" charset="0"/>
              </a:rPr>
              <a:t>assert</a:t>
            </a:r>
            <a:r>
              <a:rPr lang="en-US" dirty="0"/>
              <a:t> </a:t>
            </a:r>
            <a:r>
              <a:rPr lang="en-US" i="1" dirty="0" err="1"/>
              <a:t>boolean</a:t>
            </a:r>
            <a:r>
              <a:rPr lang="en-US" i="1" dirty="0"/>
              <a:t>-expression</a:t>
            </a:r>
            <a:r>
              <a:rPr lang="en-US" dirty="0"/>
              <a:t> </a:t>
            </a:r>
            <a:r>
              <a:rPr lang="en-US" b="1" dirty="0">
                <a:latin typeface="Courier New" charset="0"/>
              </a:rPr>
              <a:t>:</a:t>
            </a:r>
            <a:r>
              <a:rPr lang="en-US" dirty="0">
                <a:latin typeface="Courier New" charset="0"/>
              </a:rPr>
              <a:t/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     </a:t>
            </a:r>
            <a:r>
              <a:rPr lang="en-US" dirty="0"/>
              <a:t> </a:t>
            </a:r>
            <a:r>
              <a:rPr lang="en-US" i="1" dirty="0"/>
              <a:t>expression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</a:t>
            </a:r>
            <a:r>
              <a:rPr lang="en-US" i="1" dirty="0" err="1"/>
              <a:t>boolean</a:t>
            </a:r>
            <a:r>
              <a:rPr lang="en-US" i="1" dirty="0"/>
              <a:t>-expression </a:t>
            </a:r>
            <a:r>
              <a:rPr lang="en-US" dirty="0"/>
              <a:t>expresses something that should be true at this point.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An </a:t>
            </a:r>
            <a:r>
              <a:rPr lang="en-US" b="1" dirty="0" err="1">
                <a:latin typeface="Courier New"/>
                <a:cs typeface="Courier New"/>
              </a:rPr>
              <a:t>AssertionError</a:t>
            </a:r>
            <a:r>
              <a:rPr lang="en-US" dirty="0"/>
              <a:t> is thrown if the </a:t>
            </a:r>
            <a:r>
              <a:rPr lang="en-US" dirty="0" smtClean="0"/>
              <a:t>expression evaluates to </a:t>
            </a:r>
            <a:r>
              <a:rPr lang="en-US" dirty="0"/>
              <a:t>false.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Assert Statement</a:t>
            </a:r>
            <a:endParaRPr lang="en-US"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38200" y="1657350"/>
            <a:ext cx="7664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Courier New" charset="0"/>
              </a:rPr>
              <a:t>public void </a:t>
            </a:r>
            <a:r>
              <a:rPr lang="en-US" sz="1800" dirty="0" err="1" smtClean="0">
                <a:latin typeface="Courier New" charset="0"/>
              </a:rPr>
              <a:t>removeDetails</a:t>
            </a:r>
            <a:r>
              <a:rPr lang="en-US" sz="1800" dirty="0" smtClean="0">
                <a:latin typeface="Courier New" charset="0"/>
              </a:rPr>
              <a:t>(String key)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{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if(key == null){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throw new </a:t>
            </a:r>
            <a:r>
              <a:rPr lang="en-US" sz="1800" dirty="0" err="1" smtClean="0">
                <a:latin typeface="Courier New" charset="0"/>
              </a:rPr>
              <a:t>IllegalArgumentException</a:t>
            </a:r>
            <a:r>
              <a:rPr lang="en-US" sz="1800" dirty="0" smtClean="0">
                <a:latin typeface="Courier New" charset="0"/>
              </a:rPr>
              <a:t>("...");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}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if(</a:t>
            </a:r>
            <a:r>
              <a:rPr lang="en-US" sz="1800" dirty="0" err="1" smtClean="0">
                <a:latin typeface="Courier New" charset="0"/>
              </a:rPr>
              <a:t>keyInUse</a:t>
            </a:r>
            <a:r>
              <a:rPr lang="en-US" sz="1800" dirty="0" smtClean="0">
                <a:latin typeface="Courier New" charset="0"/>
              </a:rPr>
              <a:t>(key)) {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</a:t>
            </a:r>
            <a:r>
              <a:rPr lang="en-US" sz="1800" dirty="0" err="1" smtClean="0">
                <a:latin typeface="Courier New" charset="0"/>
              </a:rPr>
              <a:t>ContactDetails</a:t>
            </a:r>
            <a:r>
              <a:rPr lang="en-US" sz="1800" dirty="0" smtClean="0">
                <a:latin typeface="Courier New" charset="0"/>
              </a:rPr>
              <a:t> details = </a:t>
            </a:r>
            <a:r>
              <a:rPr lang="en-US" sz="1800" dirty="0" err="1" smtClean="0">
                <a:latin typeface="Courier New" charset="0"/>
              </a:rPr>
              <a:t>book.get</a:t>
            </a:r>
            <a:r>
              <a:rPr lang="en-US" sz="1800" dirty="0" smtClean="0">
                <a:latin typeface="Courier New" charset="0"/>
              </a:rPr>
              <a:t>(key);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</a:t>
            </a:r>
            <a:r>
              <a:rPr lang="en-US" sz="1800" dirty="0" err="1" smtClean="0">
                <a:latin typeface="Courier New" charset="0"/>
              </a:rPr>
              <a:t>book.remove</a:t>
            </a:r>
            <a:r>
              <a:rPr lang="en-US" sz="1800" dirty="0" smtClean="0">
                <a:latin typeface="Courier New" charset="0"/>
              </a:rPr>
              <a:t>(</a:t>
            </a:r>
            <a:r>
              <a:rPr lang="en-US" sz="1800" dirty="0" err="1" smtClean="0">
                <a:latin typeface="Courier New" charset="0"/>
              </a:rPr>
              <a:t>details.getName</a:t>
            </a:r>
            <a:r>
              <a:rPr lang="en-US" sz="1800" dirty="0" smtClean="0">
                <a:latin typeface="Courier New" charset="0"/>
              </a:rPr>
              <a:t>());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</a:t>
            </a:r>
            <a:r>
              <a:rPr lang="en-US" sz="1800" dirty="0" err="1" smtClean="0">
                <a:latin typeface="Courier New" charset="0"/>
              </a:rPr>
              <a:t>book.remove</a:t>
            </a:r>
            <a:r>
              <a:rPr lang="en-US" sz="1800" dirty="0" smtClean="0">
                <a:latin typeface="Courier New" charset="0"/>
              </a:rPr>
              <a:t>(</a:t>
            </a:r>
            <a:r>
              <a:rPr lang="en-US" sz="1800" dirty="0" err="1" smtClean="0">
                <a:latin typeface="Courier New" charset="0"/>
              </a:rPr>
              <a:t>details.getPhone</a:t>
            </a:r>
            <a:r>
              <a:rPr lang="en-US" sz="1800" dirty="0" smtClean="0">
                <a:latin typeface="Courier New" charset="0"/>
              </a:rPr>
              <a:t>());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</a:t>
            </a:r>
            <a:r>
              <a:rPr lang="en-US" sz="1800" dirty="0" err="1" smtClean="0">
                <a:latin typeface="Courier New" charset="0"/>
              </a:rPr>
              <a:t>numberOfEntries</a:t>
            </a:r>
            <a:r>
              <a:rPr lang="en-US" sz="1800" dirty="0" smtClean="0">
                <a:latin typeface="Courier New" charset="0"/>
              </a:rPr>
              <a:t>--;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}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assert !</a:t>
            </a:r>
            <a:r>
              <a:rPr lang="en-US" sz="1800" dirty="0" err="1" smtClean="0">
                <a:latin typeface="Courier New" charset="0"/>
              </a:rPr>
              <a:t>keyInUse</a:t>
            </a:r>
            <a:r>
              <a:rPr lang="en-US" sz="1800" dirty="0" smtClean="0">
                <a:latin typeface="Courier New" charset="0"/>
              </a:rPr>
              <a:t>(key);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assert </a:t>
            </a:r>
            <a:r>
              <a:rPr lang="en-US" sz="1800" dirty="0" err="1" smtClean="0">
                <a:latin typeface="Courier New" charset="0"/>
              </a:rPr>
              <a:t>consistentSize</a:t>
            </a:r>
            <a:r>
              <a:rPr lang="en-US" sz="1800" dirty="0" smtClean="0">
                <a:latin typeface="Courier New" charset="0"/>
              </a:rPr>
              <a:t>() :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   "Inconsistent book size in </a:t>
            </a:r>
            <a:r>
              <a:rPr lang="en-US" sz="1800" dirty="0" err="1" smtClean="0">
                <a:latin typeface="Courier New" charset="0"/>
              </a:rPr>
              <a:t>removeDetails</a:t>
            </a:r>
            <a:r>
              <a:rPr lang="en-US" sz="1800" dirty="0" smtClean="0">
                <a:latin typeface="Courier New" charset="0"/>
              </a:rPr>
              <a:t>";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}</a:t>
            </a:r>
          </a:p>
          <a:p>
            <a:pPr>
              <a:defRPr/>
            </a:pPr>
            <a:endParaRPr lang="en-US" sz="1800" dirty="0" smtClean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Guidelines for Assertions</a:t>
            </a:r>
            <a:endParaRPr lang="en-US">
              <a:cs typeface="+mj-cs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They are </a:t>
            </a:r>
            <a:r>
              <a:rPr lang="en-GB" altLang="en-US" i="1"/>
              <a:t>not</a:t>
            </a:r>
            <a:r>
              <a:rPr lang="en-GB" altLang="en-US"/>
              <a:t> an alternative to throwing exceptions.</a:t>
            </a:r>
          </a:p>
          <a:p>
            <a:pPr eaLnBrk="1" hangingPunct="1"/>
            <a:r>
              <a:rPr lang="en-GB" altLang="en-US"/>
              <a:t>Use for internal checks.</a:t>
            </a:r>
          </a:p>
          <a:p>
            <a:pPr eaLnBrk="1" hangingPunct="1"/>
            <a:r>
              <a:rPr lang="en-GB" altLang="en-US"/>
              <a:t>Remove from production code.</a:t>
            </a:r>
          </a:p>
          <a:p>
            <a:pPr eaLnBrk="1" hangingPunct="1"/>
            <a:r>
              <a:rPr lang="en-GB" altLang="en-US"/>
              <a:t>Don’t include normal functionality:</a:t>
            </a:r>
            <a:br>
              <a:rPr lang="en-GB" altLang="en-US"/>
            </a:br>
            <a:r>
              <a:rPr lang="en-US" altLang="en-US" sz="2400" b="1">
                <a:latin typeface="Courier New" charset="0"/>
              </a:rPr>
              <a:t>// Incorrect use:</a:t>
            </a: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400" b="1">
                <a:latin typeface="Courier New" charset="0"/>
              </a:rPr>
              <a:t>assert book.remove(name) != null;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Error recovery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Clients should take note of error notifications.</a:t>
            </a:r>
          </a:p>
          <a:p>
            <a:pPr lvl="1" eaLnBrk="1" hangingPunct="1"/>
            <a:r>
              <a:rPr lang="en-US" altLang="en-US"/>
              <a:t>Check return values.</a:t>
            </a:r>
          </a:p>
          <a:p>
            <a:pPr lvl="1" eaLnBrk="1" hangingPunct="1"/>
            <a:r>
              <a:rPr lang="en-US" altLang="en-US"/>
              <a:t>Don</a:t>
            </a:r>
            <a:r>
              <a:rPr lang="ja-JP" altLang="en-US"/>
              <a:t>’</a:t>
            </a:r>
            <a:r>
              <a:rPr lang="en-US" altLang="ja-JP"/>
              <a:t>t </a:t>
            </a:r>
            <a:r>
              <a:rPr lang="ja-JP" altLang="en-US"/>
              <a:t>‘</a:t>
            </a:r>
            <a:r>
              <a:rPr lang="en-US" altLang="ja-JP"/>
              <a:t>ignore</a:t>
            </a:r>
            <a:r>
              <a:rPr lang="ja-JP" altLang="en-US"/>
              <a:t>’</a:t>
            </a:r>
            <a:r>
              <a:rPr lang="en-US" altLang="ja-JP"/>
              <a:t> exceptions.</a:t>
            </a:r>
          </a:p>
          <a:p>
            <a:pPr eaLnBrk="1" hangingPunct="1"/>
            <a:r>
              <a:rPr lang="en-US" altLang="en-US"/>
              <a:t>Include code to attempt recovery.</a:t>
            </a:r>
          </a:p>
          <a:p>
            <a:pPr lvl="1" eaLnBrk="1" hangingPunct="1"/>
            <a:r>
              <a:rPr lang="en-US" altLang="en-US"/>
              <a:t>Will often require a loop.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Attempting recovery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757237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// Try to save the address book.</a:t>
            </a:r>
          </a:p>
          <a:p>
            <a:pPr eaLnBrk="1" hangingPunct="1">
              <a:defRPr/>
            </a:pPr>
            <a:r>
              <a:rPr lang="en-US" sz="1600" dirty="0" err="1" smtClean="0">
                <a:latin typeface="Courier New" charset="0"/>
                <a:cs typeface="Courier New" charset="0"/>
              </a:rPr>
              <a:t>boolean</a:t>
            </a:r>
            <a:r>
              <a:rPr lang="en-US" sz="1600" dirty="0" smtClean="0">
                <a:latin typeface="Courier New" charset="0"/>
                <a:cs typeface="Courier New" charset="0"/>
              </a:rPr>
              <a:t> successful = false;</a:t>
            </a:r>
          </a:p>
          <a:p>
            <a:pPr eaLnBrk="1" hangingPunct="1">
              <a:defRPr/>
            </a:pPr>
            <a:r>
              <a:rPr lang="en-US" sz="1600" dirty="0" err="1" smtClean="0">
                <a:latin typeface="Courier New" charset="0"/>
                <a:cs typeface="Courier New" charset="0"/>
              </a:rPr>
              <a:t>int</a:t>
            </a:r>
            <a:r>
              <a:rPr lang="en-US" sz="1600" dirty="0" smtClean="0">
                <a:latin typeface="Courier New" charset="0"/>
                <a:cs typeface="Courier New" charset="0"/>
              </a:rPr>
              <a:t> attempts = 0;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do {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try {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1600" dirty="0" err="1" smtClean="0">
                <a:latin typeface="Courier New" charset="0"/>
                <a:cs typeface="Courier New" charset="0"/>
              </a:rPr>
              <a:t>contacts.saveToFile</a:t>
            </a:r>
            <a:r>
              <a:rPr lang="en-US" sz="1600" dirty="0" smtClean="0">
                <a:latin typeface="Courier New" charset="0"/>
                <a:cs typeface="Courier New" charset="0"/>
              </a:rPr>
              <a:t>(filename);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    successful = true;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catch(</a:t>
            </a:r>
            <a:r>
              <a:rPr lang="en-US" sz="1600" dirty="0" err="1" smtClean="0">
                <a:latin typeface="Courier New" charset="0"/>
                <a:cs typeface="Courier New" charset="0"/>
              </a:rPr>
              <a:t>IOException</a:t>
            </a:r>
            <a:r>
              <a:rPr lang="en-US" sz="1600" dirty="0" smtClean="0">
                <a:latin typeface="Courier New" charset="0"/>
                <a:cs typeface="Courier New" charset="0"/>
              </a:rPr>
              <a:t> e) {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1600" dirty="0" err="1" smtClean="0"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 smtClean="0">
                <a:latin typeface="Courier New" charset="0"/>
                <a:cs typeface="Courier New" charset="0"/>
              </a:rPr>
              <a:t>("Unable to save to " + filename);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    attempts++;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    if(attempts &lt; MAX_ATTEMPTS) {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        filename =</a:t>
            </a:r>
            <a:r>
              <a:rPr lang="en-US" sz="1600" i="1" dirty="0" smtClean="0">
                <a:latin typeface="Courier New" charset="0"/>
                <a:cs typeface="Courier New" charset="0"/>
              </a:rPr>
              <a:t> </a:t>
            </a:r>
            <a:r>
              <a:rPr lang="en-US" sz="16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an alternative file name</a:t>
            </a:r>
            <a:r>
              <a:rPr lang="en-US" sz="1600" dirty="0" smtClean="0">
                <a:latin typeface="Courier New" charset="0"/>
                <a:cs typeface="Courier New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    }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} while(!successful &amp;&amp; attempts &lt; MAX_ATTEMPTS);</a:t>
            </a:r>
            <a:br>
              <a:rPr lang="en-US" sz="1600" dirty="0" smtClean="0">
                <a:latin typeface="Courier New" charset="0"/>
                <a:cs typeface="Courier New" charset="0"/>
              </a:rPr>
            </a:br>
            <a:endParaRPr lang="en-US" sz="1600" dirty="0" smtClean="0">
              <a:latin typeface="Courier New" charset="0"/>
              <a:cs typeface="Courier New" charset="0"/>
            </a:endParaRP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if(!successful) {</a:t>
            </a:r>
          </a:p>
          <a:p>
            <a:pPr eaLnBrk="1" hangingPunct="1">
              <a:defRPr/>
            </a:pPr>
            <a:r>
              <a:rPr lang="en-US" sz="1600" dirty="0" smtClean="0">
                <a:latin typeface="Courier New" charset="0"/>
                <a:cs typeface="Courier New" charset="0"/>
              </a:rPr>
              <a:t>    </a:t>
            </a:r>
            <a:r>
              <a:rPr lang="en-US" sz="16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Report the problem and give up;</a:t>
            </a:r>
            <a:endParaRPr lang="en-US" sz="1600" dirty="0" smtClean="0">
              <a:solidFill>
                <a:srgbClr val="333399"/>
              </a:solidFill>
              <a:latin typeface="+mn-lt"/>
              <a:cs typeface="Courier New" charset="0"/>
            </a:endParaRPr>
          </a:p>
          <a:p>
            <a:pPr eaLnBrk="1" hangingPunct="1">
              <a:defRPr/>
            </a:pPr>
            <a:r>
              <a:rPr lang="en-US" sz="1600" dirty="0" smtClean="0">
                <a:latin typeface="Times New Roman" charset="0"/>
                <a:cs typeface="Times" charset="0"/>
              </a:rPr>
              <a:t>}</a:t>
            </a:r>
            <a:r>
              <a:rPr lang="en-US" sz="1600" dirty="0" smtClean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Not always programmer error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Errors often arise from the environment:</a:t>
            </a:r>
          </a:p>
          <a:p>
            <a:pPr lvl="1" eaLnBrk="1" hangingPunct="1">
              <a:defRPr/>
            </a:pPr>
            <a:r>
              <a:rPr lang="en-US"/>
              <a:t>Incorrect URL entered.</a:t>
            </a:r>
          </a:p>
          <a:p>
            <a:pPr lvl="1" eaLnBrk="1" hangingPunct="1">
              <a:defRPr/>
            </a:pPr>
            <a:r>
              <a:rPr lang="en-US"/>
              <a:t>Network interruption.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File processing is particular error-prone:</a:t>
            </a:r>
          </a:p>
          <a:p>
            <a:pPr lvl="1" eaLnBrk="1" hangingPunct="1">
              <a:defRPr/>
            </a:pPr>
            <a:r>
              <a:rPr lang="en-US"/>
              <a:t>Missing files.</a:t>
            </a:r>
          </a:p>
          <a:p>
            <a:pPr lvl="1" eaLnBrk="1" hangingPunct="1">
              <a:defRPr/>
            </a:pPr>
            <a:r>
              <a:rPr lang="en-US"/>
              <a:t>Lack of appropriate permissions.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Error avoidance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Clients can often use server query methods to avoid errors.</a:t>
            </a:r>
          </a:p>
          <a:p>
            <a:pPr lvl="1" eaLnBrk="1" hangingPunct="1">
              <a:defRPr/>
            </a:pPr>
            <a:r>
              <a:rPr lang="en-US"/>
              <a:t>More robust clients mean servers can be more trusting.</a:t>
            </a:r>
          </a:p>
          <a:p>
            <a:pPr lvl="1" eaLnBrk="1" hangingPunct="1">
              <a:defRPr/>
            </a:pPr>
            <a:r>
              <a:rPr lang="en-US"/>
              <a:t>Unchecked exceptions can be used.</a:t>
            </a:r>
          </a:p>
          <a:p>
            <a:pPr lvl="1" eaLnBrk="1" hangingPunct="1">
              <a:defRPr/>
            </a:pPr>
            <a:r>
              <a:rPr lang="en-US"/>
              <a:t>Simplifies client logic.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May increase client-server coupling.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Avoiding an exception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92250" y="1787525"/>
            <a:ext cx="7418388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rgbClr val="333399"/>
                </a:solidFill>
                <a:latin typeface="Courier New" charset="0"/>
              </a:rPr>
              <a:t>// Use the correct method to put details</a:t>
            </a:r>
          </a:p>
          <a:p>
            <a:pPr>
              <a:defRPr/>
            </a:pPr>
            <a:r>
              <a:rPr lang="en-GB" sz="2000" dirty="0" smtClean="0">
                <a:solidFill>
                  <a:srgbClr val="333399"/>
                </a:solidFill>
                <a:latin typeface="Courier New" charset="0"/>
              </a:rPr>
              <a:t>// in the contacts list.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if(</a:t>
            </a:r>
            <a:r>
              <a:rPr lang="en-GB" sz="2000" dirty="0" err="1">
                <a:latin typeface="Courier New" charset="0"/>
              </a:rPr>
              <a:t>contacts</a:t>
            </a:r>
            <a:r>
              <a:rPr lang="en-GB" sz="2000" dirty="0" err="1" smtClean="0">
                <a:latin typeface="Courier New" charset="0"/>
              </a:rPr>
              <a:t>.keyInUse</a:t>
            </a:r>
            <a:r>
              <a:rPr lang="en-GB" sz="2000" dirty="0" smtClean="0">
                <a:latin typeface="Courier New" charset="0"/>
              </a:rPr>
              <a:t>(</a:t>
            </a:r>
            <a:r>
              <a:rPr lang="en-GB" sz="2000" dirty="0" err="1" smtClean="0">
                <a:latin typeface="Courier New" charset="0"/>
              </a:rPr>
              <a:t>details.getName</a:t>
            </a:r>
            <a:r>
              <a:rPr lang="en-GB" sz="2000" dirty="0" smtClean="0">
                <a:latin typeface="Courier New" charset="0"/>
              </a:rPr>
              <a:t>() ||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        </a:t>
            </a:r>
            <a:r>
              <a:rPr lang="en-GB" sz="2000" dirty="0" err="1">
                <a:latin typeface="Courier New" charset="0"/>
              </a:rPr>
              <a:t>contacts</a:t>
            </a:r>
            <a:r>
              <a:rPr lang="en-GB" sz="2000" dirty="0" err="1" smtClean="0">
                <a:latin typeface="Courier New" charset="0"/>
              </a:rPr>
              <a:t>.keyInUse</a:t>
            </a:r>
            <a:r>
              <a:rPr lang="en-GB" sz="2000" dirty="0" smtClean="0">
                <a:latin typeface="Courier New" charset="0"/>
              </a:rPr>
              <a:t>(</a:t>
            </a:r>
            <a:r>
              <a:rPr lang="en-GB" sz="2000" dirty="0" err="1" smtClean="0">
                <a:latin typeface="Courier New" charset="0"/>
              </a:rPr>
              <a:t>details.getPhone</a:t>
            </a:r>
            <a:r>
              <a:rPr lang="en-GB" sz="2000" dirty="0" smtClean="0">
                <a:latin typeface="Courier New" charset="0"/>
              </a:rPr>
              <a:t>()) {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    </a:t>
            </a:r>
            <a:r>
              <a:rPr lang="en-GB" sz="2000" dirty="0" err="1">
                <a:latin typeface="Courier New" charset="0"/>
              </a:rPr>
              <a:t>contacts</a:t>
            </a:r>
            <a:r>
              <a:rPr lang="en-GB" sz="2000" dirty="0" err="1" smtClean="0">
                <a:latin typeface="Courier New" charset="0"/>
              </a:rPr>
              <a:t>.changeDetails</a:t>
            </a:r>
            <a:r>
              <a:rPr lang="en-GB" sz="2000" dirty="0" smtClean="0">
                <a:latin typeface="Courier New" charset="0"/>
              </a:rPr>
              <a:t>(details);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}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else {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    </a:t>
            </a:r>
            <a:r>
              <a:rPr lang="en-GB" sz="2000" dirty="0" err="1">
                <a:latin typeface="Courier New" charset="0"/>
              </a:rPr>
              <a:t>contacts</a:t>
            </a:r>
            <a:r>
              <a:rPr lang="en-GB" sz="2000" dirty="0" err="1" smtClean="0">
                <a:latin typeface="Courier New" charset="0"/>
              </a:rPr>
              <a:t>.addDetails</a:t>
            </a:r>
            <a:r>
              <a:rPr lang="en-GB" sz="2000" dirty="0" smtClean="0">
                <a:latin typeface="Courier New" charset="0"/>
              </a:rPr>
              <a:t>(details);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}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600200" y="495300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b="0" dirty="0" smtClean="0">
                <a:solidFill>
                  <a:schemeClr val="accent2"/>
                </a:solidFill>
                <a:latin typeface="Trebuchet MS" charset="0"/>
              </a:rPr>
              <a:t>The </a:t>
            </a:r>
            <a:r>
              <a:rPr lang="en-GB" dirty="0" err="1" smtClean="0">
                <a:solidFill>
                  <a:schemeClr val="accent2"/>
                </a:solidFill>
                <a:latin typeface="Courier New" charset="0"/>
              </a:rPr>
              <a:t>addDetails</a:t>
            </a:r>
            <a:r>
              <a:rPr lang="en-GB" b="0" dirty="0" smtClean="0">
                <a:solidFill>
                  <a:schemeClr val="accent2"/>
                </a:solidFill>
                <a:latin typeface="Trebuchet MS" charset="0"/>
              </a:rPr>
              <a:t> method could now throw an </a:t>
            </a:r>
            <a:r>
              <a:rPr lang="en-GB" b="0" i="1" dirty="0" smtClean="0">
                <a:solidFill>
                  <a:schemeClr val="accent2"/>
                </a:solidFill>
                <a:latin typeface="Trebuchet MS" charset="0"/>
              </a:rPr>
              <a:t>unchecked</a:t>
            </a:r>
            <a:r>
              <a:rPr lang="en-GB" b="0" dirty="0" smtClean="0">
                <a:solidFill>
                  <a:schemeClr val="accent2"/>
                </a:solidFill>
                <a:latin typeface="Trebuchet MS" charset="0"/>
              </a:rPr>
              <a:t> exception.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Review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Runtime errors arise for many reasons.</a:t>
            </a:r>
          </a:p>
          <a:p>
            <a:pPr lvl="1" eaLnBrk="1" hangingPunct="1">
              <a:defRPr/>
            </a:pPr>
            <a:r>
              <a:rPr lang="en-US"/>
              <a:t>An inappropriate client call to a server object.</a:t>
            </a:r>
          </a:p>
          <a:p>
            <a:pPr lvl="1" eaLnBrk="1" hangingPunct="1">
              <a:defRPr/>
            </a:pPr>
            <a:r>
              <a:rPr lang="en-US"/>
              <a:t>A server unable to fulfill a request.</a:t>
            </a:r>
          </a:p>
          <a:p>
            <a:pPr lvl="1" eaLnBrk="1" hangingPunct="1">
              <a:defRPr/>
            </a:pPr>
            <a:r>
              <a:rPr lang="en-US"/>
              <a:t>Programming error in client and/or server.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Review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Runtime errors often lead to program failure.</a:t>
            </a:r>
          </a:p>
          <a:p>
            <a:pPr eaLnBrk="1" hangingPunct="1"/>
            <a:r>
              <a:rPr lang="en-US" altLang="en-US"/>
              <a:t>Defensive programming anticipates errors – in both client and server.</a:t>
            </a:r>
          </a:p>
          <a:p>
            <a:pPr eaLnBrk="1" hangingPunct="1"/>
            <a:r>
              <a:rPr lang="en-US" altLang="en-US"/>
              <a:t>Exceptions provide a reporting and recovery mechanism.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File-based </a:t>
            </a:r>
            <a:r>
              <a:rPr lang="en-US" dirty="0">
                <a:cs typeface="+mj-cs"/>
              </a:rPr>
              <a:t>input-output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Input-output is particularly error-</a:t>
            </a:r>
            <a:r>
              <a:rPr lang="en-US" dirty="0" smtClean="0">
                <a:cs typeface="+mn-cs"/>
              </a:rPr>
              <a:t>prone because i</a:t>
            </a:r>
            <a:r>
              <a:rPr lang="en-US" dirty="0" smtClean="0"/>
              <a:t>t </a:t>
            </a:r>
            <a:r>
              <a:rPr lang="en-US" dirty="0"/>
              <a:t>involves interaction with the external environment.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</a:t>
            </a:r>
            <a:r>
              <a:rPr lang="en-US" b="1" dirty="0" err="1">
                <a:latin typeface="Courier New" pitchFamily="49" charset="0"/>
                <a:cs typeface="+mn-cs"/>
              </a:rPr>
              <a:t>java.io</a:t>
            </a:r>
            <a:r>
              <a:rPr lang="en-US" dirty="0">
                <a:cs typeface="+mn-cs"/>
              </a:rPr>
              <a:t> package supports input-output.</a:t>
            </a:r>
          </a:p>
          <a:p>
            <a:pPr eaLnBrk="1" hangingPunct="1">
              <a:defRPr/>
            </a:pPr>
            <a:r>
              <a:rPr lang="en-US" b="1" dirty="0" err="1">
                <a:latin typeface="Courier New" pitchFamily="49" charset="0"/>
                <a:cs typeface="+mn-cs"/>
              </a:rPr>
              <a:t>java.io.IOException</a:t>
            </a:r>
            <a:r>
              <a:rPr lang="en-US" dirty="0">
                <a:cs typeface="+mn-cs"/>
              </a:rPr>
              <a:t> is a checked exception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</a:t>
            </a:r>
            <a:r>
              <a:rPr lang="en-US" dirty="0" smtClean="0">
                <a:cs typeface="+mn-cs"/>
              </a:rPr>
              <a:t>he </a:t>
            </a:r>
            <a:r>
              <a:rPr lang="en-US" b="1" dirty="0" err="1" smtClean="0">
                <a:latin typeface="Courier New"/>
                <a:cs typeface="Courier New"/>
              </a:rPr>
              <a:t>java.nio</a:t>
            </a:r>
            <a:r>
              <a:rPr lang="en-US" dirty="0" smtClean="0">
                <a:cs typeface="+mn-cs"/>
              </a:rPr>
              <a:t> packages.</a:t>
            </a:r>
            <a:endParaRPr lang="en-US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File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Path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latin typeface="Courier New"/>
                <a:cs typeface="Courier New"/>
              </a:rPr>
              <a:t>java.io.File</a:t>
            </a:r>
            <a:r>
              <a:rPr lang="en-US" dirty="0" smtClean="0"/>
              <a:t> provides information about files and folders/directories.</a:t>
            </a:r>
          </a:p>
          <a:p>
            <a:pPr>
              <a:defRPr/>
            </a:pPr>
            <a:r>
              <a:rPr lang="en-US" b="1" dirty="0" err="1" smtClean="0">
                <a:latin typeface="Courier New"/>
                <a:cs typeface="Courier New"/>
              </a:rPr>
              <a:t>java.nio.file.Path</a:t>
            </a:r>
            <a:r>
              <a:rPr lang="en-US" dirty="0" smtClean="0"/>
              <a:t> is a modern alternative.</a:t>
            </a:r>
          </a:p>
          <a:p>
            <a:pPr>
              <a:defRPr/>
            </a:pPr>
            <a:r>
              <a:rPr lang="en-US" b="1" dirty="0" smtClean="0">
                <a:latin typeface="Courier New"/>
                <a:cs typeface="Courier New"/>
              </a:rPr>
              <a:t>File</a:t>
            </a:r>
            <a:r>
              <a:rPr lang="en-US" dirty="0" smtClean="0"/>
              <a:t> is a class; </a:t>
            </a:r>
            <a:r>
              <a:rPr lang="en-US" b="1" dirty="0" smtClean="0">
                <a:latin typeface="Courier New"/>
                <a:cs typeface="Courier New"/>
              </a:rPr>
              <a:t>Path</a:t>
            </a:r>
            <a:r>
              <a:rPr lang="en-US" dirty="0" smtClean="0"/>
              <a:t> is an interface.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latin typeface="Courier New"/>
                <a:cs typeface="Courier New"/>
              </a:rPr>
              <a:t>Files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/>
                <a:cs typeface="Courier New"/>
              </a:rPr>
              <a:t>Paths</a:t>
            </a:r>
            <a:r>
              <a:rPr lang="en-US" dirty="0" smtClean="0"/>
              <a:t> (NB: plurals) classes are in </a:t>
            </a:r>
            <a:r>
              <a:rPr lang="en-US" b="1" dirty="0" err="1" smtClean="0">
                <a:latin typeface="Courier New"/>
                <a:cs typeface="Courier New"/>
              </a:rPr>
              <a:t>java.nio.file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Readers, writers, streams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Readers and writers deal with textual input.</a:t>
            </a:r>
          </a:p>
          <a:p>
            <a:pPr lvl="1" eaLnBrk="1" hangingPunct="1">
              <a:defRPr/>
            </a:pPr>
            <a:r>
              <a:rPr lang="en-US" dirty="0"/>
              <a:t>Based around the </a:t>
            </a:r>
            <a:r>
              <a:rPr lang="en-US" b="1" dirty="0">
                <a:latin typeface="Courier New" pitchFamily="49" charset="0"/>
              </a:rPr>
              <a:t>char</a:t>
            </a:r>
            <a:r>
              <a:rPr lang="en-US" dirty="0"/>
              <a:t> type.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Streams deal with binary data.</a:t>
            </a:r>
          </a:p>
          <a:p>
            <a:pPr lvl="1" eaLnBrk="1" hangingPunct="1">
              <a:defRPr/>
            </a:pPr>
            <a:r>
              <a:rPr lang="en-US" dirty="0"/>
              <a:t>Based around the </a:t>
            </a:r>
            <a:r>
              <a:rPr lang="en-US" b="1" dirty="0">
                <a:latin typeface="Courier New" pitchFamily="49" charset="0"/>
              </a:rPr>
              <a:t>byte</a:t>
            </a:r>
            <a:r>
              <a:rPr lang="en-US" dirty="0"/>
              <a:t> type.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</a:t>
            </a:r>
            <a:r>
              <a:rPr lang="en-US" i="1" dirty="0">
                <a:cs typeface="+mn-cs"/>
              </a:rPr>
              <a:t>address-book-</a:t>
            </a:r>
            <a:r>
              <a:rPr lang="en-US" i="1" dirty="0" err="1">
                <a:cs typeface="+mn-cs"/>
              </a:rPr>
              <a:t>io</a:t>
            </a:r>
            <a:r>
              <a:rPr lang="en-US" dirty="0">
                <a:cs typeface="+mn-cs"/>
              </a:rPr>
              <a:t> project illustrates textual </a:t>
            </a:r>
            <a:r>
              <a:rPr lang="en-US" dirty="0" smtClean="0">
                <a:cs typeface="+mn-cs"/>
              </a:rPr>
              <a:t>I/O</a:t>
            </a:r>
            <a:r>
              <a:rPr lang="en-US" dirty="0">
                <a:cs typeface="+mn-cs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File output</a:t>
            </a:r>
            <a:endParaRPr lang="en-US" dirty="0">
              <a:cs typeface="+mj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three stages of file output.</a:t>
            </a:r>
          </a:p>
          <a:p>
            <a:pPr lvl="1" eaLnBrk="1" hangingPunct="1">
              <a:defRPr/>
            </a:pPr>
            <a:r>
              <a:rPr lang="en-US" dirty="0" smtClean="0"/>
              <a:t>Open </a:t>
            </a:r>
            <a:r>
              <a:rPr lang="en-US" dirty="0"/>
              <a:t>a file.</a:t>
            </a:r>
          </a:p>
          <a:p>
            <a:pPr lvl="1" eaLnBrk="1" hangingPunct="1">
              <a:defRPr/>
            </a:pPr>
            <a:r>
              <a:rPr lang="en-US" dirty="0"/>
              <a:t>Write to the file.</a:t>
            </a:r>
          </a:p>
          <a:p>
            <a:pPr lvl="1" eaLnBrk="1" hangingPunct="1">
              <a:defRPr/>
            </a:pPr>
            <a:r>
              <a:rPr lang="en-US" dirty="0"/>
              <a:t>Close the </a:t>
            </a:r>
            <a:r>
              <a:rPr lang="en-US" dirty="0" smtClean="0"/>
              <a:t>file.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Failure </a:t>
            </a:r>
            <a:r>
              <a:rPr lang="en-US" dirty="0">
                <a:cs typeface="+mn-cs"/>
              </a:rPr>
              <a:t>at any point results in an </a:t>
            </a:r>
            <a:r>
              <a:rPr lang="en-US" b="1" dirty="0" err="1">
                <a:latin typeface="Courier New" pitchFamily="49" charset="0"/>
                <a:cs typeface="+mn-cs"/>
              </a:rPr>
              <a:t>IOException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FileWriter</a:t>
            </a:r>
            <a:r>
              <a:rPr lang="en-US" dirty="0"/>
              <a:t> for text files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 output to file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917575" y="1885950"/>
            <a:ext cx="7729538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try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FileWriter</a:t>
            </a:r>
            <a:r>
              <a:rPr lang="en-US" sz="1800" dirty="0" smtClean="0">
                <a:latin typeface="Courier New" charset="0"/>
                <a:cs typeface="Courier New" charset="0"/>
              </a:rPr>
              <a:t> writer = new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FileWriter</a:t>
            </a:r>
            <a:r>
              <a:rPr lang="en-US" sz="1800" dirty="0" smtClean="0">
                <a:latin typeface="Courier New" charset="0"/>
                <a:cs typeface="Courier New" charset="0"/>
              </a:rPr>
              <a:t>(</a:t>
            </a:r>
            <a:r>
              <a:rPr lang="en-US" sz="18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"</a:t>
            </a:r>
            <a:r>
              <a:rPr lang="en-US" sz="1800" i="1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name of file</a:t>
            </a:r>
            <a:r>
              <a:rPr lang="en-US" sz="18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"</a:t>
            </a:r>
            <a:r>
              <a:rPr lang="en-US" sz="1800" dirty="0" smtClean="0">
                <a:latin typeface="Courier New" charset="0"/>
                <a:cs typeface="Courier New" charset="0"/>
              </a:rPr>
              <a:t>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while(</a:t>
            </a:r>
            <a:r>
              <a:rPr lang="en-US" sz="18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there is more text to write</a:t>
            </a:r>
            <a:r>
              <a:rPr lang="en-US" sz="1800" dirty="0" smtClean="0">
                <a:latin typeface="Courier New" charset="0"/>
                <a:cs typeface="Courier New" charset="0"/>
              </a:rPr>
              <a:t>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writer.write</a:t>
            </a:r>
            <a:r>
              <a:rPr lang="en-US" sz="1800" dirty="0" smtClean="0">
                <a:latin typeface="Courier New" charset="0"/>
                <a:cs typeface="Courier New" charset="0"/>
              </a:rPr>
              <a:t>(</a:t>
            </a:r>
            <a:r>
              <a:rPr lang="en-US" sz="18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next piece of text</a:t>
            </a:r>
            <a:r>
              <a:rPr lang="en-US" sz="1800" dirty="0" smtClean="0">
                <a:latin typeface="Courier New" charset="0"/>
                <a:cs typeface="Courier New" charset="0"/>
              </a:rPr>
              <a:t>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writer.close</a:t>
            </a:r>
            <a:r>
              <a:rPr lang="en-US" sz="1800" dirty="0" smtClean="0">
                <a:latin typeface="Courier New" charset="0"/>
                <a:cs typeface="Courier New" charset="0"/>
              </a:rPr>
              <a:t>();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catch(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IOException</a:t>
            </a:r>
            <a:r>
              <a:rPr lang="en-US" sz="1800" dirty="0" smtClean="0">
                <a:latin typeface="Courier New" charset="0"/>
                <a:cs typeface="Courier New" charset="0"/>
              </a:rPr>
              <a:t> e)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something went wrong with accessing the file</a:t>
            </a:r>
            <a:endParaRPr lang="en-US" sz="1800" dirty="0" smtClean="0">
              <a:solidFill>
                <a:srgbClr val="333399"/>
              </a:solidFill>
              <a:latin typeface="+mn-lt"/>
              <a:cs typeface="Courier New" charset="0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  <a:endParaRPr lang="en-US" sz="18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Try-with-resource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Used for ensuring ‘resources’ are closed after use.</a:t>
            </a:r>
          </a:p>
          <a:p>
            <a:r>
              <a:rPr lang="en-US" altLang="en-US" dirty="0"/>
              <a:t>Removes need for explicit closure on both successful and failed control flows.</a:t>
            </a:r>
          </a:p>
          <a:p>
            <a:r>
              <a:rPr lang="en-US" altLang="en-US" dirty="0"/>
              <a:t>Also known as ‘automatic resource management’ (ARM).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Exploring errors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Explore error situations through the </a:t>
            </a:r>
            <a:r>
              <a:rPr lang="en-US" i="1">
                <a:cs typeface="+mn-cs"/>
              </a:rPr>
              <a:t>address-book</a:t>
            </a:r>
            <a:r>
              <a:rPr lang="en-US">
                <a:cs typeface="+mn-cs"/>
              </a:rPr>
              <a:t> projects.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Two aspects:</a:t>
            </a:r>
          </a:p>
          <a:p>
            <a:pPr lvl="1" eaLnBrk="1" hangingPunct="1">
              <a:defRPr/>
            </a:pPr>
            <a:r>
              <a:rPr lang="en-US"/>
              <a:t>Error reporting.</a:t>
            </a:r>
          </a:p>
          <a:p>
            <a:pPr lvl="1" eaLnBrk="1" hangingPunct="1">
              <a:defRPr/>
            </a:pPr>
            <a:r>
              <a:rPr lang="en-US"/>
              <a:t>Error handling.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Try-with-resource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7575" y="1885950"/>
            <a:ext cx="8080375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try(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FileWriter</a:t>
            </a:r>
            <a:r>
              <a:rPr lang="en-US" sz="1800" dirty="0" smtClean="0">
                <a:latin typeface="Courier New" charset="0"/>
                <a:cs typeface="Courier New" charset="0"/>
              </a:rPr>
              <a:t> writer = new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FileWriter</a:t>
            </a:r>
            <a:r>
              <a:rPr lang="en-US" sz="1800" dirty="0" smtClean="0">
                <a:latin typeface="Courier New" charset="0"/>
                <a:cs typeface="Courier New" charset="0"/>
              </a:rPr>
              <a:t>(</a:t>
            </a:r>
            <a:r>
              <a:rPr lang="en-US" sz="1800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"</a:t>
            </a:r>
            <a:r>
              <a:rPr lang="en-US" sz="1800" i="1" dirty="0" smtClean="0">
                <a:solidFill>
                  <a:srgbClr val="333399"/>
                </a:solidFill>
                <a:latin typeface="Courier New" charset="0"/>
                <a:cs typeface="Courier New" charset="0"/>
              </a:rPr>
              <a:t>name of file</a:t>
            </a:r>
            <a:r>
              <a:rPr lang="en-US" sz="1800" dirty="0">
                <a:solidFill>
                  <a:srgbClr val="333399"/>
                </a:solidFill>
                <a:latin typeface="Courier New" charset="0"/>
                <a:cs typeface="Courier New" charset="0"/>
              </a:rPr>
              <a:t>"</a:t>
            </a:r>
            <a:r>
              <a:rPr lang="en-US" sz="1800" dirty="0" smtClean="0">
                <a:latin typeface="Courier New" charset="0"/>
                <a:cs typeface="Courier New" charset="0"/>
              </a:rPr>
              <a:t>))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while(</a:t>
            </a:r>
            <a:r>
              <a:rPr lang="en-US" sz="18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there is more text to write</a:t>
            </a:r>
            <a:r>
              <a:rPr lang="en-US" sz="1800" dirty="0" smtClean="0">
                <a:latin typeface="Courier New" charset="0"/>
                <a:cs typeface="Courier New" charset="0"/>
              </a:rPr>
              <a:t>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writer.write</a:t>
            </a:r>
            <a:r>
              <a:rPr lang="en-US" sz="1800" dirty="0" smtClean="0">
                <a:latin typeface="Courier New" charset="0"/>
                <a:cs typeface="Courier New" charset="0"/>
              </a:rPr>
              <a:t>(</a:t>
            </a:r>
            <a:r>
              <a:rPr lang="en-US" sz="18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next piece of text</a:t>
            </a:r>
            <a:r>
              <a:rPr lang="en-US" sz="1800" dirty="0" smtClean="0">
                <a:latin typeface="Courier New" charset="0"/>
                <a:cs typeface="Courier New" charset="0"/>
              </a:rPr>
              <a:t>);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    ...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catch(</a:t>
            </a:r>
            <a:r>
              <a:rPr lang="en-US" sz="1800" dirty="0" err="1" smtClean="0">
                <a:latin typeface="Courier New" charset="0"/>
                <a:cs typeface="Courier New" charset="0"/>
              </a:rPr>
              <a:t>IOException</a:t>
            </a:r>
            <a:r>
              <a:rPr lang="en-US" sz="1800" dirty="0" smtClean="0">
                <a:latin typeface="Courier New" charset="0"/>
                <a:cs typeface="Courier New" charset="0"/>
              </a:rPr>
              <a:t> e) {</a:t>
            </a: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    </a:t>
            </a:r>
            <a:r>
              <a:rPr lang="en-US" sz="1800" i="1" dirty="0" smtClean="0">
                <a:solidFill>
                  <a:srgbClr val="333399"/>
                </a:solidFill>
                <a:latin typeface="+mn-lt"/>
                <a:cs typeface="Courier New" charset="0"/>
              </a:rPr>
              <a:t>something went wrong with accessing the file</a:t>
            </a:r>
            <a:endParaRPr lang="en-US" sz="1800" dirty="0" smtClean="0">
              <a:solidFill>
                <a:srgbClr val="333399"/>
              </a:solidFill>
              <a:latin typeface="+mn-lt"/>
              <a:cs typeface="Courier New" charset="0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Courier New" charset="0"/>
                <a:cs typeface="Courier New" charset="0"/>
              </a:rPr>
              <a:t>}</a:t>
            </a:r>
            <a:endParaRPr lang="en-US" sz="1800" dirty="0" smtClean="0">
              <a:latin typeface="Times New Roman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47813" y="5084763"/>
            <a:ext cx="600036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accent2"/>
                </a:solidFill>
                <a:latin typeface="Trebuchet MS" charset="0"/>
              </a:rPr>
              <a:t>No close() call required in either clause.</a:t>
            </a:r>
          </a:p>
          <a:p>
            <a:pPr>
              <a:defRPr/>
            </a:pPr>
            <a:r>
              <a:rPr lang="en-GB" dirty="0" smtClean="0">
                <a:solidFill>
                  <a:schemeClr val="accent2"/>
                </a:solidFill>
                <a:latin typeface="Trebuchet MS" charset="0"/>
              </a:rPr>
              <a:t>See </a:t>
            </a:r>
            <a:r>
              <a:rPr lang="en-GB" i="1" dirty="0" smtClean="0">
                <a:solidFill>
                  <a:schemeClr val="accent2"/>
                </a:solidFill>
                <a:latin typeface="Trebuchet MS" charset="0"/>
              </a:rPr>
              <a:t>weblog-</a:t>
            </a:r>
            <a:r>
              <a:rPr lang="en-GB" i="1" dirty="0" err="1" smtClean="0">
                <a:solidFill>
                  <a:schemeClr val="accent2"/>
                </a:solidFill>
                <a:latin typeface="Trebuchet MS" charset="0"/>
              </a:rPr>
              <a:t>analyzer</a:t>
            </a:r>
            <a:r>
              <a:rPr lang="en-GB" dirty="0" smtClean="0">
                <a:solidFill>
                  <a:schemeClr val="accent2"/>
                </a:solidFill>
                <a:latin typeface="Trebuchet MS" charset="0"/>
              </a:rPr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Text input from file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Use </a:t>
            </a:r>
            <a:r>
              <a:rPr lang="en-US" b="1" dirty="0" err="1" smtClean="0">
                <a:latin typeface="Courier New" pitchFamily="49" charset="0"/>
                <a:cs typeface="+mn-cs"/>
              </a:rPr>
              <a:t>BufferedReader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for line-based input.</a:t>
            </a:r>
          </a:p>
          <a:p>
            <a:pPr lvl="1" eaLnBrk="1" hangingPunct="1">
              <a:defRPr/>
            </a:pPr>
            <a:r>
              <a:rPr lang="en-US" dirty="0"/>
              <a:t>Open a file.</a:t>
            </a:r>
          </a:p>
          <a:p>
            <a:pPr lvl="1" eaLnBrk="1" hangingPunct="1">
              <a:defRPr/>
            </a:pPr>
            <a:r>
              <a:rPr lang="en-US" dirty="0"/>
              <a:t>Read from the file.</a:t>
            </a:r>
          </a:p>
          <a:p>
            <a:pPr lvl="1" eaLnBrk="1" hangingPunct="1">
              <a:defRPr/>
            </a:pPr>
            <a:r>
              <a:rPr lang="en-US" dirty="0"/>
              <a:t>Close the </a:t>
            </a:r>
            <a:r>
              <a:rPr lang="en-US" dirty="0" smtClean="0"/>
              <a:t>file.</a:t>
            </a:r>
            <a:endParaRPr lang="en-US" dirty="0"/>
          </a:p>
          <a:p>
            <a:pPr eaLnBrk="1" hangingPunct="1">
              <a:defRPr/>
            </a:pPr>
            <a:r>
              <a:rPr lang="en-US" dirty="0">
                <a:cs typeface="+mn-cs"/>
              </a:rPr>
              <a:t>Failure at any point results in an </a:t>
            </a:r>
            <a:r>
              <a:rPr lang="en-US" b="1" dirty="0" err="1">
                <a:latin typeface="Courier New" pitchFamily="49" charset="0"/>
                <a:cs typeface="+mn-cs"/>
              </a:rPr>
              <a:t>IOException</a:t>
            </a:r>
            <a:r>
              <a:rPr lang="en-US" dirty="0">
                <a:cs typeface="+mn-cs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Text input from </a:t>
            </a:r>
            <a:r>
              <a:rPr lang="en-US" altLang="en-US" dirty="0" smtClean="0"/>
              <a:t>file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latin typeface="Courier New"/>
                <a:cs typeface="Courier New"/>
              </a:rPr>
              <a:t>BufferedReader</a:t>
            </a:r>
            <a:r>
              <a:rPr lang="en-US" dirty="0" smtClean="0"/>
              <a:t> created via static </a:t>
            </a:r>
            <a:r>
              <a:rPr lang="en-US" b="1" dirty="0" err="1" smtClean="0">
                <a:latin typeface="Courier New"/>
                <a:cs typeface="Courier New"/>
              </a:rPr>
              <a:t>newBufferedReader</a:t>
            </a:r>
            <a:r>
              <a:rPr lang="en-US" dirty="0" smtClean="0"/>
              <a:t> method in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err="1" smtClean="0">
                <a:latin typeface="Courier New"/>
                <a:cs typeface="Courier New"/>
              </a:rPr>
              <a:t>java.nio.file.Files</a:t>
            </a:r>
            <a:r>
              <a:rPr lang="en-US" dirty="0" smtClean="0"/>
              <a:t> class.</a:t>
            </a:r>
          </a:p>
          <a:p>
            <a:pPr>
              <a:defRPr/>
            </a:pPr>
            <a:r>
              <a:rPr lang="en-US" dirty="0" smtClean="0"/>
              <a:t>Requires a </a:t>
            </a:r>
            <a:r>
              <a:rPr lang="en-US" b="1" dirty="0" smtClean="0">
                <a:latin typeface="Courier New"/>
                <a:cs typeface="Courier New"/>
              </a:rPr>
              <a:t>Charset</a:t>
            </a:r>
            <a:r>
              <a:rPr lang="en-US" dirty="0" smtClean="0"/>
              <a:t> from </a:t>
            </a:r>
            <a:r>
              <a:rPr lang="en-US" b="1" dirty="0" err="1" smtClean="0">
                <a:latin typeface="Courier New"/>
                <a:cs typeface="Courier New"/>
              </a:rPr>
              <a:t>java.nio.charset</a:t>
            </a:r>
            <a:r>
              <a:rPr lang="en-US" dirty="0"/>
              <a:t>,</a:t>
            </a:r>
            <a:r>
              <a:rPr lang="en-US" dirty="0" smtClean="0"/>
              <a:t> e.g.:</a:t>
            </a:r>
          </a:p>
          <a:p>
            <a:pPr lvl="1">
              <a:defRPr/>
            </a:pPr>
            <a:r>
              <a:rPr lang="en-US" b="1" dirty="0" smtClean="0">
                <a:latin typeface="Courier New"/>
                <a:cs typeface="Courier New"/>
              </a:rPr>
              <a:t>"US-ASCII"</a:t>
            </a:r>
          </a:p>
          <a:p>
            <a:pPr lvl="1">
              <a:defRPr/>
            </a:pPr>
            <a:r>
              <a:rPr lang="en-US" b="1" dirty="0" smtClean="0">
                <a:latin typeface="Courier New"/>
                <a:cs typeface="Courier New"/>
              </a:rPr>
              <a:t>"ISO-8859-1"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Text input </a:t>
            </a:r>
            <a:r>
              <a:rPr lang="en-US" altLang="en-US" dirty="0" smtClean="0"/>
              <a:t>from file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640681"/>
            <a:ext cx="7418388" cy="4092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Charset charset =</a:t>
            </a:r>
            <a:br>
              <a:rPr lang="en-US" sz="2000" dirty="0">
                <a:latin typeface="Courier New"/>
                <a:ea typeface="ＭＳ Ｐゴシック" charset="0"/>
                <a:cs typeface="Courier New"/>
              </a:rPr>
            </a:b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        </a:t>
            </a:r>
            <a:r>
              <a:rPr lang="en-US" sz="2000" dirty="0" err="1">
                <a:latin typeface="Courier New"/>
                <a:ea typeface="ＭＳ Ｐゴシック" charset="0"/>
                <a:cs typeface="Courier New"/>
              </a:rPr>
              <a:t>Charset.forName</a:t>
            </a: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("US-ASCII");</a:t>
            </a:r>
          </a:p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Path path = </a:t>
            </a:r>
            <a:r>
              <a:rPr lang="en-US" sz="2000" dirty="0" err="1">
                <a:latin typeface="Courier New"/>
                <a:ea typeface="ＭＳ Ｐゴシック" charset="0"/>
                <a:cs typeface="Courier New"/>
              </a:rPr>
              <a:t>Paths.get</a:t>
            </a: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2000" dirty="0">
                <a:solidFill>
                  <a:srgbClr val="333399"/>
                </a:solidFill>
                <a:latin typeface="Courier New"/>
                <a:ea typeface="ＭＳ Ｐゴシック" charset="0"/>
                <a:cs typeface="Courier New"/>
              </a:rPr>
              <a:t>"file"</a:t>
            </a: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);</a:t>
            </a:r>
          </a:p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try(</a:t>
            </a:r>
            <a:r>
              <a:rPr lang="en-US" sz="2000" dirty="0" err="1">
                <a:latin typeface="Courier New"/>
                <a:ea typeface="ＭＳ Ｐゴシック" charset="0"/>
                <a:cs typeface="Courier New"/>
              </a:rPr>
              <a:t>BufferedReader</a:t>
            </a: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 reader = </a:t>
            </a:r>
          </a:p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      </a:t>
            </a:r>
            <a:r>
              <a:rPr lang="en-US" sz="2000" dirty="0" err="1">
                <a:latin typeface="Courier New"/>
                <a:ea typeface="ＭＳ Ｐゴシック" charset="0"/>
                <a:cs typeface="Courier New"/>
              </a:rPr>
              <a:t>Files.newBufferedReader</a:t>
            </a: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(path, charset)) {</a:t>
            </a:r>
          </a:p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2000" i="1" dirty="0">
                <a:solidFill>
                  <a:srgbClr val="333399"/>
                </a:solidFill>
                <a:latin typeface="+mn-lt"/>
                <a:ea typeface="ＭＳ Ｐゴシック" charset="0"/>
                <a:cs typeface="Courier New"/>
              </a:rPr>
              <a:t>use reader to process the file</a:t>
            </a:r>
          </a:p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}</a:t>
            </a:r>
          </a:p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catch(</a:t>
            </a:r>
            <a:r>
              <a:rPr lang="en-US" sz="2000" dirty="0" err="1">
                <a:latin typeface="Courier New"/>
                <a:ea typeface="ＭＳ Ｐゴシック" charset="0"/>
                <a:cs typeface="Courier New"/>
              </a:rPr>
              <a:t>FileNotFoundException</a:t>
            </a: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 e) {</a:t>
            </a:r>
          </a:p>
          <a:p>
            <a:pPr>
              <a:defRPr/>
            </a:pPr>
            <a:r>
              <a:rPr lang="en-US" sz="2000" dirty="0">
                <a:solidFill>
                  <a:srgbClr val="333399"/>
                </a:solidFill>
                <a:latin typeface="+mn-lt"/>
                <a:ea typeface="ＭＳ Ｐゴシック" charset="0"/>
                <a:cs typeface="Courier New"/>
              </a:rPr>
              <a:t>    </a:t>
            </a:r>
            <a:r>
              <a:rPr lang="en-US" sz="2000" dirty="0" smtClean="0">
                <a:solidFill>
                  <a:srgbClr val="333399"/>
                </a:solidFill>
                <a:latin typeface="+mn-lt"/>
                <a:ea typeface="ＭＳ Ｐゴシック" charset="0"/>
                <a:cs typeface="Courier New"/>
              </a:rPr>
              <a:t>  </a:t>
            </a:r>
            <a:r>
              <a:rPr lang="en-US" sz="2000" i="1" dirty="0" smtClean="0">
                <a:solidFill>
                  <a:srgbClr val="333399"/>
                </a:solidFill>
                <a:latin typeface="+mn-lt"/>
                <a:ea typeface="ＭＳ Ｐゴシック" charset="0"/>
                <a:cs typeface="Courier New"/>
              </a:rPr>
              <a:t>deal </a:t>
            </a:r>
            <a:r>
              <a:rPr lang="en-US" sz="2000" i="1" dirty="0">
                <a:solidFill>
                  <a:srgbClr val="333399"/>
                </a:solidFill>
                <a:latin typeface="+mn-lt"/>
                <a:ea typeface="ＭＳ Ｐゴシック" charset="0"/>
                <a:cs typeface="Courier New"/>
              </a:rPr>
              <a:t>with the exception</a:t>
            </a:r>
          </a:p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}</a:t>
            </a:r>
          </a:p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catch(</a:t>
            </a:r>
            <a:r>
              <a:rPr lang="en-US" sz="2000" dirty="0" err="1">
                <a:latin typeface="Courier New"/>
                <a:ea typeface="ＭＳ Ｐゴシック" charset="0"/>
                <a:cs typeface="Courier New"/>
              </a:rPr>
              <a:t>IOException</a:t>
            </a: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 e) {</a:t>
            </a:r>
          </a:p>
          <a:p>
            <a:pPr>
              <a:defRPr/>
            </a:pPr>
            <a:r>
              <a:rPr lang="en-US" sz="2000" dirty="0">
                <a:solidFill>
                  <a:srgbClr val="333399"/>
                </a:solidFill>
                <a:latin typeface="+mn-lt"/>
                <a:ea typeface="ＭＳ Ｐゴシック" charset="0"/>
                <a:cs typeface="Courier New"/>
              </a:rPr>
              <a:t>    </a:t>
            </a:r>
            <a:r>
              <a:rPr lang="en-US" sz="2000" dirty="0" smtClean="0">
                <a:solidFill>
                  <a:srgbClr val="333399"/>
                </a:solidFill>
                <a:latin typeface="+mn-lt"/>
                <a:ea typeface="ＭＳ Ｐゴシック" charset="0"/>
                <a:cs typeface="Courier New"/>
              </a:rPr>
              <a:t>  </a:t>
            </a:r>
            <a:r>
              <a:rPr lang="en-US" sz="2000" i="1" dirty="0" smtClean="0">
                <a:solidFill>
                  <a:srgbClr val="333399"/>
                </a:solidFill>
                <a:latin typeface="+mn-lt"/>
                <a:ea typeface="ＭＳ Ｐゴシック" charset="0"/>
                <a:cs typeface="Courier New"/>
              </a:rPr>
              <a:t>deal </a:t>
            </a:r>
            <a:r>
              <a:rPr lang="en-US" sz="2000" i="1" dirty="0">
                <a:solidFill>
                  <a:srgbClr val="333399"/>
                </a:solidFill>
                <a:latin typeface="+mn-lt"/>
                <a:ea typeface="ＭＳ Ｐゴシック" charset="0"/>
                <a:cs typeface="Courier New"/>
              </a:rPr>
              <a:t>with the exception</a:t>
            </a:r>
          </a:p>
          <a:p>
            <a:pPr>
              <a:defRPr/>
            </a:pPr>
            <a:r>
              <a:rPr lang="en-US" sz="2000" dirty="0">
                <a:latin typeface="Courier New"/>
                <a:ea typeface="ＭＳ Ｐゴシック" charset="0"/>
                <a:cs typeface="Courier New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5775647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See tech-support-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io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Text input from the terminal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5438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err="1">
                <a:latin typeface="Courier New" pitchFamily="49" charset="0"/>
                <a:cs typeface="+mn-cs"/>
              </a:rPr>
              <a:t>System.in</a:t>
            </a:r>
            <a:r>
              <a:rPr lang="en-GB" dirty="0">
                <a:cs typeface="+mn-cs"/>
              </a:rPr>
              <a:t> maps to the </a:t>
            </a:r>
            <a:r>
              <a:rPr lang="en-GB" dirty="0" smtClean="0">
                <a:cs typeface="+mn-cs"/>
              </a:rPr>
              <a:t>terminal:</a:t>
            </a:r>
            <a:endParaRPr lang="en-GB" dirty="0">
              <a:cs typeface="+mn-cs"/>
            </a:endParaRPr>
          </a:p>
          <a:p>
            <a:pPr lvl="1" eaLnBrk="1" hangingPunct="1">
              <a:defRPr/>
            </a:pPr>
            <a:r>
              <a:rPr lang="en-GB" dirty="0" smtClean="0"/>
              <a:t>Its type is </a:t>
            </a:r>
            <a:r>
              <a:rPr lang="en-GB" b="1" dirty="0" err="1" smtClean="0">
                <a:latin typeface="Courier New" pitchFamily="49" charset="0"/>
              </a:rPr>
              <a:t>java.io.InputStream</a:t>
            </a:r>
            <a:endParaRPr lang="en-GB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It is often </a:t>
            </a:r>
            <a:r>
              <a:rPr lang="en-GB" dirty="0">
                <a:cs typeface="+mn-cs"/>
              </a:rPr>
              <a:t>wrapped in a </a:t>
            </a:r>
            <a:r>
              <a:rPr lang="en-GB" b="1" dirty="0" err="1" smtClean="0">
                <a:latin typeface="Courier New" pitchFamily="49" charset="0"/>
                <a:cs typeface="+mn-cs"/>
              </a:rPr>
              <a:t>java.util.Scanner</a:t>
            </a:r>
            <a:r>
              <a:rPr lang="en-GB" dirty="0">
                <a:cs typeface="+mn-cs"/>
              </a:rPr>
              <a:t>.</a:t>
            </a:r>
            <a:endParaRPr lang="en-GB" dirty="0">
              <a:latin typeface="Courier New" pitchFamily="49" charset="0"/>
              <a:cs typeface="+mn-cs"/>
            </a:endParaRPr>
          </a:p>
          <a:p>
            <a:pPr eaLnBrk="1" hangingPunct="1">
              <a:defRPr/>
            </a:pPr>
            <a:r>
              <a:rPr lang="en-GB" b="1" dirty="0" smtClean="0">
                <a:latin typeface="Courier New" pitchFamily="49" charset="0"/>
                <a:cs typeface="+mn-cs"/>
              </a:rPr>
              <a:t>Scanner</a:t>
            </a:r>
            <a:r>
              <a:rPr lang="en-GB" dirty="0" smtClean="0">
                <a:cs typeface="+mn-cs"/>
              </a:rPr>
              <a:t> </a:t>
            </a:r>
            <a:r>
              <a:rPr lang="en-GB" dirty="0">
                <a:cs typeface="+mn-cs"/>
              </a:rPr>
              <a:t>with </a:t>
            </a:r>
            <a:r>
              <a:rPr lang="en-GB" b="1" dirty="0">
                <a:latin typeface="Courier New" pitchFamily="49" charset="0"/>
                <a:cs typeface="+mn-cs"/>
              </a:rPr>
              <a:t>File</a:t>
            </a:r>
            <a:r>
              <a:rPr lang="en-GB" dirty="0">
                <a:cs typeface="+mn-cs"/>
              </a:rPr>
              <a:t> </a:t>
            </a:r>
            <a:r>
              <a:rPr lang="en-GB" dirty="0" smtClean="0">
                <a:cs typeface="+mn-cs"/>
              </a:rPr>
              <a:t>is an </a:t>
            </a:r>
            <a:r>
              <a:rPr lang="en-GB" dirty="0">
                <a:cs typeface="+mn-cs"/>
              </a:rPr>
              <a:t>alternative to </a:t>
            </a:r>
            <a:r>
              <a:rPr lang="en-GB" b="1" dirty="0" err="1" smtClean="0">
                <a:latin typeface="Courier New" pitchFamily="49" charset="0"/>
                <a:cs typeface="+mn-cs"/>
              </a:rPr>
              <a:t>BufferedReader</a:t>
            </a:r>
            <a:r>
              <a:rPr lang="en-GB" dirty="0" smtClean="0">
                <a:cs typeface="+mn-cs"/>
              </a:rPr>
              <a:t>.</a:t>
            </a:r>
            <a:endParaRPr lang="en-GB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Scanner: parsing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>
                <a:latin typeface="Courier New" pitchFamily="49" charset="0"/>
              </a:rPr>
              <a:t>Scanner</a:t>
            </a:r>
            <a:r>
              <a:rPr lang="en-GB" dirty="0"/>
              <a:t> supports </a:t>
            </a:r>
            <a:r>
              <a:rPr lang="en-GB" i="1" dirty="0"/>
              <a:t>parsing</a:t>
            </a:r>
            <a:r>
              <a:rPr lang="en-GB" dirty="0"/>
              <a:t> of textual input.</a:t>
            </a:r>
          </a:p>
          <a:p>
            <a:pPr lvl="1" eaLnBrk="1" hangingPunct="1">
              <a:defRPr/>
            </a:pPr>
            <a:r>
              <a:rPr lang="en-GB" b="1" dirty="0" err="1">
                <a:latin typeface="Courier New" pitchFamily="49" charset="0"/>
              </a:rPr>
              <a:t>nextInt</a:t>
            </a:r>
            <a:r>
              <a:rPr lang="en-GB" b="1" dirty="0">
                <a:latin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</a:rPr>
              <a:t>nextLine</a:t>
            </a:r>
            <a:r>
              <a:rPr lang="en-GB" b="1" dirty="0">
                <a:latin typeface="Courier New" pitchFamily="49" charset="0"/>
              </a:rPr>
              <a:t>, </a:t>
            </a:r>
            <a:r>
              <a:rPr lang="en-GB" dirty="0"/>
              <a:t>etc.</a:t>
            </a:r>
          </a:p>
          <a:p>
            <a:pPr>
              <a:defRPr/>
            </a:pPr>
            <a:r>
              <a:rPr lang="en-US" dirty="0" smtClean="0"/>
              <a:t>Its constructors support </a:t>
            </a:r>
            <a:r>
              <a:rPr lang="en-US" b="1" dirty="0" smtClean="0">
                <a:latin typeface="Courier New"/>
                <a:cs typeface="Courier New"/>
              </a:rPr>
              <a:t>String</a:t>
            </a:r>
            <a:r>
              <a:rPr lang="en-US" dirty="0" smtClean="0"/>
              <a:t>, </a:t>
            </a:r>
            <a:r>
              <a:rPr lang="en-US" b="1" dirty="0" smtClean="0">
                <a:latin typeface="Courier New"/>
                <a:cs typeface="Courier New"/>
              </a:rPr>
              <a:t>File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/>
                <a:cs typeface="Courier New"/>
              </a:rPr>
              <a:t>Path</a:t>
            </a:r>
            <a:r>
              <a:rPr lang="en-US" dirty="0" smtClean="0"/>
              <a:t> arguments.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Input/output is an area where errors cannot be avoided.</a:t>
            </a:r>
          </a:p>
          <a:p>
            <a:r>
              <a:rPr lang="en-US" altLang="en-US"/>
              <a:t>The environment in which a program is run is often outside a programmer’s control.</a:t>
            </a:r>
          </a:p>
          <a:p>
            <a:r>
              <a:rPr lang="en-US" altLang="en-US"/>
              <a:t>Exceptions are typically </a:t>
            </a:r>
            <a:r>
              <a:rPr lang="en-US" altLang="en-US" i="1"/>
              <a:t>checked</a:t>
            </a:r>
            <a:r>
              <a:rPr lang="en-US" altLang="en-US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72816"/>
            <a:ext cx="7467600" cy="46805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classes for text input/output are </a:t>
            </a:r>
            <a:r>
              <a:rPr lang="en-US" b="1" dirty="0" err="1" smtClean="0">
                <a:latin typeface="Courier New"/>
                <a:cs typeface="Courier New"/>
              </a:rPr>
              <a:t>FileReader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/>
                <a:cs typeface="Courier New"/>
              </a:rPr>
              <a:t>BufferedReader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/>
                <a:cs typeface="Courier New"/>
              </a:rPr>
              <a:t>FileWriter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/>
                <a:cs typeface="Courier New"/>
              </a:rPr>
              <a:t>Scanner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Binary input/output involves </a:t>
            </a:r>
            <a:r>
              <a:rPr lang="en-US" b="1" dirty="0" smtClean="0">
                <a:latin typeface="Courier New"/>
                <a:cs typeface="Courier New"/>
              </a:rPr>
              <a:t>Stream</a:t>
            </a:r>
            <a:r>
              <a:rPr lang="en-US" dirty="0" smtClean="0"/>
              <a:t> classes.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latin typeface="Courier New"/>
                <a:cs typeface="Courier New"/>
              </a:rPr>
              <a:t>Path</a:t>
            </a:r>
            <a:r>
              <a:rPr lang="en-US" dirty="0" smtClean="0"/>
              <a:t> interface is an alternative to </a:t>
            </a:r>
            <a:r>
              <a:rPr lang="en-US" b="1" dirty="0" smtClean="0">
                <a:latin typeface="Courier New"/>
                <a:cs typeface="Courier New"/>
              </a:rPr>
              <a:t>File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try-with-resource simplifies closing.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Defensive programming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Client-server interaction.</a:t>
            </a:r>
          </a:p>
          <a:p>
            <a:pPr lvl="1" eaLnBrk="1" hangingPunct="1">
              <a:defRPr/>
            </a:pPr>
            <a:r>
              <a:rPr lang="en-US"/>
              <a:t>Should a server assume that clients are well-behaved?</a:t>
            </a:r>
          </a:p>
          <a:p>
            <a:pPr lvl="1" eaLnBrk="1" hangingPunct="1">
              <a:defRPr/>
            </a:pPr>
            <a:r>
              <a:rPr lang="en-US"/>
              <a:t>Or should it assume that clients are potentially hostile?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Significant differences in implementation required.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Issues to be addressed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How much checking by a server on method calls?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How to report errors?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How can a client anticipate failure?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How should a client deal with failure?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 example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Create an </a:t>
            </a:r>
            <a:r>
              <a:rPr lang="en-US" altLang="en-US" b="1">
                <a:latin typeface="Courier New" charset="0"/>
              </a:rPr>
              <a:t>AddressBook</a:t>
            </a:r>
            <a:r>
              <a:rPr lang="en-US" altLang="en-US"/>
              <a:t> object.</a:t>
            </a:r>
          </a:p>
          <a:p>
            <a:pPr eaLnBrk="1" hangingPunct="1"/>
            <a:r>
              <a:rPr lang="en-US" altLang="en-US"/>
              <a:t>Try to remove an entry.</a:t>
            </a:r>
          </a:p>
          <a:p>
            <a:pPr eaLnBrk="1" hangingPunct="1"/>
            <a:r>
              <a:rPr lang="en-US" altLang="en-US"/>
              <a:t>A runtime error results.</a:t>
            </a:r>
          </a:p>
          <a:p>
            <a:pPr lvl="1" eaLnBrk="1" hangingPunct="1"/>
            <a:r>
              <a:rPr lang="en-US" altLang="en-US"/>
              <a:t>Whose </a:t>
            </a:r>
            <a:r>
              <a:rPr lang="ja-JP" altLang="en-US"/>
              <a:t>‘</a:t>
            </a:r>
            <a:r>
              <a:rPr lang="en-US" altLang="ja-JP"/>
              <a:t>fault</a:t>
            </a:r>
            <a:r>
              <a:rPr lang="ja-JP" altLang="en-US"/>
              <a:t>’</a:t>
            </a:r>
            <a:r>
              <a:rPr lang="en-US" altLang="ja-JP"/>
              <a:t> is this?</a:t>
            </a:r>
          </a:p>
          <a:p>
            <a:pPr eaLnBrk="1" hangingPunct="1"/>
            <a:r>
              <a:rPr lang="en-US" altLang="en-US"/>
              <a:t>Anticipation and prevention are preferable to apportioning blame.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Argument values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Arguments represent a major </a:t>
            </a:r>
            <a:r>
              <a:rPr lang="ja-JP" altLang="en-US"/>
              <a:t>‘</a:t>
            </a:r>
            <a:r>
              <a:rPr lang="en-US" altLang="ja-JP"/>
              <a:t>vulnerability</a:t>
            </a:r>
            <a:r>
              <a:rPr lang="ja-JP" altLang="en-US"/>
              <a:t>’</a:t>
            </a:r>
            <a:r>
              <a:rPr lang="en-US" altLang="ja-JP"/>
              <a:t> for a server object.</a:t>
            </a:r>
          </a:p>
          <a:p>
            <a:pPr lvl="1" eaLnBrk="1" hangingPunct="1"/>
            <a:r>
              <a:rPr lang="en-US" altLang="en-US"/>
              <a:t>Constructor arguments initialize state.</a:t>
            </a:r>
          </a:p>
          <a:p>
            <a:pPr lvl="1" eaLnBrk="1" hangingPunct="1"/>
            <a:r>
              <a:rPr lang="en-US" altLang="en-US"/>
              <a:t>Method arguments often contribute to behavior.</a:t>
            </a:r>
          </a:p>
          <a:p>
            <a:pPr eaLnBrk="1" hangingPunct="1"/>
            <a:r>
              <a:rPr lang="en-US" altLang="en-US"/>
              <a:t>Argument checking is one defensive measure.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757</TotalTime>
  <Words>3156</Words>
  <Application>Microsoft Macintosh PowerPoint</Application>
  <PresentationFormat>On-screen Show (4:3)</PresentationFormat>
  <Paragraphs>514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objects-first-6e</vt:lpstr>
      <vt:lpstr>Handling errors</vt:lpstr>
      <vt:lpstr>Main concepts to be covered</vt:lpstr>
      <vt:lpstr>Typical error situations</vt:lpstr>
      <vt:lpstr>Not always programmer error</vt:lpstr>
      <vt:lpstr>Exploring errors</vt:lpstr>
      <vt:lpstr>Defensive programming</vt:lpstr>
      <vt:lpstr>Issues to be addressed</vt:lpstr>
      <vt:lpstr>An example</vt:lpstr>
      <vt:lpstr>Argument values</vt:lpstr>
      <vt:lpstr>Checking the key</vt:lpstr>
      <vt:lpstr>Server error reporting</vt:lpstr>
      <vt:lpstr>Returning a diagnostic</vt:lpstr>
      <vt:lpstr>Client can check for success</vt:lpstr>
      <vt:lpstr>Potential client responses</vt:lpstr>
      <vt:lpstr>Exception-throwing principles</vt:lpstr>
      <vt:lpstr>Throwing an exception</vt:lpstr>
      <vt:lpstr>Throwing an exception</vt:lpstr>
      <vt:lpstr>The exception class hierarchy</vt:lpstr>
      <vt:lpstr>Exception categories</vt:lpstr>
      <vt:lpstr>The effect of an exception</vt:lpstr>
      <vt:lpstr>Unchecked exceptions</vt:lpstr>
      <vt:lpstr>Argument checking</vt:lpstr>
      <vt:lpstr>Preventing object creation</vt:lpstr>
      <vt:lpstr>Exception handling</vt:lpstr>
      <vt:lpstr>The throws clause</vt:lpstr>
      <vt:lpstr>The try statement</vt:lpstr>
      <vt:lpstr>The try statement</vt:lpstr>
      <vt:lpstr>Catching multiple exceptions</vt:lpstr>
      <vt:lpstr>Multi-catch</vt:lpstr>
      <vt:lpstr>The finally clause</vt:lpstr>
      <vt:lpstr>The finally clause</vt:lpstr>
      <vt:lpstr>Defining new exceptions</vt:lpstr>
      <vt:lpstr>PowerPoint Presentation</vt:lpstr>
      <vt:lpstr>Assertions</vt:lpstr>
      <vt:lpstr>Java Assertion Statement</vt:lpstr>
      <vt:lpstr>Assert Statement</vt:lpstr>
      <vt:lpstr>Guidelines for Assertions</vt:lpstr>
      <vt:lpstr>Error recovery</vt:lpstr>
      <vt:lpstr>Attempting recovery</vt:lpstr>
      <vt:lpstr>Error avoidance</vt:lpstr>
      <vt:lpstr>Avoiding an exception</vt:lpstr>
      <vt:lpstr>Review</vt:lpstr>
      <vt:lpstr>Review</vt:lpstr>
      <vt:lpstr>File-based input-output</vt:lpstr>
      <vt:lpstr>File and Path</vt:lpstr>
      <vt:lpstr>Readers, writers, streams</vt:lpstr>
      <vt:lpstr>File output</vt:lpstr>
      <vt:lpstr>Text output to file</vt:lpstr>
      <vt:lpstr>Try-with-resource</vt:lpstr>
      <vt:lpstr>Try-with-resource</vt:lpstr>
      <vt:lpstr>Text input from file</vt:lpstr>
      <vt:lpstr>Text input from file</vt:lpstr>
      <vt:lpstr>Text input from file</vt:lpstr>
      <vt:lpstr>Text input from the terminal</vt:lpstr>
      <vt:lpstr>Scanner: parsing input</vt:lpstr>
      <vt:lpstr>Review</vt:lpstr>
      <vt:lpstr>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12</dc:title>
  <dc:creator>David J. Barnes, Michael Kölling</dc:creator>
  <dc:description>Copyright © David J. Barnes, Michael Kölling_x000d_
</dc:description>
  <cp:lastModifiedBy>Carole Snyder</cp:lastModifiedBy>
  <cp:revision>91</cp:revision>
  <cp:lastPrinted>2003-09-01T07:48:36Z</cp:lastPrinted>
  <dcterms:created xsi:type="dcterms:W3CDTF">2002-09-25T14:21:23Z</dcterms:created>
  <dcterms:modified xsi:type="dcterms:W3CDTF">2016-04-26T14:14:16Z</dcterms:modified>
</cp:coreProperties>
</file>