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84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29A"/>
    <a:srgbClr val="007643"/>
    <a:srgbClr val="01B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81"/>
  </p:normalViewPr>
  <p:slideViewPr>
    <p:cSldViewPr>
      <p:cViewPr>
        <p:scale>
          <a:sx n="100" d="100"/>
          <a:sy n="100" d="100"/>
        </p:scale>
        <p:origin x="-5664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50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Verdana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Verdana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378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2600" y="8686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Verdana" charset="0"/>
              </a:defRPr>
            </a:lvl1pPr>
          </a:lstStyle>
          <a:p>
            <a:fld id="{541A5C30-5333-0648-9217-D3137F47FC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541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</a:defRPr>
            </a:lvl1pPr>
          </a:lstStyle>
          <a:p>
            <a:fld id="{5B84F1DD-984C-8E4B-9E96-26BF3C1FE1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12746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smtClean="0">
                <a:latin typeface="Verdana" charset="0"/>
              </a:rPr>
              <a:t>Objects First with Java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>
                <a:latin typeface="Verdana" charset="0"/>
              </a:rPr>
              <a:t>© David J. Barnes and Michael Kölling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6E056DE-112A-3945-9565-679A04FE9CF3}" type="slidenum">
              <a:rPr lang="en-GB" altLang="en-US" sz="1200">
                <a:latin typeface="Verdana" charset="0"/>
              </a:rPr>
              <a:pPr/>
              <a:t>2</a:t>
            </a:fld>
            <a:endParaRPr lang="en-GB" altLang="en-US" sz="1200">
              <a:latin typeface="Verdana" charset="0"/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1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895600"/>
            <a:ext cx="7848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Designing applications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000" b="0" dirty="0">
                <a:latin typeface="Trebuchet MS" charset="0"/>
              </a:rPr>
              <a:t>6</a:t>
            </a:r>
            <a:r>
              <a:rPr lang="en-GB" sz="1000" b="0" dirty="0" smtClean="0">
                <a:latin typeface="Trebuchet MS" charset="0"/>
              </a:rPr>
              <a:t>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Scenarios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An activity that the system has to carry out or support.</a:t>
            </a:r>
          </a:p>
          <a:p>
            <a:pPr lvl="1" eaLnBrk="1" hangingPunct="1">
              <a:defRPr/>
            </a:pPr>
            <a:r>
              <a:rPr lang="en-US"/>
              <a:t>Sometimes known as </a:t>
            </a:r>
            <a:r>
              <a:rPr lang="en-US" i="1"/>
              <a:t>use cases</a:t>
            </a:r>
            <a:r>
              <a:rPr lang="en-US"/>
              <a:t>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Used to discover and record object interactions (collaborations).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Can be performed as a group activity.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partial example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371600" y="1981200"/>
            <a:ext cx="7010400" cy="3416320"/>
          </a:xfrm>
          <a:prstGeom prst="rect">
            <a:avLst/>
          </a:prstGeom>
          <a:solidFill>
            <a:srgbClr val="F9D2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Trebuchet MS" charset="0"/>
                <a:ea typeface="ＭＳ Ｐゴシック" charset="0"/>
                <a:cs typeface="ＭＳ Ｐゴシック" charset="0"/>
              </a:rPr>
              <a:t>CinemaBookingSystem</a:t>
            </a: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Collaborators</a:t>
            </a: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b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b="0" dirty="0" smtClean="0">
                <a:latin typeface="Trebuchet MS" charset="0"/>
                <a:ea typeface="ＭＳ Ｐゴシック" charset="0"/>
                <a:cs typeface="ＭＳ Ｐゴシック" charset="0"/>
              </a:rPr>
              <a:t>Can </a:t>
            </a:r>
            <a:r>
              <a:rPr lang="en-US" b="0" dirty="0">
                <a:latin typeface="Trebuchet MS" charset="0"/>
                <a:ea typeface="ＭＳ Ｐゴシック" charset="0"/>
                <a:cs typeface="ＭＳ Ｐゴシック" charset="0"/>
              </a:rPr>
              <a:t>find shows by title and       </a:t>
            </a: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Show</a:t>
            </a:r>
            <a:b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latin typeface="Trebuchet MS" charset="0"/>
                <a:ea typeface="ＭＳ Ｐゴシック" charset="0"/>
                <a:cs typeface="ＭＳ Ｐゴシック" charset="0"/>
              </a:rPr>
              <a:t>day.</a:t>
            </a:r>
            <a:r>
              <a:rPr lang="en-US" b="0" dirty="0">
                <a:latin typeface="Courier New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latin typeface="Courier New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latin typeface="Trebuchet MS" charset="0"/>
                <a:ea typeface="ＭＳ Ｐゴシック" charset="0"/>
                <a:cs typeface="ＭＳ Ｐゴシック" charset="0"/>
              </a:rPr>
              <a:t>Stores collection of</a:t>
            </a: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>
                <a:latin typeface="Trebuchet MS" charset="0"/>
                <a:ea typeface="ＭＳ Ｐゴシック" charset="0"/>
                <a:cs typeface="ＭＳ Ｐゴシック" charset="0"/>
              </a:rPr>
              <a:t>shows.</a:t>
            </a: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    Collection</a:t>
            </a:r>
          </a:p>
          <a:p>
            <a:pPr>
              <a:defRPr/>
            </a:pPr>
            <a:r>
              <a:rPr lang="en-US" b="0" dirty="0">
                <a:latin typeface="Trebuchet MS" charset="0"/>
                <a:ea typeface="ＭＳ Ｐゴシック" charset="0"/>
                <a:cs typeface="ＭＳ Ｐゴシック" charset="0"/>
              </a:rPr>
              <a:t>Retrieves and displays show</a:t>
            </a:r>
          </a:p>
          <a:p>
            <a:pPr>
              <a:defRPr/>
            </a:pPr>
            <a:r>
              <a:rPr lang="en-US" b="0" dirty="0">
                <a:latin typeface="Trebuchet MS" charset="0"/>
                <a:ea typeface="ＭＳ Ｐゴシック" charset="0"/>
                <a:cs typeface="ＭＳ Ｐゴシック" charset="0"/>
              </a:rPr>
              <a:t>details.</a:t>
            </a:r>
            <a:br>
              <a:rPr lang="en-US" b="0" dirty="0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latin typeface="Trebuchet MS" charset="0"/>
                <a:ea typeface="ＭＳ Ｐゴシック" charset="0"/>
                <a:cs typeface="ＭＳ Ｐゴシック" charset="0"/>
              </a:rPr>
              <a:t>...</a:t>
            </a:r>
          </a:p>
          <a:p>
            <a:pPr>
              <a:defRPr/>
            </a:pPr>
            <a:endParaRPr lang="en-US" b="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1447800" y="2409825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5638800" y="2133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5791200" y="24098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Scenarios as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467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Scenarios serve to check the problem description is clear and complete.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Sufficient time should be taken over the analysis.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The analysis will lead into design.</a:t>
            </a:r>
          </a:p>
          <a:p>
            <a:pPr lvl="1" eaLnBrk="1" hangingPunct="1">
              <a:defRPr/>
            </a:pPr>
            <a:r>
              <a:rPr lang="en-US"/>
              <a:t>Spotting errors or omissions here will save considerable wasted effort later.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Class design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81200"/>
            <a:ext cx="7467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Scenario analysis helps to clarify application structure.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card maps to a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Collaborations reveal class cooperation/object interaction.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Responsibilities reveal public methods.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And sometimes fields; e.g</a:t>
            </a:r>
            <a:r>
              <a:rPr lang="en-US" altLang="en-US" dirty="0" smtClean="0"/>
              <a:t>., </a:t>
            </a:r>
            <a:r>
              <a:rPr lang="ja-JP" altLang="en-US" dirty="0"/>
              <a:t>“</a:t>
            </a:r>
            <a:r>
              <a:rPr lang="en-US" altLang="ja-JP" dirty="0"/>
              <a:t>Stores collection ...</a:t>
            </a:r>
            <a:r>
              <a:rPr lang="ja-JP" altLang="en-US" dirty="0"/>
              <a:t>”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Designing class interfaces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Replay the scenarios in terms of method calls, parameters and return values.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Note down the resulting </a:t>
            </a:r>
            <a:r>
              <a:rPr lang="en-US" dirty="0" smtClean="0">
                <a:cs typeface="+mn-cs"/>
              </a:rPr>
              <a:t>headers.</a:t>
            </a: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Create outline classes with public-method stubs.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Careful design is a key to successful implementation.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Documentation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class comments.</a:t>
            </a:r>
          </a:p>
          <a:p>
            <a:pPr eaLnBrk="1" hangingPunct="1"/>
            <a:r>
              <a:rPr lang="en-US" altLang="en-US"/>
              <a:t>Write method comments.</a:t>
            </a:r>
          </a:p>
          <a:p>
            <a:pPr eaLnBrk="1" hangingPunct="1"/>
            <a:r>
              <a:rPr lang="en-US" altLang="en-US"/>
              <a:t>Describe the overall purpose of each.</a:t>
            </a:r>
          </a:p>
          <a:p>
            <a:pPr eaLnBrk="1" hangingPunct="1"/>
            <a:r>
              <a:rPr lang="en-US" altLang="en-US"/>
              <a:t>Documenting now ensures that:</a:t>
            </a:r>
          </a:p>
          <a:p>
            <a:pPr lvl="1" eaLnBrk="1" hangingPunct="1"/>
            <a:r>
              <a:rPr lang="en-US" altLang="en-US"/>
              <a:t>The focus is on </a:t>
            </a:r>
            <a:r>
              <a:rPr lang="en-US" altLang="en-US" i="1"/>
              <a:t>what</a:t>
            </a:r>
            <a:r>
              <a:rPr lang="en-US" altLang="en-US"/>
              <a:t> rather than </a:t>
            </a:r>
            <a:r>
              <a:rPr lang="en-US" altLang="en-US" i="1"/>
              <a:t>how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That it doesn</a:t>
            </a:r>
            <a:r>
              <a:rPr lang="ja-JP" altLang="en-US"/>
              <a:t>’</a:t>
            </a:r>
            <a:r>
              <a:rPr lang="en-US" altLang="ja-JP"/>
              <a:t>t get forgotten!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Cooperation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Team-working is likely to be the norm not the exception.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Documentation is essential for team working.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Clean O-O design, with loosely-coupled components, also supports cooperation.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Prototyping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Supports early investigation of a system.</a:t>
            </a:r>
          </a:p>
          <a:p>
            <a:pPr lvl="1" eaLnBrk="1" hangingPunct="1">
              <a:defRPr/>
            </a:pPr>
            <a:r>
              <a:rPr lang="en-US" dirty="0"/>
              <a:t>Early problem identification.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Incomplete components can be simulated.</a:t>
            </a:r>
          </a:p>
          <a:p>
            <a:pPr lvl="1" eaLnBrk="1" hangingPunct="1">
              <a:defRPr/>
            </a:pPr>
            <a:r>
              <a:rPr lang="en-US" dirty="0"/>
              <a:t>E.g</a:t>
            </a:r>
            <a:r>
              <a:rPr lang="en-US" dirty="0" smtClean="0"/>
              <a:t>., </a:t>
            </a:r>
            <a:r>
              <a:rPr lang="en-US" dirty="0"/>
              <a:t>always returning a fixed result.</a:t>
            </a:r>
          </a:p>
          <a:p>
            <a:pPr lvl="1" eaLnBrk="1" hangingPunct="1">
              <a:defRPr/>
            </a:pPr>
            <a:r>
              <a:rPr lang="en-US" dirty="0"/>
              <a:t>Avoid random behavior which is difficult to reproduce.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Software growth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Waterfall model.</a:t>
            </a:r>
          </a:p>
          <a:p>
            <a:pPr lvl="1" eaLnBrk="1" hangingPunct="1">
              <a:defRPr/>
            </a:pPr>
            <a:r>
              <a:rPr lang="en-US"/>
              <a:t>Analysis</a:t>
            </a:r>
          </a:p>
          <a:p>
            <a:pPr lvl="1" eaLnBrk="1" hangingPunct="1">
              <a:defRPr/>
            </a:pPr>
            <a:r>
              <a:rPr lang="en-US"/>
              <a:t>Design</a:t>
            </a:r>
          </a:p>
          <a:p>
            <a:pPr lvl="1" eaLnBrk="1" hangingPunct="1">
              <a:defRPr/>
            </a:pPr>
            <a:r>
              <a:rPr lang="en-US"/>
              <a:t>Implementation</a:t>
            </a:r>
          </a:p>
          <a:p>
            <a:pPr lvl="1" eaLnBrk="1" hangingPunct="1">
              <a:defRPr/>
            </a:pPr>
            <a:r>
              <a:rPr lang="en-US"/>
              <a:t>Unit testing</a:t>
            </a:r>
          </a:p>
          <a:p>
            <a:pPr lvl="1" eaLnBrk="1" hangingPunct="1">
              <a:defRPr/>
            </a:pPr>
            <a:r>
              <a:rPr lang="en-US"/>
              <a:t>Integration testing</a:t>
            </a:r>
          </a:p>
          <a:p>
            <a:pPr lvl="1" eaLnBrk="1" hangingPunct="1">
              <a:defRPr/>
            </a:pPr>
            <a:r>
              <a:rPr lang="en-US"/>
              <a:t>Delivery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No provision for iteration.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Iterative development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+mn-cs"/>
              </a:rPr>
              <a:t>Use early prototyping.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+mn-cs"/>
              </a:rPr>
              <a:t>Frequent client interaction.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+mn-cs"/>
              </a:rPr>
              <a:t>Iteration over: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Analysis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Design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Prototype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Client feedback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+mn-cs"/>
              </a:rPr>
              <a:t>A growth model is the most realistic.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Main concepts to be covered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Discovering classes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CRC cards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Designing interfaces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Patterns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Using design patterns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Inter-class relationships are important, and can be complex.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Some </a:t>
            </a:r>
            <a:r>
              <a:rPr lang="en-US" dirty="0" smtClean="0">
                <a:cs typeface="+mn-cs"/>
              </a:rPr>
              <a:t>relationships </a:t>
            </a:r>
            <a:r>
              <a:rPr lang="en-US" dirty="0">
                <a:cs typeface="+mn-cs"/>
              </a:rPr>
              <a:t>recur in different applications.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Design patterns help clarify relationships, and promote reuse.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Pattern structure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A pattern name.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The problem addressed by it.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How it provides a solution:</a:t>
            </a:r>
          </a:p>
          <a:p>
            <a:pPr lvl="1" eaLnBrk="1" hangingPunct="1">
              <a:defRPr/>
            </a:pPr>
            <a:r>
              <a:rPr lang="en-US"/>
              <a:t>Structures, participants, collaborations.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Its consequences.</a:t>
            </a:r>
          </a:p>
          <a:p>
            <a:pPr lvl="1" eaLnBrk="1" hangingPunct="1">
              <a:defRPr/>
            </a:pPr>
            <a:r>
              <a:rPr lang="en-US"/>
              <a:t>Results, trade-offs.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Decorator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Augments the functionality of an object.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Decorator object wraps another object.</a:t>
            </a:r>
          </a:p>
          <a:p>
            <a:pPr lvl="1" eaLnBrk="1" hangingPunct="1">
              <a:defRPr/>
            </a:pPr>
            <a:r>
              <a:rPr lang="en-US" sz="2400" dirty="0"/>
              <a:t>The Decorator has a similar interface.</a:t>
            </a:r>
          </a:p>
          <a:p>
            <a:pPr lvl="1" eaLnBrk="1" hangingPunct="1">
              <a:defRPr/>
            </a:pPr>
            <a:r>
              <a:rPr lang="en-US" sz="2400" dirty="0"/>
              <a:t>Calls are relayed to the wrapped object ...</a:t>
            </a:r>
          </a:p>
          <a:p>
            <a:pPr lvl="1" eaLnBrk="1" hangingPunct="1">
              <a:defRPr/>
            </a:pPr>
            <a:r>
              <a:rPr lang="en-US" sz="2400" dirty="0"/>
              <a:t>... but the Decorator can interpolate additional actions.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Example: </a:t>
            </a:r>
            <a:r>
              <a:rPr lang="en-US" sz="2800" b="1" dirty="0" err="1">
                <a:latin typeface="Courier New" pitchFamily="-32" charset="0"/>
                <a:cs typeface="+mn-cs"/>
              </a:rPr>
              <a:t>java.io.BufferedReader</a:t>
            </a:r>
            <a:endParaRPr lang="en-US" sz="2800" b="1" dirty="0">
              <a:latin typeface="Courier New" pitchFamily="-32" charset="0"/>
              <a:cs typeface="+mn-cs"/>
            </a:endParaRPr>
          </a:p>
          <a:p>
            <a:pPr lvl="1" eaLnBrk="1" hangingPunct="1">
              <a:defRPr/>
            </a:pPr>
            <a:r>
              <a:rPr lang="en-US" sz="2400" dirty="0"/>
              <a:t>Wraps and augments an </a:t>
            </a:r>
            <a:r>
              <a:rPr lang="en-US" sz="2400" dirty="0" err="1"/>
              <a:t>unbuffered</a:t>
            </a:r>
            <a:r>
              <a:rPr lang="en-US" sz="2400" dirty="0"/>
              <a:t> </a:t>
            </a:r>
            <a:r>
              <a:rPr lang="en-US" sz="2400" b="1" dirty="0">
                <a:latin typeface="Courier New" pitchFamily="-32" charset="0"/>
              </a:rPr>
              <a:t>Reader</a:t>
            </a:r>
            <a:r>
              <a:rPr lang="en-US" sz="2400" dirty="0"/>
              <a:t> object.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Singleton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480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Ensures only a single instance of a class exists.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All clients use the same object.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Constructor is private to prevent external instantiation.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Single instance obtained via a static </a:t>
            </a:r>
            <a:r>
              <a:rPr lang="en-US" b="1" dirty="0" err="1">
                <a:latin typeface="Courier New" pitchFamily="-32" charset="0"/>
                <a:cs typeface="+mn-cs"/>
              </a:rPr>
              <a:t>getInstance</a:t>
            </a:r>
            <a:r>
              <a:rPr lang="en-US" dirty="0">
                <a:cs typeface="+mn-cs"/>
              </a:rPr>
              <a:t> method.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Example: </a:t>
            </a:r>
            <a:r>
              <a:rPr lang="en-US" b="1" dirty="0">
                <a:latin typeface="Courier New" pitchFamily="-32" charset="0"/>
                <a:cs typeface="+mn-cs"/>
              </a:rPr>
              <a:t>Canvas</a:t>
            </a:r>
            <a:r>
              <a:rPr lang="en-US" dirty="0">
                <a:cs typeface="+mn-cs"/>
              </a:rPr>
              <a:t> in </a:t>
            </a:r>
            <a:r>
              <a:rPr lang="en-US" i="1" dirty="0">
                <a:cs typeface="+mn-cs"/>
              </a:rPr>
              <a:t>shapes</a:t>
            </a:r>
            <a:r>
              <a:rPr lang="en-US" dirty="0">
                <a:cs typeface="+mn-cs"/>
              </a:rPr>
              <a:t> project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cs typeface="+mn-cs"/>
              </a:rPr>
              <a:t>Enums</a:t>
            </a:r>
            <a:r>
              <a:rPr lang="en-US" dirty="0" smtClean="0">
                <a:cs typeface="+mn-cs"/>
              </a:rPr>
              <a:t> support the Singleton pattern.</a:t>
            </a:r>
            <a:endParaRPr lang="en-US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Factory method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467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A creational pattern.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Clients require an object of a particular interface type or superclass type.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A factory method is free to return an implementing-class object or subclass object.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Exact type returned depends on context.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Example: </a:t>
            </a:r>
            <a:r>
              <a:rPr lang="en-US" sz="2800" b="1" dirty="0">
                <a:latin typeface="Courier New" pitchFamily="-32" charset="0"/>
                <a:cs typeface="+mn-cs"/>
              </a:rPr>
              <a:t>iterator</a:t>
            </a:r>
            <a:r>
              <a:rPr lang="en-US" sz="2800" dirty="0">
                <a:cs typeface="+mn-cs"/>
              </a:rPr>
              <a:t> methods of the </a:t>
            </a:r>
            <a:r>
              <a:rPr lang="en-US" sz="2800" dirty="0" smtClean="0">
                <a:cs typeface="+mn-cs"/>
              </a:rPr>
              <a:t>collection </a:t>
            </a:r>
            <a:r>
              <a:rPr lang="en-US" sz="2800" dirty="0">
                <a:cs typeface="+mn-cs"/>
              </a:rPr>
              <a:t>classes.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Observer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Supports separation of internal model from a view of that model.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Observer defines a one-to-many relationship between objects.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The object-observed notifies all Observers of any state change.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Example </a:t>
            </a:r>
            <a:r>
              <a:rPr lang="en-US" b="1" dirty="0" err="1">
                <a:latin typeface="Courier New" pitchFamily="-32" charset="0"/>
                <a:cs typeface="+mn-cs"/>
              </a:rPr>
              <a:t>SimulatorView</a:t>
            </a:r>
            <a:r>
              <a:rPr lang="en-US" dirty="0">
                <a:cs typeface="+mn-cs"/>
              </a:rPr>
              <a:t> in the </a:t>
            </a:r>
            <a:r>
              <a:rPr lang="en-US" i="1" dirty="0">
                <a:cs typeface="+mn-cs"/>
              </a:rPr>
              <a:t>foxes-and-rabbits project</a:t>
            </a:r>
            <a:r>
              <a:rPr lang="en-US" dirty="0">
                <a:cs typeface="+mn-cs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Observers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" name="Picture 1" descr="fig-15.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948264" cy="409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Class collaborations and object interactions must be identified.</a:t>
            </a:r>
          </a:p>
          <a:p>
            <a:pPr lvl="1" eaLnBrk="1" hangingPunct="1">
              <a:defRPr/>
            </a:pPr>
            <a:r>
              <a:rPr lang="en-US"/>
              <a:t>CRC analysis supports this.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An iterative approach to design, analysis and implementation can be beneficial.</a:t>
            </a:r>
          </a:p>
          <a:p>
            <a:pPr lvl="1" eaLnBrk="1" hangingPunct="1">
              <a:defRPr/>
            </a:pPr>
            <a:r>
              <a:rPr lang="en-US"/>
              <a:t>Regard software systems as entities that will grow and evolve over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Review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in a way that facilitates collaboration with others.</a:t>
            </a:r>
          </a:p>
          <a:p>
            <a:pPr eaLnBrk="1" hangingPunct="1"/>
            <a:r>
              <a:rPr lang="en-US" altLang="en-US"/>
              <a:t>Design flexible, extendible class structures.</a:t>
            </a:r>
          </a:p>
          <a:p>
            <a:pPr lvl="1" eaLnBrk="1" hangingPunct="1"/>
            <a:r>
              <a:rPr lang="en-US" altLang="en-US"/>
              <a:t>Being aware of existing design patterns will help you to do this.</a:t>
            </a:r>
          </a:p>
          <a:p>
            <a:pPr eaLnBrk="1" hangingPunct="1"/>
            <a:r>
              <a:rPr lang="en-US" altLang="en-US"/>
              <a:t>Continue to learn from your own and others</a:t>
            </a:r>
            <a:r>
              <a:rPr lang="ja-JP" altLang="en-US"/>
              <a:t>’</a:t>
            </a:r>
            <a:r>
              <a:rPr lang="en-US" altLang="ja-JP"/>
              <a:t> experiences.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Analysis and design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 large and complex area.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verb/noun method is suitable for relatively small problems.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CRC cards support the design process</a:t>
            </a:r>
            <a:r>
              <a:rPr lang="en-US" dirty="0" smtClean="0"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Class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Responsibilities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Collaborators</a:t>
            </a:r>
            <a:endParaRPr lang="en-US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verb/noun method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nouns in a description refer to </a:t>
            </a:r>
            <a:r>
              <a:rPr lang="ja-JP" altLang="en-US"/>
              <a:t>‘</a:t>
            </a:r>
            <a:r>
              <a:rPr lang="en-US" altLang="ja-JP"/>
              <a:t>things</a:t>
            </a:r>
            <a:r>
              <a:rPr lang="ja-JP" altLang="en-US"/>
              <a:t>’</a:t>
            </a:r>
            <a:r>
              <a:rPr lang="en-US" altLang="ja-JP"/>
              <a:t>.</a:t>
            </a:r>
          </a:p>
          <a:p>
            <a:pPr lvl="1" eaLnBrk="1" hangingPunct="1"/>
            <a:r>
              <a:rPr lang="en-US" altLang="en-US"/>
              <a:t>A source of classes and objects.</a:t>
            </a:r>
          </a:p>
          <a:p>
            <a:pPr eaLnBrk="1" hangingPunct="1"/>
            <a:r>
              <a:rPr lang="en-US" altLang="en-US"/>
              <a:t>The verbs refer to actions.</a:t>
            </a:r>
          </a:p>
          <a:p>
            <a:pPr lvl="1" eaLnBrk="1" hangingPunct="1"/>
            <a:r>
              <a:rPr lang="en-US" altLang="en-US"/>
              <a:t>A source of interactions between objects.</a:t>
            </a:r>
          </a:p>
          <a:p>
            <a:pPr lvl="1" eaLnBrk="1" hangingPunct="1"/>
            <a:r>
              <a:rPr lang="en-US" altLang="en-US"/>
              <a:t>Actions are behavior, and hence methods.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 problem </a:t>
            </a:r>
            <a:r>
              <a:rPr lang="en-US" dirty="0" smtClean="0">
                <a:cs typeface="+mj-cs"/>
              </a:rPr>
              <a:t>description (1)</a:t>
            </a:r>
            <a:endParaRPr lang="en-US" dirty="0"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Trebuchet MS" charset="0"/>
              </a:rPr>
              <a:t>The cinema booking system should store seat bookings</a:t>
            </a:r>
            <a:br>
              <a:rPr lang="en-US" altLang="en-US" sz="2800" dirty="0">
                <a:latin typeface="Trebuchet MS" charset="0"/>
              </a:rPr>
            </a:br>
            <a:r>
              <a:rPr lang="en-US" altLang="en-US" sz="2800" dirty="0">
                <a:latin typeface="Trebuchet MS" charset="0"/>
              </a:rPr>
              <a:t>for multiple theaters.</a:t>
            </a:r>
          </a:p>
          <a:p>
            <a:r>
              <a:rPr lang="en-US" altLang="en-US" sz="2800" dirty="0">
                <a:latin typeface="Trebuchet MS" charset="0"/>
              </a:rPr>
              <a:t>Each theater has seats arranged in rows.</a:t>
            </a:r>
          </a:p>
          <a:p>
            <a:r>
              <a:rPr lang="en-US" altLang="en-US" sz="2800" dirty="0">
                <a:latin typeface="Trebuchet MS" charset="0"/>
              </a:rPr>
              <a:t>Customers can reserve seats and are given a row </a:t>
            </a:r>
            <a:br>
              <a:rPr lang="en-US" altLang="en-US" sz="2800" dirty="0">
                <a:latin typeface="Trebuchet MS" charset="0"/>
              </a:rPr>
            </a:br>
            <a:r>
              <a:rPr lang="en-US" altLang="en-US" sz="2800" dirty="0">
                <a:latin typeface="Trebuchet MS" charset="0"/>
              </a:rPr>
              <a:t>number and seat number.</a:t>
            </a:r>
          </a:p>
          <a:p>
            <a:r>
              <a:rPr lang="en-US" altLang="en-US" sz="2800" dirty="0">
                <a:latin typeface="Trebuchet MS" charset="0"/>
              </a:rPr>
              <a:t>They may request bookings of several adjoining seats</a:t>
            </a:r>
            <a:r>
              <a:rPr lang="en-US" altLang="en-US" sz="2800" dirty="0" smtClean="0">
                <a:latin typeface="Trebuchet MS" charset="0"/>
              </a:rPr>
              <a:t>.</a:t>
            </a:r>
            <a:endParaRPr lang="en-US" altLang="en-US" dirty="0">
              <a:latin typeface="Trebuchet MS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 problem </a:t>
            </a:r>
            <a:r>
              <a:rPr lang="en-US" dirty="0" smtClean="0">
                <a:cs typeface="+mj-cs"/>
              </a:rPr>
              <a:t>description (2)</a:t>
            </a:r>
            <a:endParaRPr lang="en-US" dirty="0"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rebuchet MS" charset="0"/>
              </a:rPr>
              <a:t>Each </a:t>
            </a:r>
            <a:r>
              <a:rPr lang="en-US" altLang="en-US" sz="2800" dirty="0">
                <a:latin typeface="Trebuchet MS" charset="0"/>
              </a:rPr>
              <a:t>booking is for a particular show (i.e., the </a:t>
            </a:r>
          </a:p>
          <a:p>
            <a:r>
              <a:rPr lang="en-US" altLang="en-US" sz="2800" dirty="0">
                <a:latin typeface="Trebuchet MS" charset="0"/>
              </a:rPr>
              <a:t>screening of a given movie at a certain time).</a:t>
            </a:r>
          </a:p>
          <a:p>
            <a:r>
              <a:rPr lang="en-US" altLang="en-US" sz="2800" dirty="0">
                <a:latin typeface="Trebuchet MS" charset="0"/>
              </a:rPr>
              <a:t>Shows are at an assigned date and time, and scheduled</a:t>
            </a:r>
          </a:p>
          <a:p>
            <a:r>
              <a:rPr lang="en-US" altLang="en-US" sz="2800" dirty="0">
                <a:latin typeface="Trebuchet MS" charset="0"/>
              </a:rPr>
              <a:t>in a theater where they are screened.</a:t>
            </a:r>
          </a:p>
          <a:p>
            <a:r>
              <a:rPr lang="en-US" altLang="en-US" sz="2800" dirty="0">
                <a:latin typeface="Trebuchet MS" charset="0"/>
              </a:rPr>
              <a:t>The system stores the customer’s phone number.</a:t>
            </a:r>
            <a:r>
              <a:rPr lang="en-US" altLang="en-US" sz="2400" dirty="0">
                <a:latin typeface="Verdana" charset="0"/>
              </a:rPr>
              <a:t> </a:t>
            </a:r>
            <a:endParaRPr lang="en-US" altLang="en-US" sz="2800" dirty="0">
              <a:latin typeface="Verdana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3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Nouns and verbs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990600" y="1752600"/>
            <a:ext cx="299312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Cinema booking system</a:t>
            </a:r>
          </a:p>
          <a:p>
            <a:pPr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Stores (seat bookings)</a:t>
            </a:r>
          </a:p>
          <a:p>
            <a:pPr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Stores (phone number)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715000" y="3886200"/>
            <a:ext cx="1715534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Seat booking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967288" y="1752600"/>
            <a:ext cx="144142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Theater</a:t>
            </a:r>
          </a:p>
          <a:p>
            <a:pPr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Has (seats)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715000" y="4572000"/>
            <a:ext cx="70083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Seat</a:t>
            </a:r>
            <a:endParaRPr lang="en-US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663538" y="5507037"/>
            <a:ext cx="68800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Row</a:t>
            </a:r>
            <a:endParaRPr lang="en-US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990600" y="3048000"/>
            <a:ext cx="4253537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Customer</a:t>
            </a:r>
          </a:p>
          <a:p>
            <a:pPr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Reserves (seats)</a:t>
            </a:r>
          </a:p>
          <a:p>
            <a:pPr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Is given (row number, seat number)</a:t>
            </a:r>
          </a:p>
          <a:p>
            <a:pPr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Requests (seat booking)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858000" y="5491163"/>
            <a:ext cx="169469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Row number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858000" y="4572000"/>
            <a:ext cx="170751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Seat number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990600" y="4572000"/>
            <a:ext cx="299793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Show</a:t>
            </a:r>
          </a:p>
          <a:p>
            <a:pPr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Is scheduled (in theater)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858000" y="1752600"/>
            <a:ext cx="88832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Movie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858000" y="3048000"/>
            <a:ext cx="73449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Date</a:t>
            </a:r>
            <a:endParaRPr lang="en-US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715000" y="3048000"/>
            <a:ext cx="77790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  <a:endParaRPr lang="en-US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990600" y="5491163"/>
            <a:ext cx="243592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Telephone number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Using CRC cards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First described by Kent Beck and Ward Cunningham.</a:t>
            </a:r>
          </a:p>
          <a:p>
            <a:pPr eaLnBrk="1" hangingPunct="1"/>
            <a:r>
              <a:rPr lang="en-US" altLang="en-US" dirty="0"/>
              <a:t>Each index </a:t>
            </a:r>
            <a:r>
              <a:rPr lang="en-US" altLang="en-US" dirty="0" smtClean="0"/>
              <a:t>card </a:t>
            </a:r>
            <a:r>
              <a:rPr lang="en-US" altLang="en-US" dirty="0"/>
              <a:t>records:</a:t>
            </a:r>
          </a:p>
          <a:p>
            <a:pPr lvl="1" eaLnBrk="1" hangingPunct="1"/>
            <a:r>
              <a:rPr lang="en-US" altLang="en-US" dirty="0"/>
              <a:t>A </a:t>
            </a:r>
            <a:r>
              <a:rPr lang="en-US" altLang="en-US" i="1" dirty="0"/>
              <a:t>class</a:t>
            </a:r>
            <a:r>
              <a:rPr lang="en-US" altLang="en-US" dirty="0"/>
              <a:t> name.</a:t>
            </a:r>
          </a:p>
          <a:p>
            <a:pPr lvl="1" eaLnBrk="1" hangingPunct="1"/>
            <a:r>
              <a:rPr lang="en-US" altLang="en-US" dirty="0"/>
              <a:t>The class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i="1" dirty="0"/>
              <a:t>responsibilities</a:t>
            </a:r>
            <a:r>
              <a:rPr lang="en-US" altLang="ja-JP" dirty="0"/>
              <a:t>.</a:t>
            </a:r>
          </a:p>
          <a:p>
            <a:pPr lvl="1" eaLnBrk="1" hangingPunct="1"/>
            <a:r>
              <a:rPr lang="en-US" altLang="en-US" dirty="0"/>
              <a:t>The class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i="1" dirty="0"/>
              <a:t>collaborators</a:t>
            </a:r>
            <a:r>
              <a:rPr lang="en-US" altLang="ja-JP" dirty="0"/>
              <a:t>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CRC card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676400" y="1828800"/>
            <a:ext cx="6324600" cy="3810000"/>
          </a:xfrm>
          <a:prstGeom prst="rect">
            <a:avLst/>
          </a:prstGeom>
          <a:solidFill>
            <a:srgbClr val="F9D2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800">
                <a:latin typeface="Verdana" charset="0"/>
                <a:ea typeface="ＭＳ Ｐゴシック" charset="0"/>
                <a:cs typeface="ＭＳ Ｐゴシック" charset="0"/>
              </a:rPr>
              <a:t>Class name                              Collaborators</a:t>
            </a:r>
            <a:br>
              <a:rPr lang="en-US" sz="180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180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1800">
                <a:latin typeface="Verdana" charset="0"/>
                <a:ea typeface="ＭＳ Ｐゴシック" charset="0"/>
                <a:cs typeface="ＭＳ Ｐゴシック" charset="0"/>
              </a:rPr>
              <a:t>Responsibilities</a:t>
            </a: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4876800" y="2057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1752600" y="2286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619</TotalTime>
  <Words>1346</Words>
  <Application>Microsoft Macintosh PowerPoint</Application>
  <PresentationFormat>On-screen Show (4:3)</PresentationFormat>
  <Paragraphs>199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objects-first-6e</vt:lpstr>
      <vt:lpstr>Designing applications</vt:lpstr>
      <vt:lpstr>Main concepts to be covered</vt:lpstr>
      <vt:lpstr>Analysis and design</vt:lpstr>
      <vt:lpstr>The verb/noun method</vt:lpstr>
      <vt:lpstr>A problem description (1)</vt:lpstr>
      <vt:lpstr>A problem description (2)</vt:lpstr>
      <vt:lpstr>Nouns and verbs</vt:lpstr>
      <vt:lpstr>Using CRC cards</vt:lpstr>
      <vt:lpstr>A CRC card</vt:lpstr>
      <vt:lpstr>Scenarios</vt:lpstr>
      <vt:lpstr>A partial example</vt:lpstr>
      <vt:lpstr>Scenarios as analysis</vt:lpstr>
      <vt:lpstr>Class design</vt:lpstr>
      <vt:lpstr>Designing class interfaces</vt:lpstr>
      <vt:lpstr>Documentation</vt:lpstr>
      <vt:lpstr>Cooperation</vt:lpstr>
      <vt:lpstr>Prototyping</vt:lpstr>
      <vt:lpstr>Software growth</vt:lpstr>
      <vt:lpstr>Iterative development</vt:lpstr>
      <vt:lpstr>Using design patterns</vt:lpstr>
      <vt:lpstr>Pattern structure</vt:lpstr>
      <vt:lpstr>Decorator</vt:lpstr>
      <vt:lpstr>Singleton</vt:lpstr>
      <vt:lpstr>Factory method</vt:lpstr>
      <vt:lpstr>Observer</vt:lpstr>
      <vt:lpstr>Observers</vt:lpstr>
      <vt:lpstr>Review</vt:lpstr>
      <vt:lpstr>Review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12</dc:title>
  <dc:subject/>
  <dc:creator>David J. Barnes and Michael Kölling</dc:creator>
  <cp:keywords/>
  <dc:description>Copyright © David J. Barnes, Michael Kölling</dc:description>
  <cp:lastModifiedBy>Carole Snyder</cp:lastModifiedBy>
  <cp:revision>47</cp:revision>
  <cp:lastPrinted>2003-09-01T07:49:50Z</cp:lastPrinted>
  <dcterms:created xsi:type="dcterms:W3CDTF">2009-04-22T19:24:48Z</dcterms:created>
  <dcterms:modified xsi:type="dcterms:W3CDTF">2016-04-26T14:14:50Z</dcterms:modified>
  <cp:category/>
</cp:coreProperties>
</file>