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>
  <p:sldMasterIdLst>
    <p:sldMasterId id="214748371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rebuchet M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rebuchet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rebuchet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rebuchet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rebuchet M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rebuchet M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rebuchet M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rebuchet M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rebuchet MS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81"/>
  </p:normalViewPr>
  <p:slideViewPr>
    <p:cSldViewPr>
      <p:cViewPr>
        <p:scale>
          <a:sx n="100" d="100"/>
          <a:sy n="100" d="100"/>
        </p:scale>
        <p:origin x="-5664" y="-2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50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88900"/>
            <a:ext cx="68580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latin typeface="Verdana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5486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latin typeface="Verdana" charset="0"/>
              </a:defRPr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15000" y="8866188"/>
            <a:ext cx="11430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Verdana" charset="0"/>
              </a:defRPr>
            </a:lvl1pPr>
          </a:lstStyle>
          <a:p>
            <a:fld id="{1DCEFFFD-1731-DB47-9E83-6C74F7FC0A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3437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Courier New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61025" y="90488"/>
            <a:ext cx="1196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Courier New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786438"/>
            <a:ext cx="2646363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Courier New" charset="0"/>
              </a:defRPr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Courier New" charset="0"/>
              </a:defRPr>
            </a:lvl1pPr>
          </a:lstStyle>
          <a:p>
            <a:fld id="{D864C50B-CF51-DD4C-8E0C-59AFC73676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82296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smtClean="0">
                <a:latin typeface="Courier New" charset="0"/>
              </a:rPr>
              <a:t>Objects First with Java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en-GB" altLang="en-US" sz="1200">
                <a:latin typeface="Courier New" charset="0"/>
              </a:rPr>
              <a:t>© David J. Barnes and Michael Kölling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fld id="{A7B76A16-CB19-B74A-AB84-3E67875DC109}" type="slidenum">
              <a:rPr lang="en-GB" altLang="en-US" sz="1200">
                <a:latin typeface="Courier New" charset="0"/>
              </a:rPr>
              <a:pPr/>
              <a:t>1</a:t>
            </a:fld>
            <a:endParaRPr lang="en-GB" altLang="en-US" sz="1200">
              <a:latin typeface="Courier New" charset="0"/>
            </a:endParaRPr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84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 case study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Whole-application development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475663" y="6537325"/>
            <a:ext cx="3658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000" b="0" dirty="0"/>
              <a:t>6</a:t>
            </a:r>
            <a:r>
              <a:rPr lang="en-GB" sz="1000" b="0" dirty="0" smtClean="0"/>
              <a:t>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Collaborators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Received through a constructor:</a:t>
            </a:r>
            <a:br>
              <a:rPr lang="en-US" altLang="en-US"/>
            </a:br>
            <a:r>
              <a:rPr lang="en-US" altLang="en-US" sz="2000">
                <a:latin typeface="Courier New" charset="0"/>
              </a:rPr>
              <a:t>    </a:t>
            </a:r>
            <a:r>
              <a:rPr lang="en-US" altLang="en-US" sz="2000" b="1">
                <a:latin typeface="Courier New" charset="0"/>
              </a:rPr>
              <a:t>new PassengerSource(taxiCompany)</a:t>
            </a:r>
          </a:p>
          <a:p>
            <a:pPr eaLnBrk="1" hangingPunct="1"/>
            <a:r>
              <a:rPr lang="en-US" altLang="en-US"/>
              <a:t>Received through a method:</a:t>
            </a:r>
            <a:br>
              <a:rPr lang="en-US" altLang="en-US"/>
            </a:br>
            <a:r>
              <a:rPr lang="en-US" altLang="en-US" sz="2000">
                <a:latin typeface="Courier New" charset="0"/>
              </a:rPr>
              <a:t>    </a:t>
            </a:r>
            <a:r>
              <a:rPr lang="en-US" altLang="en-US" sz="2000" b="1">
                <a:latin typeface="Courier New" charset="0"/>
              </a:rPr>
              <a:t>taxiCompany.requestPickup(passenger)</a:t>
            </a:r>
          </a:p>
          <a:p>
            <a:pPr eaLnBrk="1" hangingPunct="1"/>
            <a:r>
              <a:rPr lang="en-US" altLang="en-US"/>
              <a:t>Constructed within the object.</a:t>
            </a:r>
          </a:p>
          <a:p>
            <a:pPr lvl="1" eaLnBrk="1" hangingPunct="1"/>
            <a:r>
              <a:rPr lang="en-US" altLang="en-US"/>
              <a:t>Taxi company</a:t>
            </a:r>
            <a:r>
              <a:rPr lang="ja-JP" altLang="en-US"/>
              <a:t>’</a:t>
            </a:r>
            <a:r>
              <a:rPr lang="en-US" altLang="ja-JP"/>
              <a:t>s vehicle collection.</a:t>
            </a:r>
          </a:p>
          <a:p>
            <a:pPr lvl="1" eaLnBrk="1" hangingPunct="1"/>
            <a:r>
              <a:rPr lang="en-US" altLang="en-US"/>
              <a:t>Some such objects may be passed as collaborators to other objects, as above.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Outline implementation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Once the interfaces are complete, the outline implementation can start.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The outline implementation tests the adequacy of the interfaces.</a:t>
            </a:r>
          </a:p>
          <a:p>
            <a:pPr lvl="1" eaLnBrk="1" hangingPunct="1">
              <a:defRPr/>
            </a:pPr>
            <a:r>
              <a:rPr lang="en-US"/>
              <a:t>Expect to have to correct the design.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Lay down some basic tests that will be repeated as development continues.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Iterative development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cs typeface="+mn-cs"/>
              </a:rPr>
              <a:t>Take relatively small steps towards the completion of the overall application.</a:t>
            </a:r>
          </a:p>
          <a:p>
            <a:pPr eaLnBrk="1" hangingPunct="1">
              <a:defRPr/>
            </a:pPr>
            <a:r>
              <a:rPr lang="en-US" sz="2800">
                <a:cs typeface="+mn-cs"/>
              </a:rPr>
              <a:t>Mark the end of each step with a period of testing.</a:t>
            </a:r>
          </a:p>
          <a:p>
            <a:pPr lvl="1" eaLnBrk="1" hangingPunct="1">
              <a:defRPr/>
            </a:pPr>
            <a:r>
              <a:rPr lang="en-US" sz="2400"/>
              <a:t>Regression test.</a:t>
            </a:r>
          </a:p>
          <a:p>
            <a:pPr lvl="1" eaLnBrk="1" hangingPunct="1">
              <a:defRPr/>
            </a:pPr>
            <a:r>
              <a:rPr lang="en-US" sz="2400"/>
              <a:t>Fix errors early.</a:t>
            </a:r>
          </a:p>
          <a:p>
            <a:pPr lvl="1" eaLnBrk="1" hangingPunct="1">
              <a:defRPr/>
            </a:pPr>
            <a:r>
              <a:rPr lang="en-US" sz="2400"/>
              <a:t>Revisit earlier design decisions, if necessary.</a:t>
            </a:r>
          </a:p>
          <a:p>
            <a:pPr lvl="1" eaLnBrk="1" hangingPunct="1">
              <a:defRPr/>
            </a:pPr>
            <a:r>
              <a:rPr lang="en-US" sz="2400"/>
              <a:t>Treat errors-found as successes.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Review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05000"/>
            <a:ext cx="7467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Robust software requires thoughtful processes to be followed with integrity.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Analyze carefully.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Specify clearly.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Design thoroughly.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Implement and test incrementally.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Review, revise and learn. Nobody</a:t>
            </a:r>
            <a:r>
              <a:rPr lang="ja-JP" altLang="en-US"/>
              <a:t>’</a:t>
            </a:r>
            <a:r>
              <a:rPr lang="en-US" altLang="ja-JP"/>
              <a:t>s perfect!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case study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A taxi company is considering expansion.</a:t>
            </a:r>
          </a:p>
          <a:p>
            <a:pPr lvl="1" eaLnBrk="1" hangingPunct="1">
              <a:defRPr/>
            </a:pPr>
            <a:r>
              <a:rPr lang="en-US"/>
              <a:t>It operates taxis and shuttles.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Will expansion be profitable?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How many vehicles will they need?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problem </a:t>
            </a:r>
            <a:r>
              <a:rPr lang="en-US" dirty="0" smtClean="0">
                <a:cs typeface="+mj-cs"/>
              </a:rPr>
              <a:t>description (1)</a:t>
            </a:r>
            <a:endParaRPr lang="en-US" dirty="0">
              <a:cs typeface="+mj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7391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342900" indent="-342900">
              <a:buFont typeface="Arial" charset="0"/>
              <a:buChar char="•"/>
              <a:defRPr/>
            </a:pPr>
            <a:r>
              <a:rPr lang="en-US" b="0" dirty="0" smtClean="0">
                <a:cs typeface="Times" charset="0"/>
              </a:rPr>
              <a:t>The company operates both individual taxis and shuttles.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b="0" dirty="0" smtClean="0">
                <a:cs typeface="Times" charset="0"/>
              </a:rPr>
              <a:t>The taxis are used to transport an individual (or small group) from one location to another.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b="0" dirty="0" smtClean="0">
                <a:cs typeface="Times" charset="0"/>
              </a:rPr>
              <a:t>The shuttles are used to pick up individuals from different locations and transport them to their several destinations.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b="0" dirty="0" smtClean="0">
                <a:cs typeface="Times" charset="0"/>
              </a:rPr>
              <a:t>When the company receives a call from an individual, hotel, entertainment venue, or tourist organization, it tries to schedule a vehicle to pick up the fare.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problem </a:t>
            </a:r>
            <a:r>
              <a:rPr lang="en-US" dirty="0" smtClean="0">
                <a:cs typeface="+mj-cs"/>
              </a:rPr>
              <a:t>description (2)</a:t>
            </a:r>
            <a:endParaRPr lang="en-US" dirty="0">
              <a:cs typeface="+mj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7391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342900" indent="-342900">
              <a:buFont typeface="Arial" charset="0"/>
              <a:buChar char="•"/>
              <a:defRPr/>
            </a:pPr>
            <a:r>
              <a:rPr lang="en-US" b="0" dirty="0" smtClean="0">
                <a:cs typeface="Times" charset="0"/>
              </a:rPr>
              <a:t>If it has no free vehicles, it does not operate any form of queuing system.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b="0" dirty="0" smtClean="0">
                <a:cs typeface="Times" charset="0"/>
              </a:rPr>
              <a:t>When a vehicle arrives at a pick-up location, the driver notifies the company.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b="0" dirty="0" smtClean="0">
                <a:cs typeface="Times" charset="0"/>
              </a:rPr>
              <a:t>Similarly, when a passenger is dropped off at their destination, the driver notifies the company.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11358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Amendments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underlying purpose </a:t>
            </a:r>
            <a:r>
              <a:rPr lang="en-US" dirty="0">
                <a:cs typeface="+mn-cs"/>
              </a:rPr>
              <a:t>of the modeling suggests additions:</a:t>
            </a:r>
          </a:p>
          <a:p>
            <a:pPr lvl="1" eaLnBrk="1" hangingPunct="1">
              <a:defRPr/>
            </a:pPr>
            <a:r>
              <a:rPr lang="en-US" dirty="0"/>
              <a:t>Record details of lost fares.</a:t>
            </a:r>
          </a:p>
          <a:p>
            <a:pPr lvl="1" eaLnBrk="1" hangingPunct="1">
              <a:defRPr/>
            </a:pPr>
            <a:r>
              <a:rPr lang="en-US" dirty="0"/>
              <a:t>Record details of how each vehicle passes its time.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These issues will help assess potential profitability.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Discovering classes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Singular nouns: company, taxi, shuttle, individual, location, destination, hotel, entertainment venue, tourist organization, vehicle, fare, pickup location, driver, passenger.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Identify </a:t>
            </a:r>
            <a:r>
              <a:rPr lang="en-US" i="1">
                <a:cs typeface="+mn-cs"/>
              </a:rPr>
              <a:t>synonyms</a:t>
            </a:r>
            <a:r>
              <a:rPr lang="en-US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Eliminate superfluous detail.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Simplified nouns and verbs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8196" name="Rectangle 21"/>
          <p:cNvSpPr>
            <a:spLocks noChangeArrowheads="1"/>
          </p:cNvSpPr>
          <p:nvPr/>
        </p:nvSpPr>
        <p:spPr bwMode="auto">
          <a:xfrm>
            <a:off x="896938" y="1367820"/>
            <a:ext cx="299152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Company</a:t>
            </a:r>
          </a:p>
          <a:p>
            <a:pPr>
              <a:defRPr/>
            </a:pPr>
            <a:r>
              <a:rPr lang="en-US" b="0" i="1" dirty="0">
                <a:latin typeface="+mn-lt"/>
                <a:ea typeface="ＭＳ Ｐゴシック" charset="0"/>
                <a:cs typeface="ＭＳ Ｐゴシック" charset="0"/>
              </a:rPr>
              <a:t>Operates taxis.</a:t>
            </a:r>
          </a:p>
          <a:p>
            <a:pPr>
              <a:defRPr/>
            </a:pPr>
            <a:r>
              <a:rPr lang="en-US" b="0" i="1" dirty="0">
                <a:latin typeface="+mn-lt"/>
                <a:ea typeface="ＭＳ Ｐゴシック" charset="0"/>
                <a:cs typeface="ＭＳ Ｐゴシック" charset="0"/>
              </a:rPr>
              <a:t>Receives calls.</a:t>
            </a:r>
          </a:p>
          <a:p>
            <a:pPr>
              <a:defRPr/>
            </a:pPr>
            <a:r>
              <a:rPr lang="en-US" b="0" i="1" dirty="0">
                <a:latin typeface="+mn-lt"/>
                <a:ea typeface="ＭＳ Ｐゴシック" charset="0"/>
                <a:cs typeface="ＭＳ Ｐゴシック" charset="0"/>
              </a:rPr>
              <a:t>Schedules a vehicle.</a:t>
            </a:r>
          </a:p>
        </p:txBody>
      </p:sp>
      <p:sp>
        <p:nvSpPr>
          <p:cNvPr id="8197" name="Rectangle 24"/>
          <p:cNvSpPr>
            <a:spLocks noChangeArrowheads="1"/>
          </p:cNvSpPr>
          <p:nvPr/>
        </p:nvSpPr>
        <p:spPr bwMode="auto">
          <a:xfrm>
            <a:off x="4914900" y="1391076"/>
            <a:ext cx="341933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Taxi</a:t>
            </a:r>
          </a:p>
          <a:p>
            <a:pPr>
              <a:defRPr/>
            </a:pPr>
            <a:r>
              <a:rPr lang="en-US" b="0" i="1" dirty="0">
                <a:latin typeface="+mn-lt"/>
                <a:ea typeface="ＭＳ Ｐゴシック" charset="0"/>
                <a:cs typeface="ＭＳ Ｐゴシック" charset="0"/>
              </a:rPr>
              <a:t>Transports a passenger.</a:t>
            </a:r>
          </a:p>
        </p:txBody>
      </p:sp>
      <p:sp>
        <p:nvSpPr>
          <p:cNvPr id="8198" name="Rectangle 25"/>
          <p:cNvSpPr>
            <a:spLocks noChangeArrowheads="1"/>
          </p:cNvSpPr>
          <p:nvPr/>
        </p:nvSpPr>
        <p:spPr bwMode="auto">
          <a:xfrm>
            <a:off x="896938" y="5334426"/>
            <a:ext cx="511396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Shuttle</a:t>
            </a:r>
          </a:p>
          <a:p>
            <a:pPr>
              <a:defRPr/>
            </a:pPr>
            <a:r>
              <a:rPr lang="en-US" b="0" i="1" dirty="0" smtClean="0">
                <a:latin typeface="+mn-lt"/>
                <a:ea typeface="ＭＳ Ｐゴシック" charset="0"/>
                <a:cs typeface="ＭＳ Ｐゴシック" charset="0"/>
              </a:rPr>
              <a:t>Transports one or more passengers.</a:t>
            </a:r>
            <a:endParaRPr lang="en-US" b="0" i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199" name="Rectangle 26"/>
          <p:cNvSpPr>
            <a:spLocks noChangeArrowheads="1"/>
          </p:cNvSpPr>
          <p:nvPr/>
        </p:nvSpPr>
        <p:spPr bwMode="auto">
          <a:xfrm>
            <a:off x="6851650" y="2383780"/>
            <a:ext cx="160037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Passenger</a:t>
            </a:r>
          </a:p>
        </p:txBody>
      </p:sp>
      <p:sp>
        <p:nvSpPr>
          <p:cNvPr id="8200" name="Rectangle 28"/>
          <p:cNvSpPr>
            <a:spLocks noChangeArrowheads="1"/>
          </p:cNvSpPr>
          <p:nvPr/>
        </p:nvSpPr>
        <p:spPr bwMode="auto">
          <a:xfrm>
            <a:off x="4894263" y="2374255"/>
            <a:ext cx="141897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Location</a:t>
            </a:r>
          </a:p>
        </p:txBody>
      </p:sp>
      <p:sp>
        <p:nvSpPr>
          <p:cNvPr id="8201" name="Rectangle 30"/>
          <p:cNvSpPr>
            <a:spLocks noChangeArrowheads="1"/>
          </p:cNvSpPr>
          <p:nvPr/>
        </p:nvSpPr>
        <p:spPr bwMode="auto">
          <a:xfrm>
            <a:off x="896938" y="3148479"/>
            <a:ext cx="46355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Vehicle</a:t>
            </a:r>
          </a:p>
          <a:p>
            <a:pPr>
              <a:defRPr/>
            </a:pPr>
            <a:r>
              <a:rPr lang="en-US" b="0" i="1" dirty="0" smtClean="0">
                <a:latin typeface="+mn-lt"/>
                <a:ea typeface="ＭＳ Ｐゴシック" charset="0"/>
                <a:cs typeface="ＭＳ Ｐゴシック" charset="0"/>
              </a:rPr>
              <a:t>Pick up individual.</a:t>
            </a:r>
          </a:p>
          <a:p>
            <a:pPr>
              <a:defRPr/>
            </a:pPr>
            <a:r>
              <a:rPr lang="en-US" b="0" i="1" dirty="0" smtClean="0">
                <a:latin typeface="+mn-lt"/>
                <a:ea typeface="ＭＳ Ｐゴシック" charset="0"/>
                <a:cs typeface="ＭＳ Ｐゴシック" charset="0"/>
              </a:rPr>
              <a:t>Arrives at pickup location.</a:t>
            </a:r>
          </a:p>
          <a:p>
            <a:pPr>
              <a:defRPr/>
            </a:pPr>
            <a:r>
              <a:rPr lang="en-US" b="0" i="1" dirty="0" smtClean="0">
                <a:latin typeface="+mn-lt"/>
                <a:ea typeface="ＭＳ Ｐゴシック" charset="0"/>
                <a:cs typeface="ＭＳ Ｐゴシック" charset="0"/>
              </a:rPr>
              <a:t>Notifies company of arrival.</a:t>
            </a:r>
          </a:p>
          <a:p>
            <a:pPr>
              <a:defRPr/>
            </a:pPr>
            <a:r>
              <a:rPr lang="en-US" b="0" i="1" dirty="0" smtClean="0">
                <a:latin typeface="+mn-lt"/>
                <a:ea typeface="ＭＳ Ｐゴシック" charset="0"/>
                <a:cs typeface="ＭＳ Ｐゴシック" charset="0"/>
              </a:rPr>
              <a:t>Notifies company of drop-off.</a:t>
            </a:r>
            <a:endParaRPr lang="en-US" b="0" i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202" name="Rectangle 31"/>
          <p:cNvSpPr>
            <a:spLocks noChangeArrowheads="1"/>
          </p:cNvSpPr>
          <p:nvPr/>
        </p:nvSpPr>
        <p:spPr bwMode="auto">
          <a:xfrm>
            <a:off x="5605463" y="3816776"/>
            <a:ext cx="280031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Passenger source</a:t>
            </a:r>
          </a:p>
          <a:p>
            <a:pPr>
              <a:defRPr/>
            </a:pPr>
            <a:r>
              <a:rPr lang="en-US" b="0" i="1" dirty="0">
                <a:latin typeface="+mn-lt"/>
                <a:ea typeface="ＭＳ Ｐゴシック" charset="0"/>
                <a:cs typeface="ＭＳ Ｐゴシック" charset="0"/>
              </a:rPr>
              <a:t>Calls the company.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Scenarios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Follow a pickup through from request to drop off with CRC cards.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371600" y="3276600"/>
            <a:ext cx="6858000" cy="2667000"/>
          </a:xfrm>
          <a:prstGeom prst="rect">
            <a:avLst/>
          </a:prstGeom>
          <a:solidFill>
            <a:srgbClr val="F9D2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>
                <a:latin typeface="Courier New" charset="0"/>
                <a:ea typeface="ＭＳ Ｐゴシック" charset="0"/>
                <a:cs typeface="ＭＳ Ｐゴシック" charset="0"/>
              </a:rPr>
              <a:t>PassengerSource       </a:t>
            </a:r>
            <a:r>
              <a:rPr lang="en-US" b="0" i="1">
                <a:latin typeface="Verdana" charset="0"/>
                <a:ea typeface="ＭＳ Ｐゴシック" charset="0"/>
                <a:cs typeface="ＭＳ Ｐゴシック" charset="0"/>
              </a:rPr>
              <a:t>Collaborators</a:t>
            </a:r>
            <a:r>
              <a:rPr lang="en-US"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br>
              <a:rPr lang="en-US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ourier New" charset="0"/>
                <a:ea typeface="ＭＳ Ｐゴシック" charset="0"/>
                <a:cs typeface="ＭＳ Ｐゴシック" charset="0"/>
              </a:rPr>
              <a:t>Create a passenger.   Passenger</a:t>
            </a:r>
            <a:br>
              <a:rPr lang="en-US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ourier New" charset="0"/>
                <a:ea typeface="ＭＳ Ｐゴシック" charset="0"/>
                <a:cs typeface="ＭＳ Ｐゴシック" charset="0"/>
              </a:rPr>
              <a:t>Request a taxi.       TaxiCompany</a:t>
            </a:r>
            <a:br>
              <a:rPr lang="en-US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ourier New" charset="0"/>
                <a:ea typeface="ＭＳ Ｐゴシック" charset="0"/>
                <a:cs typeface="ＭＳ Ｐゴシック" charset="0"/>
              </a:rPr>
              <a:t>Generate pickup and   Location</a:t>
            </a:r>
            <a:br>
              <a:rPr lang="en-US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ourier New" charset="0"/>
                <a:ea typeface="ＭＳ Ｐゴシック" charset="0"/>
                <a:cs typeface="ＭＳ Ｐゴシック" charset="0"/>
              </a:rPr>
              <a:t>destination.</a:t>
            </a:r>
          </a:p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1447800" y="3733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5334000" y="3352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5486400" y="3733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Designing class interfaces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235075" y="1600200"/>
            <a:ext cx="71802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Courier New" charset="0"/>
              </a:rPr>
              <a:t>public class PassengerSource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{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    /**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     * Have the source generate a new passenger and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     * request a pickup from the company.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     * @return true If the request succeeds,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     *         false otherwise.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     */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    public boolean requestPickup()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    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    /**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     * Create a new passenger.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     * @return The created passenger.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     */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    private Passenger createPassenger()</a:t>
            </a:r>
          </a:p>
          <a:p>
            <a:pPr>
              <a:defRPr/>
            </a:pPr>
            <a:r>
              <a:rPr lang="en-US" sz="1800" smtClean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538</TotalTime>
  <Words>739</Words>
  <Application>Microsoft Macintosh PowerPoint</Application>
  <PresentationFormat>On-screen Show (4:3)</PresentationFormat>
  <Paragraphs>104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objects-first-6e</vt:lpstr>
      <vt:lpstr>A case study</vt:lpstr>
      <vt:lpstr>The case study</vt:lpstr>
      <vt:lpstr>The problem description (1)</vt:lpstr>
      <vt:lpstr>The problem description (2)</vt:lpstr>
      <vt:lpstr>Amendments</vt:lpstr>
      <vt:lpstr>Discovering classes</vt:lpstr>
      <vt:lpstr>Simplified nouns and verbs</vt:lpstr>
      <vt:lpstr>Scenarios</vt:lpstr>
      <vt:lpstr>Designing class interfaces</vt:lpstr>
      <vt:lpstr>Collaborators</vt:lpstr>
      <vt:lpstr>Outline implementation</vt:lpstr>
      <vt:lpstr>Iterative development</vt:lpstr>
      <vt:lpstr>Review</vt:lpstr>
    </vt:vector>
  </TitlesOfParts>
  <Manager/>
  <Company>Computing Service, UKC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First with Java - Chapter 13</dc:title>
  <dc:subject/>
  <dc:creator>David J. Barnes</dc:creator>
  <cp:keywords/>
  <dc:description>Copyright © David J. Barnes, Michael Kölling</dc:description>
  <cp:lastModifiedBy>Carole Snyder</cp:lastModifiedBy>
  <cp:revision>32</cp:revision>
  <cp:lastPrinted>2003-09-01T07:51:02Z</cp:lastPrinted>
  <dcterms:created xsi:type="dcterms:W3CDTF">2002-10-02T08:09:34Z</dcterms:created>
  <dcterms:modified xsi:type="dcterms:W3CDTF">2016-04-26T14:15:16Z</dcterms:modified>
  <cp:category/>
</cp:coreProperties>
</file>