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08" r:id="rId2"/>
    <p:sldId id="257" r:id="rId3"/>
    <p:sldId id="258" r:id="rId4"/>
    <p:sldId id="259" r:id="rId5"/>
    <p:sldId id="321" r:id="rId6"/>
    <p:sldId id="262" r:id="rId7"/>
    <p:sldId id="334" r:id="rId8"/>
    <p:sldId id="263" r:id="rId9"/>
    <p:sldId id="294" r:id="rId10"/>
    <p:sldId id="326" r:id="rId11"/>
    <p:sldId id="327" r:id="rId12"/>
    <p:sldId id="276" r:id="rId13"/>
    <p:sldId id="295" r:id="rId14"/>
    <p:sldId id="302" r:id="rId15"/>
    <p:sldId id="324" r:id="rId16"/>
    <p:sldId id="309" r:id="rId17"/>
    <p:sldId id="296" r:id="rId18"/>
    <p:sldId id="325" r:id="rId19"/>
    <p:sldId id="277" r:id="rId20"/>
    <p:sldId id="281" r:id="rId21"/>
    <p:sldId id="280" r:id="rId22"/>
    <p:sldId id="303" r:id="rId23"/>
    <p:sldId id="312" r:id="rId24"/>
    <p:sldId id="311" r:id="rId25"/>
    <p:sldId id="310" r:id="rId26"/>
    <p:sldId id="306" r:id="rId27"/>
    <p:sldId id="292" r:id="rId28"/>
    <p:sldId id="290" r:id="rId29"/>
    <p:sldId id="274" r:id="rId30"/>
    <p:sldId id="328" r:id="rId31"/>
    <p:sldId id="329" r:id="rId32"/>
    <p:sldId id="275" r:id="rId33"/>
    <p:sldId id="331" r:id="rId34"/>
    <p:sldId id="332" r:id="rId35"/>
    <p:sldId id="297" r:id="rId36"/>
    <p:sldId id="284" r:id="rId37"/>
    <p:sldId id="282" r:id="rId38"/>
    <p:sldId id="289" r:id="rId39"/>
    <p:sldId id="285" r:id="rId40"/>
    <p:sldId id="286" r:id="rId41"/>
    <p:sldId id="288" r:id="rId42"/>
    <p:sldId id="320" r:id="rId43"/>
    <p:sldId id="317" r:id="rId44"/>
    <p:sldId id="314" r:id="rId45"/>
    <p:sldId id="319" r:id="rId46"/>
    <p:sldId id="316" r:id="rId47"/>
    <p:sldId id="323" r:id="rId48"/>
    <p:sldId id="335" r:id="rId49"/>
    <p:sldId id="336" r:id="rId50"/>
    <p:sldId id="337" r:id="rId51"/>
    <p:sldId id="338" r:id="rId52"/>
    <p:sldId id="339" r:id="rId53"/>
    <p:sldId id="340" r:id="rId54"/>
    <p:sldId id="341" r:id="rId55"/>
    <p:sldId id="342" r:id="rId56"/>
    <p:sldId id="344" r:id="rId57"/>
    <p:sldId id="318" r:id="rId58"/>
    <p:sldId id="33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5" autoAdjust="0"/>
    <p:restoredTop sz="89291" autoAdjust="0"/>
  </p:normalViewPr>
  <p:slideViewPr>
    <p:cSldViewPr>
      <p:cViewPr varScale="1">
        <p:scale>
          <a:sx n="104" d="100"/>
          <a:sy n="104" d="100"/>
        </p:scale>
        <p:origin x="1980" y="102"/>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52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F32D3-4544-404A-BAA3-1A9DB78BC63C}" type="datetimeFigureOut">
              <a:rPr lang="en-US" smtClean="0"/>
              <a:t>2/16/2014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F29FF-23E4-4B6D-90DB-47CE1228843F}" type="slidenum">
              <a:rPr lang="en-US" smtClean="0"/>
              <a:t>‹#›</a:t>
            </a:fld>
            <a:endParaRPr lang="en-US"/>
          </a:p>
        </p:txBody>
      </p:sp>
    </p:spTree>
    <p:extLst>
      <p:ext uri="{BB962C8B-B14F-4D97-AF65-F5344CB8AC3E}">
        <p14:creationId xmlns:p14="http://schemas.microsoft.com/office/powerpoint/2010/main" val="227732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0CC8QkA4oADAA&amp;url=http://wordnetweb.princeton.edu/perl/webwn?s=retention+basin&amp;ei=BcDdUrvWNNWpsQSL_YHQBg&amp;usg=AFQjCNGoBP1sxpLaFsOa4RqINrL3KosurQ&amp;sig2=8AYDmZPXdC_IN5veLyztwA&amp;bvm=bv.59568121,d.cW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mpirical" TargetMode="External"/><Relationship Id="rId7" Type="http://schemas.openxmlformats.org/officeDocument/2006/relationships/hyperlink" Target="http://en.wikipedia.org/wiki/Rain"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Infiltration_(hydrology)" TargetMode="External"/><Relationship Id="rId5" Type="http://schemas.openxmlformats.org/officeDocument/2006/relationships/hyperlink" Target="http://en.wikipedia.org/wiki/Surface_runoff" TargetMode="External"/><Relationship Id="rId4" Type="http://schemas.openxmlformats.org/officeDocument/2006/relationships/hyperlink" Target="http://en.wikipedia.org/wiki/Hydrolog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Retention Basin - a storage site similar to a detention basin but the water in storage is permanently obstructed from flowing downstream. -</a:t>
            </a:r>
            <a:r>
              <a:rPr lang="en-US" sz="1200" b="0" i="0" u="none" strike="noStrike" kern="1200" dirty="0" smtClean="0">
                <a:solidFill>
                  <a:schemeClr val="tx1"/>
                </a:solidFill>
                <a:effectLst/>
                <a:latin typeface="+mn-lt"/>
                <a:ea typeface="+mn-ea"/>
                <a:cs typeface="+mn-cs"/>
                <a:hlinkClick r:id="rId3"/>
              </a:rPr>
              <a:t>http://wordnetweb.princeton.edu/</a:t>
            </a:r>
            <a:r>
              <a:rPr lang="en-US" sz="1200" b="0" i="0" u="none" strike="noStrike" kern="1200" dirty="0" err="1" smtClean="0">
                <a:solidFill>
                  <a:schemeClr val="tx1"/>
                </a:solidFill>
                <a:effectLst/>
                <a:latin typeface="+mn-lt"/>
                <a:ea typeface="+mn-ea"/>
                <a:cs typeface="+mn-cs"/>
                <a:hlinkClick r:id="rId3"/>
              </a:rPr>
              <a:t>perl</a:t>
            </a:r>
            <a:r>
              <a:rPr lang="en-US" sz="1200" b="0" i="0" u="none" strike="noStrike" kern="1200" dirty="0" smtClean="0">
                <a:solidFill>
                  <a:schemeClr val="tx1"/>
                </a:solidFill>
                <a:effectLst/>
                <a:latin typeface="+mn-lt"/>
                <a:ea typeface="+mn-ea"/>
                <a:cs typeface="+mn-cs"/>
                <a:hlinkClick r:id="rId3"/>
              </a:rPr>
              <a:t>/</a:t>
            </a:r>
            <a:r>
              <a:rPr lang="en-US" sz="1200" b="0" i="0" u="none" strike="noStrike" kern="1200" dirty="0" err="1" smtClean="0">
                <a:solidFill>
                  <a:schemeClr val="tx1"/>
                </a:solidFill>
                <a:effectLst/>
                <a:latin typeface="+mn-lt"/>
                <a:ea typeface="+mn-ea"/>
                <a:cs typeface="+mn-cs"/>
                <a:hlinkClick r:id="rId3"/>
              </a:rPr>
              <a:t>webwn?s</a:t>
            </a:r>
            <a:r>
              <a:rPr lang="en-US" sz="1200" b="0" i="0" u="none" strike="noStrike" kern="1200" dirty="0" smtClean="0">
                <a:solidFill>
                  <a:schemeClr val="tx1"/>
                </a:solidFill>
                <a:effectLst/>
                <a:latin typeface="+mn-lt"/>
                <a:ea typeface="+mn-ea"/>
                <a:cs typeface="+mn-cs"/>
                <a:hlinkClick r:id="rId3"/>
              </a:rPr>
              <a:t>=retention basin</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Most are detention basins,</a:t>
            </a:r>
            <a:r>
              <a:rPr lang="en-US" sz="1200" b="0" i="0" u="none" strike="noStrike" kern="1200" baseline="0" dirty="0" smtClean="0">
                <a:solidFill>
                  <a:schemeClr val="tx1"/>
                </a:solidFill>
                <a:effectLst/>
                <a:latin typeface="+mn-lt"/>
                <a:ea typeface="+mn-ea"/>
                <a:cs typeface="+mn-cs"/>
              </a:rPr>
              <a:t> less effective in protecting streams when considered on a watershed basis.</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17</a:t>
            </a:fld>
            <a:endParaRPr lang="en-US"/>
          </a:p>
        </p:txBody>
      </p:sp>
    </p:spTree>
    <p:extLst>
      <p:ext uri="{BB962C8B-B14F-4D97-AF65-F5344CB8AC3E}">
        <p14:creationId xmlns:p14="http://schemas.microsoft.com/office/powerpoint/2010/main" val="89744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Porous Pavement (Mass Low Impact Development Toolkit)</a:t>
            </a:r>
          </a:p>
          <a:p>
            <a:pPr lvl="2"/>
            <a:r>
              <a:rPr lang="en-US" sz="1200" kern="1200" dirty="0" smtClean="0">
                <a:solidFill>
                  <a:schemeClr val="tx1"/>
                </a:solidFill>
                <a:latin typeface="+mn-lt"/>
                <a:ea typeface="+mn-ea"/>
                <a:cs typeface="+mn-cs"/>
              </a:rPr>
              <a:t>Porous asphalt and pervious concrete appear to be the same as traditional asphalt or concrete pavement. However, they are mixed with a very low content of fine sand, so that they have 10%-25% void space and a runoff coefficient that is almost zero. </a:t>
            </a:r>
          </a:p>
          <a:p>
            <a:pPr lvl="2"/>
            <a:r>
              <a:rPr lang="en-US" sz="1200" kern="1200" dirty="0" smtClean="0">
                <a:solidFill>
                  <a:schemeClr val="tx1"/>
                </a:solidFill>
                <a:latin typeface="+mn-lt"/>
                <a:ea typeface="+mn-ea"/>
                <a:cs typeface="+mn-cs"/>
              </a:rPr>
              <a:t>Paving stones (aka unit pavers) are impermeable blocks made of brick, stone, or concrete, set on a prepared sand base. The joints between the blocks are filled with sand or stone dust to allow water to percolate downward. Runoff coefficients range from 0.1 – 0.7, depending on rainfall intensity, joint width, and materials. Some concrete paving stones have an open cell design to increase permeability.  </a:t>
            </a:r>
          </a:p>
          <a:p>
            <a:pPr lvl="2"/>
            <a:r>
              <a:rPr lang="en-US" sz="1200" kern="1200" dirty="0" smtClean="0">
                <a:solidFill>
                  <a:schemeClr val="tx1"/>
                </a:solidFill>
                <a:latin typeface="+mn-lt"/>
                <a:ea typeface="+mn-ea"/>
                <a:cs typeface="+mn-cs"/>
              </a:rPr>
              <a:t>Grass pavers (aka turf blocks) are a type of open-cell unit paver in which the cells are filled with soil and planted with turf. The pavers, made of concrete or synthetic, distribute the weight of traffic and prevent compression of the underlying soil. Runoff coefficients are similar to grass, 0.15 to 0.6.</a:t>
            </a:r>
          </a:p>
          <a:p>
            <a:endParaRPr lang="en-US" dirty="0"/>
          </a:p>
        </p:txBody>
      </p:sp>
      <p:sp>
        <p:nvSpPr>
          <p:cNvPr id="4" name="Slide Number Placeholder 3"/>
          <p:cNvSpPr>
            <a:spLocks noGrp="1"/>
          </p:cNvSpPr>
          <p:nvPr>
            <p:ph type="sldNum" sz="quarter" idx="10"/>
          </p:nvPr>
        </p:nvSpPr>
        <p:spPr/>
        <p:txBody>
          <a:bodyPr/>
          <a:lstStyle/>
          <a:p>
            <a:fld id="{1BE76E7B-F256-4DD6-9CFD-2D9B4C002863}" type="slidenum">
              <a:rPr lang="en-US" smtClean="0"/>
              <a:pPr/>
              <a:t>42</a:t>
            </a:fld>
            <a:endParaRPr lang="en-US"/>
          </a:p>
        </p:txBody>
      </p:sp>
    </p:spTree>
    <p:extLst>
      <p:ext uri="{BB962C8B-B14F-4D97-AF65-F5344CB8AC3E}">
        <p14:creationId xmlns:p14="http://schemas.microsoft.com/office/powerpoint/2010/main" val="378565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Permeable Pavement:</a:t>
            </a:r>
            <a:r>
              <a:rPr lang="en-US" sz="1200" b="0" i="0" kern="1200" dirty="0" smtClean="0">
                <a:solidFill>
                  <a:schemeClr val="tx1"/>
                </a:solidFill>
                <a:effectLst/>
                <a:latin typeface="+mn-lt"/>
                <a:ea typeface="+mn-ea"/>
                <a:cs typeface="+mn-cs"/>
              </a:rPr>
              <a:t> Permeable pavement comes in four forms: permeable concrete, permeable asphalt, permeable interlocking concrete pavers, and grid pavers. Permeable concrete and asphalt are similar to their impervious counterparts but are open graded or have reduced fines and typically have a special binder added. Methods for pouring, setting, and curing these permeable pavements also differ from the impervious versions. The concrete and grid pavers are modular systems. Concrete pavers are installed with gaps between them that allow water to pass through to the base. Grid pavers are typically a durable plastic matrix that can be filled with gravel or vegetation. All of the permeable pavement systems have an aggregate base in common which provides structural support, runoff storage, and pollutant removal through filtering and adsorption.</a:t>
            </a:r>
          </a:p>
          <a:p>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46</a:t>
            </a:fld>
            <a:endParaRPr lang="en-US"/>
          </a:p>
        </p:txBody>
      </p:sp>
    </p:spTree>
    <p:extLst>
      <p:ext uri="{BB962C8B-B14F-4D97-AF65-F5344CB8AC3E}">
        <p14:creationId xmlns:p14="http://schemas.microsoft.com/office/powerpoint/2010/main" val="346593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 the bottom</a:t>
            </a:r>
            <a:r>
              <a:rPr lang="en-US" baseline="0" dirty="0" smtClean="0"/>
              <a:t> of subbase is level!</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53</a:t>
            </a:fld>
            <a:endParaRPr lang="en-US"/>
          </a:p>
        </p:txBody>
      </p:sp>
    </p:spTree>
    <p:extLst>
      <p:ext uri="{BB962C8B-B14F-4D97-AF65-F5344CB8AC3E}">
        <p14:creationId xmlns:p14="http://schemas.microsoft.com/office/powerpoint/2010/main" val="226847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A shallow </a:t>
            </a:r>
            <a:r>
              <a:rPr lang="en-US" sz="1200" dirty="0" err="1" smtClean="0">
                <a:effectLst/>
              </a:rPr>
              <a:t>troughlike</a:t>
            </a:r>
            <a:r>
              <a:rPr lang="en-US" sz="1200" dirty="0" smtClean="0">
                <a:effectLst/>
              </a:rPr>
              <a:t> depression that carries water mainly during rainstorms or snow melts. - www.thefreedictionary.com</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23</a:t>
            </a:fld>
            <a:endParaRPr lang="en-US"/>
          </a:p>
        </p:txBody>
      </p:sp>
    </p:spTree>
    <p:extLst>
      <p:ext uri="{BB962C8B-B14F-4D97-AF65-F5344CB8AC3E}">
        <p14:creationId xmlns:p14="http://schemas.microsoft.com/office/powerpoint/2010/main" val="308922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California</a:t>
            </a:r>
            <a:r>
              <a:rPr lang="en-US" dirty="0" smtClean="0"/>
              <a:t>: 1,000 trees reduce stormwater runoff by 1 million gallons &amp; save $7,000</a:t>
            </a:r>
          </a:p>
          <a:p>
            <a:r>
              <a:rPr lang="en-US" b="1" dirty="0" smtClean="0"/>
              <a:t>Denver</a:t>
            </a:r>
            <a:r>
              <a:rPr lang="en-US" dirty="0" smtClean="0"/>
              <a:t>: 0.1 ac </a:t>
            </a:r>
            <a:r>
              <a:rPr lang="en-US" dirty="0" err="1" smtClean="0"/>
              <a:t>bioretention</a:t>
            </a:r>
            <a:r>
              <a:rPr lang="en-US" dirty="0" smtClean="0"/>
              <a:t> basin cost $75,976, 17% less than traditional stormwater pond</a:t>
            </a:r>
          </a:p>
          <a:p>
            <a:r>
              <a:rPr lang="en-US" b="1" dirty="0" smtClean="0"/>
              <a:t>Philadelphia</a:t>
            </a:r>
            <a:r>
              <a:rPr lang="en-US" dirty="0" smtClean="0"/>
              <a:t>: every $1 spent on green stormwater management saves $2</a:t>
            </a:r>
          </a:p>
          <a:p>
            <a:r>
              <a:rPr lang="en-US" dirty="0" smtClean="0"/>
              <a:t>Museum of Science in Portland, </a:t>
            </a:r>
            <a:r>
              <a:rPr lang="en-US" b="1" dirty="0" smtClean="0"/>
              <a:t>Oregon</a:t>
            </a:r>
            <a:r>
              <a:rPr lang="en-US" dirty="0" smtClean="0"/>
              <a:t>: saved $78,000 in stormwater management by constructing green stormwater structures</a:t>
            </a:r>
          </a:p>
          <a:p>
            <a:r>
              <a:rPr lang="en-US" b="1" dirty="0" smtClean="0"/>
              <a:t>Seattle</a:t>
            </a:r>
            <a:r>
              <a:rPr lang="en-US" dirty="0" smtClean="0"/>
              <a:t>: green stormwater management costs $280,000 per block </a:t>
            </a:r>
          </a:p>
          <a:p>
            <a:pPr lvl="1"/>
            <a:r>
              <a:rPr lang="en-US" dirty="0" smtClean="0"/>
              <a:t>versus $425,000 for traditional stormwater management </a:t>
            </a:r>
          </a:p>
          <a:p>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28</a:t>
            </a:fld>
            <a:endParaRPr lang="en-US"/>
          </a:p>
        </p:txBody>
      </p:sp>
    </p:spTree>
    <p:extLst>
      <p:ext uri="{BB962C8B-B14F-4D97-AF65-F5344CB8AC3E}">
        <p14:creationId xmlns:p14="http://schemas.microsoft.com/office/powerpoint/2010/main" val="92147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Runoff begins before maximum retention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Write on side 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33</a:t>
            </a:fld>
            <a:endParaRPr lang="en-US"/>
          </a:p>
        </p:txBody>
      </p:sp>
    </p:spTree>
    <p:extLst>
      <p:ext uri="{BB962C8B-B14F-4D97-AF65-F5344CB8AC3E}">
        <p14:creationId xmlns:p14="http://schemas.microsoft.com/office/powerpoint/2010/main" val="273602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 was done</a:t>
            </a:r>
            <a:r>
              <a:rPr lang="en-US" baseline="0" dirty="0" smtClean="0"/>
              <a:t> for internal use of Soil conservation service. Original work / data a bit obscure.</a:t>
            </a:r>
          </a:p>
          <a:p>
            <a:endParaRPr lang="en-US" baseline="0" dirty="0" smtClean="0"/>
          </a:p>
          <a:p>
            <a:endParaRPr lang="en-US" baseline="0" dirty="0" smtClean="0"/>
          </a:p>
          <a:p>
            <a:r>
              <a:rPr lang="en-US" dirty="0" err="1" smtClean="0"/>
              <a:t>I</a:t>
            </a:r>
            <a:r>
              <a:rPr lang="en-US" baseline="-25000" dirty="0" err="1" smtClean="0"/>
              <a:t>a</a:t>
            </a:r>
            <a:r>
              <a:rPr lang="en-US" dirty="0" smtClean="0"/>
              <a:t> = 0.05 S results</a:t>
            </a:r>
            <a:r>
              <a:rPr lang="en-US" baseline="0" dirty="0" smtClean="0"/>
              <a:t> in different design equations for CN and Q</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34</a:t>
            </a:fld>
            <a:endParaRPr lang="en-US"/>
          </a:p>
        </p:txBody>
      </p:sp>
    </p:spTree>
    <p:extLst>
      <p:ext uri="{BB962C8B-B14F-4D97-AF65-F5344CB8AC3E}">
        <p14:creationId xmlns:p14="http://schemas.microsoft.com/office/powerpoint/2010/main" val="85507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runoff curve number</a:t>
            </a:r>
            <a:r>
              <a:rPr lang="en-US" sz="1200" b="0" i="0" kern="1200" dirty="0" smtClean="0">
                <a:solidFill>
                  <a:schemeClr val="tx1"/>
                </a:solidFill>
                <a:effectLst/>
                <a:latin typeface="+mn-lt"/>
                <a:ea typeface="+mn-ea"/>
                <a:cs typeface="+mn-cs"/>
              </a:rPr>
              <a:t> (also called a </a:t>
            </a:r>
            <a:r>
              <a:rPr lang="en-US" sz="1200" b="1" i="0" kern="1200" dirty="0" smtClean="0">
                <a:solidFill>
                  <a:schemeClr val="tx1"/>
                </a:solidFill>
                <a:effectLst/>
                <a:latin typeface="+mn-lt"/>
                <a:ea typeface="+mn-ea"/>
                <a:cs typeface="+mn-cs"/>
              </a:rPr>
              <a:t>curve number</a:t>
            </a:r>
            <a:r>
              <a:rPr lang="en-US" sz="1200" b="0" i="0" kern="1200" dirty="0" smtClean="0">
                <a:solidFill>
                  <a:schemeClr val="tx1"/>
                </a:solidFill>
                <a:effectLst/>
                <a:latin typeface="+mn-lt"/>
                <a:ea typeface="+mn-ea"/>
                <a:cs typeface="+mn-cs"/>
              </a:rPr>
              <a:t> or simply </a:t>
            </a:r>
            <a:r>
              <a:rPr lang="en-US" sz="1200" b="1" i="0" kern="1200" dirty="0" smtClean="0">
                <a:solidFill>
                  <a:schemeClr val="tx1"/>
                </a:solidFill>
                <a:effectLst/>
                <a:latin typeface="+mn-lt"/>
                <a:ea typeface="+mn-ea"/>
                <a:cs typeface="+mn-cs"/>
              </a:rPr>
              <a:t>CN</a:t>
            </a:r>
            <a:r>
              <a:rPr lang="en-US" sz="1200" b="0" i="0" kern="1200" dirty="0" smtClean="0">
                <a:solidFill>
                  <a:schemeClr val="tx1"/>
                </a:solidFill>
                <a:effectLst/>
                <a:latin typeface="+mn-lt"/>
                <a:ea typeface="+mn-ea"/>
                <a:cs typeface="+mn-cs"/>
              </a:rPr>
              <a:t>) is an </a:t>
            </a:r>
            <a:r>
              <a:rPr lang="en-US" sz="1200" b="0" i="0" u="none" strike="noStrike" kern="1200" dirty="0" smtClean="0">
                <a:solidFill>
                  <a:schemeClr val="tx1"/>
                </a:solidFill>
                <a:effectLst/>
                <a:latin typeface="+mn-lt"/>
                <a:ea typeface="+mn-ea"/>
                <a:cs typeface="+mn-cs"/>
                <a:hlinkClick r:id="rId3" tooltip="Empirical"/>
              </a:rPr>
              <a:t>empirical</a:t>
            </a:r>
            <a:r>
              <a:rPr lang="en-US" sz="1200" b="0" i="0" kern="1200" dirty="0" smtClean="0">
                <a:solidFill>
                  <a:schemeClr val="tx1"/>
                </a:solidFill>
                <a:effectLst/>
                <a:latin typeface="+mn-lt"/>
                <a:ea typeface="+mn-ea"/>
                <a:cs typeface="+mn-cs"/>
              </a:rPr>
              <a:t> parameter used in </a:t>
            </a:r>
            <a:r>
              <a:rPr lang="en-US" sz="1200" b="0" i="0" u="none" strike="noStrike" kern="1200" dirty="0" smtClean="0">
                <a:solidFill>
                  <a:schemeClr val="tx1"/>
                </a:solidFill>
                <a:effectLst/>
                <a:latin typeface="+mn-lt"/>
                <a:ea typeface="+mn-ea"/>
                <a:cs typeface="+mn-cs"/>
                <a:hlinkClick r:id="rId4" tooltip="Hydrology"/>
              </a:rPr>
              <a:t>hydrology</a:t>
            </a:r>
            <a:r>
              <a:rPr lang="en-US" sz="1200" b="0" i="0" kern="1200" dirty="0" smtClean="0">
                <a:solidFill>
                  <a:schemeClr val="tx1"/>
                </a:solidFill>
                <a:effectLst/>
                <a:latin typeface="+mn-lt"/>
                <a:ea typeface="+mn-ea"/>
                <a:cs typeface="+mn-cs"/>
              </a:rPr>
              <a:t> for predicting direct </a:t>
            </a:r>
            <a:r>
              <a:rPr lang="en-US" sz="1200" b="0" i="0" u="none" strike="noStrike" kern="1200" dirty="0" smtClean="0">
                <a:solidFill>
                  <a:schemeClr val="tx1"/>
                </a:solidFill>
                <a:effectLst/>
                <a:latin typeface="+mn-lt"/>
                <a:ea typeface="+mn-ea"/>
                <a:cs typeface="+mn-cs"/>
                <a:hlinkClick r:id="rId5" tooltip="Surface runoff"/>
              </a:rPr>
              <a:t>runoff</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6" tooltip="Infiltration (hydrology)"/>
              </a:rPr>
              <a:t>infiltration</a:t>
            </a:r>
            <a:r>
              <a:rPr lang="en-US" sz="1200" b="0" i="0" kern="1200" dirty="0" smtClean="0">
                <a:solidFill>
                  <a:schemeClr val="tx1"/>
                </a:solidFill>
                <a:effectLst/>
                <a:latin typeface="+mn-lt"/>
                <a:ea typeface="+mn-ea"/>
                <a:cs typeface="+mn-cs"/>
              </a:rPr>
              <a:t> from </a:t>
            </a:r>
            <a:r>
              <a:rPr lang="en-US" sz="1200" b="0" i="0" u="none" strike="noStrike" kern="1200" dirty="0" smtClean="0">
                <a:solidFill>
                  <a:schemeClr val="tx1"/>
                </a:solidFill>
                <a:effectLst/>
                <a:latin typeface="+mn-lt"/>
                <a:ea typeface="+mn-ea"/>
                <a:cs typeface="+mn-cs"/>
                <a:hlinkClick r:id="rId7" tooltip="Rain"/>
              </a:rPr>
              <a:t>rainfall</a:t>
            </a:r>
            <a:r>
              <a:rPr lang="en-US" sz="1200" b="0" i="0" kern="1200" dirty="0" smtClean="0">
                <a:solidFill>
                  <a:schemeClr val="tx1"/>
                </a:solidFill>
                <a:effectLst/>
                <a:latin typeface="+mn-lt"/>
                <a:ea typeface="+mn-ea"/>
                <a:cs typeface="+mn-cs"/>
              </a:rPr>
              <a:t> excess - Wikipedia</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35</a:t>
            </a:fld>
            <a:endParaRPr lang="en-US"/>
          </a:p>
        </p:txBody>
      </p:sp>
    </p:spTree>
    <p:extLst>
      <p:ext uri="{BB962C8B-B14F-4D97-AF65-F5344CB8AC3E}">
        <p14:creationId xmlns:p14="http://schemas.microsoft.com/office/powerpoint/2010/main" val="256913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a basin for undeveloped</a:t>
            </a:r>
            <a:r>
              <a:rPr lang="en-US" baseline="0" dirty="0" smtClean="0"/>
              <a:t> wooded, included just to see difference.</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37</a:t>
            </a:fld>
            <a:endParaRPr lang="en-US"/>
          </a:p>
        </p:txBody>
      </p:sp>
    </p:spTree>
    <p:extLst>
      <p:ext uri="{BB962C8B-B14F-4D97-AF65-F5344CB8AC3E}">
        <p14:creationId xmlns:p14="http://schemas.microsoft.com/office/powerpoint/2010/main" val="203571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a:t>
            </a:r>
            <a:r>
              <a:rPr lang="en-US" baseline="0" dirty="0" smtClean="0"/>
              <a:t> – must drain in 72 hours</a:t>
            </a:r>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38</a:t>
            </a:fld>
            <a:endParaRPr lang="en-US"/>
          </a:p>
        </p:txBody>
      </p:sp>
    </p:spTree>
    <p:extLst>
      <p:ext uri="{BB962C8B-B14F-4D97-AF65-F5344CB8AC3E}">
        <p14:creationId xmlns:p14="http://schemas.microsoft.com/office/powerpoint/2010/main" val="90601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F29FF-23E4-4B6D-90DB-47CE1228843F}" type="slidenum">
              <a:rPr lang="en-US" smtClean="0"/>
              <a:t>41</a:t>
            </a:fld>
            <a:endParaRPr lang="en-US"/>
          </a:p>
        </p:txBody>
      </p:sp>
    </p:spTree>
    <p:extLst>
      <p:ext uri="{BB962C8B-B14F-4D97-AF65-F5344CB8AC3E}">
        <p14:creationId xmlns:p14="http://schemas.microsoft.com/office/powerpoint/2010/main" val="107179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FF7CF4-1C36-401D-BE2F-317DB1E359A5}"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F7CF4-1C36-401D-BE2F-317DB1E359A5}"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F7CF4-1C36-401D-BE2F-317DB1E359A5}"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F7CF4-1C36-401D-BE2F-317DB1E359A5}"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FF7CF4-1C36-401D-BE2F-317DB1E359A5}" type="datetimeFigureOut">
              <a:rPr lang="en-US" smtClean="0"/>
              <a:pPr/>
              <a:t>2/16/2014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F7CF4-1C36-401D-BE2F-317DB1E359A5}" type="datetimeFigureOut">
              <a:rPr lang="en-US" smtClean="0"/>
              <a:pPr/>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F7CF4-1C36-401D-BE2F-317DB1E359A5}" type="datetimeFigureOut">
              <a:rPr lang="en-US" smtClean="0"/>
              <a:pPr/>
              <a:t>2/16/2014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F7CF4-1C36-401D-BE2F-317DB1E359A5}" type="datetimeFigureOut">
              <a:rPr lang="en-US" smtClean="0"/>
              <a:pPr/>
              <a:t>2/16/2014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F7CF4-1C36-401D-BE2F-317DB1E359A5}" type="datetimeFigureOut">
              <a:rPr lang="en-US" smtClean="0"/>
              <a:pPr/>
              <a:t>2/16/2014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F7CF4-1C36-401D-BE2F-317DB1E359A5}" type="datetimeFigureOut">
              <a:rPr lang="en-US" smtClean="0"/>
              <a:pPr/>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F7CF4-1C36-401D-BE2F-317DB1E359A5}" type="datetimeFigureOut">
              <a:rPr lang="en-US" smtClean="0"/>
              <a:pPr/>
              <a:t>2/16/2014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2F12A-710C-438B-AA6B-D6F1C2FB55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F7CF4-1C36-401D-BE2F-317DB1E359A5}" type="datetimeFigureOut">
              <a:rPr lang="en-US" smtClean="0"/>
              <a:pPr/>
              <a:t>2/16/2014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2F12A-710C-438B-AA6B-D6F1C2FB55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Stormwater</a:t>
            </a:r>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smtClean="0"/>
              <a:t>Introduction</a:t>
            </a:r>
          </a:p>
          <a:p>
            <a:r>
              <a:rPr lang="en-US" dirty="0" err="1" smtClean="0"/>
              <a:t>Bioinfiltration</a:t>
            </a:r>
            <a:endParaRPr lang="en-US" dirty="0" smtClean="0"/>
          </a:p>
          <a:p>
            <a:pPr lvl="1"/>
            <a:r>
              <a:rPr lang="en-US" dirty="0" smtClean="0"/>
              <a:t>Stephen </a:t>
            </a:r>
            <a:r>
              <a:rPr lang="en-US" dirty="0" err="1" smtClean="0"/>
              <a:t>Duda</a:t>
            </a:r>
            <a:endParaRPr lang="en-US" dirty="0" smtClean="0"/>
          </a:p>
          <a:p>
            <a:r>
              <a:rPr lang="en-US" dirty="0" smtClean="0"/>
              <a:t>Porous Concrete</a:t>
            </a:r>
          </a:p>
          <a:p>
            <a:pPr lvl="1"/>
            <a:r>
              <a:rPr lang="en-US" dirty="0" smtClean="0"/>
              <a:t>Douglas Cleary</a:t>
            </a:r>
            <a:endParaRPr lang="en-US" dirty="0"/>
          </a:p>
        </p:txBody>
      </p:sp>
      <p:sp>
        <p:nvSpPr>
          <p:cNvPr id="4" name="Rectangle 3"/>
          <p:cNvSpPr/>
          <p:nvPr/>
        </p:nvSpPr>
        <p:spPr>
          <a:xfrm>
            <a:off x="-28074" y="6488668"/>
            <a:ext cx="2211246" cy="369332"/>
          </a:xfrm>
          <a:prstGeom prst="rect">
            <a:avLst/>
          </a:prstGeom>
        </p:spPr>
        <p:txBody>
          <a:bodyPr wrap="none">
            <a:spAutoFit/>
          </a:bodyPr>
          <a:lstStyle/>
          <a:p>
            <a:r>
              <a:rPr lang="en-US" dirty="0" smtClean="0"/>
              <a:t>upload.wikimedia.org</a:t>
            </a:r>
            <a:endParaRPr lang="en-US" dirty="0"/>
          </a:p>
        </p:txBody>
      </p:sp>
      <p:pic>
        <p:nvPicPr>
          <p:cNvPr id="1028" name="Picture 4" descr="E:\Work Backup\Backup 2014\Web\Mine\courses\STBE\Not on Web 14\New Material\Stormwater\Flood102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76400"/>
            <a:ext cx="4845050" cy="363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03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Stormwater</a:t>
            </a:r>
            <a:r>
              <a:rPr lang="en-US" dirty="0" smtClean="0"/>
              <a:t> Quantity</a:t>
            </a:r>
            <a:endParaRPr lang="en-US" dirty="0"/>
          </a:p>
        </p:txBody>
      </p:sp>
      <p:pic>
        <p:nvPicPr>
          <p:cNvPr id="1026" name="Picture 2" descr="http://enviroloknw.com/wp-content/uploads/2010/09/problem-1-1024x7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15937"/>
            <a:ext cx="6726400" cy="5005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61333" y="6488668"/>
            <a:ext cx="1782667" cy="369332"/>
          </a:xfrm>
          <a:prstGeom prst="rect">
            <a:avLst/>
          </a:prstGeom>
        </p:spPr>
        <p:txBody>
          <a:bodyPr wrap="none">
            <a:spAutoFit/>
          </a:bodyPr>
          <a:lstStyle/>
          <a:p>
            <a:r>
              <a:rPr lang="en-US" dirty="0" smtClean="0"/>
              <a:t>enviroloknw.com</a:t>
            </a:r>
            <a:endParaRPr lang="en-US" dirty="0"/>
          </a:p>
        </p:txBody>
      </p:sp>
    </p:spTree>
    <p:extLst>
      <p:ext uri="{BB962C8B-B14F-4D97-AF65-F5344CB8AC3E}">
        <p14:creationId xmlns:p14="http://schemas.microsoft.com/office/powerpoint/2010/main" val="66864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Stormwater</a:t>
            </a:r>
            <a:r>
              <a:rPr lang="en-US" dirty="0" smtClean="0"/>
              <a:t> Quantity</a:t>
            </a:r>
            <a:endParaRPr lang="en-US" dirty="0"/>
          </a:p>
        </p:txBody>
      </p:sp>
      <p:pic>
        <p:nvPicPr>
          <p:cNvPr id="2050" name="Picture 2" descr="http://enviroloknw.com/wp-content/uploads/2010/09/problem-2-1024x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05600" cy="50030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61333" y="6488668"/>
            <a:ext cx="1782667" cy="369332"/>
          </a:xfrm>
          <a:prstGeom prst="rect">
            <a:avLst/>
          </a:prstGeom>
        </p:spPr>
        <p:txBody>
          <a:bodyPr wrap="none">
            <a:spAutoFit/>
          </a:bodyPr>
          <a:lstStyle/>
          <a:p>
            <a:r>
              <a:rPr lang="en-US" dirty="0" smtClean="0"/>
              <a:t>enviroloknw.com</a:t>
            </a:r>
            <a:endParaRPr lang="en-US" dirty="0"/>
          </a:p>
        </p:txBody>
      </p:sp>
    </p:spTree>
    <p:extLst>
      <p:ext uri="{BB962C8B-B14F-4D97-AF65-F5344CB8AC3E}">
        <p14:creationId xmlns:p14="http://schemas.microsoft.com/office/powerpoint/2010/main" val="1587652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err="1"/>
              <a:t>Stormwater</a:t>
            </a:r>
            <a:r>
              <a:rPr lang="en-US" dirty="0"/>
              <a:t> </a:t>
            </a:r>
            <a:r>
              <a:rPr lang="en-US" dirty="0" smtClean="0"/>
              <a:t>Pollution</a:t>
            </a:r>
            <a:endParaRPr lang="en-US" sz="4000" dirty="0"/>
          </a:p>
        </p:txBody>
      </p:sp>
      <p:pic>
        <p:nvPicPr>
          <p:cNvPr id="4" name="Content Placeholder 3" descr="jsw_pict0216.jpg"/>
          <p:cNvPicPr>
            <a:picLocks noGrp="1" noChangeAspect="1"/>
          </p:cNvPicPr>
          <p:nvPr>
            <p:ph idx="1"/>
          </p:nvPr>
        </p:nvPicPr>
        <p:blipFill>
          <a:blip r:embed="rId2" cstate="print"/>
          <a:stretch>
            <a:fillRect/>
          </a:stretch>
        </p:blipFill>
        <p:spPr>
          <a:xfrm>
            <a:off x="4876800" y="2743200"/>
            <a:ext cx="3733800" cy="2800350"/>
          </a:xfrm>
        </p:spPr>
      </p:pic>
      <p:pic>
        <p:nvPicPr>
          <p:cNvPr id="5" name="Picture 4" descr="pollutiondrain.jpg"/>
          <p:cNvPicPr>
            <a:picLocks noChangeAspect="1"/>
          </p:cNvPicPr>
          <p:nvPr/>
        </p:nvPicPr>
        <p:blipFill>
          <a:blip r:embed="rId3" cstate="print"/>
          <a:stretch>
            <a:fillRect/>
          </a:stretch>
        </p:blipFill>
        <p:spPr>
          <a:xfrm>
            <a:off x="609600" y="2743200"/>
            <a:ext cx="3733800" cy="2800350"/>
          </a:xfrm>
          <a:prstGeom prst="rect">
            <a:avLst/>
          </a:prstGeom>
        </p:spPr>
      </p:pic>
      <p:sp>
        <p:nvSpPr>
          <p:cNvPr id="6" name="TextBox 5"/>
          <p:cNvSpPr txBox="1"/>
          <p:nvPr/>
        </p:nvSpPr>
        <p:spPr>
          <a:xfrm>
            <a:off x="152400" y="5562600"/>
            <a:ext cx="4419600" cy="276999"/>
          </a:xfrm>
          <a:prstGeom prst="rect">
            <a:avLst/>
          </a:prstGeom>
          <a:noFill/>
        </p:spPr>
        <p:txBody>
          <a:bodyPr wrap="square" rtlCol="0">
            <a:spAutoFit/>
          </a:bodyPr>
          <a:lstStyle/>
          <a:p>
            <a:r>
              <a:rPr lang="en-US" sz="1200" dirty="0" smtClean="0"/>
              <a:t>http://www.flickr.com/photos/columbiariverkeeper/6153168831/</a:t>
            </a:r>
            <a:endParaRPr lang="en-US" sz="1200" dirty="0"/>
          </a:p>
        </p:txBody>
      </p:sp>
      <p:sp>
        <p:nvSpPr>
          <p:cNvPr id="7" name="TextBox 6"/>
          <p:cNvSpPr txBox="1"/>
          <p:nvPr/>
        </p:nvSpPr>
        <p:spPr>
          <a:xfrm>
            <a:off x="4876800" y="5562600"/>
            <a:ext cx="3810000" cy="461665"/>
          </a:xfrm>
          <a:prstGeom prst="rect">
            <a:avLst/>
          </a:prstGeom>
          <a:noFill/>
        </p:spPr>
        <p:txBody>
          <a:bodyPr wrap="square" rtlCol="0">
            <a:spAutoFit/>
          </a:bodyPr>
          <a:lstStyle/>
          <a:p>
            <a:r>
              <a:rPr lang="en-US" sz="1200" dirty="0" smtClean="0"/>
              <a:t>http://www.niskayuna.org/Public_Documents/NiskayunaNY_DPW/Stormwater</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Stormwater</a:t>
            </a:r>
            <a:r>
              <a:rPr lang="en-US" dirty="0" smtClean="0"/>
              <a:t> Pollutants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6894057"/>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Pollutant</a:t>
                      </a:r>
                      <a:endParaRPr lang="en-US" dirty="0"/>
                    </a:p>
                  </a:txBody>
                  <a:tcPr/>
                </a:tc>
                <a:tc>
                  <a:txBody>
                    <a:bodyPr/>
                    <a:lstStyle/>
                    <a:p>
                      <a:pPr algn="ctr"/>
                      <a:r>
                        <a:rPr lang="en-US" dirty="0" smtClean="0"/>
                        <a:t>Typical Concentration</a:t>
                      </a:r>
                      <a:endParaRPr lang="en-US" dirty="0"/>
                    </a:p>
                  </a:txBody>
                  <a:tcPr/>
                </a:tc>
              </a:tr>
              <a:tr h="370840">
                <a:tc>
                  <a:txBody>
                    <a:bodyPr/>
                    <a:lstStyle/>
                    <a:p>
                      <a:r>
                        <a:rPr lang="en-US" dirty="0" smtClean="0"/>
                        <a:t>Total Suspended Solids</a:t>
                      </a:r>
                      <a:endParaRPr lang="en-US" dirty="0"/>
                    </a:p>
                  </a:txBody>
                  <a:tcPr/>
                </a:tc>
                <a:tc>
                  <a:txBody>
                    <a:bodyPr/>
                    <a:lstStyle/>
                    <a:p>
                      <a:pPr algn="ctr"/>
                      <a:r>
                        <a:rPr lang="en-US" dirty="0" smtClean="0"/>
                        <a:t>80 mg/L</a:t>
                      </a:r>
                      <a:endParaRPr lang="en-US" dirty="0"/>
                    </a:p>
                  </a:txBody>
                  <a:tcPr/>
                </a:tc>
              </a:tr>
              <a:tr h="370840">
                <a:tc>
                  <a:txBody>
                    <a:bodyPr/>
                    <a:lstStyle/>
                    <a:p>
                      <a:r>
                        <a:rPr lang="en-US" dirty="0" smtClean="0"/>
                        <a:t>Total</a:t>
                      </a:r>
                      <a:r>
                        <a:rPr lang="en-US" baseline="0" dirty="0" smtClean="0"/>
                        <a:t> Phosphorus </a:t>
                      </a:r>
                    </a:p>
                  </a:txBody>
                  <a:tcPr/>
                </a:tc>
                <a:tc>
                  <a:txBody>
                    <a:bodyPr/>
                    <a:lstStyle/>
                    <a:p>
                      <a:pPr algn="ctr"/>
                      <a:r>
                        <a:rPr lang="en-US" dirty="0" smtClean="0"/>
                        <a:t>0.30 mg/L</a:t>
                      </a:r>
                      <a:endParaRPr lang="en-US" dirty="0"/>
                    </a:p>
                  </a:txBody>
                  <a:tcPr/>
                </a:tc>
              </a:tr>
              <a:tr h="370840">
                <a:tc>
                  <a:txBody>
                    <a:bodyPr/>
                    <a:lstStyle/>
                    <a:p>
                      <a:r>
                        <a:rPr lang="en-US" dirty="0" smtClean="0"/>
                        <a:t>Total</a:t>
                      </a:r>
                      <a:r>
                        <a:rPr lang="en-US" baseline="0" dirty="0" smtClean="0"/>
                        <a:t> Nitrogen</a:t>
                      </a:r>
                      <a:endParaRPr lang="en-US" dirty="0"/>
                    </a:p>
                  </a:txBody>
                  <a:tcPr/>
                </a:tc>
                <a:tc>
                  <a:txBody>
                    <a:bodyPr/>
                    <a:lstStyle/>
                    <a:p>
                      <a:pPr algn="ctr"/>
                      <a:r>
                        <a:rPr lang="en-US" dirty="0" smtClean="0"/>
                        <a:t>2.0 mg/L</a:t>
                      </a:r>
                      <a:endParaRPr lang="en-US" dirty="0"/>
                    </a:p>
                  </a:txBody>
                  <a:tcPr/>
                </a:tc>
              </a:tr>
              <a:tr h="370840">
                <a:tc>
                  <a:txBody>
                    <a:bodyPr/>
                    <a:lstStyle/>
                    <a:p>
                      <a:r>
                        <a:rPr lang="en-US" dirty="0" smtClean="0"/>
                        <a:t>Total Organic</a:t>
                      </a:r>
                      <a:r>
                        <a:rPr lang="en-US" baseline="0" dirty="0" smtClean="0"/>
                        <a:t> Carbon</a:t>
                      </a:r>
                      <a:endParaRPr lang="en-US" dirty="0"/>
                    </a:p>
                  </a:txBody>
                  <a:tcPr/>
                </a:tc>
                <a:tc>
                  <a:txBody>
                    <a:bodyPr/>
                    <a:lstStyle/>
                    <a:p>
                      <a:pPr algn="ctr"/>
                      <a:r>
                        <a:rPr lang="en-US" dirty="0" smtClean="0"/>
                        <a:t>12.7 mg/L</a:t>
                      </a:r>
                      <a:endParaRPr lang="en-US" dirty="0"/>
                    </a:p>
                  </a:txBody>
                  <a:tcPr/>
                </a:tc>
              </a:tr>
              <a:tr h="370840">
                <a:tc>
                  <a:txBody>
                    <a:bodyPr/>
                    <a:lstStyle/>
                    <a:p>
                      <a:r>
                        <a:rPr lang="en-US" dirty="0" smtClean="0"/>
                        <a:t>Cadmium</a:t>
                      </a:r>
                      <a:endParaRPr lang="en-US" dirty="0"/>
                    </a:p>
                  </a:txBody>
                  <a:tcPr/>
                </a:tc>
                <a:tc>
                  <a:txBody>
                    <a:bodyPr/>
                    <a:lstStyle/>
                    <a:p>
                      <a:pPr algn="ctr"/>
                      <a:r>
                        <a:rPr lang="en-US" dirty="0" smtClean="0"/>
                        <a:t>0.002 mg/L</a:t>
                      </a:r>
                      <a:endParaRPr lang="en-US" dirty="0"/>
                    </a:p>
                  </a:txBody>
                  <a:tcPr/>
                </a:tc>
              </a:tr>
              <a:tr h="370840">
                <a:tc>
                  <a:txBody>
                    <a:bodyPr/>
                    <a:lstStyle/>
                    <a:p>
                      <a:r>
                        <a:rPr lang="en-US" dirty="0" smtClean="0"/>
                        <a:t>Copper</a:t>
                      </a:r>
                      <a:endParaRPr lang="en-US" dirty="0"/>
                    </a:p>
                  </a:txBody>
                  <a:tcPr/>
                </a:tc>
                <a:tc>
                  <a:txBody>
                    <a:bodyPr/>
                    <a:lstStyle/>
                    <a:p>
                      <a:pPr algn="ctr"/>
                      <a:r>
                        <a:rPr lang="en-US" dirty="0" smtClean="0"/>
                        <a:t>0.010</a:t>
                      </a:r>
                      <a:r>
                        <a:rPr lang="en-US" baseline="0" dirty="0" smtClean="0"/>
                        <a:t> mg/L</a:t>
                      </a:r>
                      <a:endParaRPr lang="en-US" dirty="0"/>
                    </a:p>
                  </a:txBody>
                  <a:tcPr/>
                </a:tc>
              </a:tr>
              <a:tr h="370840">
                <a:tc>
                  <a:txBody>
                    <a:bodyPr/>
                    <a:lstStyle/>
                    <a:p>
                      <a:r>
                        <a:rPr lang="en-US" dirty="0" smtClean="0"/>
                        <a:t>Lead</a:t>
                      </a:r>
                      <a:endParaRPr lang="en-US" dirty="0"/>
                    </a:p>
                  </a:txBody>
                  <a:tcPr/>
                </a:tc>
                <a:tc>
                  <a:txBody>
                    <a:bodyPr/>
                    <a:lstStyle/>
                    <a:p>
                      <a:pPr algn="ctr"/>
                      <a:r>
                        <a:rPr lang="en-US" dirty="0" smtClean="0"/>
                        <a:t>0.018</a:t>
                      </a:r>
                      <a:r>
                        <a:rPr lang="en-US" baseline="0" dirty="0" smtClean="0"/>
                        <a:t> mg/L</a:t>
                      </a:r>
                      <a:endParaRPr lang="en-US" dirty="0"/>
                    </a:p>
                  </a:txBody>
                  <a:tcPr/>
                </a:tc>
              </a:tr>
              <a:tr h="370840">
                <a:tc>
                  <a:txBody>
                    <a:bodyPr/>
                    <a:lstStyle/>
                    <a:p>
                      <a:r>
                        <a:rPr lang="en-US" dirty="0" smtClean="0"/>
                        <a:t>Zinc</a:t>
                      </a:r>
                      <a:endParaRPr lang="en-US" dirty="0"/>
                    </a:p>
                  </a:txBody>
                  <a:tcPr/>
                </a:tc>
                <a:tc>
                  <a:txBody>
                    <a:bodyPr/>
                    <a:lstStyle/>
                    <a:p>
                      <a:pPr algn="ctr"/>
                      <a:r>
                        <a:rPr lang="en-US" dirty="0" smtClean="0"/>
                        <a:t>0.14 mg/L</a:t>
                      </a:r>
                      <a:endParaRPr lang="en-US" dirty="0"/>
                    </a:p>
                  </a:txBody>
                  <a:tcPr/>
                </a:tc>
              </a:tr>
              <a:tr h="370840">
                <a:tc>
                  <a:txBody>
                    <a:bodyPr/>
                    <a:lstStyle/>
                    <a:p>
                      <a:r>
                        <a:rPr lang="en-US" dirty="0" smtClean="0"/>
                        <a:t>Chlorides (winter only)</a:t>
                      </a:r>
                      <a:endParaRPr lang="en-US" dirty="0"/>
                    </a:p>
                  </a:txBody>
                  <a:tcPr/>
                </a:tc>
                <a:tc>
                  <a:txBody>
                    <a:bodyPr/>
                    <a:lstStyle/>
                    <a:p>
                      <a:pPr algn="ctr"/>
                      <a:r>
                        <a:rPr lang="en-US" dirty="0" smtClean="0"/>
                        <a:t>0.230 mg/L</a:t>
                      </a:r>
                      <a:endParaRPr lang="en-US" dirty="0"/>
                    </a:p>
                  </a:txBody>
                  <a:tcPr/>
                </a:tc>
              </a:tr>
            </a:tbl>
          </a:graphicData>
        </a:graphic>
      </p:graphicFrame>
      <p:sp>
        <p:nvSpPr>
          <p:cNvPr id="6" name="TextBox 5"/>
          <p:cNvSpPr txBox="1"/>
          <p:nvPr/>
        </p:nvSpPr>
        <p:spPr>
          <a:xfrm>
            <a:off x="457200" y="5334000"/>
            <a:ext cx="8229600" cy="276999"/>
          </a:xfrm>
          <a:prstGeom prst="rect">
            <a:avLst/>
          </a:prstGeom>
          <a:noFill/>
        </p:spPr>
        <p:txBody>
          <a:bodyPr wrap="square" rtlCol="0">
            <a:spAutoFit/>
          </a:bodyPr>
          <a:lstStyle/>
          <a:p>
            <a:r>
              <a:rPr lang="en-US" sz="1200" dirty="0" smtClean="0"/>
              <a:t>NJ Stormwater BMP</a:t>
            </a:r>
            <a:endParaRPr lang="en-US" sz="1200" dirty="0"/>
          </a:p>
        </p:txBody>
      </p:sp>
    </p:spTree>
    <p:extLst>
      <p:ext uri="{BB962C8B-B14F-4D97-AF65-F5344CB8AC3E}">
        <p14:creationId xmlns:p14="http://schemas.microsoft.com/office/powerpoint/2010/main" val="198580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err="1"/>
              <a:t>Stormwater</a:t>
            </a:r>
            <a:r>
              <a:rPr lang="en-US" dirty="0"/>
              <a:t> Pollution</a:t>
            </a:r>
          </a:p>
        </p:txBody>
      </p:sp>
      <p:pic>
        <p:nvPicPr>
          <p:cNvPr id="7" name="Content Placeholder 6" descr="stormwater-pollution.jpg"/>
          <p:cNvPicPr>
            <a:picLocks noGrp="1" noChangeAspect="1"/>
          </p:cNvPicPr>
          <p:nvPr>
            <p:ph idx="1"/>
          </p:nvPr>
        </p:nvPicPr>
        <p:blipFill>
          <a:blip r:embed="rId2" cstate="print"/>
          <a:stretch>
            <a:fillRect/>
          </a:stretch>
        </p:blipFill>
        <p:spPr>
          <a:xfrm>
            <a:off x="91219" y="2133600"/>
            <a:ext cx="8883417" cy="3428999"/>
          </a:xfrm>
        </p:spPr>
      </p:pic>
      <p:sp>
        <p:nvSpPr>
          <p:cNvPr id="8" name="TextBox 7"/>
          <p:cNvSpPr txBox="1"/>
          <p:nvPr/>
        </p:nvSpPr>
        <p:spPr>
          <a:xfrm>
            <a:off x="2743200" y="5562600"/>
            <a:ext cx="4191000" cy="646331"/>
          </a:xfrm>
          <a:prstGeom prst="rect">
            <a:avLst/>
          </a:prstGeom>
          <a:noFill/>
        </p:spPr>
        <p:txBody>
          <a:bodyPr wrap="square" rtlCol="0">
            <a:spAutoFit/>
          </a:bodyPr>
          <a:lstStyle/>
          <a:p>
            <a:r>
              <a:rPr lang="en-US" dirty="0" smtClean="0"/>
              <a:t>Saint Lucie Inlet Florida</a:t>
            </a:r>
          </a:p>
          <a:p>
            <a:r>
              <a:rPr lang="en-US" dirty="0" smtClean="0"/>
              <a:t>http://www.cityofpsl.com/npdes/</a:t>
            </a:r>
            <a:endParaRPr lang="en-US" dirty="0"/>
          </a:p>
        </p:txBody>
      </p:sp>
      <p:sp>
        <p:nvSpPr>
          <p:cNvPr id="5" name="TextBox 4"/>
          <p:cNvSpPr txBox="1"/>
          <p:nvPr/>
        </p:nvSpPr>
        <p:spPr>
          <a:xfrm>
            <a:off x="794852" y="1345912"/>
            <a:ext cx="6409896"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err="1" smtClean="0"/>
              <a:t>Stormwater</a:t>
            </a:r>
            <a:r>
              <a:rPr lang="en-US" sz="3200" dirty="0" smtClean="0"/>
              <a:t> pollution shown on left</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What can we do?</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 </a:t>
            </a:r>
            <a:endParaRPr lang="en-US" dirty="0"/>
          </a:p>
          <a:p>
            <a:r>
              <a:rPr lang="en-US" dirty="0" smtClean="0"/>
              <a:t> </a:t>
            </a:r>
            <a:endParaRPr lang="en-US" dirty="0" smtClean="0"/>
          </a:p>
          <a:p>
            <a:r>
              <a:rPr lang="en-US" dirty="0" smtClean="0"/>
              <a:t> </a:t>
            </a:r>
            <a:endParaRPr lang="en-US" dirty="0" smtClean="0"/>
          </a:p>
        </p:txBody>
      </p:sp>
    </p:spTree>
    <p:extLst>
      <p:ext uri="{BB962C8B-B14F-4D97-AF65-F5344CB8AC3E}">
        <p14:creationId xmlns:p14="http://schemas.microsoft.com/office/powerpoint/2010/main" val="258023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Stormwater</a:t>
            </a:r>
            <a:r>
              <a:rPr lang="en-US" dirty="0" smtClean="0"/>
              <a:t> Options</a:t>
            </a:r>
            <a:endParaRPr lang="en-US" dirty="0"/>
          </a:p>
        </p:txBody>
      </p:sp>
      <p:sp>
        <p:nvSpPr>
          <p:cNvPr id="3" name="Content Placeholder 2"/>
          <p:cNvSpPr>
            <a:spLocks noGrp="1"/>
          </p:cNvSpPr>
          <p:nvPr>
            <p:ph idx="1"/>
          </p:nvPr>
        </p:nvSpPr>
        <p:spPr/>
        <p:txBody>
          <a:bodyPr/>
          <a:lstStyle/>
          <a:p>
            <a:r>
              <a:rPr lang="en-US" dirty="0" smtClean="0"/>
              <a:t>Outdated</a:t>
            </a:r>
          </a:p>
          <a:p>
            <a:pPr lvl="1"/>
            <a:r>
              <a:rPr lang="en-US" dirty="0" smtClean="0"/>
              <a:t>Collect, convey, dump in stream</a:t>
            </a:r>
          </a:p>
          <a:p>
            <a:r>
              <a:rPr lang="en-US" dirty="0" smtClean="0"/>
              <a:t>Traditional</a:t>
            </a:r>
          </a:p>
          <a:p>
            <a:pPr lvl="1"/>
            <a:r>
              <a:rPr lang="en-US" dirty="0" smtClean="0"/>
              <a:t>Retention / Detention Pond</a:t>
            </a:r>
          </a:p>
          <a:p>
            <a:pPr lvl="1"/>
            <a:r>
              <a:rPr lang="en-US" dirty="0" smtClean="0"/>
              <a:t>Dry Well</a:t>
            </a:r>
          </a:p>
          <a:p>
            <a:r>
              <a:rPr lang="en-US" dirty="0" smtClean="0"/>
              <a:t>More Recent</a:t>
            </a:r>
          </a:p>
          <a:p>
            <a:pPr lvl="1"/>
            <a:r>
              <a:rPr lang="en-US" dirty="0" err="1" smtClean="0"/>
              <a:t>Bioinfiltration</a:t>
            </a:r>
            <a:r>
              <a:rPr lang="en-US" dirty="0" smtClean="0"/>
              <a:t> Basin / Rain Garden</a:t>
            </a:r>
          </a:p>
          <a:p>
            <a:pPr lvl="1"/>
            <a:r>
              <a:rPr lang="en-US" dirty="0" smtClean="0"/>
              <a:t>Porous Pavement</a:t>
            </a:r>
            <a:endParaRPr lang="en-US" dirty="0"/>
          </a:p>
        </p:txBody>
      </p:sp>
    </p:spTree>
    <p:extLst>
      <p:ext uri="{BB962C8B-B14F-4D97-AF65-F5344CB8AC3E}">
        <p14:creationId xmlns:p14="http://schemas.microsoft.com/office/powerpoint/2010/main" val="132611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Retention </a:t>
            </a:r>
            <a:r>
              <a:rPr lang="en-US" dirty="0" smtClean="0"/>
              <a:t>Pond</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295400"/>
            <a:ext cx="7010400" cy="5257800"/>
          </a:xfrm>
        </p:spPr>
      </p:pic>
    </p:spTree>
    <p:extLst>
      <p:ext uri="{BB962C8B-B14F-4D97-AF65-F5344CB8AC3E}">
        <p14:creationId xmlns:p14="http://schemas.microsoft.com/office/powerpoint/2010/main" val="3754258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Detention Basin</a:t>
            </a:r>
            <a:endParaRPr lang="en-US" dirty="0"/>
          </a:p>
        </p:txBody>
      </p:sp>
      <p:pic>
        <p:nvPicPr>
          <p:cNvPr id="1026" name="Picture 2" descr="http://iowacedarbasin.org/runoff/images/2G/image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42" y="1524000"/>
            <a:ext cx="7389158" cy="4800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91900" y="6516742"/>
            <a:ext cx="2019912" cy="369332"/>
          </a:xfrm>
          <a:prstGeom prst="rect">
            <a:avLst/>
          </a:prstGeom>
        </p:spPr>
        <p:txBody>
          <a:bodyPr wrap="none">
            <a:spAutoFit/>
          </a:bodyPr>
          <a:lstStyle/>
          <a:p>
            <a:r>
              <a:rPr lang="en-US" dirty="0" smtClean="0"/>
              <a:t>iowacedarbasin.org</a:t>
            </a:r>
            <a:endParaRPr lang="en-US" dirty="0"/>
          </a:p>
        </p:txBody>
      </p:sp>
    </p:spTree>
    <p:extLst>
      <p:ext uri="{BB962C8B-B14F-4D97-AF65-F5344CB8AC3E}">
        <p14:creationId xmlns:p14="http://schemas.microsoft.com/office/powerpoint/2010/main" val="4279110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Retention/Detention Basins</a:t>
            </a:r>
            <a:endParaRPr lang="en-US" dirty="0"/>
          </a:p>
        </p:txBody>
      </p:sp>
      <p:graphicFrame>
        <p:nvGraphicFramePr>
          <p:cNvPr id="8" name="Content Placeholder 7"/>
          <p:cNvGraphicFramePr>
            <a:graphicFrameLocks noGrp="1"/>
          </p:cNvGraphicFramePr>
          <p:nvPr>
            <p:ph idx="1"/>
          </p:nvPr>
        </p:nvGraphicFramePr>
        <p:xfrm>
          <a:off x="457200" y="1295400"/>
          <a:ext cx="8229600" cy="4801794"/>
        </p:xfrm>
        <a:graphic>
          <a:graphicData uri="http://schemas.openxmlformats.org/drawingml/2006/table">
            <a:tbl>
              <a:tblPr firstRow="1" bandRow="1">
                <a:tableStyleId>{5C22544A-7EE6-4342-B048-85BDC9FD1C3A}</a:tableStyleId>
              </a:tblPr>
              <a:tblGrid>
                <a:gridCol w="4114800"/>
                <a:gridCol w="4114800"/>
              </a:tblGrid>
              <a:tr h="804466">
                <a:tc gridSpan="2">
                  <a:txBody>
                    <a:bodyPr/>
                    <a:lstStyle/>
                    <a:p>
                      <a:pPr algn="ctr"/>
                      <a:r>
                        <a:rPr lang="en-US" sz="3200" dirty="0" smtClean="0"/>
                        <a:t>Typical Pollutant Removal Rates</a:t>
                      </a:r>
                      <a:endParaRPr lang="en-US" sz="3200" dirty="0"/>
                    </a:p>
                  </a:txBody>
                  <a:tcPr marL="197510" marR="197510"/>
                </a:tc>
                <a:tc hMerge="1">
                  <a:txBody>
                    <a:bodyPr/>
                    <a:lstStyle/>
                    <a:p>
                      <a:endParaRPr lang="en-US"/>
                    </a:p>
                  </a:txBody>
                  <a:tcPr/>
                </a:tc>
              </a:tr>
              <a:tr h="499666">
                <a:tc gridSpan="2">
                  <a:txBody>
                    <a:bodyPr/>
                    <a:lstStyle/>
                    <a:p>
                      <a:pPr algn="ctr"/>
                      <a:r>
                        <a:rPr lang="en-US" dirty="0" smtClean="0"/>
                        <a:t>Detention Basin</a:t>
                      </a:r>
                      <a:endParaRPr lang="en-US" dirty="0"/>
                    </a:p>
                  </a:txBody>
                  <a:tcPr marL="197510" marR="197510"/>
                </a:tc>
                <a:tc hMerge="1">
                  <a:txBody>
                    <a:bodyPr/>
                    <a:lstStyle/>
                    <a:p>
                      <a:endParaRPr lang="en-US" dirty="0"/>
                    </a:p>
                  </a:txBody>
                  <a:tcPr/>
                </a:tc>
              </a:tr>
              <a:tr h="499666">
                <a:tc>
                  <a:txBody>
                    <a:bodyPr/>
                    <a:lstStyle/>
                    <a:p>
                      <a:r>
                        <a:rPr lang="en-US" dirty="0" smtClean="0"/>
                        <a:t>TSS</a:t>
                      </a:r>
                      <a:endParaRPr lang="en-US" dirty="0"/>
                    </a:p>
                  </a:txBody>
                  <a:tcPr marL="197510" marR="197510"/>
                </a:tc>
                <a:tc>
                  <a:txBody>
                    <a:bodyPr/>
                    <a:lstStyle/>
                    <a:p>
                      <a:r>
                        <a:rPr lang="en-US" dirty="0" smtClean="0"/>
                        <a:t>40</a:t>
                      </a:r>
                      <a:r>
                        <a:rPr lang="en-US" baseline="0" dirty="0" smtClean="0"/>
                        <a:t> - 60</a:t>
                      </a:r>
                      <a:r>
                        <a:rPr lang="en-US" dirty="0" smtClean="0"/>
                        <a:t>%</a:t>
                      </a:r>
                      <a:endParaRPr lang="en-US" dirty="0"/>
                    </a:p>
                  </a:txBody>
                  <a:tcPr marL="197510" marR="197510"/>
                </a:tc>
              </a:tr>
              <a:tr h="499666">
                <a:tc>
                  <a:txBody>
                    <a:bodyPr/>
                    <a:lstStyle/>
                    <a:p>
                      <a:r>
                        <a:rPr lang="en-US" dirty="0" smtClean="0"/>
                        <a:t>Phosphorus</a:t>
                      </a:r>
                      <a:endParaRPr lang="en-US" dirty="0"/>
                    </a:p>
                  </a:txBody>
                  <a:tcPr marL="197510" marR="197510"/>
                </a:tc>
                <a:tc>
                  <a:txBody>
                    <a:bodyPr/>
                    <a:lstStyle/>
                    <a:p>
                      <a:r>
                        <a:rPr lang="en-US" dirty="0" smtClean="0"/>
                        <a:t>20%</a:t>
                      </a:r>
                      <a:endParaRPr lang="en-US" dirty="0"/>
                    </a:p>
                  </a:txBody>
                  <a:tcPr marL="197510" marR="197510"/>
                </a:tc>
              </a:tr>
              <a:tr h="499666">
                <a:tc>
                  <a:txBody>
                    <a:bodyPr/>
                    <a:lstStyle/>
                    <a:p>
                      <a:r>
                        <a:rPr lang="en-US" dirty="0" smtClean="0"/>
                        <a:t>Nitrogen</a:t>
                      </a:r>
                      <a:endParaRPr lang="en-US" dirty="0"/>
                    </a:p>
                  </a:txBody>
                  <a:tcPr marL="197510" marR="197510"/>
                </a:tc>
                <a:tc>
                  <a:txBody>
                    <a:bodyPr/>
                    <a:lstStyle/>
                    <a:p>
                      <a:r>
                        <a:rPr lang="en-US" dirty="0" smtClean="0"/>
                        <a:t>20%</a:t>
                      </a:r>
                      <a:endParaRPr lang="en-US" dirty="0"/>
                    </a:p>
                  </a:txBody>
                  <a:tcPr marL="197510" marR="197510"/>
                </a:tc>
              </a:tr>
              <a:tr h="499666">
                <a:tc gridSpan="2">
                  <a:txBody>
                    <a:bodyPr/>
                    <a:lstStyle/>
                    <a:p>
                      <a:pPr algn="ctr"/>
                      <a:r>
                        <a:rPr lang="en-US" dirty="0" smtClean="0"/>
                        <a:t>Retention Basin</a:t>
                      </a:r>
                      <a:endParaRPr lang="en-US" dirty="0"/>
                    </a:p>
                  </a:txBody>
                  <a:tcPr marL="197510" marR="197510"/>
                </a:tc>
                <a:tc hMerge="1">
                  <a:txBody>
                    <a:bodyPr/>
                    <a:lstStyle/>
                    <a:p>
                      <a:endParaRPr lang="en-US" dirty="0"/>
                    </a:p>
                  </a:txBody>
                  <a:tcPr/>
                </a:tc>
              </a:tr>
              <a:tr h="499666">
                <a:tc>
                  <a:txBody>
                    <a:bodyPr/>
                    <a:lstStyle/>
                    <a:p>
                      <a:r>
                        <a:rPr lang="en-US" dirty="0" smtClean="0"/>
                        <a:t>TSS</a:t>
                      </a:r>
                    </a:p>
                  </a:txBody>
                  <a:tcPr marL="197510" marR="197510"/>
                </a:tc>
                <a:tc>
                  <a:txBody>
                    <a:bodyPr/>
                    <a:lstStyle/>
                    <a:p>
                      <a:r>
                        <a:rPr lang="en-US" dirty="0" smtClean="0"/>
                        <a:t>50 – 90%</a:t>
                      </a:r>
                      <a:endParaRPr lang="en-US" dirty="0"/>
                    </a:p>
                  </a:txBody>
                  <a:tcPr marL="197510" marR="197510"/>
                </a:tc>
              </a:tr>
              <a:tr h="499666">
                <a:tc>
                  <a:txBody>
                    <a:bodyPr/>
                    <a:lstStyle/>
                    <a:p>
                      <a:r>
                        <a:rPr lang="en-US" dirty="0" smtClean="0"/>
                        <a:t>Phosphorus</a:t>
                      </a:r>
                      <a:endParaRPr lang="en-US" dirty="0"/>
                    </a:p>
                  </a:txBody>
                  <a:tcPr marL="197510" marR="197510"/>
                </a:tc>
                <a:tc>
                  <a:txBody>
                    <a:bodyPr/>
                    <a:lstStyle/>
                    <a:p>
                      <a:r>
                        <a:rPr lang="en-US" dirty="0" smtClean="0"/>
                        <a:t>50%</a:t>
                      </a:r>
                      <a:endParaRPr lang="en-US" dirty="0"/>
                    </a:p>
                  </a:txBody>
                  <a:tcPr marL="197510" marR="197510"/>
                </a:tc>
              </a:tr>
              <a:tr h="499666">
                <a:tc>
                  <a:txBody>
                    <a:bodyPr/>
                    <a:lstStyle/>
                    <a:p>
                      <a:r>
                        <a:rPr lang="en-US" dirty="0" smtClean="0"/>
                        <a:t>Nitrogen</a:t>
                      </a:r>
                      <a:endParaRPr lang="en-US" dirty="0"/>
                    </a:p>
                  </a:txBody>
                  <a:tcPr marL="197510" marR="197510"/>
                </a:tc>
                <a:tc>
                  <a:txBody>
                    <a:bodyPr/>
                    <a:lstStyle/>
                    <a:p>
                      <a:r>
                        <a:rPr lang="en-US" dirty="0" smtClean="0"/>
                        <a:t>30%</a:t>
                      </a:r>
                      <a:endParaRPr lang="en-US" dirty="0"/>
                    </a:p>
                  </a:txBody>
                  <a:tcPr marL="197510" marR="19751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Hydrologic Cycle</a:t>
            </a:r>
          </a:p>
          <a:p>
            <a:r>
              <a:rPr lang="en-US" dirty="0" smtClean="0"/>
              <a:t>Watersheds</a:t>
            </a:r>
          </a:p>
          <a:p>
            <a:r>
              <a:rPr lang="en-US" dirty="0" smtClean="0"/>
              <a:t>Implications with Development</a:t>
            </a:r>
          </a:p>
          <a:p>
            <a:r>
              <a:rPr lang="en-US" dirty="0" smtClean="0"/>
              <a:t>Stormwater Management </a:t>
            </a:r>
          </a:p>
          <a:p>
            <a:pPr lvl="1"/>
            <a:r>
              <a:rPr lang="en-US" dirty="0" smtClean="0"/>
              <a:t>History</a:t>
            </a:r>
          </a:p>
          <a:p>
            <a:pPr lvl="1"/>
            <a:r>
              <a:rPr lang="en-US" dirty="0" smtClean="0"/>
              <a:t>Importance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Well</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62200"/>
            <a:ext cx="3384671" cy="281543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2362200"/>
            <a:ext cx="3746029" cy="280590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lstStyle/>
          <a:p>
            <a:r>
              <a:rPr lang="en-US" dirty="0" err="1" smtClean="0"/>
              <a:t>Bioinfiltration</a:t>
            </a:r>
            <a:r>
              <a:rPr lang="en-US" dirty="0" smtClean="0"/>
              <a:t> Basin</a:t>
            </a:r>
            <a:endParaRPr lang="en-US" dirty="0"/>
          </a:p>
        </p:txBody>
      </p:sp>
      <p:pic>
        <p:nvPicPr>
          <p:cNvPr id="1026" name="Picture 2" descr="http://imgcdn.geocaching.com/cache/large/5d47b3b1-6b2b-4cc5-aab2-d593275a79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001000" cy="4613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02874" y="6488668"/>
            <a:ext cx="2241126" cy="369332"/>
          </a:xfrm>
          <a:prstGeom prst="rect">
            <a:avLst/>
          </a:prstGeom>
          <a:noFill/>
        </p:spPr>
        <p:txBody>
          <a:bodyPr wrap="none" rtlCol="0">
            <a:spAutoFit/>
          </a:bodyPr>
          <a:lstStyle/>
          <a:p>
            <a:r>
              <a:rPr lang="en-US" dirty="0" smtClean="0"/>
              <a:t>www.geocaching.com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nr.wi.gov/topic/stormwater/images/Picture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0" y="0"/>
            <a:ext cx="9144000" cy="1143000"/>
          </a:xfrm>
        </p:spPr>
        <p:txBody>
          <a:bodyPr/>
          <a:lstStyle/>
          <a:p>
            <a:r>
              <a:rPr lang="en-US" dirty="0" smtClean="0">
                <a:solidFill>
                  <a:schemeClr val="bg1"/>
                </a:solidFill>
              </a:rPr>
              <a:t>Parking Lot</a:t>
            </a:r>
            <a:endParaRPr lang="en-US" dirty="0">
              <a:solidFill>
                <a:schemeClr val="bg1"/>
              </a:solidFill>
            </a:endParaRPr>
          </a:p>
        </p:txBody>
      </p:sp>
      <p:sp>
        <p:nvSpPr>
          <p:cNvPr id="5" name="TextBox 4"/>
          <p:cNvSpPr txBox="1"/>
          <p:nvPr/>
        </p:nvSpPr>
        <p:spPr>
          <a:xfrm>
            <a:off x="7998109" y="0"/>
            <a:ext cx="1145891" cy="369332"/>
          </a:xfrm>
          <a:prstGeom prst="rect">
            <a:avLst/>
          </a:prstGeom>
          <a:noFill/>
        </p:spPr>
        <p:txBody>
          <a:bodyPr wrap="none" rtlCol="0">
            <a:spAutoFit/>
          </a:bodyPr>
          <a:lstStyle/>
          <a:p>
            <a:r>
              <a:rPr lang="en-US" dirty="0" smtClean="0">
                <a:solidFill>
                  <a:schemeClr val="bg1"/>
                </a:solidFill>
              </a:rPr>
              <a:t>dnr.wi.gov</a:t>
            </a:r>
            <a:endParaRPr lang="en-US" dirty="0">
              <a:solidFill>
                <a:schemeClr val="bg1"/>
              </a:solidFill>
            </a:endParaRPr>
          </a:p>
        </p:txBody>
      </p:sp>
      <p:sp>
        <p:nvSpPr>
          <p:cNvPr id="7" name="TextBox 6"/>
          <p:cNvSpPr txBox="1"/>
          <p:nvPr/>
        </p:nvSpPr>
        <p:spPr>
          <a:xfrm>
            <a:off x="-25545" y="6496217"/>
            <a:ext cx="1606209" cy="369332"/>
          </a:xfrm>
          <a:prstGeom prst="rect">
            <a:avLst/>
          </a:prstGeom>
          <a:noFill/>
        </p:spPr>
        <p:txBody>
          <a:bodyPr wrap="none" rtlCol="0">
            <a:spAutoFit/>
          </a:bodyPr>
          <a:lstStyle/>
          <a:p>
            <a:r>
              <a:rPr lang="en-US" dirty="0" smtClean="0">
                <a:solidFill>
                  <a:schemeClr val="bg1"/>
                </a:solidFill>
              </a:rPr>
              <a:t>Wisconsin DNR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oretention swale section.jpg (923×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1" y="1981200"/>
            <a:ext cx="9132169" cy="4086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7362" y="6488668"/>
            <a:ext cx="2169568" cy="369332"/>
          </a:xfrm>
          <a:prstGeom prst="rect">
            <a:avLst/>
          </a:prstGeom>
          <a:noFill/>
        </p:spPr>
        <p:txBody>
          <a:bodyPr wrap="none" rtlCol="0">
            <a:spAutoFit/>
          </a:bodyPr>
          <a:lstStyle/>
          <a:p>
            <a:r>
              <a:rPr lang="en-US" dirty="0" smtClean="0"/>
              <a:t>www.esc.rutgers.edu</a:t>
            </a:r>
            <a:endParaRPr lang="en-US" dirty="0"/>
          </a:p>
        </p:txBody>
      </p:sp>
      <p:sp>
        <p:nvSpPr>
          <p:cNvPr id="3" name="Title 2"/>
          <p:cNvSpPr>
            <a:spLocks noGrp="1"/>
          </p:cNvSpPr>
          <p:nvPr>
            <p:ph type="title"/>
          </p:nvPr>
        </p:nvSpPr>
        <p:spPr/>
        <p:txBody>
          <a:bodyPr/>
          <a:lstStyle/>
          <a:p>
            <a:r>
              <a:rPr lang="en-US" dirty="0" err="1" smtClean="0"/>
              <a:t>Bioretention</a:t>
            </a:r>
            <a:r>
              <a:rPr lang="en-US" dirty="0" smtClean="0"/>
              <a:t> Swale</a:t>
            </a:r>
            <a:endParaRPr lang="en-US" dirty="0"/>
          </a:p>
        </p:txBody>
      </p:sp>
    </p:spTree>
    <p:extLst>
      <p:ext uri="{BB962C8B-B14F-4D97-AF65-F5344CB8AC3E}">
        <p14:creationId xmlns:p14="http://schemas.microsoft.com/office/powerpoint/2010/main" val="3921270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nr.wi.gov/topic/stormwater/images/infiltrationmartin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2951"/>
            <a:ext cx="9144000" cy="1143000"/>
          </a:xfrm>
        </p:spPr>
        <p:txBody>
          <a:bodyPr/>
          <a:lstStyle/>
          <a:p>
            <a:r>
              <a:rPr lang="en-US" dirty="0" smtClean="0"/>
              <a:t>Road-Side</a:t>
            </a:r>
            <a:endParaRPr lang="en-US" dirty="0"/>
          </a:p>
        </p:txBody>
      </p:sp>
      <p:sp>
        <p:nvSpPr>
          <p:cNvPr id="4" name="TextBox 3"/>
          <p:cNvSpPr txBox="1"/>
          <p:nvPr/>
        </p:nvSpPr>
        <p:spPr>
          <a:xfrm>
            <a:off x="0" y="6488668"/>
            <a:ext cx="1145891" cy="369332"/>
          </a:xfrm>
          <a:prstGeom prst="rect">
            <a:avLst/>
          </a:prstGeom>
          <a:noFill/>
        </p:spPr>
        <p:txBody>
          <a:bodyPr wrap="none" rtlCol="0">
            <a:spAutoFit/>
          </a:bodyPr>
          <a:lstStyle/>
          <a:p>
            <a:r>
              <a:rPr lang="en-US" dirty="0" smtClean="0"/>
              <a:t>dnr.wi.gov</a:t>
            </a:r>
            <a:endParaRPr lang="en-US" dirty="0"/>
          </a:p>
        </p:txBody>
      </p:sp>
      <p:sp>
        <p:nvSpPr>
          <p:cNvPr id="3" name="TextBox 2"/>
          <p:cNvSpPr txBox="1"/>
          <p:nvPr/>
        </p:nvSpPr>
        <p:spPr>
          <a:xfrm>
            <a:off x="7537791" y="6494158"/>
            <a:ext cx="1606209" cy="369332"/>
          </a:xfrm>
          <a:prstGeom prst="rect">
            <a:avLst/>
          </a:prstGeom>
          <a:noFill/>
        </p:spPr>
        <p:txBody>
          <a:bodyPr wrap="none" rtlCol="0">
            <a:spAutoFit/>
          </a:bodyPr>
          <a:lstStyle/>
          <a:p>
            <a:r>
              <a:rPr lang="en-US" dirty="0" smtClean="0"/>
              <a:t>Wisconsin DNR</a:t>
            </a:r>
            <a:endParaRPr lang="en-US" dirty="0"/>
          </a:p>
        </p:txBody>
      </p:sp>
    </p:spTree>
    <p:extLst>
      <p:ext uri="{BB962C8B-B14F-4D97-AF65-F5344CB8AC3E}">
        <p14:creationId xmlns:p14="http://schemas.microsoft.com/office/powerpoint/2010/main" val="196992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 Construction</a:t>
            </a:r>
            <a:endParaRPr lang="en-US" dirty="0"/>
          </a:p>
        </p:txBody>
      </p:sp>
      <p:pic>
        <p:nvPicPr>
          <p:cNvPr id="2050" name="Picture 2" descr="http://www.jjaconstruction.com/img/gallery/sw/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5782"/>
            <a:ext cx="9192768"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7983" y="6490727"/>
            <a:ext cx="2581028" cy="369332"/>
          </a:xfrm>
          <a:prstGeom prst="rect">
            <a:avLst/>
          </a:prstGeom>
          <a:noFill/>
        </p:spPr>
        <p:txBody>
          <a:bodyPr wrap="none" rtlCol="0">
            <a:spAutoFit/>
          </a:bodyPr>
          <a:lstStyle/>
          <a:p>
            <a:r>
              <a:rPr lang="en-US" dirty="0" smtClean="0"/>
              <a:t>www.jjaconstruction.com</a:t>
            </a:r>
            <a:endParaRPr lang="en-US" dirty="0"/>
          </a:p>
        </p:txBody>
      </p:sp>
    </p:spTree>
    <p:extLst>
      <p:ext uri="{BB962C8B-B14F-4D97-AF65-F5344CB8AC3E}">
        <p14:creationId xmlns:p14="http://schemas.microsoft.com/office/powerpoint/2010/main" val="137705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Plants</a:t>
            </a:r>
            <a:endParaRPr lang="en-US" dirty="0"/>
          </a:p>
        </p:txBody>
      </p:sp>
      <p:pic>
        <p:nvPicPr>
          <p:cNvPr id="4" name="Content Placeholder 3" descr="Raydons_Favorite_Aster.jpg"/>
          <p:cNvPicPr>
            <a:picLocks noGrp="1" noChangeAspect="1"/>
          </p:cNvPicPr>
          <p:nvPr>
            <p:ph idx="1"/>
          </p:nvPr>
        </p:nvPicPr>
        <p:blipFill>
          <a:blip r:embed="rId2" cstate="print"/>
          <a:stretch>
            <a:fillRect/>
          </a:stretch>
        </p:blipFill>
        <p:spPr>
          <a:xfrm>
            <a:off x="1219200" y="1600200"/>
            <a:ext cx="1447800" cy="1087918"/>
          </a:xfrm>
        </p:spPr>
      </p:pic>
      <p:sp>
        <p:nvSpPr>
          <p:cNvPr id="6" name="TextBox 5"/>
          <p:cNvSpPr txBox="1"/>
          <p:nvPr/>
        </p:nvSpPr>
        <p:spPr>
          <a:xfrm>
            <a:off x="2971800" y="1752600"/>
            <a:ext cx="1752600" cy="646331"/>
          </a:xfrm>
          <a:prstGeom prst="rect">
            <a:avLst/>
          </a:prstGeom>
          <a:noFill/>
        </p:spPr>
        <p:txBody>
          <a:bodyPr wrap="square" rtlCol="0">
            <a:spAutoFit/>
          </a:bodyPr>
          <a:lstStyle/>
          <a:p>
            <a:r>
              <a:rPr lang="en-US" dirty="0" err="1" smtClean="0"/>
              <a:t>Raydons</a:t>
            </a:r>
            <a:r>
              <a:rPr lang="en-US" dirty="0" smtClean="0"/>
              <a:t> Favorite Aster</a:t>
            </a:r>
            <a:endParaRPr lang="en-US" dirty="0"/>
          </a:p>
        </p:txBody>
      </p:sp>
      <p:pic>
        <p:nvPicPr>
          <p:cNvPr id="7" name="Picture 6" descr="PanicumNorthwind.jpg"/>
          <p:cNvPicPr>
            <a:picLocks noChangeAspect="1"/>
          </p:cNvPicPr>
          <p:nvPr/>
        </p:nvPicPr>
        <p:blipFill>
          <a:blip r:embed="rId3" cstate="print"/>
          <a:stretch>
            <a:fillRect/>
          </a:stretch>
        </p:blipFill>
        <p:spPr>
          <a:xfrm>
            <a:off x="1219200" y="2971800"/>
            <a:ext cx="1443990" cy="1925320"/>
          </a:xfrm>
          <a:prstGeom prst="rect">
            <a:avLst/>
          </a:prstGeom>
        </p:spPr>
      </p:pic>
      <p:sp>
        <p:nvSpPr>
          <p:cNvPr id="8" name="TextBox 7"/>
          <p:cNvSpPr txBox="1"/>
          <p:nvPr/>
        </p:nvSpPr>
        <p:spPr>
          <a:xfrm>
            <a:off x="3048000" y="3352800"/>
            <a:ext cx="2133600" cy="646331"/>
          </a:xfrm>
          <a:prstGeom prst="rect">
            <a:avLst/>
          </a:prstGeom>
          <a:noFill/>
        </p:spPr>
        <p:txBody>
          <a:bodyPr wrap="square" rtlCol="0">
            <a:spAutoFit/>
          </a:bodyPr>
          <a:lstStyle/>
          <a:p>
            <a:r>
              <a:rPr lang="en-US" dirty="0" err="1" smtClean="0"/>
              <a:t>Northwind</a:t>
            </a:r>
            <a:r>
              <a:rPr lang="en-US" dirty="0" smtClean="0"/>
              <a:t> </a:t>
            </a:r>
            <a:r>
              <a:rPr lang="en-US" dirty="0" err="1" smtClean="0"/>
              <a:t>Switchgrass</a:t>
            </a:r>
            <a:endParaRPr lang="en-US" dirty="0"/>
          </a:p>
        </p:txBody>
      </p:sp>
      <p:pic>
        <p:nvPicPr>
          <p:cNvPr id="9" name="Picture 8" descr="solidagosemp_fl.jpg"/>
          <p:cNvPicPr>
            <a:picLocks noChangeAspect="1"/>
          </p:cNvPicPr>
          <p:nvPr/>
        </p:nvPicPr>
        <p:blipFill>
          <a:blip r:embed="rId4" cstate="print"/>
          <a:stretch>
            <a:fillRect/>
          </a:stretch>
        </p:blipFill>
        <p:spPr>
          <a:xfrm>
            <a:off x="1219200" y="5181600"/>
            <a:ext cx="1447800" cy="1085850"/>
          </a:xfrm>
          <a:prstGeom prst="rect">
            <a:avLst/>
          </a:prstGeom>
        </p:spPr>
      </p:pic>
      <p:sp>
        <p:nvSpPr>
          <p:cNvPr id="10" name="TextBox 9"/>
          <p:cNvSpPr txBox="1"/>
          <p:nvPr/>
        </p:nvSpPr>
        <p:spPr>
          <a:xfrm>
            <a:off x="2971800" y="5257800"/>
            <a:ext cx="1981200" cy="646331"/>
          </a:xfrm>
          <a:prstGeom prst="rect">
            <a:avLst/>
          </a:prstGeom>
          <a:noFill/>
        </p:spPr>
        <p:txBody>
          <a:bodyPr wrap="square" rtlCol="0">
            <a:spAutoFit/>
          </a:bodyPr>
          <a:lstStyle/>
          <a:p>
            <a:r>
              <a:rPr lang="en-US" dirty="0" smtClean="0"/>
              <a:t>Seaside </a:t>
            </a:r>
          </a:p>
          <a:p>
            <a:r>
              <a:rPr lang="en-US" dirty="0" smtClean="0"/>
              <a:t>Goldenrod</a:t>
            </a:r>
            <a:endParaRPr lang="en-US" dirty="0"/>
          </a:p>
        </p:txBody>
      </p:sp>
      <p:pic>
        <p:nvPicPr>
          <p:cNvPr id="11" name="Picture 10" descr="images.jpg"/>
          <p:cNvPicPr>
            <a:picLocks noChangeAspect="1"/>
          </p:cNvPicPr>
          <p:nvPr/>
        </p:nvPicPr>
        <p:blipFill>
          <a:blip r:embed="rId5" cstate="print"/>
          <a:stretch>
            <a:fillRect/>
          </a:stretch>
        </p:blipFill>
        <p:spPr>
          <a:xfrm>
            <a:off x="5257800" y="2971800"/>
            <a:ext cx="1439826" cy="1905000"/>
          </a:xfrm>
          <a:prstGeom prst="rect">
            <a:avLst/>
          </a:prstGeom>
        </p:spPr>
      </p:pic>
      <p:sp>
        <p:nvSpPr>
          <p:cNvPr id="12" name="TextBox 11"/>
          <p:cNvSpPr txBox="1"/>
          <p:nvPr/>
        </p:nvSpPr>
        <p:spPr>
          <a:xfrm>
            <a:off x="6858000" y="3505200"/>
            <a:ext cx="2133600" cy="646331"/>
          </a:xfrm>
          <a:prstGeom prst="rect">
            <a:avLst/>
          </a:prstGeom>
          <a:noFill/>
        </p:spPr>
        <p:txBody>
          <a:bodyPr wrap="square" rtlCol="0">
            <a:spAutoFit/>
          </a:bodyPr>
          <a:lstStyle/>
          <a:p>
            <a:r>
              <a:rPr lang="en-US" dirty="0" smtClean="0"/>
              <a:t>Dark </a:t>
            </a:r>
            <a:r>
              <a:rPr lang="en-US" dirty="0" err="1" smtClean="0"/>
              <a:t>Ponticum</a:t>
            </a:r>
            <a:r>
              <a:rPr lang="en-US" dirty="0" smtClean="0"/>
              <a:t> </a:t>
            </a:r>
          </a:p>
          <a:p>
            <a:r>
              <a:rPr lang="en-US" dirty="0" smtClean="0"/>
              <a:t>Bee Balm</a:t>
            </a:r>
            <a:endParaRPr lang="en-US" dirty="0"/>
          </a:p>
        </p:txBody>
      </p:sp>
      <p:pic>
        <p:nvPicPr>
          <p:cNvPr id="13" name="Picture 12" descr="images (1).jpg"/>
          <p:cNvPicPr>
            <a:picLocks noChangeAspect="1"/>
          </p:cNvPicPr>
          <p:nvPr/>
        </p:nvPicPr>
        <p:blipFill>
          <a:blip r:embed="rId6" cstate="print"/>
          <a:stretch>
            <a:fillRect/>
          </a:stretch>
        </p:blipFill>
        <p:spPr>
          <a:xfrm>
            <a:off x="5257800" y="1539179"/>
            <a:ext cx="1447800" cy="1159393"/>
          </a:xfrm>
          <a:prstGeom prst="rect">
            <a:avLst/>
          </a:prstGeom>
        </p:spPr>
      </p:pic>
      <p:sp>
        <p:nvSpPr>
          <p:cNvPr id="14" name="TextBox 13"/>
          <p:cNvSpPr txBox="1"/>
          <p:nvPr/>
        </p:nvSpPr>
        <p:spPr>
          <a:xfrm>
            <a:off x="6781800" y="1828800"/>
            <a:ext cx="1752600" cy="646331"/>
          </a:xfrm>
          <a:prstGeom prst="rect">
            <a:avLst/>
          </a:prstGeom>
          <a:noFill/>
        </p:spPr>
        <p:txBody>
          <a:bodyPr wrap="square" rtlCol="0">
            <a:spAutoFit/>
          </a:bodyPr>
          <a:lstStyle/>
          <a:p>
            <a:r>
              <a:rPr lang="en-US" dirty="0" smtClean="0"/>
              <a:t>Shenandoah</a:t>
            </a:r>
          </a:p>
          <a:p>
            <a:r>
              <a:rPr lang="en-US" dirty="0" err="1" smtClean="0"/>
              <a:t>Switchgrass</a:t>
            </a:r>
            <a:endParaRPr lang="en-US" dirty="0"/>
          </a:p>
        </p:txBody>
      </p:sp>
      <p:pic>
        <p:nvPicPr>
          <p:cNvPr id="15" name="Picture 14" descr="images (2).jpg"/>
          <p:cNvPicPr>
            <a:picLocks noChangeAspect="1"/>
          </p:cNvPicPr>
          <p:nvPr/>
        </p:nvPicPr>
        <p:blipFill>
          <a:blip r:embed="rId7" cstate="print"/>
          <a:stretch>
            <a:fillRect/>
          </a:stretch>
        </p:blipFill>
        <p:spPr>
          <a:xfrm>
            <a:off x="5334000" y="5181600"/>
            <a:ext cx="1295400" cy="1143637"/>
          </a:xfrm>
          <a:prstGeom prst="rect">
            <a:avLst/>
          </a:prstGeom>
        </p:spPr>
      </p:pic>
      <p:sp>
        <p:nvSpPr>
          <p:cNvPr id="16" name="TextBox 15"/>
          <p:cNvSpPr txBox="1"/>
          <p:nvPr/>
        </p:nvSpPr>
        <p:spPr>
          <a:xfrm>
            <a:off x="6781800" y="5334000"/>
            <a:ext cx="1981200" cy="646331"/>
          </a:xfrm>
          <a:prstGeom prst="rect">
            <a:avLst/>
          </a:prstGeom>
          <a:noFill/>
        </p:spPr>
        <p:txBody>
          <a:bodyPr wrap="square" rtlCol="0">
            <a:spAutoFit/>
          </a:bodyPr>
          <a:lstStyle/>
          <a:p>
            <a:r>
              <a:rPr lang="en-US" dirty="0" smtClean="0"/>
              <a:t>Orange </a:t>
            </a:r>
          </a:p>
          <a:p>
            <a:r>
              <a:rPr lang="en-US" dirty="0" smtClean="0"/>
              <a:t>Coneflower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Bio-Infiltration Basins</a:t>
            </a:r>
            <a:endParaRPr lang="en-US" dirty="0"/>
          </a:p>
        </p:txBody>
      </p:sp>
      <p:graphicFrame>
        <p:nvGraphicFramePr>
          <p:cNvPr id="8" name="Content Placeholder 7"/>
          <p:cNvGraphicFramePr>
            <a:graphicFrameLocks noGrp="1"/>
          </p:cNvGraphicFramePr>
          <p:nvPr>
            <p:ph idx="1"/>
          </p:nvPr>
        </p:nvGraphicFramePr>
        <p:xfrm>
          <a:off x="457200" y="2209800"/>
          <a:ext cx="8229600" cy="3329163"/>
        </p:xfrm>
        <a:graphic>
          <a:graphicData uri="http://schemas.openxmlformats.org/drawingml/2006/table">
            <a:tbl>
              <a:tblPr firstRow="1" bandRow="1">
                <a:tableStyleId>{5C22544A-7EE6-4342-B048-85BDC9FD1C3A}</a:tableStyleId>
              </a:tblPr>
              <a:tblGrid>
                <a:gridCol w="4114800"/>
                <a:gridCol w="4114800"/>
              </a:tblGrid>
              <a:tr h="762000">
                <a:tc gridSpan="2">
                  <a:txBody>
                    <a:bodyPr/>
                    <a:lstStyle/>
                    <a:p>
                      <a:pPr algn="ctr"/>
                      <a:r>
                        <a:rPr lang="en-US" sz="3200" dirty="0" smtClean="0"/>
                        <a:t>Typical Pollutant Removal Rates</a:t>
                      </a:r>
                      <a:endParaRPr lang="en-US" sz="3200" dirty="0"/>
                    </a:p>
                  </a:txBody>
                  <a:tcPr marL="197510" marR="197510"/>
                </a:tc>
                <a:tc hMerge="1">
                  <a:txBody>
                    <a:bodyPr/>
                    <a:lstStyle/>
                    <a:p>
                      <a:endParaRPr lang="en-US"/>
                    </a:p>
                  </a:txBody>
                  <a:tcPr/>
                </a:tc>
              </a:tr>
              <a:tr h="855721">
                <a:tc>
                  <a:txBody>
                    <a:bodyPr/>
                    <a:lstStyle/>
                    <a:p>
                      <a:r>
                        <a:rPr lang="en-US" dirty="0" smtClean="0"/>
                        <a:t>TSS</a:t>
                      </a:r>
                      <a:endParaRPr lang="en-US" dirty="0"/>
                    </a:p>
                  </a:txBody>
                  <a:tcPr marL="197510" marR="197510"/>
                </a:tc>
                <a:tc>
                  <a:txBody>
                    <a:bodyPr/>
                    <a:lstStyle/>
                    <a:p>
                      <a:r>
                        <a:rPr lang="en-US" dirty="0" smtClean="0"/>
                        <a:t>90%</a:t>
                      </a:r>
                      <a:endParaRPr lang="en-US" dirty="0"/>
                    </a:p>
                  </a:txBody>
                  <a:tcPr marL="197510" marR="197510"/>
                </a:tc>
              </a:tr>
              <a:tr h="855721">
                <a:tc>
                  <a:txBody>
                    <a:bodyPr/>
                    <a:lstStyle/>
                    <a:p>
                      <a:r>
                        <a:rPr lang="en-US" dirty="0" smtClean="0"/>
                        <a:t>Phosphorus</a:t>
                      </a:r>
                      <a:endParaRPr lang="en-US" dirty="0"/>
                    </a:p>
                  </a:txBody>
                  <a:tcPr marL="197510" marR="197510"/>
                </a:tc>
                <a:tc>
                  <a:txBody>
                    <a:bodyPr/>
                    <a:lstStyle/>
                    <a:p>
                      <a:r>
                        <a:rPr lang="en-US" dirty="0" smtClean="0"/>
                        <a:t>60%</a:t>
                      </a:r>
                      <a:endParaRPr lang="en-US" dirty="0"/>
                    </a:p>
                  </a:txBody>
                  <a:tcPr marL="197510" marR="197510"/>
                </a:tc>
              </a:tr>
              <a:tr h="855721">
                <a:tc>
                  <a:txBody>
                    <a:bodyPr/>
                    <a:lstStyle/>
                    <a:p>
                      <a:r>
                        <a:rPr lang="en-US" dirty="0" smtClean="0"/>
                        <a:t>Nitrogen</a:t>
                      </a:r>
                      <a:endParaRPr lang="en-US" dirty="0"/>
                    </a:p>
                  </a:txBody>
                  <a:tcPr marL="197510" marR="197510"/>
                </a:tc>
                <a:tc>
                  <a:txBody>
                    <a:bodyPr/>
                    <a:lstStyle/>
                    <a:p>
                      <a:r>
                        <a:rPr lang="en-US" dirty="0" smtClean="0"/>
                        <a:t>50%</a:t>
                      </a:r>
                      <a:endParaRPr lang="en-US" dirty="0"/>
                    </a:p>
                  </a:txBody>
                  <a:tcPr marL="197510" marR="19751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br>
              <a:rPr lang="en-US" dirty="0" smtClean="0"/>
            </a:br>
            <a:r>
              <a:rPr lang="en-US" sz="1300" dirty="0" smtClean="0"/>
              <a:t>http://www.ipa.udel.edu/wra/docs/EconomicValueStormwaterDelawareDraftSummary.pdf</a:t>
            </a:r>
            <a:endParaRPr lang="en-US" sz="1300" dirty="0"/>
          </a:p>
        </p:txBody>
      </p:sp>
      <p:sp>
        <p:nvSpPr>
          <p:cNvPr id="3" name="Content Placeholder 2"/>
          <p:cNvSpPr>
            <a:spLocks noGrp="1"/>
          </p:cNvSpPr>
          <p:nvPr>
            <p:ph idx="1"/>
          </p:nvPr>
        </p:nvSpPr>
        <p:spPr/>
        <p:txBody>
          <a:bodyPr>
            <a:normAutofit lnSpcReduction="10000"/>
          </a:bodyPr>
          <a:lstStyle/>
          <a:p>
            <a:r>
              <a:rPr lang="en-US" b="1" dirty="0" smtClean="0"/>
              <a:t>California</a:t>
            </a:r>
            <a:r>
              <a:rPr lang="en-US" dirty="0" smtClean="0"/>
              <a:t>: 1,000 trees reduce stormwater runoff by 1M gallons </a:t>
            </a:r>
          </a:p>
          <a:p>
            <a:r>
              <a:rPr lang="en-US" b="1" dirty="0" smtClean="0"/>
              <a:t>Denver</a:t>
            </a:r>
            <a:r>
              <a:rPr lang="en-US" dirty="0" smtClean="0"/>
              <a:t>: 0.1 ac </a:t>
            </a:r>
            <a:r>
              <a:rPr lang="en-US" dirty="0" err="1" smtClean="0"/>
              <a:t>bioinf</a:t>
            </a:r>
            <a:r>
              <a:rPr lang="en-US" dirty="0" smtClean="0"/>
              <a:t> basin costs 17% less than traditional retention pond</a:t>
            </a:r>
          </a:p>
          <a:p>
            <a:r>
              <a:rPr lang="en-US" b="1" dirty="0" smtClean="0"/>
              <a:t>Philadelphia</a:t>
            </a:r>
            <a:r>
              <a:rPr lang="en-US" dirty="0" smtClean="0"/>
              <a:t>: every $1 off green stormwater management saves $2</a:t>
            </a:r>
          </a:p>
          <a:p>
            <a:r>
              <a:rPr lang="en-US" b="1" dirty="0" smtClean="0"/>
              <a:t>Seattle</a:t>
            </a:r>
            <a:r>
              <a:rPr lang="en-US" dirty="0" smtClean="0"/>
              <a:t>: green stormwater management costs $280,000 per block </a:t>
            </a:r>
          </a:p>
          <a:p>
            <a:pPr lvl="1"/>
            <a:r>
              <a:rPr lang="en-US" dirty="0" smtClean="0"/>
              <a:t>versus $425,000 for traditional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609600"/>
          </a:xfrm>
        </p:spPr>
        <p:txBody>
          <a:bodyPr>
            <a:noAutofit/>
          </a:bodyPr>
          <a:lstStyle/>
          <a:p>
            <a:pPr algn="l"/>
            <a:r>
              <a:rPr lang="en-US" dirty="0" smtClean="0"/>
              <a:t>Rowan University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Cycle</a:t>
            </a:r>
            <a:endParaRPr lang="en-US" dirty="0"/>
          </a:p>
        </p:txBody>
      </p:sp>
      <p:pic>
        <p:nvPicPr>
          <p:cNvPr id="4" name="Content Placeholder 3" descr="watercyclesummary.jpg"/>
          <p:cNvPicPr>
            <a:picLocks noGrp="1" noChangeAspect="1"/>
          </p:cNvPicPr>
          <p:nvPr>
            <p:ph idx="1"/>
          </p:nvPr>
        </p:nvPicPr>
        <p:blipFill>
          <a:blip r:embed="rId2" cstate="print"/>
          <a:stretch>
            <a:fillRect/>
          </a:stretch>
        </p:blipFill>
        <p:spPr>
          <a:xfrm>
            <a:off x="0" y="0"/>
            <a:ext cx="9144000" cy="6366075"/>
          </a:xfrm>
        </p:spPr>
      </p:pic>
      <p:sp>
        <p:nvSpPr>
          <p:cNvPr id="5" name="TextBox 4"/>
          <p:cNvSpPr txBox="1"/>
          <p:nvPr/>
        </p:nvSpPr>
        <p:spPr>
          <a:xfrm>
            <a:off x="0" y="6400800"/>
            <a:ext cx="8610600" cy="276999"/>
          </a:xfrm>
          <a:prstGeom prst="rect">
            <a:avLst/>
          </a:prstGeom>
          <a:noFill/>
        </p:spPr>
        <p:txBody>
          <a:bodyPr wrap="square" rtlCol="0">
            <a:spAutoFit/>
          </a:bodyPr>
          <a:lstStyle/>
          <a:p>
            <a:r>
              <a:rPr lang="en-US" sz="1200" dirty="0" smtClean="0"/>
              <a:t>http://ga.water.usgs.gov/edu/watercycle.html</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133600"/>
            <a:ext cx="609600" cy="4724400"/>
          </a:xfrm>
        </p:spPr>
        <p:txBody>
          <a:bodyPr vert="vert270">
            <a:noAutofit/>
          </a:bodyPr>
          <a:lstStyle/>
          <a:p>
            <a:r>
              <a:rPr lang="en-US" dirty="0" smtClean="0"/>
              <a:t>Rowan University</a:t>
            </a:r>
            <a:endParaRPr lang="en-US" dirty="0"/>
          </a:p>
        </p:txBody>
      </p:sp>
    </p:spTree>
    <p:extLst>
      <p:ext uri="{BB962C8B-B14F-4D97-AF65-F5344CB8AC3E}">
        <p14:creationId xmlns:p14="http://schemas.microsoft.com/office/powerpoint/2010/main" val="1069085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066800"/>
          </a:xfrm>
        </p:spPr>
        <p:txBody>
          <a:bodyPr>
            <a:noAutofit/>
          </a:bodyPr>
          <a:lstStyle/>
          <a:p>
            <a:pPr algn="l"/>
            <a:r>
              <a:rPr lang="en-US" dirty="0" smtClean="0"/>
              <a:t>Rowan University</a:t>
            </a:r>
            <a:endParaRPr lang="en-US" dirty="0"/>
          </a:p>
        </p:txBody>
      </p:sp>
    </p:spTree>
    <p:extLst>
      <p:ext uri="{BB962C8B-B14F-4D97-AF65-F5344CB8AC3E}">
        <p14:creationId xmlns:p14="http://schemas.microsoft.com/office/powerpoint/2010/main" val="144816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Effectiveness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522885"/>
              </p:ext>
            </p:extLst>
          </p:nvPr>
        </p:nvGraphicFramePr>
        <p:xfrm>
          <a:off x="533400" y="1981200"/>
          <a:ext cx="8077202" cy="2466841"/>
        </p:xfrm>
        <a:graphic>
          <a:graphicData uri="http://schemas.openxmlformats.org/drawingml/2006/table">
            <a:tbl>
              <a:tblPr/>
              <a:tblGrid>
                <a:gridCol w="1382780"/>
                <a:gridCol w="1338885"/>
                <a:gridCol w="1338885"/>
                <a:gridCol w="1338885"/>
                <a:gridCol w="2677767"/>
              </a:tblGrid>
              <a:tr h="360357">
                <a:tc gridSpan="5">
                  <a:txBody>
                    <a:bodyPr/>
                    <a:lstStyle/>
                    <a:p>
                      <a:pPr algn="ctr" fontAlgn="b"/>
                      <a:r>
                        <a:rPr lang="en-US" sz="2400" b="1" i="0" u="none" strike="noStrike" dirty="0">
                          <a:solidFill>
                            <a:schemeClr val="tx1"/>
                          </a:solidFill>
                          <a:latin typeface="Calibri"/>
                        </a:rPr>
                        <a:t>November </a:t>
                      </a:r>
                      <a:r>
                        <a:rPr lang="en-US" sz="2400" b="1" i="0" u="none" strike="noStrike" dirty="0" smtClean="0">
                          <a:solidFill>
                            <a:schemeClr val="tx1"/>
                          </a:solidFill>
                          <a:latin typeface="Calibri"/>
                        </a:rPr>
                        <a:t>8, </a:t>
                      </a:r>
                      <a:r>
                        <a:rPr lang="en-US" sz="2400" b="1" i="0" u="none" strike="noStrike" dirty="0">
                          <a:solidFill>
                            <a:schemeClr val="tx1"/>
                          </a:solidFill>
                          <a:latin typeface="Calibri"/>
                        </a:rPr>
                        <a:t>2012</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0416">
                <a:tc>
                  <a:txBody>
                    <a:bodyPr/>
                    <a:lstStyle/>
                    <a:p>
                      <a:pPr algn="l" fontAlgn="b"/>
                      <a:endParaRPr lang="en-US" sz="24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l" fontAlgn="b"/>
                      <a:endParaRPr lang="en-US" sz="24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First Flush</a:t>
                      </a:r>
                    </a:p>
                  </a:txBody>
                  <a:tcPr marL="9525" marR="9525" marT="9525" marB="0" anchor="b">
                    <a:lnL>
                      <a:noFill/>
                    </a:lnL>
                    <a:lnR>
                      <a:noFill/>
                    </a:lnR>
                    <a:lnT>
                      <a:noFill/>
                    </a:lnT>
                    <a:lnB>
                      <a:noFill/>
                    </a:lnB>
                  </a:tcPr>
                </a:tc>
                <a:tc>
                  <a:txBody>
                    <a:bodyPr/>
                    <a:lstStyle/>
                    <a:p>
                      <a:pPr algn="ctr" fontAlgn="b"/>
                      <a:r>
                        <a:rPr lang="en-US" sz="2400" b="0" i="0" u="none" strike="noStrike" dirty="0" err="1">
                          <a:solidFill>
                            <a:schemeClr val="tx1"/>
                          </a:solidFill>
                          <a:latin typeface="Calibri"/>
                        </a:rPr>
                        <a:t>Lysimeter</a:t>
                      </a:r>
                      <a:endParaRPr lang="en-US" sz="24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Percent Reduction</a:t>
                      </a:r>
                    </a:p>
                  </a:txBody>
                  <a:tcPr marL="9525" marR="9525" marT="9525" marB="0" anchor="b">
                    <a:lnL>
                      <a:noFill/>
                    </a:lnL>
                    <a:lnR>
                      <a:noFill/>
                    </a:lnR>
                    <a:lnT>
                      <a:noFill/>
                    </a:lnT>
                    <a:lnB>
                      <a:noFill/>
                    </a:lnB>
                  </a:tcPr>
                </a:tc>
              </a:tr>
              <a:tr h="360357">
                <a:tc gridSpan="2">
                  <a:txBody>
                    <a:bodyPr/>
                    <a:lstStyle/>
                    <a:p>
                      <a:pPr algn="l" fontAlgn="b"/>
                      <a:r>
                        <a:rPr lang="en-US" sz="2400" b="0" i="0" u="none" strike="noStrike" dirty="0" smtClean="0">
                          <a:solidFill>
                            <a:schemeClr val="tx1"/>
                          </a:solidFill>
                          <a:latin typeface="Calibri"/>
                        </a:rPr>
                        <a:t>TSS (mg/L)</a:t>
                      </a:r>
                      <a:endParaRPr lang="en-US" sz="2400" b="0" i="0" u="none" strike="noStrike" dirty="0">
                        <a:solidFill>
                          <a:schemeClr val="tx1"/>
                        </a:solidFill>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400" b="0" i="0" u="none" strike="noStrike" dirty="0">
                          <a:solidFill>
                            <a:schemeClr val="tx1"/>
                          </a:solidFill>
                          <a:latin typeface="Calibri"/>
                        </a:rPr>
                        <a:t>37.3</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12.7</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66%</a:t>
                      </a:r>
                    </a:p>
                  </a:txBody>
                  <a:tcPr marL="9525" marR="9525" marT="9525" marB="0" anchor="b">
                    <a:lnL>
                      <a:noFill/>
                    </a:lnL>
                    <a:lnR>
                      <a:noFill/>
                    </a:lnR>
                    <a:lnT>
                      <a:noFill/>
                    </a:lnT>
                    <a:lnB>
                      <a:noFill/>
                    </a:lnB>
                  </a:tcPr>
                </a:tc>
              </a:tr>
              <a:tr h="360357">
                <a:tc gridSpan="2">
                  <a:txBody>
                    <a:bodyPr/>
                    <a:lstStyle/>
                    <a:p>
                      <a:pPr algn="l" fontAlgn="b"/>
                      <a:r>
                        <a:rPr lang="en-US" sz="2400" b="0" i="0" u="none" strike="noStrike" dirty="0">
                          <a:solidFill>
                            <a:schemeClr val="tx1"/>
                          </a:solidFill>
                          <a:latin typeface="Calibri"/>
                        </a:rPr>
                        <a:t>Phosphorus (mg/L)</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400" b="0" i="0" u="none" strike="noStrike">
                          <a:solidFill>
                            <a:schemeClr val="tx1"/>
                          </a:solidFill>
                          <a:latin typeface="Calibri"/>
                        </a:rPr>
                        <a:t>0.98</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0.41</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58%</a:t>
                      </a:r>
                    </a:p>
                  </a:txBody>
                  <a:tcPr marL="9525" marR="9525" marT="9525" marB="0" anchor="b">
                    <a:lnL>
                      <a:noFill/>
                    </a:lnL>
                    <a:lnR>
                      <a:noFill/>
                    </a:lnR>
                    <a:lnT>
                      <a:noFill/>
                    </a:lnT>
                    <a:lnB>
                      <a:noFill/>
                    </a:lnB>
                  </a:tcPr>
                </a:tc>
              </a:tr>
              <a:tr h="360357">
                <a:tc gridSpan="2">
                  <a:txBody>
                    <a:bodyPr/>
                    <a:lstStyle/>
                    <a:p>
                      <a:pPr algn="l" fontAlgn="b"/>
                      <a:r>
                        <a:rPr lang="en-US" sz="2400" b="0" i="0" u="none" strike="noStrike" dirty="0">
                          <a:solidFill>
                            <a:schemeClr val="tx1"/>
                          </a:solidFill>
                          <a:latin typeface="Calibri"/>
                        </a:rPr>
                        <a:t>Nitrogen (mg/L)</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400" b="0" i="0" u="none" strike="noStrike" dirty="0" smtClean="0">
                          <a:solidFill>
                            <a:schemeClr val="tx1"/>
                          </a:solidFill>
                          <a:latin typeface="Calibri"/>
                        </a:rPr>
                        <a:t>3.00</a:t>
                      </a:r>
                      <a:endParaRPr lang="en-US" sz="24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smtClean="0">
                          <a:solidFill>
                            <a:schemeClr val="tx1"/>
                          </a:solidFill>
                          <a:latin typeface="Calibri"/>
                        </a:rPr>
                        <a:t>0.60</a:t>
                      </a:r>
                      <a:endParaRPr lang="en-US" sz="24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80%</a:t>
                      </a:r>
                    </a:p>
                  </a:txBody>
                  <a:tcPr marL="9525" marR="9525" marT="9525" marB="0" anchor="b">
                    <a:lnL>
                      <a:noFill/>
                    </a:lnL>
                    <a:lnR>
                      <a:noFill/>
                    </a:lnR>
                    <a:lnT>
                      <a:noFill/>
                    </a:lnT>
                    <a:lnB>
                      <a:noFill/>
                    </a:lnB>
                  </a:tcPr>
                </a:tc>
              </a:tr>
              <a:tr h="360357">
                <a:tc gridSpan="2">
                  <a:txBody>
                    <a:bodyPr/>
                    <a:lstStyle/>
                    <a:p>
                      <a:pPr algn="l" fontAlgn="b"/>
                      <a:r>
                        <a:rPr lang="en-US" sz="2400" b="0" i="0" u="none" strike="noStrike" dirty="0">
                          <a:solidFill>
                            <a:schemeClr val="tx1"/>
                          </a:solidFill>
                          <a:latin typeface="Calibri"/>
                        </a:rPr>
                        <a:t>Zinc (mg/L)</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2400" b="0" i="0" u="none" strike="noStrike" dirty="0">
                          <a:solidFill>
                            <a:schemeClr val="tx1"/>
                          </a:solidFill>
                          <a:latin typeface="Calibri"/>
                        </a:rPr>
                        <a:t>0.06</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0.05</a:t>
                      </a:r>
                    </a:p>
                  </a:txBody>
                  <a:tcPr marL="9525" marR="9525" marT="9525" marB="0" anchor="b">
                    <a:lnL>
                      <a:noFill/>
                    </a:lnL>
                    <a:lnR>
                      <a:noFill/>
                    </a:lnR>
                    <a:lnT>
                      <a:noFill/>
                    </a:lnT>
                    <a:lnB>
                      <a:noFill/>
                    </a:lnB>
                  </a:tcPr>
                </a:tc>
                <a:tc>
                  <a:txBody>
                    <a:bodyPr/>
                    <a:lstStyle/>
                    <a:p>
                      <a:pPr algn="ctr" fontAlgn="b"/>
                      <a:r>
                        <a:rPr lang="en-US" sz="2400" b="0" i="0" u="none" strike="noStrike" dirty="0">
                          <a:solidFill>
                            <a:schemeClr val="tx1"/>
                          </a:solidFill>
                          <a:latin typeface="Calibri"/>
                        </a:rPr>
                        <a:t>17%</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a:t>Bio-Infiltration Basin </a:t>
            </a:r>
            <a:r>
              <a:rPr lang="en-US" dirty="0" smtClean="0"/>
              <a:t>Design Basis</a:t>
            </a:r>
            <a:endParaRPr lang="en-US" dirty="0"/>
          </a:p>
        </p:txBody>
      </p:sp>
      <p:sp>
        <p:nvSpPr>
          <p:cNvPr id="3" name="Content Placeholder 2"/>
          <p:cNvSpPr>
            <a:spLocks noGrp="1"/>
          </p:cNvSpPr>
          <p:nvPr>
            <p:ph idx="1"/>
          </p:nvPr>
        </p:nvSpPr>
        <p:spPr>
          <a:xfrm>
            <a:off x="457200" y="1676400"/>
            <a:ext cx="8417169" cy="5035062"/>
          </a:xfrm>
        </p:spPr>
        <p:txBody>
          <a:bodyPr>
            <a:normAutofit fontScale="92500"/>
          </a:bodyPr>
          <a:lstStyle/>
          <a:p>
            <a:r>
              <a:rPr lang="en-US" dirty="0"/>
              <a:t>Output = Infiltration through basin bottom</a:t>
            </a:r>
          </a:p>
          <a:p>
            <a:pPr lvl="1"/>
            <a:r>
              <a:rPr lang="en-US" dirty="0" smtClean="0"/>
              <a:t>Assume </a:t>
            </a:r>
            <a:r>
              <a:rPr lang="en-US" dirty="0">
                <a:sym typeface="Symbol" panose="05050102010706020507" pitchFamily="18" charset="2"/>
              </a:rPr>
              <a:t> </a:t>
            </a:r>
            <a:r>
              <a:rPr lang="en-US" dirty="0" smtClean="0"/>
              <a:t>constant rate, as </a:t>
            </a:r>
            <a:r>
              <a:rPr lang="en-US" dirty="0"/>
              <a:t>soon as basin begins to fill</a:t>
            </a:r>
          </a:p>
          <a:p>
            <a:r>
              <a:rPr lang="en-US" dirty="0" smtClean="0"/>
              <a:t>Input = Runoff from contributing area</a:t>
            </a:r>
          </a:p>
          <a:p>
            <a:pPr lvl="1"/>
            <a:endParaRPr lang="en-US" sz="2200" dirty="0"/>
          </a:p>
          <a:p>
            <a:pPr lvl="1"/>
            <a:endParaRPr lang="en-US" sz="2200" dirty="0" smtClean="0"/>
          </a:p>
          <a:p>
            <a:pPr lvl="1"/>
            <a:endParaRPr lang="en-US" sz="2200" dirty="0"/>
          </a:p>
          <a:p>
            <a:pPr lvl="1"/>
            <a:endParaRPr lang="en-US" sz="2200" dirty="0" smtClean="0"/>
          </a:p>
          <a:p>
            <a:pPr lvl="1"/>
            <a:endParaRPr lang="en-US" sz="2200" dirty="0"/>
          </a:p>
          <a:p>
            <a:pPr lvl="1"/>
            <a:r>
              <a:rPr lang="en-US" dirty="0" smtClean="0"/>
              <a:t>Q = </a:t>
            </a:r>
            <a:r>
              <a:rPr lang="en-US" dirty="0" smtClean="0"/>
              <a:t>                                    P </a:t>
            </a:r>
            <a:r>
              <a:rPr lang="en-US" dirty="0" smtClean="0"/>
              <a:t>= </a:t>
            </a:r>
            <a:r>
              <a:rPr lang="en-US" dirty="0" smtClean="0"/>
              <a:t> </a:t>
            </a:r>
            <a:endParaRPr lang="en-US" dirty="0" smtClean="0"/>
          </a:p>
          <a:p>
            <a:pPr lvl="1"/>
            <a:r>
              <a:rPr lang="en-US" dirty="0" err="1" smtClean="0"/>
              <a:t>I</a:t>
            </a:r>
            <a:r>
              <a:rPr lang="en-US" baseline="-25000" dirty="0" err="1" smtClean="0"/>
              <a:t>a</a:t>
            </a:r>
            <a:r>
              <a:rPr lang="en-US" dirty="0" smtClean="0"/>
              <a:t> = </a:t>
            </a:r>
            <a:r>
              <a:rPr lang="en-US" dirty="0" smtClean="0"/>
              <a:t> </a:t>
            </a:r>
            <a:endParaRPr lang="en-US" dirty="0" smtClean="0"/>
          </a:p>
          <a:p>
            <a:pPr lvl="1"/>
            <a:r>
              <a:rPr lang="en-US" dirty="0"/>
              <a:t>S = </a:t>
            </a:r>
            <a:r>
              <a:rPr lang="en-US" dirty="0" smtClean="0"/>
              <a:t> </a:t>
            </a:r>
            <a:endParaRPr lang="en-US" dirty="0"/>
          </a:p>
          <a:p>
            <a:pPr lvl="1"/>
            <a:endParaRPr lang="en-US" dirty="0" smtClean="0"/>
          </a:p>
          <a:p>
            <a:endParaRPr lang="en-US" dirty="0"/>
          </a:p>
        </p:txBody>
      </p:sp>
      <p:grpSp>
        <p:nvGrpSpPr>
          <p:cNvPr id="14" name="Group 13"/>
          <p:cNvGrpSpPr/>
          <p:nvPr/>
        </p:nvGrpSpPr>
        <p:grpSpPr>
          <a:xfrm>
            <a:off x="1676400" y="2819400"/>
            <a:ext cx="4528958" cy="2215991"/>
            <a:chOff x="1055077" y="3743329"/>
            <a:chExt cx="4528958" cy="2215991"/>
          </a:xfrm>
        </p:grpSpPr>
        <p:sp>
          <p:nvSpPr>
            <p:cNvPr id="4" name="TextBox 3"/>
            <p:cNvSpPr txBox="1"/>
            <p:nvPr/>
          </p:nvSpPr>
          <p:spPr>
            <a:xfrm>
              <a:off x="1055077" y="4705961"/>
              <a:ext cx="614271" cy="461665"/>
            </a:xfrm>
            <a:prstGeom prst="rect">
              <a:avLst/>
            </a:prstGeom>
            <a:noFill/>
          </p:spPr>
          <p:txBody>
            <a:bodyPr wrap="none" rtlCol="0">
              <a:spAutoFit/>
            </a:bodyPr>
            <a:lstStyle/>
            <a:p>
              <a:r>
                <a:rPr lang="en-US" sz="2400" dirty="0" smtClean="0"/>
                <a:t>Q =</a:t>
              </a:r>
              <a:endParaRPr lang="en-US" sz="2400" dirty="0"/>
            </a:p>
          </p:txBody>
        </p:sp>
        <p:sp>
          <p:nvSpPr>
            <p:cNvPr id="5" name="TextBox 4"/>
            <p:cNvSpPr txBox="1"/>
            <p:nvPr/>
          </p:nvSpPr>
          <p:spPr>
            <a:xfrm>
              <a:off x="4347863" y="4311497"/>
              <a:ext cx="1236172" cy="1200329"/>
            </a:xfrm>
            <a:prstGeom prst="rect">
              <a:avLst/>
            </a:prstGeom>
            <a:noFill/>
          </p:spPr>
          <p:txBody>
            <a:bodyPr wrap="none" rtlCol="0">
              <a:spAutoFit/>
            </a:bodyPr>
            <a:lstStyle/>
            <a:p>
              <a:r>
                <a:rPr lang="en-US" sz="2400" dirty="0" smtClean="0"/>
                <a:t>for P ≤ </a:t>
              </a:r>
              <a:r>
                <a:rPr lang="en-US" sz="2400" dirty="0" err="1" smtClean="0"/>
                <a:t>I</a:t>
              </a:r>
              <a:r>
                <a:rPr lang="en-US" sz="2400" baseline="-25000" dirty="0" err="1" smtClean="0"/>
                <a:t>a</a:t>
              </a:r>
              <a:endParaRPr lang="en-US" sz="2400" baseline="-25000" dirty="0"/>
            </a:p>
            <a:p>
              <a:endParaRPr lang="en-US" sz="2400" dirty="0" smtClean="0"/>
            </a:p>
            <a:p>
              <a:r>
                <a:rPr lang="en-US" sz="2400" dirty="0" smtClean="0"/>
                <a:t>for P &gt; </a:t>
              </a:r>
              <a:r>
                <a:rPr lang="en-US" sz="2400" dirty="0" err="1" smtClean="0"/>
                <a:t>I</a:t>
              </a:r>
              <a:r>
                <a:rPr lang="en-US" sz="2400" baseline="-25000" dirty="0" err="1" smtClean="0"/>
                <a:t>a</a:t>
              </a:r>
              <a:endParaRPr lang="en-US" sz="2400" baseline="-25000" dirty="0"/>
            </a:p>
          </p:txBody>
        </p:sp>
        <p:sp>
          <p:nvSpPr>
            <p:cNvPr id="6" name="TextBox 5"/>
            <p:cNvSpPr txBox="1"/>
            <p:nvPr/>
          </p:nvSpPr>
          <p:spPr>
            <a:xfrm>
              <a:off x="2900667" y="4318093"/>
              <a:ext cx="340158" cy="461665"/>
            </a:xfrm>
            <a:prstGeom prst="rect">
              <a:avLst/>
            </a:prstGeom>
            <a:noFill/>
          </p:spPr>
          <p:txBody>
            <a:bodyPr wrap="none" rtlCol="0">
              <a:spAutoFit/>
            </a:bodyPr>
            <a:lstStyle/>
            <a:p>
              <a:r>
                <a:rPr lang="en-US" sz="2400" dirty="0" smtClean="0"/>
                <a:t>0</a:t>
              </a:r>
              <a:endParaRPr lang="en-US" sz="2400" dirty="0"/>
            </a:p>
          </p:txBody>
        </p:sp>
        <p:sp>
          <p:nvSpPr>
            <p:cNvPr id="8" name="TextBox 7"/>
            <p:cNvSpPr txBox="1"/>
            <p:nvPr/>
          </p:nvSpPr>
          <p:spPr>
            <a:xfrm>
              <a:off x="1572861" y="3743329"/>
              <a:ext cx="713657" cy="2215991"/>
            </a:xfrm>
            <a:prstGeom prst="rect">
              <a:avLst/>
            </a:prstGeom>
            <a:noFill/>
          </p:spPr>
          <p:txBody>
            <a:bodyPr wrap="none" rtlCol="0">
              <a:spAutoFit/>
            </a:bodyPr>
            <a:lstStyle/>
            <a:p>
              <a:r>
                <a:rPr lang="en-US" sz="13800" dirty="0" smtClean="0">
                  <a:latin typeface="Calibri Light" panose="020F0302020204030204" pitchFamily="34" charset="0"/>
                </a:rPr>
                <a:t>{</a:t>
              </a:r>
              <a:endParaRPr lang="en-US" sz="13800" dirty="0">
                <a:latin typeface="Calibri Light" panose="020F0302020204030204" pitchFamily="34" charset="0"/>
              </a:endParaRPr>
            </a:p>
          </p:txBody>
        </p:sp>
        <p:grpSp>
          <p:nvGrpSpPr>
            <p:cNvPr id="13" name="Group 12"/>
            <p:cNvGrpSpPr/>
            <p:nvPr/>
          </p:nvGrpSpPr>
          <p:grpSpPr>
            <a:xfrm>
              <a:off x="2216638" y="4911662"/>
              <a:ext cx="1708217" cy="830997"/>
              <a:chOff x="2537457" y="5075293"/>
              <a:chExt cx="1708217" cy="830997"/>
            </a:xfrm>
          </p:grpSpPr>
          <p:sp>
            <p:nvSpPr>
              <p:cNvPr id="7" name="TextBox 6"/>
              <p:cNvSpPr txBox="1"/>
              <p:nvPr/>
            </p:nvSpPr>
            <p:spPr>
              <a:xfrm>
                <a:off x="2834657" y="5075293"/>
                <a:ext cx="1183336" cy="830997"/>
              </a:xfrm>
              <a:prstGeom prst="rect">
                <a:avLst/>
              </a:prstGeom>
              <a:noFill/>
            </p:spPr>
            <p:txBody>
              <a:bodyPr wrap="none" rtlCol="0">
                <a:spAutoFit/>
              </a:bodyPr>
              <a:lstStyle/>
              <a:p>
                <a:pPr algn="ctr"/>
                <a:r>
                  <a:rPr lang="en-US" sz="2400" dirty="0" smtClean="0"/>
                  <a:t>(P – </a:t>
                </a:r>
                <a:r>
                  <a:rPr lang="en-US" sz="2400" dirty="0" err="1" smtClean="0"/>
                  <a:t>I</a:t>
                </a:r>
                <a:r>
                  <a:rPr lang="en-US" sz="2400" baseline="-25000" dirty="0" err="1" smtClean="0"/>
                  <a:t>a</a:t>
                </a:r>
                <a:r>
                  <a:rPr lang="en-US" sz="2400" dirty="0" smtClean="0"/>
                  <a:t>)</a:t>
                </a:r>
                <a:r>
                  <a:rPr lang="en-US" sz="2400" baseline="30000" dirty="0" smtClean="0"/>
                  <a:t>2</a:t>
                </a:r>
              </a:p>
              <a:p>
                <a:pPr algn="ctr"/>
                <a:r>
                  <a:rPr lang="en-US" sz="2400" dirty="0" smtClean="0"/>
                  <a:t>P - </a:t>
                </a:r>
                <a:r>
                  <a:rPr lang="en-US" sz="2400" dirty="0" err="1"/>
                  <a:t>I</a:t>
                </a:r>
                <a:r>
                  <a:rPr lang="en-US" sz="2400" baseline="-25000" dirty="0" err="1" smtClean="0"/>
                  <a:t>a</a:t>
                </a:r>
                <a:r>
                  <a:rPr lang="en-US" sz="2400" dirty="0" smtClean="0"/>
                  <a:t> + S</a:t>
                </a:r>
                <a:endParaRPr lang="en-US" sz="2400" baseline="-25000" dirty="0"/>
              </a:p>
            </p:txBody>
          </p:sp>
          <p:cxnSp>
            <p:nvCxnSpPr>
              <p:cNvPr id="10" name="Straight Connector 9"/>
              <p:cNvCxnSpPr/>
              <p:nvPr/>
            </p:nvCxnSpPr>
            <p:spPr>
              <a:xfrm>
                <a:off x="2537457" y="5529381"/>
                <a:ext cx="17082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3048000" y="762000"/>
            <a:ext cx="2971800" cy="990600"/>
            <a:chOff x="5943600" y="3429000"/>
            <a:chExt cx="2971800" cy="990600"/>
          </a:xfrm>
        </p:grpSpPr>
        <p:cxnSp>
          <p:nvCxnSpPr>
            <p:cNvPr id="12" name="Straight Arrow Connector 11"/>
            <p:cNvCxnSpPr/>
            <p:nvPr/>
          </p:nvCxnSpPr>
          <p:spPr>
            <a:xfrm>
              <a:off x="6858000" y="4114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62800" y="4114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91400" y="4114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96200" y="4114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01000" y="41148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077200" y="3429000"/>
              <a:ext cx="762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943600" y="35814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077200" y="3581400"/>
              <a:ext cx="83820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Flowchart: Magnetic Disk 8"/>
            <p:cNvSpPr/>
            <p:nvPr/>
          </p:nvSpPr>
          <p:spPr>
            <a:xfrm>
              <a:off x="6705600" y="3810000"/>
              <a:ext cx="1447800" cy="381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6096000" y="3429000"/>
              <a:ext cx="7620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456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Equations</a:t>
            </a:r>
            <a:endParaRPr lang="en-US" dirty="0"/>
          </a:p>
        </p:txBody>
      </p:sp>
      <p:sp>
        <p:nvSpPr>
          <p:cNvPr id="3" name="Content Placeholder 2"/>
          <p:cNvSpPr>
            <a:spLocks noGrp="1"/>
          </p:cNvSpPr>
          <p:nvPr>
            <p:ph idx="1"/>
          </p:nvPr>
        </p:nvSpPr>
        <p:spPr>
          <a:xfrm>
            <a:off x="457199" y="1600201"/>
            <a:ext cx="8323385" cy="3708252"/>
          </a:xfrm>
        </p:spPr>
        <p:txBody>
          <a:bodyPr>
            <a:normAutofit/>
          </a:bodyPr>
          <a:lstStyle/>
          <a:p>
            <a:r>
              <a:rPr lang="en-US" dirty="0" err="1"/>
              <a:t>I</a:t>
            </a:r>
            <a:r>
              <a:rPr lang="en-US" baseline="-25000" dirty="0" err="1"/>
              <a:t>a</a:t>
            </a:r>
            <a:r>
              <a:rPr lang="en-US" dirty="0"/>
              <a:t> = 0.2 S </a:t>
            </a:r>
          </a:p>
          <a:p>
            <a:pPr lvl="1"/>
            <a:r>
              <a:rPr lang="en-US" dirty="0" smtClean="0"/>
              <a:t>(Some say more like </a:t>
            </a:r>
            <a:r>
              <a:rPr lang="en-US" dirty="0" err="1" smtClean="0"/>
              <a:t>I</a:t>
            </a:r>
            <a:r>
              <a:rPr lang="en-US" baseline="-25000" dirty="0" err="1" smtClean="0"/>
              <a:t>a</a:t>
            </a:r>
            <a:r>
              <a:rPr lang="en-US" dirty="0" smtClean="0"/>
              <a:t> </a:t>
            </a:r>
            <a:r>
              <a:rPr lang="en-US" dirty="0"/>
              <a:t>= </a:t>
            </a:r>
            <a:r>
              <a:rPr lang="en-US" dirty="0" smtClean="0"/>
              <a:t>0.05 S)</a:t>
            </a:r>
            <a:endParaRPr lang="en-US" dirty="0"/>
          </a:p>
          <a:p>
            <a:r>
              <a:rPr lang="en-US" dirty="0" smtClean="0"/>
              <a:t>S </a:t>
            </a:r>
            <a:r>
              <a:rPr lang="en-US" dirty="0"/>
              <a:t>= </a:t>
            </a:r>
            <a:r>
              <a:rPr lang="en-US" dirty="0" smtClean="0"/>
              <a:t>1000/CN </a:t>
            </a:r>
            <a:r>
              <a:rPr lang="en-US" dirty="0"/>
              <a:t>– </a:t>
            </a:r>
            <a:r>
              <a:rPr lang="en-US" dirty="0" smtClean="0"/>
              <a:t>10 </a:t>
            </a:r>
            <a:endParaRPr lang="en-US" dirty="0"/>
          </a:p>
          <a:p>
            <a:pPr lvl="1"/>
            <a:r>
              <a:rPr lang="en-US" dirty="0" smtClean="0"/>
              <a:t>CN = Curve </a:t>
            </a:r>
            <a:r>
              <a:rPr lang="en-US" dirty="0"/>
              <a:t>Number</a:t>
            </a:r>
          </a:p>
          <a:p>
            <a:pPr lvl="2"/>
            <a:r>
              <a:rPr lang="en-US" dirty="0"/>
              <a:t>Empirical parameter </a:t>
            </a:r>
            <a:r>
              <a:rPr lang="en-US" dirty="0" smtClean="0"/>
              <a:t>for predicting </a:t>
            </a:r>
            <a:r>
              <a:rPr lang="en-US" dirty="0"/>
              <a:t>runoff or infiltration</a:t>
            </a:r>
          </a:p>
          <a:p>
            <a:pPr lvl="2"/>
            <a:r>
              <a:rPr lang="en-US" dirty="0" err="1" smtClean="0"/>
              <a:t>Unitless</a:t>
            </a:r>
            <a:r>
              <a:rPr lang="en-US" dirty="0" smtClean="0"/>
              <a:t>, range: 0 to 100 </a:t>
            </a:r>
            <a:endParaRPr lang="en-US" dirty="0"/>
          </a:p>
          <a:p>
            <a:pPr lvl="2"/>
            <a:r>
              <a:rPr lang="en-US" dirty="0"/>
              <a:t>Lower </a:t>
            </a:r>
            <a:r>
              <a:rPr lang="en-US" dirty="0" smtClean="0"/>
              <a:t>number </a:t>
            </a:r>
            <a:r>
              <a:rPr lang="en-US" dirty="0" smtClean="0">
                <a:sym typeface="Symbol" panose="05050102010706020507" pitchFamily="18" charset="2"/>
              </a:rPr>
              <a:t> </a:t>
            </a:r>
            <a:r>
              <a:rPr lang="en-US" dirty="0" smtClean="0"/>
              <a:t>more permeability</a:t>
            </a:r>
          </a:p>
        </p:txBody>
      </p:sp>
      <p:grpSp>
        <p:nvGrpSpPr>
          <p:cNvPr id="4" name="Group 3"/>
          <p:cNvGrpSpPr/>
          <p:nvPr/>
        </p:nvGrpSpPr>
        <p:grpSpPr>
          <a:xfrm>
            <a:off x="2025367" y="5348238"/>
            <a:ext cx="4611418" cy="954107"/>
            <a:chOff x="4920968" y="5893226"/>
            <a:chExt cx="4611418" cy="954107"/>
          </a:xfrm>
        </p:grpSpPr>
        <p:grpSp>
          <p:nvGrpSpPr>
            <p:cNvPr id="5" name="Group 4"/>
            <p:cNvGrpSpPr/>
            <p:nvPr/>
          </p:nvGrpSpPr>
          <p:grpSpPr>
            <a:xfrm>
              <a:off x="4920968" y="5893226"/>
              <a:ext cx="4611418" cy="954107"/>
              <a:chOff x="4920968" y="5893226"/>
              <a:chExt cx="4611418" cy="954107"/>
            </a:xfrm>
          </p:grpSpPr>
          <p:sp>
            <p:nvSpPr>
              <p:cNvPr id="7" name="TextBox 6"/>
              <p:cNvSpPr txBox="1"/>
              <p:nvPr/>
            </p:nvSpPr>
            <p:spPr>
              <a:xfrm>
                <a:off x="5798672" y="5893226"/>
                <a:ext cx="3733714" cy="954107"/>
              </a:xfrm>
              <a:prstGeom prst="rect">
                <a:avLst/>
              </a:prstGeom>
              <a:noFill/>
            </p:spPr>
            <p:txBody>
              <a:bodyPr wrap="none" rtlCol="0">
                <a:spAutoFit/>
              </a:bodyPr>
              <a:lstStyle/>
              <a:p>
                <a:pPr algn="ctr"/>
                <a:r>
                  <a:rPr lang="en-US" sz="2800" dirty="0" smtClean="0"/>
                  <a:t>[P – 0.2(1000/CN – 10)]</a:t>
                </a:r>
                <a:r>
                  <a:rPr lang="en-US" sz="2800" baseline="30000" dirty="0" smtClean="0"/>
                  <a:t>2</a:t>
                </a:r>
              </a:p>
              <a:p>
                <a:pPr algn="ctr"/>
                <a:r>
                  <a:rPr lang="en-US" sz="2800" dirty="0" smtClean="0"/>
                  <a:t>P + 0.8</a:t>
                </a:r>
                <a:r>
                  <a:rPr lang="en-US" sz="2800" dirty="0"/>
                  <a:t>(1000/CN – 10)</a:t>
                </a:r>
                <a:endParaRPr lang="en-US" sz="2800" baseline="-25000" dirty="0"/>
              </a:p>
            </p:txBody>
          </p:sp>
          <p:sp>
            <p:nvSpPr>
              <p:cNvPr id="8" name="TextBox 7"/>
              <p:cNvSpPr txBox="1"/>
              <p:nvPr/>
            </p:nvSpPr>
            <p:spPr>
              <a:xfrm>
                <a:off x="4920968" y="6113935"/>
                <a:ext cx="769763" cy="523220"/>
              </a:xfrm>
              <a:prstGeom prst="rect">
                <a:avLst/>
              </a:prstGeom>
              <a:noFill/>
            </p:spPr>
            <p:txBody>
              <a:bodyPr wrap="none" rtlCol="0">
                <a:spAutoFit/>
              </a:bodyPr>
              <a:lstStyle/>
              <a:p>
                <a:r>
                  <a:rPr lang="en-US" sz="2800" dirty="0" smtClean="0"/>
                  <a:t>Q  =</a:t>
                </a:r>
                <a:endParaRPr lang="en-US" sz="2800" dirty="0"/>
              </a:p>
            </p:txBody>
          </p:sp>
        </p:grpSp>
        <p:cxnSp>
          <p:nvCxnSpPr>
            <p:cNvPr id="6" name="Straight Connector 5"/>
            <p:cNvCxnSpPr/>
            <p:nvPr/>
          </p:nvCxnSpPr>
          <p:spPr>
            <a:xfrm>
              <a:off x="5943601" y="6370279"/>
              <a:ext cx="33293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7331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Curve Number Chart</a:t>
            </a:r>
            <a:br>
              <a:rPr lang="en-US" dirty="0" smtClean="0"/>
            </a:br>
            <a:r>
              <a:rPr lang="en-US" sz="1300" dirty="0" smtClean="0"/>
              <a:t>https://engineering.purdue.edu/mapserve/LTHIA7/documentation/scs.htm</a:t>
            </a:r>
            <a:endParaRPr lang="en-US" sz="1300" dirty="0"/>
          </a:p>
        </p:txBody>
      </p:sp>
      <p:pic>
        <p:nvPicPr>
          <p:cNvPr id="1026" name="Picture 2"/>
          <p:cNvPicPr>
            <a:picLocks noGrp="1" noChangeAspect="1" noChangeArrowheads="1"/>
          </p:cNvPicPr>
          <p:nvPr>
            <p:ph sz="half" idx="1"/>
          </p:nvPr>
        </p:nvPicPr>
        <p:blipFill>
          <a:blip r:embed="rId3" cstate="print"/>
          <a:stretch>
            <a:fillRect/>
          </a:stretch>
        </p:blipFill>
        <p:spPr bwMode="auto">
          <a:xfrm>
            <a:off x="0" y="1295400"/>
            <a:ext cx="5649021" cy="5410200"/>
          </a:xfrm>
          <a:prstGeom prst="rect">
            <a:avLst/>
          </a:prstGeom>
          <a:noFill/>
          <a:ln w="9525">
            <a:noFill/>
            <a:miter lim="800000"/>
            <a:headEnd/>
            <a:tailEnd/>
          </a:ln>
        </p:spPr>
      </p:pic>
      <p:graphicFrame>
        <p:nvGraphicFramePr>
          <p:cNvPr id="11" name="Content Placeholder 10"/>
          <p:cNvGraphicFramePr>
            <a:graphicFrameLocks noGrp="1"/>
          </p:cNvGraphicFramePr>
          <p:nvPr>
            <p:ph sz="half" idx="2"/>
            <p:extLst>
              <p:ext uri="{D42A27DB-BD31-4B8C-83A1-F6EECF244321}">
                <p14:modId xmlns:p14="http://schemas.microsoft.com/office/powerpoint/2010/main" val="1653219854"/>
              </p:ext>
            </p:extLst>
          </p:nvPr>
        </p:nvGraphicFramePr>
        <p:xfrm>
          <a:off x="5715000" y="1600200"/>
          <a:ext cx="3200400" cy="2590801"/>
        </p:xfrm>
        <a:graphic>
          <a:graphicData uri="http://schemas.openxmlformats.org/drawingml/2006/table">
            <a:tbl>
              <a:tblPr firstRow="1" bandRow="1">
                <a:tableStyleId>{5C22544A-7EE6-4342-B048-85BDC9FD1C3A}</a:tableStyleId>
              </a:tblPr>
              <a:tblGrid>
                <a:gridCol w="1169802"/>
                <a:gridCol w="2030598"/>
              </a:tblGrid>
              <a:tr h="450574">
                <a:tc>
                  <a:txBody>
                    <a:bodyPr/>
                    <a:lstStyle/>
                    <a:p>
                      <a:r>
                        <a:rPr lang="en-US" dirty="0" smtClean="0"/>
                        <a:t>Soil Type</a:t>
                      </a:r>
                      <a:endParaRPr lang="en-US" dirty="0"/>
                    </a:p>
                  </a:txBody>
                  <a:tcPr/>
                </a:tc>
                <a:tc>
                  <a:txBody>
                    <a:bodyPr/>
                    <a:lstStyle/>
                    <a:p>
                      <a:r>
                        <a:rPr lang="en-US" dirty="0" smtClean="0"/>
                        <a:t>Infiltration Rate</a:t>
                      </a:r>
                      <a:endParaRPr lang="en-US" dirty="0"/>
                    </a:p>
                  </a:txBody>
                  <a:tcPr/>
                </a:tc>
              </a:tr>
              <a:tr h="450574">
                <a:tc>
                  <a:txBody>
                    <a:bodyPr/>
                    <a:lstStyle/>
                    <a:p>
                      <a:r>
                        <a:rPr lang="en-US" dirty="0" smtClean="0"/>
                        <a:t>A</a:t>
                      </a:r>
                      <a:endParaRPr lang="en-US" dirty="0"/>
                    </a:p>
                  </a:txBody>
                  <a:tcPr/>
                </a:tc>
                <a:tc>
                  <a:txBody>
                    <a:bodyPr/>
                    <a:lstStyle/>
                    <a:p>
                      <a:r>
                        <a:rPr lang="en-US" dirty="0" smtClean="0"/>
                        <a:t>&gt; 0.3 in/hr</a:t>
                      </a:r>
                      <a:endParaRPr lang="en-US" dirty="0"/>
                    </a:p>
                  </a:txBody>
                  <a:tcPr/>
                </a:tc>
              </a:tr>
              <a:tr h="450574">
                <a:tc>
                  <a:txBody>
                    <a:bodyPr/>
                    <a:lstStyle/>
                    <a:p>
                      <a:r>
                        <a:rPr lang="en-US" dirty="0" smtClean="0"/>
                        <a:t>B</a:t>
                      </a:r>
                      <a:endParaRPr lang="en-US" dirty="0"/>
                    </a:p>
                  </a:txBody>
                  <a:tcPr/>
                </a:tc>
                <a:tc>
                  <a:txBody>
                    <a:bodyPr/>
                    <a:lstStyle/>
                    <a:p>
                      <a:r>
                        <a:rPr lang="en-US" dirty="0" smtClean="0"/>
                        <a:t>0.30-0.15</a:t>
                      </a:r>
                      <a:r>
                        <a:rPr lang="en-US" baseline="0" dirty="0" smtClean="0"/>
                        <a:t> in/hr</a:t>
                      </a:r>
                      <a:endParaRPr lang="en-US" dirty="0"/>
                    </a:p>
                  </a:txBody>
                  <a:tcPr/>
                </a:tc>
              </a:tr>
              <a:tr h="450574">
                <a:tc>
                  <a:txBody>
                    <a:bodyPr/>
                    <a:lstStyle/>
                    <a:p>
                      <a:r>
                        <a:rPr lang="en-US" dirty="0" smtClean="0"/>
                        <a:t>C</a:t>
                      </a:r>
                      <a:endParaRPr lang="en-US" dirty="0"/>
                    </a:p>
                  </a:txBody>
                  <a:tcPr/>
                </a:tc>
                <a:tc>
                  <a:txBody>
                    <a:bodyPr/>
                    <a:lstStyle/>
                    <a:p>
                      <a:r>
                        <a:rPr lang="en-US" dirty="0" smtClean="0"/>
                        <a:t>0.15-0.05</a:t>
                      </a:r>
                      <a:r>
                        <a:rPr lang="en-US" baseline="0" dirty="0" smtClean="0"/>
                        <a:t> in/hr</a:t>
                      </a:r>
                      <a:endParaRPr lang="en-US" dirty="0"/>
                    </a:p>
                  </a:txBody>
                  <a:tcPr/>
                </a:tc>
              </a:tr>
              <a:tr h="788505">
                <a:tc>
                  <a:txBody>
                    <a:bodyPr/>
                    <a:lstStyle/>
                    <a:p>
                      <a:r>
                        <a:rPr lang="en-US" dirty="0" smtClean="0"/>
                        <a:t>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0-0.05 </a:t>
                      </a:r>
                      <a:r>
                        <a:rPr lang="en-US" baseline="0" dirty="0" smtClean="0"/>
                        <a:t>in/</a:t>
                      </a:r>
                      <a:r>
                        <a:rPr lang="en-US" baseline="0" dirty="0" err="1" smtClean="0"/>
                        <a:t>hr</a:t>
                      </a:r>
                      <a:endParaRPr lang="en-US" dirty="0" smtClean="0"/>
                    </a:p>
                  </a:txBody>
                  <a:tcPr/>
                </a:tc>
              </a:tr>
            </a:tbl>
          </a:graphicData>
        </a:graphic>
      </p:graphicFrame>
      <p:sp>
        <p:nvSpPr>
          <p:cNvPr id="3" name="TextBox 2"/>
          <p:cNvSpPr txBox="1"/>
          <p:nvPr/>
        </p:nvSpPr>
        <p:spPr>
          <a:xfrm>
            <a:off x="5715000" y="4337538"/>
            <a:ext cx="3352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Proper selection of CN is very important!</a:t>
            </a:r>
          </a:p>
          <a:p>
            <a:pPr marL="285750" indent="-285750">
              <a:buFont typeface="Arial" panose="020B0604020202020204" pitchFamily="34" charset="0"/>
              <a:buChar char="•"/>
            </a:pPr>
            <a:r>
              <a:rPr lang="en-US" sz="2400" dirty="0" smtClean="0"/>
              <a:t>More CN tables</a:t>
            </a:r>
          </a:p>
          <a:p>
            <a:pPr marL="285750" indent="-285750">
              <a:buFont typeface="Arial" panose="020B0604020202020204" pitchFamily="34" charset="0"/>
              <a:buChar char="•"/>
            </a:pPr>
            <a:r>
              <a:rPr lang="en-US" sz="2400" dirty="0" smtClean="0"/>
              <a:t>Beyond scope of this course</a:t>
            </a:r>
            <a:endParaRPr lang="en-US" sz="2400" dirty="0"/>
          </a:p>
        </p:txBody>
      </p:sp>
    </p:spTree>
    <p:extLst>
      <p:ext uri="{BB962C8B-B14F-4D97-AF65-F5344CB8AC3E}">
        <p14:creationId xmlns:p14="http://schemas.microsoft.com/office/powerpoint/2010/main" val="3807267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t>V</a:t>
            </a:r>
            <a:r>
              <a:rPr lang="en-US" baseline="-25000" dirty="0" err="1" smtClean="0"/>
              <a:t>r</a:t>
            </a:r>
            <a:r>
              <a:rPr lang="en-US" dirty="0" smtClean="0"/>
              <a:t> </a:t>
            </a:r>
            <a:r>
              <a:rPr lang="en-US" dirty="0"/>
              <a:t>= Q </a:t>
            </a:r>
            <a:r>
              <a:rPr lang="en-US" dirty="0" smtClean="0">
                <a:sym typeface="Symbol" panose="05050102010706020507" pitchFamily="18" charset="2"/>
              </a:rPr>
              <a:t></a:t>
            </a:r>
            <a:r>
              <a:rPr lang="en-US" dirty="0" smtClean="0"/>
              <a:t> A</a:t>
            </a:r>
            <a:r>
              <a:rPr lang="en-US" baseline="-25000" dirty="0" smtClean="0"/>
              <a:t>l</a:t>
            </a:r>
            <a:endParaRPr lang="en-US" baseline="-25000" dirty="0"/>
          </a:p>
          <a:p>
            <a:pPr lvl="1"/>
            <a:r>
              <a:rPr lang="en-US" dirty="0" err="1" smtClean="0"/>
              <a:t>V</a:t>
            </a:r>
            <a:r>
              <a:rPr lang="en-US" baseline="-25000" dirty="0" err="1" smtClean="0"/>
              <a:t>r</a:t>
            </a:r>
            <a:r>
              <a:rPr lang="en-US" dirty="0" smtClean="0"/>
              <a:t> </a:t>
            </a:r>
            <a:r>
              <a:rPr lang="en-US" dirty="0"/>
              <a:t>= </a:t>
            </a:r>
            <a:r>
              <a:rPr lang="en-US" dirty="0" smtClean="0"/>
              <a:t>Volume of Runoff</a:t>
            </a:r>
            <a:r>
              <a:rPr lang="en-US" dirty="0"/>
              <a:t>; </a:t>
            </a:r>
            <a:r>
              <a:rPr lang="en-US" dirty="0" smtClean="0"/>
              <a:t>A</a:t>
            </a:r>
            <a:r>
              <a:rPr lang="en-US" baseline="-25000" dirty="0" smtClean="0"/>
              <a:t>l</a:t>
            </a:r>
            <a:r>
              <a:rPr lang="en-US" dirty="0" smtClean="0"/>
              <a:t> = Area of Lot;</a:t>
            </a:r>
          </a:p>
          <a:p>
            <a:pPr lvl="2"/>
            <a:r>
              <a:rPr lang="en-US" dirty="0" smtClean="0"/>
              <a:t>Ignores </a:t>
            </a:r>
            <a:r>
              <a:rPr lang="en-US" dirty="0" smtClean="0">
                <a:sym typeface="Symbol" panose="05050102010706020507" pitchFamily="18" charset="2"/>
              </a:rPr>
              <a:t></a:t>
            </a:r>
            <a:r>
              <a:rPr lang="en-US" dirty="0" smtClean="0"/>
              <a:t> ALL rain falling </a:t>
            </a:r>
            <a:r>
              <a:rPr lang="en-US" dirty="0"/>
              <a:t>on basin enters </a:t>
            </a:r>
            <a:r>
              <a:rPr lang="en-US" dirty="0" smtClean="0"/>
              <a:t>basin</a:t>
            </a:r>
            <a:endParaRPr lang="en-US" dirty="0"/>
          </a:p>
          <a:p>
            <a:r>
              <a:rPr lang="en-US" dirty="0" smtClean="0"/>
              <a:t>V</a:t>
            </a:r>
            <a:r>
              <a:rPr lang="en-US" baseline="-25000" dirty="0" smtClean="0"/>
              <a:t>i</a:t>
            </a:r>
            <a:r>
              <a:rPr lang="en-US" dirty="0" smtClean="0"/>
              <a:t> = </a:t>
            </a:r>
            <a:r>
              <a:rPr lang="en-US" dirty="0"/>
              <a:t>I </a:t>
            </a:r>
            <a:r>
              <a:rPr lang="en-US" dirty="0">
                <a:sym typeface="Symbol" panose="05050102010706020507" pitchFamily="18" charset="2"/>
              </a:rPr>
              <a:t></a:t>
            </a:r>
            <a:r>
              <a:rPr lang="en-US" dirty="0"/>
              <a:t> </a:t>
            </a:r>
            <a:r>
              <a:rPr lang="en-US" dirty="0" smtClean="0"/>
              <a:t>T</a:t>
            </a:r>
            <a:r>
              <a:rPr lang="en-US" dirty="0"/>
              <a:t> </a:t>
            </a:r>
            <a:r>
              <a:rPr lang="en-US" dirty="0">
                <a:sym typeface="Symbol" panose="05050102010706020507" pitchFamily="18" charset="2"/>
              </a:rPr>
              <a:t></a:t>
            </a:r>
            <a:r>
              <a:rPr lang="en-US" dirty="0"/>
              <a:t> A</a:t>
            </a:r>
            <a:r>
              <a:rPr lang="en-US" baseline="-25000" dirty="0" smtClean="0"/>
              <a:t>b</a:t>
            </a:r>
          </a:p>
          <a:p>
            <a:pPr lvl="1"/>
            <a:r>
              <a:rPr lang="en-US" dirty="0"/>
              <a:t>V</a:t>
            </a:r>
            <a:r>
              <a:rPr lang="en-US" baseline="-25000" dirty="0"/>
              <a:t>i</a:t>
            </a:r>
            <a:r>
              <a:rPr lang="en-US" dirty="0"/>
              <a:t> = Volume of </a:t>
            </a:r>
            <a:r>
              <a:rPr lang="en-US" dirty="0" smtClean="0"/>
              <a:t>Infiltration During Storm;</a:t>
            </a:r>
            <a:br>
              <a:rPr lang="en-US" dirty="0" smtClean="0"/>
            </a:br>
            <a:r>
              <a:rPr lang="en-US" dirty="0" smtClean="0"/>
              <a:t>I = Infiltration rate; T = Storm Duration, </a:t>
            </a:r>
            <a:br>
              <a:rPr lang="en-US" dirty="0" smtClean="0"/>
            </a:br>
            <a:r>
              <a:rPr lang="en-US" dirty="0" smtClean="0"/>
              <a:t>A</a:t>
            </a:r>
            <a:r>
              <a:rPr lang="en-US" baseline="-25000" dirty="0" smtClean="0"/>
              <a:t>b</a:t>
            </a:r>
            <a:r>
              <a:rPr lang="en-US" dirty="0" smtClean="0"/>
              <a:t> = Area of Basin</a:t>
            </a:r>
            <a:endParaRPr lang="en-US" dirty="0"/>
          </a:p>
          <a:p>
            <a:pPr marL="342900" lvl="1" indent="-342900">
              <a:buFont typeface="Arial" pitchFamily="34" charset="0"/>
              <a:buChar char="•"/>
            </a:pPr>
            <a:r>
              <a:rPr lang="en-US" dirty="0" err="1" smtClean="0"/>
              <a:t>V</a:t>
            </a:r>
            <a:r>
              <a:rPr lang="en-US" baseline="-25000" dirty="0" err="1" smtClean="0"/>
              <a:t>b</a:t>
            </a:r>
            <a:r>
              <a:rPr lang="en-US" dirty="0" smtClean="0"/>
              <a:t> = Volume of </a:t>
            </a:r>
            <a:r>
              <a:rPr lang="en-US" dirty="0"/>
              <a:t>Basin = </a:t>
            </a:r>
            <a:r>
              <a:rPr lang="en-US" dirty="0" err="1" smtClean="0"/>
              <a:t>V</a:t>
            </a:r>
            <a:r>
              <a:rPr lang="en-US" baseline="-25000" dirty="0" err="1" smtClean="0"/>
              <a:t>r</a:t>
            </a:r>
            <a:r>
              <a:rPr lang="en-US" baseline="-25000" dirty="0" smtClean="0"/>
              <a:t> </a:t>
            </a:r>
            <a:r>
              <a:rPr lang="en-US" dirty="0" smtClean="0"/>
              <a:t>– V</a:t>
            </a:r>
            <a:r>
              <a:rPr lang="en-US" baseline="-25000" dirty="0" smtClean="0"/>
              <a:t>i</a:t>
            </a:r>
          </a:p>
          <a:p>
            <a:r>
              <a:rPr lang="en-US" dirty="0" err="1" smtClean="0"/>
              <a:t>D</a:t>
            </a:r>
            <a:r>
              <a:rPr lang="en-US" baseline="-25000" dirty="0" err="1" smtClean="0"/>
              <a:t>b</a:t>
            </a:r>
            <a:r>
              <a:rPr lang="en-US" dirty="0" smtClean="0"/>
              <a:t> = Depth of Basin  </a:t>
            </a:r>
            <a:r>
              <a:rPr lang="en-US" dirty="0"/>
              <a:t>= </a:t>
            </a:r>
            <a:r>
              <a:rPr lang="en-US" dirty="0" err="1" smtClean="0"/>
              <a:t>V</a:t>
            </a:r>
            <a:r>
              <a:rPr lang="en-US" baseline="-25000" dirty="0" err="1" smtClean="0"/>
              <a:t>b</a:t>
            </a:r>
            <a:r>
              <a:rPr lang="en-US" baseline="-25000" dirty="0" smtClean="0"/>
              <a:t> </a:t>
            </a:r>
            <a:r>
              <a:rPr lang="en-US" dirty="0" smtClean="0"/>
              <a:t>/ A</a:t>
            </a:r>
            <a:r>
              <a:rPr lang="en-US" baseline="-25000" dirty="0" smtClean="0"/>
              <a:t>b</a:t>
            </a:r>
            <a:endParaRPr lang="en-US" baseline="-25000" dirty="0"/>
          </a:p>
          <a:p>
            <a:pPr marL="0" inden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Bio-Infiltration Basin Example</a:t>
            </a:r>
            <a:endParaRPr lang="en-US" dirty="0"/>
          </a:p>
        </p:txBody>
      </p:sp>
      <p:sp>
        <p:nvSpPr>
          <p:cNvPr id="3" name="Content Placeholder 2"/>
          <p:cNvSpPr>
            <a:spLocks noGrp="1"/>
          </p:cNvSpPr>
          <p:nvPr>
            <p:ph idx="1"/>
          </p:nvPr>
        </p:nvSpPr>
        <p:spPr/>
        <p:txBody>
          <a:bodyPr>
            <a:normAutofit/>
          </a:bodyPr>
          <a:lstStyle/>
          <a:p>
            <a:r>
              <a:rPr lang="en-US" dirty="0" smtClean="0"/>
              <a:t>Determine bio-infiltration basin depth</a:t>
            </a:r>
          </a:p>
          <a:p>
            <a:pPr lvl="1"/>
            <a:r>
              <a:rPr lang="en-US" dirty="0" smtClean="0"/>
              <a:t>1. Undeveloped, wooded, 1 acre </a:t>
            </a:r>
          </a:p>
          <a:p>
            <a:pPr lvl="1"/>
            <a:r>
              <a:rPr lang="en-US" dirty="0" smtClean="0"/>
              <a:t>2. Residential, Two ½ acre lots</a:t>
            </a:r>
          </a:p>
        </p:txBody>
      </p:sp>
      <p:sp>
        <p:nvSpPr>
          <p:cNvPr id="4" name="Rectangle 3"/>
          <p:cNvSpPr/>
          <p:nvPr/>
        </p:nvSpPr>
        <p:spPr>
          <a:xfrm>
            <a:off x="2004647" y="3376246"/>
            <a:ext cx="4970584" cy="328246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Lot Area</a:t>
            </a:r>
            <a:endParaRPr lang="en-US" dirty="0"/>
          </a:p>
        </p:txBody>
      </p:sp>
      <p:sp>
        <p:nvSpPr>
          <p:cNvPr id="5" name="Oval 4"/>
          <p:cNvSpPr/>
          <p:nvPr/>
        </p:nvSpPr>
        <p:spPr>
          <a:xfrm>
            <a:off x="2160770" y="5250125"/>
            <a:ext cx="1341542" cy="130321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 Information</a:t>
            </a:r>
            <a:endParaRPr lang="en-US" dirty="0"/>
          </a:p>
        </p:txBody>
      </p:sp>
      <p:sp>
        <p:nvSpPr>
          <p:cNvPr id="3" name="Content Placeholder 2"/>
          <p:cNvSpPr>
            <a:spLocks noGrp="1"/>
          </p:cNvSpPr>
          <p:nvPr>
            <p:ph idx="1"/>
          </p:nvPr>
        </p:nvSpPr>
        <p:spPr/>
        <p:txBody>
          <a:bodyPr>
            <a:normAutofit/>
          </a:bodyPr>
          <a:lstStyle/>
          <a:p>
            <a:r>
              <a:rPr lang="en-US" dirty="0" smtClean="0"/>
              <a:t>Lot Area, A</a:t>
            </a:r>
            <a:r>
              <a:rPr lang="en-US" baseline="-25000" dirty="0" smtClean="0"/>
              <a:t>l</a:t>
            </a:r>
            <a:r>
              <a:rPr lang="en-US" dirty="0" smtClean="0"/>
              <a:t> = 1 acre</a:t>
            </a:r>
          </a:p>
          <a:p>
            <a:r>
              <a:rPr lang="en-US" dirty="0" smtClean="0"/>
              <a:t>Basin Area, A</a:t>
            </a:r>
            <a:r>
              <a:rPr lang="en-US" baseline="-25000" dirty="0" smtClean="0"/>
              <a:t>b</a:t>
            </a:r>
            <a:r>
              <a:rPr lang="en-US" dirty="0" smtClean="0"/>
              <a:t> = 0.10 acre</a:t>
            </a:r>
          </a:p>
          <a:p>
            <a:r>
              <a:rPr lang="en-US" dirty="0" smtClean="0"/>
              <a:t>Max Basin Depth (must drain in 72 </a:t>
            </a:r>
            <a:r>
              <a:rPr lang="en-US" dirty="0" err="1" smtClean="0"/>
              <a:t>hr</a:t>
            </a:r>
            <a:r>
              <a:rPr lang="en-US" dirty="0" smtClean="0"/>
              <a:t>)</a:t>
            </a:r>
          </a:p>
          <a:p>
            <a:pPr lvl="1"/>
            <a:r>
              <a:rPr lang="en-US" dirty="0" smtClean="0"/>
              <a:t>Infiltration Rate = I = 0.5 in/</a:t>
            </a:r>
            <a:r>
              <a:rPr lang="en-US" dirty="0" err="1" smtClean="0"/>
              <a:t>hr</a:t>
            </a:r>
            <a:r>
              <a:rPr lang="en-US" dirty="0" smtClean="0"/>
              <a:t> (assumed)</a:t>
            </a:r>
          </a:p>
          <a:p>
            <a:pPr lvl="1"/>
            <a:r>
              <a:rPr lang="en-US" dirty="0" smtClean="0"/>
              <a:t>Max Basin Depth = 72 hrs * 0.5 in/hr = 36 inches</a:t>
            </a:r>
          </a:p>
          <a:p>
            <a:r>
              <a:rPr lang="en-US" dirty="0" smtClean="0"/>
              <a:t>Example Design Storm </a:t>
            </a:r>
            <a:r>
              <a:rPr lang="en-US" dirty="0" smtClean="0">
                <a:sym typeface="Symbol" panose="05050102010706020507" pitchFamily="18" charset="2"/>
              </a:rPr>
              <a:t> </a:t>
            </a:r>
            <a:r>
              <a:rPr lang="en-US" dirty="0" smtClean="0"/>
              <a:t>Hurricane Irene</a:t>
            </a:r>
          </a:p>
          <a:p>
            <a:pPr lvl="1"/>
            <a:r>
              <a:rPr lang="en-US" dirty="0" smtClean="0"/>
              <a:t>Precipitation = P = 6 in; Time = T = 18 </a:t>
            </a:r>
            <a:r>
              <a:rPr lang="en-US" dirty="0" err="1" smtClean="0"/>
              <a:t>hr</a:t>
            </a:r>
            <a:endParaRPr lang="en-US" dirty="0" smtClean="0"/>
          </a:p>
          <a:p>
            <a:endParaRPr lang="en-US" dirty="0"/>
          </a:p>
        </p:txBody>
      </p:sp>
      <p:sp>
        <p:nvSpPr>
          <p:cNvPr id="4" name="TextBox 3"/>
          <p:cNvSpPr txBox="1"/>
          <p:nvPr/>
        </p:nvSpPr>
        <p:spPr>
          <a:xfrm>
            <a:off x="7171344" y="8140"/>
            <a:ext cx="1882888" cy="369332"/>
          </a:xfrm>
          <a:prstGeom prst="rect">
            <a:avLst/>
          </a:prstGeom>
          <a:noFill/>
        </p:spPr>
        <p:txBody>
          <a:bodyPr wrap="none" rtlCol="0">
            <a:spAutoFit/>
          </a:bodyPr>
          <a:lstStyle/>
          <a:p>
            <a:r>
              <a:rPr lang="en-US" dirty="0" smtClean="0"/>
              <a:t>Bio Basin Example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Undeveloped, Wooded</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Curve Number = CN = 30</a:t>
            </a:r>
          </a:p>
          <a:p>
            <a:r>
              <a:rPr lang="en-US" dirty="0" smtClean="0"/>
              <a:t>Pot. Max. Retention = S = (1000/CN) – 10</a:t>
            </a:r>
          </a:p>
          <a:p>
            <a:pPr lvl="1"/>
            <a:r>
              <a:rPr lang="en-US" dirty="0" smtClean="0"/>
              <a:t>S = </a:t>
            </a:r>
            <a:r>
              <a:rPr lang="en-US" dirty="0" smtClean="0"/>
              <a:t> </a:t>
            </a:r>
            <a:endParaRPr lang="en-US" dirty="0" smtClean="0"/>
          </a:p>
          <a:p>
            <a:r>
              <a:rPr lang="en-US" dirty="0" err="1" smtClean="0"/>
              <a:t>Init.</a:t>
            </a:r>
            <a:r>
              <a:rPr lang="en-US" dirty="0" smtClean="0"/>
              <a:t> Abstraction</a:t>
            </a:r>
          </a:p>
          <a:p>
            <a:pPr lvl="1"/>
            <a:r>
              <a:rPr lang="en-US" dirty="0" err="1" smtClean="0"/>
              <a:t>I</a:t>
            </a:r>
            <a:r>
              <a:rPr lang="en-US" baseline="-25000" dirty="0" err="1" smtClean="0"/>
              <a:t>a</a:t>
            </a:r>
            <a:r>
              <a:rPr lang="en-US" dirty="0" smtClean="0"/>
              <a:t> = </a:t>
            </a:r>
            <a:r>
              <a:rPr lang="en-US" dirty="0" smtClean="0"/>
              <a:t> </a:t>
            </a:r>
            <a:endParaRPr lang="en-US" dirty="0" smtClean="0"/>
          </a:p>
          <a:p>
            <a:pPr lvl="2"/>
            <a:r>
              <a:rPr lang="en-US" dirty="0" smtClean="0"/>
              <a:t> </a:t>
            </a:r>
            <a:endParaRPr lang="en-US" dirty="0" smtClean="0"/>
          </a:p>
          <a:p>
            <a:r>
              <a:rPr lang="en-US" dirty="0" smtClean="0"/>
              <a:t>Runoff = Q = (P – 0.2S)</a:t>
            </a:r>
            <a:r>
              <a:rPr lang="en-US" baseline="30000" dirty="0" smtClean="0"/>
              <a:t>2</a:t>
            </a:r>
            <a:r>
              <a:rPr lang="en-US" dirty="0" smtClean="0"/>
              <a:t>/(P + 0.8S)</a:t>
            </a:r>
          </a:p>
          <a:p>
            <a:pPr lvl="1"/>
            <a:r>
              <a:rPr lang="en-US" dirty="0" smtClean="0"/>
              <a:t>Q = </a:t>
            </a:r>
            <a:r>
              <a:rPr lang="en-US" dirty="0" smtClean="0"/>
              <a:t> </a:t>
            </a:r>
            <a:endParaRPr lang="en-US" dirty="0" smtClean="0"/>
          </a:p>
          <a:p>
            <a:pPr lvl="1"/>
            <a:endParaRPr lang="en-US" dirty="0"/>
          </a:p>
          <a:p>
            <a:pPr lvl="1"/>
            <a:r>
              <a:rPr lang="en-US" dirty="0" smtClean="0"/>
              <a:t>Very low, do not need a basin</a:t>
            </a:r>
          </a:p>
          <a:p>
            <a:pPr>
              <a:buNone/>
            </a:pPr>
            <a:endParaRPr lang="en-US" dirty="0" smtClean="0"/>
          </a:p>
          <a:p>
            <a:pPr lvl="1"/>
            <a:endParaRPr lang="en-US" dirty="0" smtClean="0"/>
          </a:p>
          <a:p>
            <a:pPr lvl="1"/>
            <a:endParaRPr lang="en-US" dirty="0" smtClean="0"/>
          </a:p>
        </p:txBody>
      </p:sp>
      <p:sp>
        <p:nvSpPr>
          <p:cNvPr id="4" name="TextBox 3"/>
          <p:cNvSpPr txBox="1"/>
          <p:nvPr/>
        </p:nvSpPr>
        <p:spPr>
          <a:xfrm>
            <a:off x="7171344" y="8140"/>
            <a:ext cx="1882888" cy="369332"/>
          </a:xfrm>
          <a:prstGeom prst="rect">
            <a:avLst/>
          </a:prstGeom>
          <a:noFill/>
        </p:spPr>
        <p:txBody>
          <a:bodyPr wrap="none" rtlCol="0">
            <a:spAutoFit/>
          </a:bodyPr>
          <a:lstStyle/>
          <a:p>
            <a:r>
              <a:rPr lang="en-US" dirty="0" smtClean="0"/>
              <a:t>Bio Basin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Watersheds</a:t>
            </a:r>
            <a:endParaRPr lang="en-US" dirty="0"/>
          </a:p>
        </p:txBody>
      </p:sp>
      <p:pic>
        <p:nvPicPr>
          <p:cNvPr id="4" name="Content Placeholder 3" descr="watersheds.jpg"/>
          <p:cNvPicPr>
            <a:picLocks noGrp="1" noChangeAspect="1"/>
          </p:cNvPicPr>
          <p:nvPr>
            <p:ph sz="half" idx="1"/>
          </p:nvPr>
        </p:nvPicPr>
        <p:blipFill>
          <a:blip r:embed="rId2" cstate="print"/>
          <a:stretch>
            <a:fillRect/>
          </a:stretch>
        </p:blipFill>
        <p:spPr>
          <a:xfrm>
            <a:off x="-15081" y="1371600"/>
            <a:ext cx="4648200" cy="4648200"/>
          </a:xfrm>
        </p:spPr>
      </p:pic>
      <p:sp>
        <p:nvSpPr>
          <p:cNvPr id="5" name="Content Placeholder 4"/>
          <p:cNvSpPr>
            <a:spLocks noGrp="1"/>
          </p:cNvSpPr>
          <p:nvPr>
            <p:ph sz="half" idx="2"/>
          </p:nvPr>
        </p:nvSpPr>
        <p:spPr>
          <a:xfrm>
            <a:off x="4648200" y="1371600"/>
            <a:ext cx="4495800" cy="4648200"/>
          </a:xfrm>
        </p:spPr>
        <p:txBody>
          <a:bodyPr>
            <a:normAutofit fontScale="92500" lnSpcReduction="10000"/>
          </a:bodyPr>
          <a:lstStyle/>
          <a:p>
            <a:pPr>
              <a:buNone/>
            </a:pPr>
            <a:endParaRPr lang="en-US" dirty="0"/>
          </a:p>
          <a:p>
            <a:pPr>
              <a:buNone/>
            </a:pPr>
            <a:r>
              <a:rPr lang="en-US" dirty="0"/>
              <a:t>G</a:t>
            </a:r>
            <a:r>
              <a:rPr lang="en-US" dirty="0" smtClean="0"/>
              <a:t>roundwater Storage</a:t>
            </a:r>
          </a:p>
          <a:p>
            <a:pPr>
              <a:buNone/>
            </a:pPr>
            <a:endParaRPr lang="en-US" dirty="0" smtClean="0"/>
          </a:p>
          <a:p>
            <a:pPr>
              <a:buNone/>
            </a:pPr>
            <a:r>
              <a:rPr lang="en-US" dirty="0" smtClean="0"/>
              <a:t>Precipitation</a:t>
            </a:r>
          </a:p>
          <a:p>
            <a:pPr>
              <a:buNone/>
            </a:pPr>
            <a:endParaRPr lang="en-US" dirty="0" smtClean="0"/>
          </a:p>
          <a:p>
            <a:pPr>
              <a:buNone/>
            </a:pPr>
            <a:r>
              <a:rPr lang="en-US" dirty="0" smtClean="0"/>
              <a:t>Runoff</a:t>
            </a:r>
          </a:p>
          <a:p>
            <a:pPr>
              <a:buNone/>
            </a:pPr>
            <a:endParaRPr lang="en-US" dirty="0" smtClean="0"/>
          </a:p>
          <a:p>
            <a:pPr>
              <a:buNone/>
            </a:pPr>
            <a:r>
              <a:rPr lang="en-US" dirty="0" smtClean="0"/>
              <a:t>Evapotranspiration</a:t>
            </a:r>
          </a:p>
          <a:p>
            <a:pPr>
              <a:buNone/>
            </a:pPr>
            <a:endParaRPr lang="en-US" dirty="0" smtClean="0"/>
          </a:p>
          <a:p>
            <a:pPr>
              <a:buNone/>
            </a:pPr>
            <a:r>
              <a:rPr lang="en-US" dirty="0" smtClean="0"/>
              <a:t>Groundwater Withdrawals</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0" y="6096000"/>
            <a:ext cx="5867400" cy="276999"/>
          </a:xfrm>
          <a:prstGeom prst="rect">
            <a:avLst/>
          </a:prstGeom>
          <a:noFill/>
        </p:spPr>
        <p:txBody>
          <a:bodyPr wrap="square" rtlCol="0">
            <a:spAutoFit/>
          </a:bodyPr>
          <a:lstStyle/>
          <a:p>
            <a:r>
              <a:rPr lang="en-US" sz="1200" dirty="0" smtClean="0"/>
              <a:t>http://science.howstuffworks.com/environmental/conservation/issues/watershed1.htm</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Residential, Two ½ acre lots</a:t>
            </a:r>
            <a:endParaRPr lang="en-US" dirty="0"/>
          </a:p>
        </p:txBody>
      </p:sp>
      <p:sp>
        <p:nvSpPr>
          <p:cNvPr id="3" name="Content Placeholder 2"/>
          <p:cNvSpPr>
            <a:spLocks noGrp="1"/>
          </p:cNvSpPr>
          <p:nvPr>
            <p:ph idx="1"/>
          </p:nvPr>
        </p:nvSpPr>
        <p:spPr/>
        <p:txBody>
          <a:bodyPr>
            <a:normAutofit/>
          </a:bodyPr>
          <a:lstStyle/>
          <a:p>
            <a:r>
              <a:rPr lang="en-US" dirty="0" smtClean="0"/>
              <a:t>Curve Number = CN = 54 </a:t>
            </a:r>
          </a:p>
          <a:p>
            <a:r>
              <a:rPr lang="en-US" dirty="0" smtClean="0"/>
              <a:t>Pot. Max. Retention = S = (1000/CN) – 10</a:t>
            </a:r>
          </a:p>
          <a:p>
            <a:pPr lvl="1"/>
            <a:r>
              <a:rPr lang="en-US" dirty="0" smtClean="0"/>
              <a:t>S = </a:t>
            </a:r>
            <a:r>
              <a:rPr lang="en-US" dirty="0" smtClean="0"/>
              <a:t> </a:t>
            </a:r>
            <a:endParaRPr lang="en-US" dirty="0" smtClean="0"/>
          </a:p>
          <a:p>
            <a:pPr marL="342900" lvl="1" indent="-342900">
              <a:buFont typeface="Arial" pitchFamily="34" charset="0"/>
              <a:buChar char="•"/>
            </a:pPr>
            <a:r>
              <a:rPr lang="en-US" sz="3200" dirty="0" err="1" smtClean="0"/>
              <a:t>Init.</a:t>
            </a:r>
            <a:r>
              <a:rPr lang="en-US" sz="3200" dirty="0" smtClean="0"/>
              <a:t> Abstraction</a:t>
            </a:r>
          </a:p>
          <a:p>
            <a:pPr marL="742950" lvl="2" indent="-342900"/>
            <a:r>
              <a:rPr lang="en-US" dirty="0" err="1" smtClean="0"/>
              <a:t>I</a:t>
            </a:r>
            <a:r>
              <a:rPr lang="en-US" baseline="-25000" dirty="0" err="1" smtClean="0"/>
              <a:t>a</a:t>
            </a:r>
            <a:r>
              <a:rPr lang="en-US" dirty="0" smtClean="0"/>
              <a:t> </a:t>
            </a:r>
            <a:r>
              <a:rPr lang="en-US" dirty="0"/>
              <a:t>= </a:t>
            </a:r>
            <a:r>
              <a:rPr lang="en-US" dirty="0" smtClean="0"/>
              <a:t> </a:t>
            </a:r>
            <a:endParaRPr lang="en-US" dirty="0" smtClean="0"/>
          </a:p>
          <a:p>
            <a:pPr marL="1200150" lvl="3" indent="-342900"/>
            <a:r>
              <a:rPr lang="en-US" dirty="0" smtClean="0"/>
              <a:t> </a:t>
            </a:r>
            <a:endParaRPr lang="en-US" dirty="0" smtClean="0"/>
          </a:p>
          <a:p>
            <a:r>
              <a:rPr lang="en-US" dirty="0" smtClean="0"/>
              <a:t>Runoff = Q = (P – 0.2S)</a:t>
            </a:r>
            <a:r>
              <a:rPr lang="en-US" baseline="30000" dirty="0" smtClean="0"/>
              <a:t>2</a:t>
            </a:r>
            <a:r>
              <a:rPr lang="en-US" dirty="0" smtClean="0"/>
              <a:t>/(P + 0.8S)</a:t>
            </a:r>
          </a:p>
          <a:p>
            <a:pPr lvl="1"/>
            <a:r>
              <a:rPr lang="en-US" dirty="0" smtClean="0"/>
              <a:t>Q = </a:t>
            </a:r>
            <a:r>
              <a:rPr lang="en-US" dirty="0" smtClean="0"/>
              <a:t> </a:t>
            </a:r>
            <a:endParaRPr lang="en-US" dirty="0" smtClean="0"/>
          </a:p>
          <a:p>
            <a:endParaRPr lang="en-US" dirty="0" smtClean="0"/>
          </a:p>
          <a:p>
            <a:endParaRPr lang="en-US" dirty="0" smtClean="0"/>
          </a:p>
          <a:p>
            <a:pPr>
              <a:buNone/>
            </a:pPr>
            <a:endParaRPr lang="en-US" dirty="0" smtClean="0"/>
          </a:p>
          <a:p>
            <a:pPr>
              <a:buNone/>
            </a:pPr>
            <a:endParaRPr lang="en-US" dirty="0" smtClean="0"/>
          </a:p>
          <a:p>
            <a:pPr lvl="1"/>
            <a:endParaRPr lang="en-US" dirty="0" smtClean="0"/>
          </a:p>
          <a:p>
            <a:pPr lvl="1"/>
            <a:endParaRPr lang="en-US" dirty="0" smtClean="0"/>
          </a:p>
        </p:txBody>
      </p:sp>
      <p:sp>
        <p:nvSpPr>
          <p:cNvPr id="4" name="TextBox 3"/>
          <p:cNvSpPr txBox="1"/>
          <p:nvPr/>
        </p:nvSpPr>
        <p:spPr>
          <a:xfrm>
            <a:off x="7171344" y="8140"/>
            <a:ext cx="1882888" cy="369332"/>
          </a:xfrm>
          <a:prstGeom prst="rect">
            <a:avLst/>
          </a:prstGeom>
          <a:noFill/>
        </p:spPr>
        <p:txBody>
          <a:bodyPr wrap="none" rtlCol="0">
            <a:spAutoFit/>
          </a:bodyPr>
          <a:lstStyle/>
          <a:p>
            <a:r>
              <a:rPr lang="en-US" dirty="0" smtClean="0"/>
              <a:t>Bio Basin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Residential Continued</a:t>
            </a:r>
            <a:endParaRPr lang="en-US" dirty="0"/>
          </a:p>
        </p:txBody>
      </p:sp>
      <p:sp>
        <p:nvSpPr>
          <p:cNvPr id="3" name="Content Placeholder 2"/>
          <p:cNvSpPr>
            <a:spLocks noGrp="1"/>
          </p:cNvSpPr>
          <p:nvPr>
            <p:ph idx="1"/>
          </p:nvPr>
        </p:nvSpPr>
        <p:spPr>
          <a:xfrm>
            <a:off x="386862" y="1600200"/>
            <a:ext cx="8522676" cy="4525963"/>
          </a:xfrm>
        </p:spPr>
        <p:txBody>
          <a:bodyPr>
            <a:normAutofit fontScale="92500" lnSpcReduction="10000"/>
          </a:bodyPr>
          <a:lstStyle/>
          <a:p>
            <a:r>
              <a:rPr lang="en-US" dirty="0" smtClean="0"/>
              <a:t>Volume of Runoff</a:t>
            </a:r>
          </a:p>
          <a:p>
            <a:pPr lvl="1"/>
            <a:r>
              <a:rPr lang="en-US" dirty="0" err="1" smtClean="0"/>
              <a:t>V</a:t>
            </a:r>
            <a:r>
              <a:rPr lang="en-US" baseline="-25000" dirty="0" err="1" smtClean="0"/>
              <a:t>r</a:t>
            </a:r>
            <a:r>
              <a:rPr lang="en-US" dirty="0" smtClean="0"/>
              <a:t> </a:t>
            </a:r>
            <a:r>
              <a:rPr lang="en-US" dirty="0"/>
              <a:t>= </a:t>
            </a:r>
            <a:r>
              <a:rPr lang="en-US" dirty="0" smtClean="0"/>
              <a:t> </a:t>
            </a:r>
            <a:endParaRPr lang="en-US" dirty="0" smtClean="0"/>
          </a:p>
          <a:p>
            <a:r>
              <a:rPr lang="en-US" dirty="0" smtClean="0"/>
              <a:t>Volume of Infiltration</a:t>
            </a:r>
          </a:p>
          <a:p>
            <a:pPr lvl="1"/>
            <a:r>
              <a:rPr lang="en-US" dirty="0" smtClean="0"/>
              <a:t>V</a:t>
            </a:r>
            <a:r>
              <a:rPr lang="en-US" baseline="-25000" dirty="0" smtClean="0"/>
              <a:t>i</a:t>
            </a:r>
            <a:r>
              <a:rPr lang="en-US" dirty="0" smtClean="0"/>
              <a:t> </a:t>
            </a:r>
            <a:r>
              <a:rPr lang="en-US" dirty="0"/>
              <a:t>= </a:t>
            </a:r>
            <a:r>
              <a:rPr lang="en-US" dirty="0" smtClean="0"/>
              <a:t> </a:t>
            </a:r>
            <a:endParaRPr lang="en-US" dirty="0" smtClean="0"/>
          </a:p>
          <a:p>
            <a:r>
              <a:rPr lang="en-US" dirty="0" smtClean="0"/>
              <a:t>Volume of Basin</a:t>
            </a:r>
          </a:p>
          <a:p>
            <a:pPr lvl="1"/>
            <a:r>
              <a:rPr lang="en-US" dirty="0" err="1" smtClean="0"/>
              <a:t>V</a:t>
            </a:r>
            <a:r>
              <a:rPr lang="en-US" baseline="-25000" dirty="0" err="1" smtClean="0"/>
              <a:t>b</a:t>
            </a:r>
            <a:r>
              <a:rPr lang="en-US" dirty="0" smtClean="0"/>
              <a:t> </a:t>
            </a:r>
            <a:r>
              <a:rPr lang="en-US" dirty="0"/>
              <a:t>= </a:t>
            </a:r>
            <a:r>
              <a:rPr lang="en-US" dirty="0" smtClean="0"/>
              <a:t> </a:t>
            </a:r>
            <a:endParaRPr lang="en-US" dirty="0" smtClean="0"/>
          </a:p>
          <a:p>
            <a:r>
              <a:rPr lang="en-US" dirty="0" smtClean="0"/>
              <a:t>Depth of Basin</a:t>
            </a:r>
          </a:p>
          <a:p>
            <a:pPr lvl="1"/>
            <a:r>
              <a:rPr lang="en-US" dirty="0" err="1" smtClean="0"/>
              <a:t>D</a:t>
            </a:r>
            <a:r>
              <a:rPr lang="en-US" baseline="-25000" dirty="0" err="1" smtClean="0"/>
              <a:t>b</a:t>
            </a:r>
            <a:r>
              <a:rPr lang="en-US" dirty="0" smtClean="0"/>
              <a:t> = </a:t>
            </a:r>
            <a:r>
              <a:rPr lang="en-US" dirty="0" smtClean="0"/>
              <a:t> </a:t>
            </a:r>
            <a:endParaRPr lang="en-US" dirty="0"/>
          </a:p>
          <a:p>
            <a:pPr lvl="2"/>
            <a:r>
              <a:rPr lang="en-US" dirty="0" smtClean="0"/>
              <a:t> </a:t>
            </a:r>
            <a:endParaRPr lang="en-US" dirty="0" smtClean="0"/>
          </a:p>
          <a:p>
            <a:pPr lvl="2"/>
            <a:r>
              <a:rPr lang="en-US" dirty="0" smtClean="0"/>
              <a:t> </a:t>
            </a:r>
            <a:endParaRPr lang="en-US" dirty="0"/>
          </a:p>
          <a:p>
            <a:endParaRPr lang="en-US" dirty="0" smtClean="0"/>
          </a:p>
          <a:p>
            <a:pPr lvl="1"/>
            <a:endParaRPr lang="en-US" dirty="0" smtClean="0"/>
          </a:p>
          <a:p>
            <a:endParaRPr lang="en-US" dirty="0" smtClean="0"/>
          </a:p>
          <a:p>
            <a:endParaRPr lang="en-US" dirty="0" smtClean="0"/>
          </a:p>
          <a:p>
            <a:endParaRPr lang="en-US" dirty="0" smtClean="0"/>
          </a:p>
          <a:p>
            <a:endParaRPr lang="en-US" dirty="0" smtClean="0"/>
          </a:p>
        </p:txBody>
      </p:sp>
      <p:sp>
        <p:nvSpPr>
          <p:cNvPr id="4" name="TextBox 3"/>
          <p:cNvSpPr txBox="1"/>
          <p:nvPr/>
        </p:nvSpPr>
        <p:spPr>
          <a:xfrm>
            <a:off x="7171344" y="8140"/>
            <a:ext cx="1882888" cy="369332"/>
          </a:xfrm>
          <a:prstGeom prst="rect">
            <a:avLst/>
          </a:prstGeom>
          <a:noFill/>
        </p:spPr>
        <p:txBody>
          <a:bodyPr wrap="none" rtlCol="0">
            <a:spAutoFit/>
          </a:bodyPr>
          <a:lstStyle/>
          <a:p>
            <a:r>
              <a:rPr lang="en-US" dirty="0" smtClean="0"/>
              <a:t>Bio Basin 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10886"/>
            <a:ext cx="6400800" cy="598714"/>
          </a:xfrm>
        </p:spPr>
        <p:txBody>
          <a:bodyPr>
            <a:normAutofit fontScale="90000"/>
          </a:bodyPr>
          <a:lstStyle/>
          <a:p>
            <a:pPr algn="l"/>
            <a:r>
              <a:rPr lang="en-US" dirty="0" smtClean="0"/>
              <a:t>Porous    Pavers    </a:t>
            </a:r>
            <a:endParaRPr lang="en-US" dirty="0"/>
          </a:p>
        </p:txBody>
      </p:sp>
      <p:sp>
        <p:nvSpPr>
          <p:cNvPr id="5" name="Rectangle 4"/>
          <p:cNvSpPr/>
          <p:nvPr/>
        </p:nvSpPr>
        <p:spPr>
          <a:xfrm>
            <a:off x="7146787" y="6523502"/>
            <a:ext cx="1997213" cy="369332"/>
          </a:xfrm>
          <a:prstGeom prst="rect">
            <a:avLst/>
          </a:prstGeom>
        </p:spPr>
        <p:txBody>
          <a:bodyPr wrap="none">
            <a:spAutoFit/>
          </a:bodyPr>
          <a:lstStyle/>
          <a:p>
            <a:r>
              <a:rPr lang="en-US" dirty="0"/>
              <a:t>extension.umd.edu</a:t>
            </a:r>
          </a:p>
        </p:txBody>
      </p:sp>
      <p:grpSp>
        <p:nvGrpSpPr>
          <p:cNvPr id="3" name="Group 2"/>
          <p:cNvGrpSpPr/>
          <p:nvPr/>
        </p:nvGrpSpPr>
        <p:grpSpPr>
          <a:xfrm>
            <a:off x="304800" y="16233"/>
            <a:ext cx="8382000" cy="6843944"/>
            <a:chOff x="304800" y="16233"/>
            <a:chExt cx="8382000" cy="6843944"/>
          </a:xfrm>
        </p:grpSpPr>
        <p:pic>
          <p:nvPicPr>
            <p:cNvPr id="23554" name="Picture 2" descr="C:\Users\everett\Pictures\Pictur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233"/>
              <a:ext cx="8382000" cy="68439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05508"/>
              <a:ext cx="2086708" cy="773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57200" y="105508"/>
            <a:ext cx="3446969" cy="646331"/>
          </a:xfrm>
          <a:prstGeom prst="rect">
            <a:avLst/>
          </a:prstGeom>
          <a:noFill/>
        </p:spPr>
        <p:txBody>
          <a:bodyPr wrap="none" rtlCol="0">
            <a:spAutoFit/>
          </a:bodyPr>
          <a:lstStyle/>
          <a:p>
            <a:r>
              <a:rPr lang="en-US" sz="3600" dirty="0"/>
              <a:t>Porous Pavement</a:t>
            </a:r>
          </a:p>
        </p:txBody>
      </p:sp>
    </p:spTree>
    <p:extLst>
      <p:ext uri="{BB962C8B-B14F-4D97-AF65-F5344CB8AC3E}">
        <p14:creationId xmlns:p14="http://schemas.microsoft.com/office/powerpoint/2010/main" val="86612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0781"/>
          </a:xfrm>
        </p:spPr>
        <p:txBody>
          <a:bodyPr>
            <a:normAutofit fontScale="90000"/>
          </a:bodyPr>
          <a:lstStyle/>
          <a:p>
            <a:r>
              <a:rPr lang="en-US" dirty="0" smtClean="0"/>
              <a:t>Porous Pavement</a:t>
            </a:r>
            <a:endParaRPr lang="en-US" dirty="0"/>
          </a:p>
        </p:txBody>
      </p:sp>
      <p:pic>
        <p:nvPicPr>
          <p:cNvPr id="9218" name="Picture 2" descr="http://upload.wikimedia.org/wikipedia/commons/8/8f/Permeable_paver_demon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0781"/>
            <a:ext cx="9144000" cy="60972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28400" y="6488668"/>
            <a:ext cx="2211246" cy="369332"/>
          </a:xfrm>
          <a:prstGeom prst="rect">
            <a:avLst/>
          </a:prstGeom>
          <a:noFill/>
        </p:spPr>
        <p:txBody>
          <a:bodyPr wrap="none" rtlCol="0">
            <a:spAutoFit/>
          </a:bodyPr>
          <a:lstStyle/>
          <a:p>
            <a:r>
              <a:rPr lang="en-US" dirty="0" smtClean="0"/>
              <a:t>upload.wikimedia.org</a:t>
            </a:r>
            <a:endParaRPr lang="en-US" dirty="0"/>
          </a:p>
        </p:txBody>
      </p:sp>
    </p:spTree>
    <p:extLst>
      <p:ext uri="{BB962C8B-B14F-4D97-AF65-F5344CB8AC3E}">
        <p14:creationId xmlns:p14="http://schemas.microsoft.com/office/powerpoint/2010/main" val="3832038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Concrete</a:t>
            </a:r>
            <a:endParaRPr lang="en-US" dirty="0"/>
          </a:p>
        </p:txBody>
      </p:sp>
      <p:sp>
        <p:nvSpPr>
          <p:cNvPr id="3" name="Content Placeholder 2"/>
          <p:cNvSpPr>
            <a:spLocks noGrp="1"/>
          </p:cNvSpPr>
          <p:nvPr>
            <p:ph sz="half" idx="1"/>
          </p:nvPr>
        </p:nvSpPr>
        <p:spPr>
          <a:xfrm>
            <a:off x="398585" y="990600"/>
            <a:ext cx="4759569" cy="2491155"/>
          </a:xfrm>
        </p:spPr>
        <p:txBody>
          <a:bodyPr/>
          <a:lstStyle/>
          <a:p>
            <a:r>
              <a:rPr lang="en-US" dirty="0"/>
              <a:t>Porous</a:t>
            </a:r>
          </a:p>
          <a:p>
            <a:pPr lvl="1"/>
            <a:r>
              <a:rPr lang="en-US" dirty="0"/>
              <a:t>Cement</a:t>
            </a:r>
          </a:p>
          <a:p>
            <a:pPr lvl="1"/>
            <a:r>
              <a:rPr lang="en-US" dirty="0"/>
              <a:t>Large Aggregate</a:t>
            </a:r>
          </a:p>
          <a:p>
            <a:pPr lvl="1"/>
            <a:r>
              <a:rPr lang="en-US" dirty="0" smtClean="0"/>
              <a:t> </a:t>
            </a:r>
            <a:endParaRPr lang="en-US" dirty="0" smtClean="0"/>
          </a:p>
          <a:p>
            <a:pPr lvl="1"/>
            <a:r>
              <a:rPr lang="en-US" dirty="0" smtClean="0"/>
              <a:t>Result: </a:t>
            </a:r>
            <a:r>
              <a:rPr lang="en-US" dirty="0" smtClean="0"/>
              <a:t> </a:t>
            </a:r>
            <a:endParaRPr lang="en-US" dirty="0"/>
          </a:p>
          <a:p>
            <a:endParaRPr lang="en-US" dirty="0"/>
          </a:p>
        </p:txBody>
      </p:sp>
      <p:sp>
        <p:nvSpPr>
          <p:cNvPr id="4" name="Content Placeholder 3"/>
          <p:cNvSpPr>
            <a:spLocks noGrp="1"/>
          </p:cNvSpPr>
          <p:nvPr>
            <p:ph sz="half" idx="2"/>
          </p:nvPr>
        </p:nvSpPr>
        <p:spPr>
          <a:xfrm>
            <a:off x="5158154" y="990601"/>
            <a:ext cx="3985846" cy="2491154"/>
          </a:xfrm>
        </p:spPr>
        <p:txBody>
          <a:bodyPr/>
          <a:lstStyle/>
          <a:p>
            <a:r>
              <a:rPr lang="en-US" dirty="0"/>
              <a:t>Normal</a:t>
            </a:r>
          </a:p>
          <a:p>
            <a:pPr lvl="1"/>
            <a:r>
              <a:rPr lang="en-US" dirty="0"/>
              <a:t>Cement</a:t>
            </a:r>
          </a:p>
          <a:p>
            <a:pPr lvl="1"/>
            <a:r>
              <a:rPr lang="en-US" dirty="0"/>
              <a:t>Large Aggregate</a:t>
            </a:r>
          </a:p>
          <a:p>
            <a:pPr lvl="1"/>
            <a:r>
              <a:rPr lang="en-US" dirty="0"/>
              <a:t>Small </a:t>
            </a:r>
            <a:r>
              <a:rPr lang="en-US" dirty="0" smtClean="0"/>
              <a:t>Aggregate</a:t>
            </a:r>
          </a:p>
          <a:p>
            <a:pPr lvl="1"/>
            <a:r>
              <a:rPr lang="en-US" dirty="0" smtClean="0"/>
              <a:t>Result: few voids</a:t>
            </a:r>
            <a:endParaRPr lang="en-US" dirty="0"/>
          </a:p>
        </p:txBody>
      </p:sp>
      <p:pic>
        <p:nvPicPr>
          <p:cNvPr id="8194" name="Picture 2" descr="concr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6" y="3404061"/>
            <a:ext cx="4752975" cy="3162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1" y="6488668"/>
            <a:ext cx="2590800" cy="369332"/>
          </a:xfrm>
          <a:prstGeom prst="rect">
            <a:avLst/>
          </a:prstGeom>
          <a:noFill/>
        </p:spPr>
        <p:txBody>
          <a:bodyPr wrap="square" rtlCol="0">
            <a:spAutoFit/>
          </a:bodyPr>
          <a:lstStyle/>
          <a:p>
            <a:r>
              <a:rPr lang="en-US" dirty="0" smtClean="0"/>
              <a:t>archive.inside.iastate.edu</a:t>
            </a:r>
            <a:endParaRPr lang="en-US" dirty="0"/>
          </a:p>
        </p:txBody>
      </p:sp>
    </p:spTree>
    <p:extLst>
      <p:ext uri="{BB962C8B-B14F-4D97-AF65-F5344CB8AC3E}">
        <p14:creationId xmlns:p14="http://schemas.microsoft.com/office/powerpoint/2010/main" val="3539300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huffingtonpost.com/2012-03-16-PorousPavement_PaerdegatBasinCSOthumb500x37558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4" y="410307"/>
            <a:ext cx="7666892" cy="5750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6443991"/>
            <a:ext cx="2840906" cy="369332"/>
          </a:xfrm>
          <a:prstGeom prst="rect">
            <a:avLst/>
          </a:prstGeom>
          <a:noFill/>
        </p:spPr>
        <p:txBody>
          <a:bodyPr wrap="none" rtlCol="0">
            <a:spAutoFit/>
          </a:bodyPr>
          <a:lstStyle/>
          <a:p>
            <a:r>
              <a:rPr lang="en-US" dirty="0" smtClean="0"/>
              <a:t>images.huffingtonpost.com</a:t>
            </a:r>
            <a:endParaRPr lang="en-US" dirty="0"/>
          </a:p>
        </p:txBody>
      </p:sp>
    </p:spTree>
    <p:extLst>
      <p:ext uri="{BB962C8B-B14F-4D97-AF65-F5344CB8AC3E}">
        <p14:creationId xmlns:p14="http://schemas.microsoft.com/office/powerpoint/2010/main" val="810060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owimpactdevelopment.org/greenstreets/images/porous_concrete_washing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9255" cy="6740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3767" y="6241981"/>
            <a:ext cx="3415487" cy="369332"/>
          </a:xfrm>
          <a:prstGeom prst="rect">
            <a:avLst/>
          </a:prstGeom>
          <a:noFill/>
        </p:spPr>
        <p:txBody>
          <a:bodyPr wrap="none" rtlCol="0">
            <a:spAutoFit/>
          </a:bodyPr>
          <a:lstStyle/>
          <a:p>
            <a:r>
              <a:rPr lang="en-US" dirty="0" smtClean="0">
                <a:solidFill>
                  <a:schemeClr val="bg1"/>
                </a:solidFill>
              </a:rPr>
              <a:t>www.lowimpactdevelopment.org</a:t>
            </a:r>
            <a:endParaRPr lang="en-US" dirty="0">
              <a:solidFill>
                <a:schemeClr val="bg1"/>
              </a:solidFill>
            </a:endParaRPr>
          </a:p>
        </p:txBody>
      </p:sp>
    </p:spTree>
    <p:extLst>
      <p:ext uri="{BB962C8B-B14F-4D97-AF65-F5344CB8AC3E}">
        <p14:creationId xmlns:p14="http://schemas.microsoft.com/office/powerpoint/2010/main" val="540178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Porous Pavement Storage &amp; Infiltration</a:t>
            </a:r>
            <a:endParaRPr lang="en-US" dirty="0"/>
          </a:p>
        </p:txBody>
      </p:sp>
      <p:pic>
        <p:nvPicPr>
          <p:cNvPr id="13314" name="Picture 2" descr="http://www.capecodgroundwater.org/stormwaterpage/BMP_pictures/perm.pavement_cross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87962"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6553200"/>
            <a:ext cx="3064109" cy="369332"/>
          </a:xfrm>
          <a:prstGeom prst="rect">
            <a:avLst/>
          </a:prstGeom>
          <a:noFill/>
        </p:spPr>
        <p:txBody>
          <a:bodyPr wrap="none" rtlCol="0">
            <a:spAutoFit/>
          </a:bodyPr>
          <a:lstStyle/>
          <a:p>
            <a:r>
              <a:rPr lang="en-US" dirty="0" smtClean="0"/>
              <a:t>www.capecodgroundwater.org</a:t>
            </a:r>
            <a:endParaRPr lang="en-US" dirty="0"/>
          </a:p>
        </p:txBody>
      </p:sp>
    </p:spTree>
    <p:extLst>
      <p:ext uri="{BB962C8B-B14F-4D97-AF65-F5344CB8AC3E}">
        <p14:creationId xmlns:p14="http://schemas.microsoft.com/office/powerpoint/2010/main" val="2608732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Profile</a:t>
            </a:r>
            <a:endParaRPr lang="en-US" dirty="0"/>
          </a:p>
        </p:txBody>
      </p:sp>
      <p:sp>
        <p:nvSpPr>
          <p:cNvPr id="4" name="Rectangle 3"/>
          <p:cNvSpPr/>
          <p:nvPr/>
        </p:nvSpPr>
        <p:spPr>
          <a:xfrm>
            <a:off x="838200" y="1828800"/>
            <a:ext cx="7543800" cy="6096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Porous Concrete</a:t>
            </a:r>
            <a:endParaRPr lang="en-US" dirty="0" smtClean="0">
              <a:solidFill>
                <a:schemeClr val="tx1"/>
              </a:solidFill>
            </a:endParaRPr>
          </a:p>
          <a:p>
            <a:pPr algn="ctr"/>
            <a:r>
              <a:rPr lang="en-US" u="sng" dirty="0" smtClean="0">
                <a:solidFill>
                  <a:schemeClr val="tx1"/>
                </a:solidFill>
              </a:rPr>
              <a:t>Storage</a:t>
            </a:r>
            <a:r>
              <a:rPr lang="en-US" dirty="0" smtClean="0">
                <a:solidFill>
                  <a:schemeClr val="tx1"/>
                </a:solidFill>
              </a:rPr>
              <a:t> (Typical void space = 15 %)</a:t>
            </a:r>
            <a:endParaRPr lang="en-US" dirty="0">
              <a:solidFill>
                <a:schemeClr val="tx1"/>
              </a:solidFill>
            </a:endParaRPr>
          </a:p>
        </p:txBody>
      </p:sp>
      <p:sp>
        <p:nvSpPr>
          <p:cNvPr id="5" name="Rectangle 4"/>
          <p:cNvSpPr/>
          <p:nvPr/>
        </p:nvSpPr>
        <p:spPr>
          <a:xfrm>
            <a:off x="838200" y="2438400"/>
            <a:ext cx="7543800" cy="14478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Subbase</a:t>
            </a:r>
            <a:r>
              <a:rPr lang="en-US" dirty="0" smtClean="0">
                <a:solidFill>
                  <a:schemeClr val="tx1"/>
                </a:solidFill>
              </a:rPr>
              <a:t> – Compacted Stone Aggregate</a:t>
            </a:r>
          </a:p>
          <a:p>
            <a:pPr algn="ctr"/>
            <a:r>
              <a:rPr lang="en-US" u="sng" dirty="0" smtClean="0">
                <a:solidFill>
                  <a:schemeClr val="tx1"/>
                </a:solidFill>
              </a:rPr>
              <a:t>Storage</a:t>
            </a:r>
          </a:p>
          <a:p>
            <a:pPr algn="ctr"/>
            <a:r>
              <a:rPr lang="en-US" dirty="0" smtClean="0">
                <a:solidFill>
                  <a:schemeClr val="tx1"/>
                </a:solidFill>
              </a:rPr>
              <a:t>High void space, up to 40 %</a:t>
            </a:r>
            <a:endParaRPr lang="en-US" dirty="0">
              <a:solidFill>
                <a:schemeClr val="tx1"/>
              </a:solidFill>
            </a:endParaRPr>
          </a:p>
        </p:txBody>
      </p:sp>
      <p:sp>
        <p:nvSpPr>
          <p:cNvPr id="6" name="Rectangle 5"/>
          <p:cNvSpPr/>
          <p:nvPr/>
        </p:nvSpPr>
        <p:spPr>
          <a:xfrm>
            <a:off x="838200" y="3886200"/>
            <a:ext cx="7543800" cy="14478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Subgrade</a:t>
            </a:r>
            <a:r>
              <a:rPr lang="en-US" dirty="0" smtClean="0">
                <a:solidFill>
                  <a:schemeClr val="tx1"/>
                </a:solidFill>
              </a:rPr>
              <a:t> – Compacted Soil</a:t>
            </a:r>
          </a:p>
          <a:p>
            <a:pPr algn="ctr"/>
            <a:r>
              <a:rPr lang="en-US" u="sng" dirty="0" smtClean="0">
                <a:solidFill>
                  <a:schemeClr val="tx1"/>
                </a:solidFill>
              </a:rPr>
              <a:t>Infiltration</a:t>
            </a:r>
          </a:p>
          <a:p>
            <a:pPr algn="ctr"/>
            <a:r>
              <a:rPr lang="en-US" dirty="0" smtClean="0">
                <a:solidFill>
                  <a:schemeClr val="tx1"/>
                </a:solidFill>
              </a:rPr>
              <a:t>Looking for infiltration rate ~ 0.5 in/</a:t>
            </a:r>
            <a:r>
              <a:rPr lang="en-US" dirty="0" err="1" smtClean="0">
                <a:solidFill>
                  <a:schemeClr val="tx1"/>
                </a:solidFill>
              </a:rPr>
              <a:t>hr</a:t>
            </a:r>
            <a:endParaRPr lang="en-US" dirty="0">
              <a:solidFill>
                <a:schemeClr val="tx1"/>
              </a:solidFill>
            </a:endParaRPr>
          </a:p>
        </p:txBody>
      </p:sp>
    </p:spTree>
    <p:extLst>
      <p:ext uri="{BB962C8B-B14F-4D97-AF65-F5344CB8AC3E}">
        <p14:creationId xmlns:p14="http://schemas.microsoft.com/office/powerpoint/2010/main" val="3280754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Porous Pavement Benefits</a:t>
            </a:r>
            <a:endParaRPr lang="en-US" dirty="0"/>
          </a:p>
        </p:txBody>
      </p:sp>
      <p:sp>
        <p:nvSpPr>
          <p:cNvPr id="3" name="Content Placeholder 2"/>
          <p:cNvSpPr>
            <a:spLocks noGrp="1"/>
          </p:cNvSpPr>
          <p:nvPr>
            <p:ph idx="1"/>
          </p:nvPr>
        </p:nvSpPr>
        <p:spPr/>
        <p:txBody>
          <a:bodyPr/>
          <a:lstStyle/>
          <a:p>
            <a:r>
              <a:rPr lang="en-US" dirty="0" smtClean="0"/>
              <a:t> </a:t>
            </a:r>
            <a:endParaRPr lang="en-US" dirty="0" smtClean="0"/>
          </a:p>
          <a:p>
            <a:pPr lvl="1"/>
            <a:r>
              <a:rPr lang="en-US" dirty="0" smtClean="0"/>
              <a:t> </a:t>
            </a:r>
            <a:endParaRPr lang="en-US" dirty="0" smtClean="0"/>
          </a:p>
          <a:p>
            <a:r>
              <a:rPr lang="en-US" dirty="0" smtClean="0"/>
              <a:t> </a:t>
            </a:r>
            <a:endParaRPr lang="en-US" dirty="0" smtClean="0"/>
          </a:p>
          <a:p>
            <a:pPr lvl="1"/>
            <a:r>
              <a:rPr lang="en-US" dirty="0" smtClean="0"/>
              <a:t> </a:t>
            </a:r>
            <a:endParaRPr lang="en-US" dirty="0" smtClean="0"/>
          </a:p>
          <a:p>
            <a:r>
              <a:rPr lang="en-US" dirty="0" smtClean="0"/>
              <a:t> </a:t>
            </a:r>
            <a:endParaRPr lang="en-US" dirty="0" smtClean="0"/>
          </a:p>
          <a:p>
            <a:pPr lvl="1"/>
            <a:r>
              <a:rPr lang="en-US" dirty="0" smtClean="0"/>
              <a:t> </a:t>
            </a:r>
            <a:endParaRPr lang="en-US" dirty="0" smtClean="0"/>
          </a:p>
          <a:p>
            <a:r>
              <a:rPr lang="en-US" dirty="0" smtClean="0"/>
              <a:t> </a:t>
            </a:r>
            <a:endParaRPr lang="en-US" dirty="0"/>
          </a:p>
        </p:txBody>
      </p:sp>
    </p:spTree>
    <p:extLst>
      <p:ext uri="{BB962C8B-B14F-4D97-AF65-F5344CB8AC3E}">
        <p14:creationId xmlns:p14="http://schemas.microsoft.com/office/powerpoint/2010/main" val="287239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26"/>
            <a:ext cx="9144000" cy="1143000"/>
          </a:xfrm>
        </p:spPr>
        <p:txBody>
          <a:bodyPr/>
          <a:lstStyle/>
          <a:p>
            <a:r>
              <a:rPr lang="en-US" dirty="0" smtClean="0"/>
              <a:t>Storm Water</a:t>
            </a:r>
            <a:endParaRPr lang="en-US" dirty="0"/>
          </a:p>
        </p:txBody>
      </p:sp>
      <p:sp>
        <p:nvSpPr>
          <p:cNvPr id="3" name="Content Placeholder 2"/>
          <p:cNvSpPr>
            <a:spLocks noGrp="1"/>
          </p:cNvSpPr>
          <p:nvPr>
            <p:ph idx="1"/>
          </p:nvPr>
        </p:nvSpPr>
        <p:spPr>
          <a:xfrm>
            <a:off x="457200" y="1169126"/>
            <a:ext cx="8229600" cy="5384074"/>
          </a:xfrm>
        </p:spPr>
        <p:txBody>
          <a:bodyPr>
            <a:normAutofit lnSpcReduction="10000"/>
          </a:bodyPr>
          <a:lstStyle/>
          <a:p>
            <a:r>
              <a:rPr lang="en-US" dirty="0" smtClean="0"/>
              <a:t>Pre development</a:t>
            </a:r>
          </a:p>
          <a:p>
            <a:pPr lvl="1"/>
            <a:r>
              <a:rPr lang="en-US" dirty="0" smtClean="0"/>
              <a:t>Trapped in puddles, or</a:t>
            </a:r>
          </a:p>
          <a:p>
            <a:pPr lvl="1"/>
            <a:r>
              <a:rPr lang="en-US" dirty="0" smtClean="0"/>
              <a:t>Overland flow impeded by vegetation, and</a:t>
            </a:r>
          </a:p>
          <a:p>
            <a:pPr lvl="1"/>
            <a:r>
              <a:rPr lang="en-US" dirty="0"/>
              <a:t>Infiltration into </a:t>
            </a:r>
            <a:r>
              <a:rPr lang="en-US" dirty="0" smtClean="0"/>
              <a:t>ground</a:t>
            </a:r>
          </a:p>
          <a:p>
            <a:pPr lvl="1"/>
            <a:r>
              <a:rPr lang="en-US" dirty="0" smtClean="0"/>
              <a:t>Plenty of evapotranspiration</a:t>
            </a:r>
          </a:p>
          <a:p>
            <a:pPr lvl="1"/>
            <a:r>
              <a:rPr lang="en-US" b="1" dirty="0" smtClean="0"/>
              <a:t>Stream Result</a:t>
            </a:r>
            <a:r>
              <a:rPr lang="en-US" dirty="0" smtClean="0"/>
              <a:t>: </a:t>
            </a:r>
            <a:r>
              <a:rPr lang="en-US" dirty="0" smtClean="0"/>
              <a:t> </a:t>
            </a:r>
          </a:p>
          <a:p>
            <a:r>
              <a:rPr lang="en-US" dirty="0" smtClean="0"/>
              <a:t>Post development</a:t>
            </a:r>
          </a:p>
          <a:p>
            <a:pPr lvl="1"/>
            <a:r>
              <a:rPr lang="en-US" dirty="0" smtClean="0"/>
              <a:t>Impervious </a:t>
            </a:r>
            <a:r>
              <a:rPr lang="en-US" dirty="0" smtClean="0"/>
              <a:t>surfaces reduce all of these</a:t>
            </a:r>
          </a:p>
          <a:p>
            <a:pPr lvl="1"/>
            <a:r>
              <a:rPr lang="en-US" b="1" dirty="0" smtClean="0"/>
              <a:t>Stream Result</a:t>
            </a:r>
            <a:r>
              <a:rPr lang="en-US" dirty="0" smtClean="0"/>
              <a:t>:</a:t>
            </a:r>
          </a:p>
          <a:p>
            <a:pPr lvl="2"/>
            <a:r>
              <a:rPr lang="en-US" dirty="0" smtClean="0"/>
              <a:t> </a:t>
            </a:r>
            <a:endParaRPr lang="en-US" dirty="0" smtClean="0"/>
          </a:p>
          <a:p>
            <a:pPr lvl="2"/>
            <a:r>
              <a:rPr lang="en-US" dirty="0" smtClean="0"/>
              <a:t> </a:t>
            </a:r>
            <a:endParaRPr lang="en-US" dirty="0"/>
          </a:p>
        </p:txBody>
      </p:sp>
    </p:spTree>
    <p:extLst>
      <p:ext uri="{BB962C8B-B14F-4D97-AF65-F5344CB8AC3E}">
        <p14:creationId xmlns:p14="http://schemas.microsoft.com/office/powerpoint/2010/main" val="585144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895600"/>
            <a:ext cx="8305800" cy="3962400"/>
            <a:chOff x="381000" y="14056"/>
            <a:chExt cx="8305800" cy="3962400"/>
          </a:xfrm>
        </p:grpSpPr>
        <p:pic>
          <p:nvPicPr>
            <p:cNvPr id="5" name="Picture 2" descr="C:\Users\everett\Pictures\Picture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909" b="42103"/>
            <a:stretch/>
          </p:blipFill>
          <p:spPr bwMode="auto">
            <a:xfrm>
              <a:off x="381000" y="14056"/>
              <a:ext cx="8305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05508"/>
              <a:ext cx="2743200" cy="188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0"/>
            <a:ext cx="9144000" cy="868363"/>
          </a:xfrm>
        </p:spPr>
        <p:txBody>
          <a:bodyPr/>
          <a:lstStyle/>
          <a:p>
            <a:r>
              <a:rPr lang="en-US" dirty="0" smtClean="0"/>
              <a:t>Passive versus Active</a:t>
            </a:r>
            <a:endParaRPr lang="en-US" dirty="0"/>
          </a:p>
        </p:txBody>
      </p:sp>
      <p:sp>
        <p:nvSpPr>
          <p:cNvPr id="3" name="Content Placeholder 2"/>
          <p:cNvSpPr>
            <a:spLocks noGrp="1"/>
          </p:cNvSpPr>
          <p:nvPr>
            <p:ph sz="half" idx="1"/>
          </p:nvPr>
        </p:nvSpPr>
        <p:spPr>
          <a:xfrm>
            <a:off x="381000" y="990600"/>
            <a:ext cx="4038600" cy="4525963"/>
          </a:xfrm>
        </p:spPr>
        <p:txBody>
          <a:bodyPr/>
          <a:lstStyle/>
          <a:p>
            <a:r>
              <a:rPr lang="en-US" dirty="0" smtClean="0"/>
              <a:t>Passive</a:t>
            </a:r>
          </a:p>
          <a:p>
            <a:pPr lvl="1"/>
            <a:r>
              <a:rPr lang="en-US" dirty="0" smtClean="0"/>
              <a:t>Only handles rain that falls on the porous pavement</a:t>
            </a:r>
          </a:p>
        </p:txBody>
      </p:sp>
      <p:sp>
        <p:nvSpPr>
          <p:cNvPr id="7" name="Content Placeholder 6"/>
          <p:cNvSpPr>
            <a:spLocks noGrp="1"/>
          </p:cNvSpPr>
          <p:nvPr>
            <p:ph sz="half" idx="2"/>
          </p:nvPr>
        </p:nvSpPr>
        <p:spPr>
          <a:xfrm>
            <a:off x="4595308" y="998668"/>
            <a:ext cx="4038600" cy="4525963"/>
          </a:xfrm>
        </p:spPr>
        <p:txBody>
          <a:bodyPr/>
          <a:lstStyle/>
          <a:p>
            <a:r>
              <a:rPr lang="en-US" dirty="0"/>
              <a:t>Active</a:t>
            </a:r>
          </a:p>
          <a:p>
            <a:pPr lvl="1"/>
            <a:r>
              <a:rPr lang="en-US" dirty="0"/>
              <a:t>Can handle runoff from surrounding areas</a:t>
            </a:r>
          </a:p>
          <a:p>
            <a:endParaRPr lang="en-US" dirty="0"/>
          </a:p>
        </p:txBody>
      </p:sp>
    </p:spTree>
    <p:extLst>
      <p:ext uri="{BB962C8B-B14F-4D97-AF65-F5344CB8AC3E}">
        <p14:creationId xmlns:p14="http://schemas.microsoft.com/office/powerpoint/2010/main" val="213152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Rainfall Duration</a:t>
            </a:r>
            <a:endParaRPr lang="en-US" dirty="0"/>
          </a:p>
        </p:txBody>
      </p:sp>
      <p:sp>
        <p:nvSpPr>
          <p:cNvPr id="3" name="Content Placeholder 2"/>
          <p:cNvSpPr>
            <a:spLocks noGrp="1"/>
          </p:cNvSpPr>
          <p:nvPr>
            <p:ph idx="1"/>
          </p:nvPr>
        </p:nvSpPr>
        <p:spPr/>
        <p:txBody>
          <a:bodyPr>
            <a:normAutofit/>
          </a:bodyPr>
          <a:lstStyle/>
          <a:p>
            <a:r>
              <a:rPr lang="en-US" dirty="0" smtClean="0"/>
              <a:t>Design can be based on:</a:t>
            </a:r>
          </a:p>
          <a:p>
            <a:pPr lvl="1"/>
            <a:r>
              <a:rPr lang="en-US" dirty="0" smtClean="0"/>
              <a:t>Precipitation during 24 hour period</a:t>
            </a:r>
          </a:p>
          <a:p>
            <a:pPr lvl="1"/>
            <a:r>
              <a:rPr lang="en-US" dirty="0"/>
              <a:t>P</a:t>
            </a:r>
            <a:r>
              <a:rPr lang="en-US" dirty="0" smtClean="0"/>
              <a:t>recipitation during 2 hour period</a:t>
            </a:r>
          </a:p>
          <a:p>
            <a:endParaRPr lang="en-US" dirty="0"/>
          </a:p>
          <a:p>
            <a:r>
              <a:rPr lang="en-US" dirty="0" smtClean="0"/>
              <a:t>Design storm depends on how often one can accept system overflow</a:t>
            </a:r>
          </a:p>
          <a:p>
            <a:pPr lvl="1"/>
            <a:r>
              <a:rPr lang="en-US" dirty="0"/>
              <a:t>E</a:t>
            </a:r>
            <a:r>
              <a:rPr lang="en-US" dirty="0" smtClean="0"/>
              <a:t>very two years? Five? </a:t>
            </a:r>
            <a:r>
              <a:rPr lang="en-US" dirty="0"/>
              <a:t>T</a:t>
            </a:r>
            <a:r>
              <a:rPr lang="en-US" dirty="0" smtClean="0"/>
              <a:t>en?</a:t>
            </a:r>
            <a:endParaRPr lang="en-US" dirty="0"/>
          </a:p>
        </p:txBody>
      </p:sp>
    </p:spTree>
    <p:extLst>
      <p:ext uri="{BB962C8B-B14F-4D97-AF65-F5344CB8AC3E}">
        <p14:creationId xmlns:p14="http://schemas.microsoft.com/office/powerpoint/2010/main" val="349390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Glassboro</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4471410"/>
              </p:ext>
            </p:extLst>
          </p:nvPr>
        </p:nvGraphicFramePr>
        <p:xfrm>
          <a:off x="457200" y="1600200"/>
          <a:ext cx="8229600" cy="2499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Recurrence Interval,</a:t>
                      </a:r>
                      <a:r>
                        <a:rPr lang="en-US" sz="2800" baseline="0" dirty="0" smtClean="0"/>
                        <a:t> </a:t>
                      </a:r>
                      <a:r>
                        <a:rPr lang="en-US" sz="2800" baseline="0" dirty="0" err="1" smtClean="0"/>
                        <a:t>Yr</a:t>
                      </a:r>
                      <a:endParaRPr lang="en-US" sz="2800" dirty="0" smtClean="0"/>
                    </a:p>
                  </a:txBody>
                  <a:tcPr/>
                </a:tc>
                <a:tc>
                  <a:txBody>
                    <a:bodyPr/>
                    <a:lstStyle/>
                    <a:p>
                      <a:pPr algn="ctr"/>
                      <a:r>
                        <a:rPr lang="en-US" sz="2800" dirty="0" smtClean="0"/>
                        <a:t>2 Hour</a:t>
                      </a:r>
                      <a:r>
                        <a:rPr lang="en-US" sz="2800" baseline="0" dirty="0" smtClean="0"/>
                        <a:t> Precipitation, in</a:t>
                      </a:r>
                      <a:endParaRPr lang="en-US" sz="2800" dirty="0"/>
                    </a:p>
                  </a:txBody>
                  <a:tcPr/>
                </a:tc>
                <a:tc>
                  <a:txBody>
                    <a:bodyPr/>
                    <a:lstStyle/>
                    <a:p>
                      <a:pPr algn="ctr"/>
                      <a:r>
                        <a:rPr lang="en-US" sz="2800" dirty="0" smtClean="0"/>
                        <a:t>24 Hours Precipitation, in</a:t>
                      </a:r>
                      <a:endParaRPr lang="en-US" sz="2800" dirty="0"/>
                    </a:p>
                  </a:txBody>
                  <a:tcPr/>
                </a:tc>
              </a:tr>
              <a:tr h="370840">
                <a:tc>
                  <a:txBody>
                    <a:bodyPr/>
                    <a:lstStyle/>
                    <a:p>
                      <a:pPr algn="ctr"/>
                      <a:r>
                        <a:rPr lang="en-US" sz="2800" dirty="0" smtClean="0"/>
                        <a:t>2</a:t>
                      </a:r>
                      <a:endParaRPr lang="en-US" sz="2800" dirty="0"/>
                    </a:p>
                  </a:txBody>
                  <a:tcPr/>
                </a:tc>
                <a:tc>
                  <a:txBody>
                    <a:bodyPr/>
                    <a:lstStyle/>
                    <a:p>
                      <a:pPr algn="ctr"/>
                      <a:r>
                        <a:rPr lang="en-US" sz="2800" dirty="0" smtClean="0"/>
                        <a:t>1.75</a:t>
                      </a:r>
                      <a:endParaRPr lang="en-US" sz="2800" dirty="0"/>
                    </a:p>
                  </a:txBody>
                  <a:tcPr/>
                </a:tc>
                <a:tc>
                  <a:txBody>
                    <a:bodyPr/>
                    <a:lstStyle/>
                    <a:p>
                      <a:pPr algn="ctr"/>
                      <a:r>
                        <a:rPr lang="en-US" sz="2800" dirty="0" smtClean="0"/>
                        <a:t>4.26</a:t>
                      </a:r>
                      <a:endParaRPr lang="en-US" sz="2800" dirty="0"/>
                    </a:p>
                  </a:txBody>
                  <a:tcPr/>
                </a:tc>
              </a:tr>
              <a:tr h="370840">
                <a:tc>
                  <a:txBody>
                    <a:bodyPr/>
                    <a:lstStyle/>
                    <a:p>
                      <a:pPr algn="ctr"/>
                      <a:r>
                        <a:rPr lang="en-US" sz="2800" dirty="0" smtClean="0"/>
                        <a:t>10</a:t>
                      </a:r>
                      <a:endParaRPr lang="en-US" sz="2800" dirty="0"/>
                    </a:p>
                  </a:txBody>
                  <a:tcPr/>
                </a:tc>
                <a:tc>
                  <a:txBody>
                    <a:bodyPr/>
                    <a:lstStyle/>
                    <a:p>
                      <a:pPr algn="ctr"/>
                      <a:r>
                        <a:rPr lang="en-US" sz="2800" dirty="0" smtClean="0"/>
                        <a:t>2.55</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5.08</a:t>
                      </a:r>
                    </a:p>
                  </a:txBody>
                  <a:tcPr/>
                </a:tc>
              </a:tr>
              <a:tr h="370840">
                <a:tc>
                  <a:txBody>
                    <a:bodyPr/>
                    <a:lstStyle/>
                    <a:p>
                      <a:pPr algn="ctr"/>
                      <a:r>
                        <a:rPr lang="en-US" sz="2800" dirty="0" smtClean="0"/>
                        <a:t>50</a:t>
                      </a:r>
                      <a:endParaRPr lang="en-US" sz="2800" dirty="0"/>
                    </a:p>
                  </a:txBody>
                  <a:tcPr/>
                </a:tc>
                <a:tc>
                  <a:txBody>
                    <a:bodyPr/>
                    <a:lstStyle/>
                    <a:p>
                      <a:pPr algn="ctr"/>
                      <a:r>
                        <a:rPr lang="en-US" sz="2800" dirty="0" smtClean="0"/>
                        <a:t>3.41</a:t>
                      </a:r>
                      <a:endParaRPr lang="en-US" sz="2800" dirty="0"/>
                    </a:p>
                  </a:txBody>
                  <a:tcPr/>
                </a:tc>
                <a:tc>
                  <a:txBody>
                    <a:bodyPr/>
                    <a:lstStyle/>
                    <a:p>
                      <a:pPr algn="ctr"/>
                      <a:r>
                        <a:rPr lang="en-US" sz="2800" dirty="0" smtClean="0"/>
                        <a:t>7.39</a:t>
                      </a:r>
                      <a:endParaRPr lang="en-US" sz="2800" dirty="0"/>
                    </a:p>
                  </a:txBody>
                  <a:tcPr/>
                </a:tc>
              </a:tr>
            </a:tbl>
          </a:graphicData>
        </a:graphic>
      </p:graphicFrame>
      <p:sp>
        <p:nvSpPr>
          <p:cNvPr id="7" name="TextBox 6"/>
          <p:cNvSpPr txBox="1"/>
          <p:nvPr/>
        </p:nvSpPr>
        <p:spPr>
          <a:xfrm>
            <a:off x="1447800" y="5029200"/>
            <a:ext cx="5673797" cy="369332"/>
          </a:xfrm>
          <a:prstGeom prst="rect">
            <a:avLst/>
          </a:prstGeom>
          <a:noFill/>
        </p:spPr>
        <p:txBody>
          <a:bodyPr wrap="none" rtlCol="0">
            <a:spAutoFit/>
          </a:bodyPr>
          <a:lstStyle/>
          <a:p>
            <a:r>
              <a:rPr lang="en-US" dirty="0" smtClean="0"/>
              <a:t>And storms are getting bigger as a result of climate change</a:t>
            </a:r>
            <a:endParaRPr lang="en-US" dirty="0"/>
          </a:p>
        </p:txBody>
      </p:sp>
    </p:spTree>
    <p:extLst>
      <p:ext uri="{BB962C8B-B14F-4D97-AF65-F5344CB8AC3E}">
        <p14:creationId xmlns:p14="http://schemas.microsoft.com/office/powerpoint/2010/main" val="1765681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Basis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Permeability of Porous Concrete</a:t>
            </a:r>
          </a:p>
          <a:p>
            <a:pPr lvl="1"/>
            <a:r>
              <a:rPr lang="en-US" dirty="0" smtClean="0"/>
              <a:t>Typically NOT an issue: 288 in/</a:t>
            </a:r>
            <a:r>
              <a:rPr lang="en-US" dirty="0" err="1" smtClean="0"/>
              <a:t>hr</a:t>
            </a:r>
            <a:r>
              <a:rPr lang="en-US" dirty="0" smtClean="0"/>
              <a:t>!</a:t>
            </a:r>
          </a:p>
          <a:p>
            <a:r>
              <a:rPr lang="en-US" dirty="0" smtClean="0"/>
              <a:t>Storage Capacity</a:t>
            </a:r>
          </a:p>
          <a:p>
            <a:pPr lvl="1"/>
            <a:r>
              <a:rPr lang="en-US" dirty="0" smtClean="0"/>
              <a:t>Porous Pavement – Typical is 15 % porosity</a:t>
            </a:r>
          </a:p>
          <a:p>
            <a:pPr lvl="1"/>
            <a:r>
              <a:rPr lang="en-US" dirty="0" smtClean="0"/>
              <a:t>Subbase – as high as 40 % porosity (#67, 1” Top Size)</a:t>
            </a:r>
          </a:p>
          <a:p>
            <a:r>
              <a:rPr lang="en-US" dirty="0" smtClean="0"/>
              <a:t>Infiltration into Subgrade</a:t>
            </a:r>
          </a:p>
          <a:p>
            <a:pPr lvl="1"/>
            <a:r>
              <a:rPr lang="en-US" dirty="0" smtClean="0"/>
              <a:t>Typical rule of thumb is the subgrade should infiltrate ~0.5 in/</a:t>
            </a:r>
            <a:r>
              <a:rPr lang="en-US" dirty="0" err="1" smtClean="0"/>
              <a:t>hr</a:t>
            </a:r>
            <a:endParaRPr lang="en-US" dirty="0" smtClean="0"/>
          </a:p>
          <a:p>
            <a:r>
              <a:rPr lang="en-US" dirty="0" smtClean="0"/>
              <a:t>System should drain within 5 days</a:t>
            </a:r>
          </a:p>
          <a:p>
            <a:pPr lvl="1"/>
            <a:r>
              <a:rPr lang="en-US" dirty="0" smtClean="0"/>
              <a:t>I’ve seen specifications of 2 – 3 days as well</a:t>
            </a:r>
            <a:endParaRPr lang="en-US" dirty="0"/>
          </a:p>
        </p:txBody>
      </p:sp>
    </p:spTree>
    <p:extLst>
      <p:ext uri="{BB962C8B-B14F-4D97-AF65-F5344CB8AC3E}">
        <p14:creationId xmlns:p14="http://schemas.microsoft.com/office/powerpoint/2010/main" val="370047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Active Porous Concrete Example</a:t>
            </a:r>
            <a:endParaRPr lang="en-US" dirty="0"/>
          </a:p>
        </p:txBody>
      </p:sp>
      <p:sp>
        <p:nvSpPr>
          <p:cNvPr id="3" name="Content Placeholder 2"/>
          <p:cNvSpPr>
            <a:spLocks noGrp="1"/>
          </p:cNvSpPr>
          <p:nvPr>
            <p:ph idx="1"/>
          </p:nvPr>
        </p:nvSpPr>
        <p:spPr>
          <a:xfrm>
            <a:off x="457200" y="914400"/>
            <a:ext cx="8229600" cy="5486400"/>
          </a:xfrm>
        </p:spPr>
        <p:txBody>
          <a:bodyPr>
            <a:normAutofit fontScale="85000" lnSpcReduction="20000"/>
          </a:bodyPr>
          <a:lstStyle/>
          <a:p>
            <a:r>
              <a:rPr lang="en-US" dirty="0" smtClean="0"/>
              <a:t>Given</a:t>
            </a:r>
          </a:p>
          <a:p>
            <a:pPr lvl="1"/>
            <a:r>
              <a:rPr lang="en-US" dirty="0"/>
              <a:t>C</a:t>
            </a:r>
            <a:r>
              <a:rPr lang="en-US" dirty="0" smtClean="0"/>
              <a:t>ontributing area is as big as porous pavement area</a:t>
            </a:r>
          </a:p>
          <a:p>
            <a:pPr lvl="2"/>
            <a:r>
              <a:rPr lang="en-US" dirty="0" smtClean="0"/>
              <a:t>Surrounding contributing area is impervious</a:t>
            </a:r>
          </a:p>
          <a:p>
            <a:pPr lvl="2"/>
            <a:r>
              <a:rPr lang="en-US" dirty="0" smtClean="0"/>
              <a:t>What if it was not?</a:t>
            </a:r>
          </a:p>
          <a:p>
            <a:pPr lvl="1"/>
            <a:r>
              <a:rPr lang="en-US" dirty="0" smtClean="0"/>
              <a:t>Porous concrete is 4 in thick with 15 % porosity</a:t>
            </a:r>
          </a:p>
          <a:p>
            <a:pPr lvl="2"/>
            <a:r>
              <a:rPr lang="en-US" dirty="0" smtClean="0"/>
              <a:t>D</a:t>
            </a:r>
            <a:r>
              <a:rPr lang="en-US" baseline="-25000" dirty="0" smtClean="0"/>
              <a:t>c</a:t>
            </a:r>
            <a:r>
              <a:rPr lang="en-US" dirty="0" smtClean="0"/>
              <a:t> = 4 in; P</a:t>
            </a:r>
            <a:r>
              <a:rPr lang="en-US" baseline="-25000" dirty="0" smtClean="0"/>
              <a:t>c</a:t>
            </a:r>
            <a:r>
              <a:rPr lang="en-US" dirty="0" smtClean="0"/>
              <a:t> = 0.15</a:t>
            </a:r>
          </a:p>
          <a:p>
            <a:pPr lvl="1"/>
            <a:r>
              <a:rPr lang="en-US" dirty="0" smtClean="0"/>
              <a:t>Subbase has 25 % void space</a:t>
            </a:r>
          </a:p>
          <a:p>
            <a:pPr lvl="2"/>
            <a:r>
              <a:rPr lang="en-US" dirty="0" err="1" smtClean="0"/>
              <a:t>P</a:t>
            </a:r>
            <a:r>
              <a:rPr lang="en-US" baseline="-25000" dirty="0" err="1" smtClean="0"/>
              <a:t>sb</a:t>
            </a:r>
            <a:r>
              <a:rPr lang="en-US" dirty="0" smtClean="0"/>
              <a:t> = 0.25</a:t>
            </a:r>
          </a:p>
          <a:p>
            <a:pPr lvl="1"/>
            <a:r>
              <a:rPr lang="en-US" dirty="0" smtClean="0"/>
              <a:t>Subgrade infiltration rate is 0.5 in/</a:t>
            </a:r>
            <a:r>
              <a:rPr lang="en-US" dirty="0" err="1" smtClean="0"/>
              <a:t>hr</a:t>
            </a:r>
            <a:endParaRPr lang="en-US" dirty="0" smtClean="0"/>
          </a:p>
          <a:p>
            <a:pPr lvl="2"/>
            <a:r>
              <a:rPr lang="en-US" dirty="0" smtClean="0"/>
              <a:t>I = 0.5 in/</a:t>
            </a:r>
            <a:r>
              <a:rPr lang="en-US" dirty="0" err="1" smtClean="0"/>
              <a:t>hr</a:t>
            </a:r>
            <a:endParaRPr lang="en-US" dirty="0" smtClean="0"/>
          </a:p>
          <a:p>
            <a:pPr lvl="1"/>
            <a:r>
              <a:rPr lang="en-US" dirty="0"/>
              <a:t>Design for 2 </a:t>
            </a:r>
            <a:r>
              <a:rPr lang="en-US" dirty="0" err="1" smtClean="0"/>
              <a:t>yr</a:t>
            </a:r>
            <a:r>
              <a:rPr lang="en-US" dirty="0" smtClean="0"/>
              <a:t> storm</a:t>
            </a:r>
            <a:endParaRPr lang="en-US" dirty="0"/>
          </a:p>
          <a:p>
            <a:pPr lvl="2"/>
            <a:r>
              <a:rPr lang="en-US" dirty="0" smtClean="0"/>
              <a:t>T</a:t>
            </a:r>
            <a:r>
              <a:rPr lang="en-US" baseline="-25000" dirty="0" smtClean="0"/>
              <a:t>2</a:t>
            </a:r>
            <a:r>
              <a:rPr lang="en-US" dirty="0" smtClean="0"/>
              <a:t> = 2 </a:t>
            </a:r>
            <a:r>
              <a:rPr lang="en-US" dirty="0" err="1" smtClean="0"/>
              <a:t>hr</a:t>
            </a:r>
            <a:r>
              <a:rPr lang="en-US" dirty="0" smtClean="0"/>
              <a:t>; P</a:t>
            </a:r>
            <a:r>
              <a:rPr lang="en-US" baseline="-25000" dirty="0" smtClean="0"/>
              <a:t>2</a:t>
            </a:r>
            <a:r>
              <a:rPr lang="en-US" dirty="0" smtClean="0"/>
              <a:t> </a:t>
            </a:r>
            <a:r>
              <a:rPr lang="en-US" dirty="0"/>
              <a:t>= 1.75 in</a:t>
            </a:r>
          </a:p>
          <a:p>
            <a:pPr lvl="2"/>
            <a:r>
              <a:rPr lang="en-US" dirty="0" smtClean="0"/>
              <a:t>T</a:t>
            </a:r>
            <a:r>
              <a:rPr lang="en-US" baseline="-25000" dirty="0" smtClean="0"/>
              <a:t>24</a:t>
            </a:r>
            <a:r>
              <a:rPr lang="en-US" dirty="0" smtClean="0"/>
              <a:t> = 24 </a:t>
            </a:r>
            <a:r>
              <a:rPr lang="en-US" dirty="0" err="1" smtClean="0"/>
              <a:t>hr</a:t>
            </a:r>
            <a:r>
              <a:rPr lang="en-US" dirty="0" smtClean="0"/>
              <a:t>; P</a:t>
            </a:r>
            <a:r>
              <a:rPr lang="en-US" baseline="-25000" dirty="0" smtClean="0"/>
              <a:t>24</a:t>
            </a:r>
            <a:r>
              <a:rPr lang="en-US" dirty="0" smtClean="0"/>
              <a:t> </a:t>
            </a:r>
            <a:r>
              <a:rPr lang="en-US" dirty="0"/>
              <a:t>= 4.26 </a:t>
            </a:r>
            <a:r>
              <a:rPr lang="en-US" dirty="0" smtClean="0"/>
              <a:t>in</a:t>
            </a:r>
          </a:p>
          <a:p>
            <a:r>
              <a:rPr lang="en-US" dirty="0" smtClean="0"/>
              <a:t>Calculate depth of </a:t>
            </a:r>
            <a:br>
              <a:rPr lang="en-US" dirty="0" smtClean="0"/>
            </a:br>
            <a:r>
              <a:rPr lang="en-US" dirty="0" smtClean="0"/>
              <a:t>subbase</a:t>
            </a:r>
            <a:endParaRPr lang="en-US" dirty="0"/>
          </a:p>
        </p:txBody>
      </p:sp>
      <p:sp>
        <p:nvSpPr>
          <p:cNvPr id="6" name="Rectangle 5"/>
          <p:cNvSpPr/>
          <p:nvPr/>
        </p:nvSpPr>
        <p:spPr>
          <a:xfrm>
            <a:off x="5333999" y="4038600"/>
            <a:ext cx="3785243" cy="12954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Contributing Area</a:t>
            </a:r>
            <a:endParaRPr lang="en-US" dirty="0">
              <a:solidFill>
                <a:schemeClr val="tx1"/>
              </a:solidFill>
            </a:endParaRPr>
          </a:p>
        </p:txBody>
      </p:sp>
      <p:sp>
        <p:nvSpPr>
          <p:cNvPr id="7" name="Rectangle 6"/>
          <p:cNvSpPr/>
          <p:nvPr/>
        </p:nvSpPr>
        <p:spPr>
          <a:xfrm>
            <a:off x="5333999" y="5334000"/>
            <a:ext cx="3802829" cy="137746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Porous Concrete Area</a:t>
            </a:r>
            <a:endParaRPr lang="en-US" dirty="0">
              <a:solidFill>
                <a:schemeClr val="tx1"/>
              </a:solidFill>
            </a:endParaRPr>
          </a:p>
        </p:txBody>
      </p:sp>
      <p:cxnSp>
        <p:nvCxnSpPr>
          <p:cNvPr id="9" name="Straight Arrow Connector 8"/>
          <p:cNvCxnSpPr/>
          <p:nvPr/>
        </p:nvCxnSpPr>
        <p:spPr>
          <a:xfrm>
            <a:off x="6019800" y="45720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58000" y="45720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58200" y="45720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20000" y="45720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46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APC Example Continued</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2 </a:t>
            </a:r>
            <a:r>
              <a:rPr lang="en-US" dirty="0" err="1" smtClean="0"/>
              <a:t>hr</a:t>
            </a:r>
            <a:r>
              <a:rPr lang="en-US" dirty="0" smtClean="0"/>
              <a:t> Rainfall</a:t>
            </a:r>
          </a:p>
          <a:p>
            <a:pPr lvl="1"/>
            <a:r>
              <a:rPr lang="en-US" dirty="0" smtClean="0"/>
              <a:t>Volume stored in Porous Concrete</a:t>
            </a:r>
          </a:p>
          <a:p>
            <a:pPr lvl="2"/>
            <a:r>
              <a:rPr lang="en-US" dirty="0" err="1" smtClean="0"/>
              <a:t>V</a:t>
            </a:r>
            <a:r>
              <a:rPr lang="en-US" baseline="-25000" dirty="0" err="1" smtClean="0"/>
              <a:t>c</a:t>
            </a:r>
            <a:r>
              <a:rPr lang="en-US" dirty="0" smtClean="0"/>
              <a:t> = </a:t>
            </a:r>
            <a:r>
              <a:rPr lang="en-US" dirty="0" smtClean="0"/>
              <a:t> </a:t>
            </a:r>
            <a:endParaRPr lang="en-US" dirty="0" smtClean="0"/>
          </a:p>
          <a:p>
            <a:pPr lvl="1"/>
            <a:r>
              <a:rPr lang="en-US" dirty="0" smtClean="0"/>
              <a:t>Subgrade Infiltration Volume </a:t>
            </a:r>
          </a:p>
          <a:p>
            <a:pPr lvl="2"/>
            <a:r>
              <a:rPr lang="en-US" dirty="0" smtClean="0"/>
              <a:t>V</a:t>
            </a:r>
            <a:r>
              <a:rPr lang="en-US" baseline="-25000" dirty="0" smtClean="0"/>
              <a:t>I</a:t>
            </a:r>
            <a:r>
              <a:rPr lang="en-US" dirty="0" smtClean="0"/>
              <a:t> </a:t>
            </a:r>
            <a:r>
              <a:rPr lang="en-US" dirty="0"/>
              <a:t>= </a:t>
            </a:r>
            <a:r>
              <a:rPr lang="en-US" dirty="0" smtClean="0"/>
              <a:t> </a:t>
            </a:r>
            <a:endParaRPr lang="en-US" dirty="0" smtClean="0"/>
          </a:p>
          <a:p>
            <a:pPr lvl="1"/>
            <a:r>
              <a:rPr lang="en-US" dirty="0" smtClean="0"/>
              <a:t>Volume to be stored in Subbase: </a:t>
            </a:r>
          </a:p>
          <a:p>
            <a:pPr lvl="2"/>
            <a:r>
              <a:rPr lang="en-US" dirty="0" err="1" smtClean="0"/>
              <a:t>V</a:t>
            </a:r>
            <a:r>
              <a:rPr lang="en-US" baseline="-25000" dirty="0" err="1" smtClean="0"/>
              <a:t>sb</a:t>
            </a:r>
            <a:r>
              <a:rPr lang="en-US" baseline="-25000" dirty="0" smtClean="0"/>
              <a:t> </a:t>
            </a:r>
            <a:r>
              <a:rPr lang="en-US" dirty="0" smtClean="0"/>
              <a:t>= </a:t>
            </a:r>
            <a:r>
              <a:rPr lang="en-US" dirty="0" smtClean="0"/>
              <a:t> </a:t>
            </a:r>
            <a:endParaRPr lang="en-US" dirty="0" smtClean="0"/>
          </a:p>
          <a:p>
            <a:pPr lvl="1"/>
            <a:r>
              <a:rPr lang="en-US" dirty="0" smtClean="0"/>
              <a:t>Subbase Depth</a:t>
            </a:r>
          </a:p>
          <a:p>
            <a:pPr lvl="2"/>
            <a:r>
              <a:rPr lang="en-US" dirty="0" err="1" smtClean="0"/>
              <a:t>D</a:t>
            </a:r>
            <a:r>
              <a:rPr lang="en-US" baseline="-25000" dirty="0" err="1" smtClean="0"/>
              <a:t>sb</a:t>
            </a:r>
            <a:r>
              <a:rPr lang="en-US" dirty="0" smtClean="0"/>
              <a:t> = </a:t>
            </a:r>
            <a:r>
              <a:rPr lang="en-US" dirty="0" smtClean="0"/>
              <a:t> </a:t>
            </a:r>
            <a:endParaRPr lang="en-US" dirty="0" smtClean="0"/>
          </a:p>
        </p:txBody>
      </p:sp>
      <p:sp>
        <p:nvSpPr>
          <p:cNvPr id="5" name="TextBox 4"/>
          <p:cNvSpPr txBox="1"/>
          <p:nvPr/>
        </p:nvSpPr>
        <p:spPr>
          <a:xfrm>
            <a:off x="6384151" y="0"/>
            <a:ext cx="2574744" cy="369332"/>
          </a:xfrm>
          <a:prstGeom prst="rect">
            <a:avLst/>
          </a:prstGeom>
          <a:noFill/>
        </p:spPr>
        <p:txBody>
          <a:bodyPr wrap="none" rtlCol="0">
            <a:spAutoFit/>
          </a:bodyPr>
          <a:lstStyle/>
          <a:p>
            <a:r>
              <a:rPr lang="en-US" dirty="0" smtClean="0"/>
              <a:t>Porous Concrete Example</a:t>
            </a:r>
            <a:endParaRPr lang="en-US" dirty="0"/>
          </a:p>
        </p:txBody>
      </p:sp>
    </p:spTree>
    <p:extLst>
      <p:ext uri="{BB962C8B-B14F-4D97-AF65-F5344CB8AC3E}">
        <p14:creationId xmlns:p14="http://schemas.microsoft.com/office/powerpoint/2010/main" val="1714861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APC Example Continued</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24 </a:t>
            </a:r>
            <a:r>
              <a:rPr lang="en-US" dirty="0" err="1" smtClean="0"/>
              <a:t>hr</a:t>
            </a:r>
            <a:r>
              <a:rPr lang="en-US" dirty="0" smtClean="0"/>
              <a:t> Rainfall</a:t>
            </a:r>
          </a:p>
          <a:p>
            <a:pPr lvl="1"/>
            <a:r>
              <a:rPr lang="en-US" dirty="0"/>
              <a:t>Volume stored in Porous Concrete</a:t>
            </a:r>
          </a:p>
          <a:p>
            <a:pPr lvl="2"/>
            <a:r>
              <a:rPr lang="en-US" dirty="0" err="1"/>
              <a:t>V</a:t>
            </a:r>
            <a:r>
              <a:rPr lang="en-US" baseline="-25000" dirty="0" err="1"/>
              <a:t>c</a:t>
            </a:r>
            <a:r>
              <a:rPr lang="en-US" dirty="0"/>
              <a:t> = </a:t>
            </a:r>
            <a:r>
              <a:rPr lang="en-US" dirty="0" smtClean="0"/>
              <a:t> </a:t>
            </a:r>
            <a:endParaRPr lang="en-US" dirty="0"/>
          </a:p>
          <a:p>
            <a:pPr lvl="1"/>
            <a:r>
              <a:rPr lang="en-US" dirty="0"/>
              <a:t>Subgrade Infiltration Volume </a:t>
            </a:r>
          </a:p>
          <a:p>
            <a:pPr lvl="2"/>
            <a:r>
              <a:rPr lang="en-US" dirty="0"/>
              <a:t>V</a:t>
            </a:r>
            <a:r>
              <a:rPr lang="en-US" baseline="-25000" dirty="0"/>
              <a:t>I</a:t>
            </a:r>
            <a:r>
              <a:rPr lang="en-US" dirty="0"/>
              <a:t> = </a:t>
            </a:r>
            <a:r>
              <a:rPr lang="en-US" dirty="0" smtClean="0"/>
              <a:t> </a:t>
            </a:r>
            <a:endParaRPr lang="en-US" dirty="0"/>
          </a:p>
          <a:p>
            <a:pPr lvl="1"/>
            <a:r>
              <a:rPr lang="en-US" dirty="0" smtClean="0"/>
              <a:t>Volume </a:t>
            </a:r>
            <a:r>
              <a:rPr lang="en-US" dirty="0"/>
              <a:t>to be stored in Subbase: </a:t>
            </a:r>
          </a:p>
          <a:p>
            <a:pPr lvl="2"/>
            <a:r>
              <a:rPr lang="en-US" dirty="0" err="1"/>
              <a:t>V</a:t>
            </a:r>
            <a:r>
              <a:rPr lang="en-US" baseline="-25000" dirty="0" err="1"/>
              <a:t>sb</a:t>
            </a:r>
            <a:r>
              <a:rPr lang="en-US" baseline="-25000" dirty="0"/>
              <a:t> </a:t>
            </a:r>
            <a:r>
              <a:rPr lang="en-US" dirty="0"/>
              <a:t>= </a:t>
            </a:r>
            <a:r>
              <a:rPr lang="en-US" dirty="0" smtClean="0"/>
              <a:t> </a:t>
            </a:r>
            <a:endParaRPr lang="en-US" dirty="0"/>
          </a:p>
          <a:p>
            <a:pPr lvl="1"/>
            <a:r>
              <a:rPr lang="en-US" dirty="0"/>
              <a:t>Subbase Depth</a:t>
            </a:r>
          </a:p>
          <a:p>
            <a:pPr lvl="2"/>
            <a:r>
              <a:rPr lang="en-US" dirty="0" smtClean="0"/>
              <a:t> </a:t>
            </a:r>
            <a:endParaRPr lang="en-US" dirty="0"/>
          </a:p>
          <a:p>
            <a:pPr lvl="2"/>
            <a:r>
              <a:rPr lang="en-US" dirty="0" smtClean="0"/>
              <a:t> </a:t>
            </a:r>
            <a:endParaRPr lang="en-US" dirty="0"/>
          </a:p>
          <a:p>
            <a:pPr lvl="1"/>
            <a:endParaRPr lang="en-US" dirty="0"/>
          </a:p>
          <a:p>
            <a:pPr lvl="1"/>
            <a:r>
              <a:rPr lang="en-US" dirty="0" smtClean="0"/>
              <a:t>Subbase depth controlled by 2 </a:t>
            </a:r>
            <a:r>
              <a:rPr lang="en-US" dirty="0" err="1" smtClean="0"/>
              <a:t>hr</a:t>
            </a:r>
            <a:r>
              <a:rPr lang="en-US" dirty="0" smtClean="0"/>
              <a:t> storm</a:t>
            </a:r>
          </a:p>
          <a:p>
            <a:pPr lvl="2"/>
            <a:r>
              <a:rPr lang="en-US" dirty="0" smtClean="0"/>
              <a:t> </a:t>
            </a:r>
            <a:endParaRPr lang="en-US" dirty="0"/>
          </a:p>
        </p:txBody>
      </p:sp>
      <p:sp>
        <p:nvSpPr>
          <p:cNvPr id="5" name="TextBox 4"/>
          <p:cNvSpPr txBox="1"/>
          <p:nvPr/>
        </p:nvSpPr>
        <p:spPr>
          <a:xfrm>
            <a:off x="6384151" y="0"/>
            <a:ext cx="2574744" cy="369332"/>
          </a:xfrm>
          <a:prstGeom prst="rect">
            <a:avLst/>
          </a:prstGeom>
          <a:noFill/>
        </p:spPr>
        <p:txBody>
          <a:bodyPr wrap="none" rtlCol="0">
            <a:spAutoFit/>
          </a:bodyPr>
          <a:lstStyle/>
          <a:p>
            <a:r>
              <a:rPr lang="en-US" dirty="0" smtClean="0"/>
              <a:t>Porous Concrete Example</a:t>
            </a:r>
            <a:endParaRPr lang="en-US" dirty="0"/>
          </a:p>
        </p:txBody>
      </p:sp>
    </p:spTree>
    <p:extLst>
      <p:ext uri="{BB962C8B-B14F-4D97-AF65-F5344CB8AC3E}">
        <p14:creationId xmlns:p14="http://schemas.microsoft.com/office/powerpoint/2010/main" val="1120382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tonebiltconcepts.com/downloads/details/20091012%20StoneBilt%20Concepts%20Permeable%20Pavement%20with%20Full%20Ex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86265" cy="68666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381000"/>
          </a:xfrm>
        </p:spPr>
        <p:txBody>
          <a:bodyPr>
            <a:normAutofit fontScale="90000"/>
          </a:bodyPr>
          <a:lstStyle/>
          <a:p>
            <a:r>
              <a:rPr lang="en-US" dirty="0" smtClean="0"/>
              <a:t>Pavers</a:t>
            </a:r>
            <a:endParaRPr lang="en-US" dirty="0"/>
          </a:p>
        </p:txBody>
      </p:sp>
      <p:sp>
        <p:nvSpPr>
          <p:cNvPr id="5" name="TextBox 4"/>
          <p:cNvSpPr txBox="1"/>
          <p:nvPr/>
        </p:nvSpPr>
        <p:spPr>
          <a:xfrm>
            <a:off x="6253851" y="6488668"/>
            <a:ext cx="2937214" cy="369332"/>
          </a:xfrm>
          <a:prstGeom prst="rect">
            <a:avLst/>
          </a:prstGeom>
          <a:noFill/>
        </p:spPr>
        <p:txBody>
          <a:bodyPr wrap="none" rtlCol="0">
            <a:spAutoFit/>
          </a:bodyPr>
          <a:lstStyle/>
          <a:p>
            <a:r>
              <a:rPr lang="en-US" dirty="0" smtClean="0"/>
              <a:t>www.stonebiltconcepts.com</a:t>
            </a:r>
            <a:endParaRPr lang="en-US" dirty="0"/>
          </a:p>
        </p:txBody>
      </p:sp>
    </p:spTree>
    <p:extLst>
      <p:ext uri="{BB962C8B-B14F-4D97-AF65-F5344CB8AC3E}">
        <p14:creationId xmlns:p14="http://schemas.microsoft.com/office/powerpoint/2010/main" val="11789506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 Pavers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2" y="1481434"/>
            <a:ext cx="3524250" cy="3524250"/>
          </a:xfrm>
          <a:prstGeom prst="rect">
            <a:avLst/>
          </a:prstGeom>
        </p:spPr>
      </p:pic>
      <p:sp>
        <p:nvSpPr>
          <p:cNvPr id="4" name="Rectangle 3"/>
          <p:cNvSpPr/>
          <p:nvPr/>
        </p:nvSpPr>
        <p:spPr>
          <a:xfrm>
            <a:off x="457200" y="6488668"/>
            <a:ext cx="1936428" cy="369332"/>
          </a:xfrm>
          <a:prstGeom prst="rect">
            <a:avLst/>
          </a:prstGeom>
        </p:spPr>
        <p:txBody>
          <a:bodyPr wrap="none">
            <a:spAutoFit/>
          </a:bodyPr>
          <a:lstStyle/>
          <a:p>
            <a:r>
              <a:rPr lang="en-US" dirty="0"/>
              <a:t>4.bp.blogspot.com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85" y="1561367"/>
            <a:ext cx="5361052" cy="3364385"/>
          </a:xfrm>
          <a:prstGeom prst="rect">
            <a:avLst/>
          </a:prstGeom>
        </p:spPr>
      </p:pic>
      <p:sp>
        <p:nvSpPr>
          <p:cNvPr id="6" name="Rectangle 5"/>
          <p:cNvSpPr/>
          <p:nvPr/>
        </p:nvSpPr>
        <p:spPr>
          <a:xfrm>
            <a:off x="5398072" y="6488668"/>
            <a:ext cx="1630318" cy="369332"/>
          </a:xfrm>
          <a:prstGeom prst="rect">
            <a:avLst/>
          </a:prstGeom>
        </p:spPr>
        <p:txBody>
          <a:bodyPr wrap="none">
            <a:spAutoFit/>
          </a:bodyPr>
          <a:lstStyle/>
          <a:p>
            <a:r>
              <a:rPr lang="en-US" dirty="0"/>
              <a:t>static.flickr.com</a:t>
            </a:r>
          </a:p>
        </p:txBody>
      </p:sp>
    </p:spTree>
    <p:extLst>
      <p:ext uri="{BB962C8B-B14F-4D97-AF65-F5344CB8AC3E}">
        <p14:creationId xmlns:p14="http://schemas.microsoft.com/office/powerpoint/2010/main" val="70703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Changes</a:t>
            </a:r>
            <a:endParaRPr lang="en-US" dirty="0"/>
          </a:p>
        </p:txBody>
      </p:sp>
      <p:pic>
        <p:nvPicPr>
          <p:cNvPr id="4" name="Content Placeholder 3" descr="cycle2.jpg"/>
          <p:cNvPicPr>
            <a:picLocks noGrp="1" noChangeAspect="1"/>
          </p:cNvPicPr>
          <p:nvPr>
            <p:ph idx="1"/>
          </p:nvPr>
        </p:nvPicPr>
        <p:blipFill>
          <a:blip r:embed="rId2" cstate="print"/>
          <a:stretch>
            <a:fillRect/>
          </a:stretch>
        </p:blipFill>
        <p:spPr>
          <a:xfrm>
            <a:off x="914400" y="1543727"/>
            <a:ext cx="7620000" cy="4832196"/>
          </a:xfrm>
        </p:spPr>
      </p:pic>
      <p:sp>
        <p:nvSpPr>
          <p:cNvPr id="5" name="TextBox 4"/>
          <p:cNvSpPr txBox="1"/>
          <p:nvPr/>
        </p:nvSpPr>
        <p:spPr>
          <a:xfrm>
            <a:off x="990600" y="6324600"/>
            <a:ext cx="7467600" cy="276999"/>
          </a:xfrm>
          <a:prstGeom prst="rect">
            <a:avLst/>
          </a:prstGeom>
          <a:noFill/>
        </p:spPr>
        <p:txBody>
          <a:bodyPr wrap="square" rtlCol="0">
            <a:spAutoFit/>
          </a:bodyPr>
          <a:lstStyle/>
          <a:p>
            <a:r>
              <a:rPr lang="en-US" sz="1200" b="1" dirty="0" smtClean="0"/>
              <a:t>Image source: Maryland DEP</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709454" y="1247669"/>
            <a:ext cx="6874136" cy="3796553"/>
          </a:xfrm>
          <a:custGeom>
            <a:avLst/>
            <a:gdLst>
              <a:gd name="connsiteX0" fmla="*/ 0 w 6874136"/>
              <a:gd name="connsiteY0" fmla="*/ 0 h 2560320"/>
              <a:gd name="connsiteX1" fmla="*/ 0 w 6874136"/>
              <a:gd name="connsiteY1" fmla="*/ 2538805 h 2560320"/>
              <a:gd name="connsiteX2" fmla="*/ 6874136 w 6874136"/>
              <a:gd name="connsiteY2" fmla="*/ 2560320 h 2560320"/>
              <a:gd name="connsiteX3" fmla="*/ 6841863 w 6874136"/>
              <a:gd name="connsiteY3" fmla="*/ 2560320 h 2560320"/>
            </a:gdLst>
            <a:ahLst/>
            <a:cxnLst>
              <a:cxn ang="0">
                <a:pos x="connsiteX0" y="connsiteY0"/>
              </a:cxn>
              <a:cxn ang="0">
                <a:pos x="connsiteX1" y="connsiteY1"/>
              </a:cxn>
              <a:cxn ang="0">
                <a:pos x="connsiteX2" y="connsiteY2"/>
              </a:cxn>
              <a:cxn ang="0">
                <a:pos x="connsiteX3" y="connsiteY3"/>
              </a:cxn>
            </a:cxnLst>
            <a:rect l="l" t="t" r="r" b="b"/>
            <a:pathLst>
              <a:path w="6874136" h="2560320">
                <a:moveTo>
                  <a:pt x="0" y="0"/>
                </a:moveTo>
                <a:lnTo>
                  <a:pt x="0" y="2538805"/>
                </a:lnTo>
                <a:lnTo>
                  <a:pt x="6874136" y="2560320"/>
                </a:lnTo>
                <a:lnTo>
                  <a:pt x="6841863" y="25603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2042" y="1837565"/>
            <a:ext cx="513410" cy="1406411"/>
          </a:xfrm>
          <a:prstGeom prst="rect">
            <a:avLst/>
          </a:prstGeom>
          <a:noFill/>
        </p:spPr>
        <p:txBody>
          <a:bodyPr vert="wordArtVert" wrap="none" rtlCol="0">
            <a:spAutoFit/>
          </a:bodyPr>
          <a:lstStyle/>
          <a:p>
            <a:r>
              <a:rPr lang="en-US" dirty="0" smtClean="0"/>
              <a:t>Flow</a:t>
            </a:r>
            <a:endParaRPr lang="en-US" dirty="0"/>
          </a:p>
        </p:txBody>
      </p:sp>
      <p:sp>
        <p:nvSpPr>
          <p:cNvPr id="10" name="TextBox 9"/>
          <p:cNvSpPr txBox="1"/>
          <p:nvPr/>
        </p:nvSpPr>
        <p:spPr>
          <a:xfrm>
            <a:off x="4178604" y="5165110"/>
            <a:ext cx="649537" cy="369332"/>
          </a:xfrm>
          <a:prstGeom prst="rect">
            <a:avLst/>
          </a:prstGeom>
          <a:noFill/>
        </p:spPr>
        <p:txBody>
          <a:bodyPr wrap="none" rtlCol="0">
            <a:spAutoFit/>
          </a:bodyPr>
          <a:lstStyle/>
          <a:p>
            <a:r>
              <a:rPr lang="en-US" dirty="0" smtClean="0"/>
              <a:t>Time</a:t>
            </a:r>
            <a:endParaRPr lang="en-US" dirty="0"/>
          </a:p>
        </p:txBody>
      </p:sp>
      <p:sp>
        <p:nvSpPr>
          <p:cNvPr id="11" name="Title 10"/>
          <p:cNvSpPr>
            <a:spLocks noGrp="1"/>
          </p:cNvSpPr>
          <p:nvPr>
            <p:ph type="title"/>
          </p:nvPr>
        </p:nvSpPr>
        <p:spPr>
          <a:xfrm>
            <a:off x="0" y="-1443"/>
            <a:ext cx="9144000" cy="885226"/>
          </a:xfrm>
        </p:spPr>
        <p:txBody>
          <a:bodyPr/>
          <a:lstStyle/>
          <a:p>
            <a:r>
              <a:rPr lang="en-US" dirty="0" smtClean="0"/>
              <a:t>Stream Flow</a:t>
            </a:r>
            <a:endParaRPr lang="en-US" dirty="0"/>
          </a:p>
        </p:txBody>
      </p:sp>
    </p:spTree>
    <p:extLst>
      <p:ext uri="{BB962C8B-B14F-4D97-AF65-F5344CB8AC3E}">
        <p14:creationId xmlns:p14="http://schemas.microsoft.com/office/powerpoint/2010/main" val="256193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err="1" smtClean="0"/>
              <a:t>Stormwater</a:t>
            </a:r>
            <a:r>
              <a:rPr lang="en-US" dirty="0" smtClean="0"/>
              <a:t> Management</a:t>
            </a:r>
            <a:endParaRPr lang="en-US" dirty="0"/>
          </a:p>
        </p:txBody>
      </p:sp>
      <p:pic>
        <p:nvPicPr>
          <p:cNvPr id="5" name="Picture 4" descr="DSC00519.jpg"/>
          <p:cNvPicPr>
            <a:picLocks noChangeAspect="1"/>
          </p:cNvPicPr>
          <p:nvPr/>
        </p:nvPicPr>
        <p:blipFill>
          <a:blip r:embed="rId2" cstate="print"/>
          <a:stretch>
            <a:fillRect/>
          </a:stretch>
        </p:blipFill>
        <p:spPr>
          <a:xfrm>
            <a:off x="3276600" y="1600200"/>
            <a:ext cx="2641600" cy="1981200"/>
          </a:xfrm>
          <a:prstGeom prst="rect">
            <a:avLst/>
          </a:prstGeom>
        </p:spPr>
      </p:pic>
      <p:sp>
        <p:nvSpPr>
          <p:cNvPr id="6" name="TextBox 5"/>
          <p:cNvSpPr txBox="1"/>
          <p:nvPr/>
        </p:nvSpPr>
        <p:spPr>
          <a:xfrm>
            <a:off x="3124200" y="3581400"/>
            <a:ext cx="2819400" cy="461665"/>
          </a:xfrm>
          <a:prstGeom prst="rect">
            <a:avLst/>
          </a:prstGeom>
          <a:noFill/>
        </p:spPr>
        <p:txBody>
          <a:bodyPr wrap="square" rtlCol="0">
            <a:spAutoFit/>
          </a:bodyPr>
          <a:lstStyle/>
          <a:p>
            <a:r>
              <a:rPr lang="en-US" sz="1200" dirty="0" smtClean="0"/>
              <a:t>http://www.acogok.org/Programs_and_services/Water_Resources/Storm_Water.asp</a:t>
            </a:r>
            <a:endParaRPr lang="en-US" sz="1200" dirty="0"/>
          </a:p>
        </p:txBody>
      </p:sp>
      <p:pic>
        <p:nvPicPr>
          <p:cNvPr id="7" name="Picture 6" descr="DrainS.jpg"/>
          <p:cNvPicPr>
            <a:picLocks noChangeAspect="1"/>
          </p:cNvPicPr>
          <p:nvPr/>
        </p:nvPicPr>
        <p:blipFill>
          <a:blip r:embed="rId3" cstate="print"/>
          <a:stretch>
            <a:fillRect/>
          </a:stretch>
        </p:blipFill>
        <p:spPr>
          <a:xfrm>
            <a:off x="3276600" y="4114800"/>
            <a:ext cx="2618210" cy="1828800"/>
          </a:xfrm>
          <a:prstGeom prst="rect">
            <a:avLst/>
          </a:prstGeom>
        </p:spPr>
      </p:pic>
      <p:sp>
        <p:nvSpPr>
          <p:cNvPr id="8" name="TextBox 7"/>
          <p:cNvSpPr txBox="1"/>
          <p:nvPr/>
        </p:nvSpPr>
        <p:spPr>
          <a:xfrm>
            <a:off x="3276600" y="5943600"/>
            <a:ext cx="2743200" cy="276999"/>
          </a:xfrm>
          <a:prstGeom prst="rect">
            <a:avLst/>
          </a:prstGeom>
          <a:noFill/>
        </p:spPr>
        <p:txBody>
          <a:bodyPr wrap="square" rtlCol="0">
            <a:spAutoFit/>
          </a:bodyPr>
          <a:lstStyle/>
          <a:p>
            <a:r>
              <a:rPr lang="en-US" sz="1200" dirty="0" smtClean="0"/>
              <a:t>http://www.cityofpa.us/stormwater.htm</a:t>
            </a:r>
            <a:endParaRPr lang="en-US" sz="1200" dirty="0"/>
          </a:p>
        </p:txBody>
      </p:sp>
      <p:sp>
        <p:nvSpPr>
          <p:cNvPr id="3" name="Content Placeholder 2"/>
          <p:cNvSpPr>
            <a:spLocks noGrp="1"/>
          </p:cNvSpPr>
          <p:nvPr>
            <p:ph idx="1"/>
          </p:nvPr>
        </p:nvSpPr>
        <p:spPr>
          <a:xfrm>
            <a:off x="457200" y="1600200"/>
            <a:ext cx="4419600" cy="4525963"/>
          </a:xfrm>
        </p:spPr>
        <p:txBody>
          <a:bodyPr/>
          <a:lstStyle/>
          <a:p>
            <a:r>
              <a:rPr lang="en-US" dirty="0" smtClean="0"/>
              <a:t>Collect</a:t>
            </a:r>
          </a:p>
          <a:p>
            <a:r>
              <a:rPr lang="en-US" dirty="0" smtClean="0"/>
              <a:t>Convey</a:t>
            </a:r>
          </a:p>
          <a:p>
            <a:r>
              <a:rPr lang="en-US" dirty="0" smtClean="0"/>
              <a:t>Dump</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5" y="0"/>
            <a:ext cx="798195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7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9806</TotalTime>
  <Words>1667</Words>
  <Application>Microsoft Office PowerPoint</Application>
  <PresentationFormat>On-screen Show (4:3)</PresentationFormat>
  <Paragraphs>449</Paragraphs>
  <Slides>58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Symbol</vt:lpstr>
      <vt:lpstr>Office Theme</vt:lpstr>
      <vt:lpstr>Stormwater</vt:lpstr>
      <vt:lpstr>Introduction</vt:lpstr>
      <vt:lpstr>Hydrologic Cycle</vt:lpstr>
      <vt:lpstr>Watersheds</vt:lpstr>
      <vt:lpstr>Storm Water</vt:lpstr>
      <vt:lpstr>Land Use Changes</vt:lpstr>
      <vt:lpstr>Stream Flow</vt:lpstr>
      <vt:lpstr>Early Stormwater Management</vt:lpstr>
      <vt:lpstr>PowerPoint Presentation</vt:lpstr>
      <vt:lpstr>Stormwater Quantity</vt:lpstr>
      <vt:lpstr>Stormwater Quantity</vt:lpstr>
      <vt:lpstr>Stormwater Pollution</vt:lpstr>
      <vt:lpstr>Stormwater Pollutants</vt:lpstr>
      <vt:lpstr>Stormwater Pollution</vt:lpstr>
      <vt:lpstr>What can we do?</vt:lpstr>
      <vt:lpstr>Stormwater Options</vt:lpstr>
      <vt:lpstr>Retention Pond</vt:lpstr>
      <vt:lpstr>Detention Basin</vt:lpstr>
      <vt:lpstr>Retention/Detention Basins</vt:lpstr>
      <vt:lpstr>Dry Well</vt:lpstr>
      <vt:lpstr>Bioinfiltration Basin</vt:lpstr>
      <vt:lpstr>Parking Lot</vt:lpstr>
      <vt:lpstr>Bioretention Swale</vt:lpstr>
      <vt:lpstr>Road-Side</vt:lpstr>
      <vt:lpstr>Under Construction</vt:lpstr>
      <vt:lpstr>Plants</vt:lpstr>
      <vt:lpstr>Bio-Infiltration Basins</vt:lpstr>
      <vt:lpstr>Economics http://www.ipa.udel.edu/wra/docs/EconomicValueStormwaterDelawareDraftSummary.pdf</vt:lpstr>
      <vt:lpstr>Rowan University</vt:lpstr>
      <vt:lpstr>Rowan University</vt:lpstr>
      <vt:lpstr>Rowan University</vt:lpstr>
      <vt:lpstr>Effectiveness</vt:lpstr>
      <vt:lpstr>Bio-Infiltration Basin Design Basis</vt:lpstr>
      <vt:lpstr>More Equations</vt:lpstr>
      <vt:lpstr>Curve Number Chart https://engineering.purdue.edu/mapserve/LTHIA7/documentation/scs.htm</vt:lpstr>
      <vt:lpstr>Equations</vt:lpstr>
      <vt:lpstr>Bio-Infiltration Basin Example</vt:lpstr>
      <vt:lpstr>Given Information</vt:lpstr>
      <vt:lpstr>Undeveloped, Wooded</vt:lpstr>
      <vt:lpstr>Residential, Two ½ acre lots</vt:lpstr>
      <vt:lpstr>Residential Continued</vt:lpstr>
      <vt:lpstr>Porous    Pavers    </vt:lpstr>
      <vt:lpstr>Porous Pavement</vt:lpstr>
      <vt:lpstr>Concrete</vt:lpstr>
      <vt:lpstr>PowerPoint Presentation</vt:lpstr>
      <vt:lpstr>PowerPoint Presentation</vt:lpstr>
      <vt:lpstr>Porous Pavement Storage &amp; Infiltration</vt:lpstr>
      <vt:lpstr>Typical Profile</vt:lpstr>
      <vt:lpstr>Porous Pavement Benefits</vt:lpstr>
      <vt:lpstr>Passive versus Active</vt:lpstr>
      <vt:lpstr>Rainfall Duration</vt:lpstr>
      <vt:lpstr>Glassboro</vt:lpstr>
      <vt:lpstr>Design Basis</vt:lpstr>
      <vt:lpstr>Active Porous Concrete Example</vt:lpstr>
      <vt:lpstr>APC Example Continued</vt:lpstr>
      <vt:lpstr>APC Example Continued</vt:lpstr>
      <vt:lpstr>Pavers</vt:lpstr>
      <vt:lpstr>Eco Pavers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JWE</cp:lastModifiedBy>
  <cp:revision>241</cp:revision>
  <dcterms:created xsi:type="dcterms:W3CDTF">2013-03-20T19:22:07Z</dcterms:created>
  <dcterms:modified xsi:type="dcterms:W3CDTF">2014-02-16T20:41:15Z</dcterms:modified>
</cp:coreProperties>
</file>