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34"/>
  </p:handoutMasterIdLst>
  <p:sldIdLst>
    <p:sldId id="256" r:id="rId2"/>
    <p:sldId id="257" r:id="rId3"/>
    <p:sldId id="265" r:id="rId4"/>
    <p:sldId id="260" r:id="rId5"/>
    <p:sldId id="258" r:id="rId6"/>
    <p:sldId id="259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7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4" r:id="rId31"/>
    <p:sldId id="287" r:id="rId32"/>
    <p:sldId id="288" r:id="rId33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1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934018664333625"/>
          <c:y val="3.5473753280839911E-2"/>
          <c:w val="0.64952573636628785"/>
          <c:h val="0.76076068010878606"/>
        </c:manualLayout>
      </c:layout>
      <c:scatterChart>
        <c:scatterStyle val="smoothMarker"/>
        <c:ser>
          <c:idx val="0"/>
          <c:order val="0"/>
          <c:tx>
            <c:v>ka</c:v>
          </c:tx>
          <c:trendline>
            <c:spPr>
              <a:ln w="28911">
                <a:solidFill>
                  <a:srgbClr val="000000"/>
                </a:solidFill>
                <a:prstDash val="solid"/>
              </a:ln>
            </c:spPr>
            <c:trendlineType val="linear"/>
            <c:dispEq val="1"/>
            <c:trendlineLbl>
              <c:layout>
                <c:manualLayout>
                  <c:x val="0.28150486675059078"/>
                  <c:y val="-0.40656018772847247"/>
                </c:manualLayout>
              </c:layout>
              <c:numFmt formatCode="General" sourceLinked="0"/>
              <c:spPr>
                <a:noFill/>
                <a:ln w="28911">
                  <a:noFill/>
                </a:ln>
              </c:spPr>
            </c:trendlineLbl>
          </c:trendline>
          <c:xVal>
            <c:numRef>
              <c:f>'rate constant data'!$A$7:$A$9</c:f>
              <c:numCache>
                <c:formatCode>General</c:formatCode>
                <c:ptCount val="3"/>
                <c:pt idx="0">
                  <c:v>1.6047500601781321E-3</c:v>
                </c:pt>
                <c:pt idx="1">
                  <c:v>1.5428527347064775E-3</c:v>
                </c:pt>
                <c:pt idx="2">
                  <c:v>1.5079544597753167E-3</c:v>
                </c:pt>
              </c:numCache>
            </c:numRef>
          </c:xVal>
          <c:yVal>
            <c:numRef>
              <c:f>'rate constant data'!$B$7:$B$9</c:f>
              <c:numCache>
                <c:formatCode>General</c:formatCode>
                <c:ptCount val="3"/>
                <c:pt idx="0">
                  <c:v>-9.8488092920445425</c:v>
                </c:pt>
                <c:pt idx="1">
                  <c:v>-9.2110608908743679</c:v>
                </c:pt>
                <c:pt idx="2">
                  <c:v>-8.8312382133795584</c:v>
                </c:pt>
              </c:numCache>
            </c:numRef>
          </c:yVal>
          <c:smooth val="1"/>
        </c:ser>
        <c:ser>
          <c:idx val="1"/>
          <c:order val="1"/>
          <c:tx>
            <c:v>k12</c:v>
          </c:tx>
          <c:trendline>
            <c:spPr>
              <a:ln w="28911">
                <a:solidFill>
                  <a:srgbClr val="000000"/>
                </a:solidFill>
                <a:prstDash val="solid"/>
              </a:ln>
            </c:spPr>
            <c:trendlineType val="linear"/>
            <c:dispEq val="1"/>
            <c:trendlineLbl>
              <c:layout>
                <c:manualLayout>
                  <c:x val="0.28051226355326342"/>
                  <c:y val="-0.1622722741052719"/>
                </c:manualLayout>
              </c:layout>
              <c:numFmt formatCode="General" sourceLinked="0"/>
              <c:spPr>
                <a:noFill/>
                <a:ln w="28911">
                  <a:noFill/>
                </a:ln>
              </c:spPr>
            </c:trendlineLbl>
          </c:trendline>
          <c:xVal>
            <c:numRef>
              <c:f>'rate constant data'!$A$7:$A$9</c:f>
              <c:numCache>
                <c:formatCode>General</c:formatCode>
                <c:ptCount val="3"/>
                <c:pt idx="0">
                  <c:v>1.6047500601781321E-3</c:v>
                </c:pt>
                <c:pt idx="1">
                  <c:v>1.5428527347064775E-3</c:v>
                </c:pt>
                <c:pt idx="2">
                  <c:v>1.5079544597753167E-3</c:v>
                </c:pt>
              </c:numCache>
            </c:numRef>
          </c:xVal>
          <c:yVal>
            <c:numRef>
              <c:f>'rate constant data'!$C$7:$C$9</c:f>
              <c:numCache>
                <c:formatCode>General</c:formatCode>
                <c:ptCount val="3"/>
                <c:pt idx="0">
                  <c:v>-8.4264388281477913</c:v>
                </c:pt>
                <c:pt idx="1">
                  <c:v>-7.8596731884994515</c:v>
                </c:pt>
                <c:pt idx="2">
                  <c:v>-7.5276519978024865</c:v>
                </c:pt>
              </c:numCache>
            </c:numRef>
          </c:yVal>
          <c:smooth val="1"/>
        </c:ser>
        <c:ser>
          <c:idx val="2"/>
          <c:order val="2"/>
          <c:tx>
            <c:v>k14</c:v>
          </c:tx>
          <c:trendline>
            <c:spPr>
              <a:ln w="28911">
                <a:solidFill>
                  <a:srgbClr val="000000"/>
                </a:solidFill>
                <a:prstDash val="solid"/>
              </a:ln>
            </c:spPr>
            <c:trendlineType val="linear"/>
            <c:dispEq val="1"/>
            <c:trendlineLbl>
              <c:layout>
                <c:manualLayout>
                  <c:x val="0.28051226355326342"/>
                  <c:y val="-0.30639972329040344"/>
                </c:manualLayout>
              </c:layout>
              <c:numFmt formatCode="General" sourceLinked="0"/>
              <c:spPr>
                <a:noFill/>
                <a:ln w="28911">
                  <a:noFill/>
                </a:ln>
              </c:spPr>
            </c:trendlineLbl>
          </c:trendline>
          <c:xVal>
            <c:numRef>
              <c:f>'rate constant data'!$A$7:$A$9</c:f>
              <c:numCache>
                <c:formatCode>General</c:formatCode>
                <c:ptCount val="3"/>
                <c:pt idx="0">
                  <c:v>1.6047500601781321E-3</c:v>
                </c:pt>
                <c:pt idx="1">
                  <c:v>1.5428527347064775E-3</c:v>
                </c:pt>
                <c:pt idx="2">
                  <c:v>1.5079544597753167E-3</c:v>
                </c:pt>
              </c:numCache>
            </c:numRef>
          </c:xVal>
          <c:yVal>
            <c:numRef>
              <c:f>'rate constant data'!$D$7:$D$9</c:f>
              <c:numCache>
                <c:formatCode>General</c:formatCode>
                <c:ptCount val="3"/>
                <c:pt idx="0">
                  <c:v>-10.50862385577336</c:v>
                </c:pt>
                <c:pt idx="1">
                  <c:v>-10.004413471126089</c:v>
                </c:pt>
                <c:pt idx="2">
                  <c:v>-9.6755554844901219</c:v>
                </c:pt>
              </c:numCache>
            </c:numRef>
          </c:yVal>
          <c:smooth val="1"/>
        </c:ser>
        <c:ser>
          <c:idx val="3"/>
          <c:order val="3"/>
          <c:tx>
            <c:v>kCO</c:v>
          </c:tx>
          <c:trendline>
            <c:spPr>
              <a:ln w="28911">
                <a:solidFill>
                  <a:srgbClr val="000000"/>
                </a:solidFill>
                <a:prstDash val="solid"/>
              </a:ln>
            </c:spPr>
            <c:trendlineType val="linear"/>
            <c:dispEq val="1"/>
            <c:trendlineLbl>
              <c:layout>
                <c:manualLayout>
                  <c:x val="0.28150486675059078"/>
                  <c:y val="-0.40490969636547436"/>
                </c:manualLayout>
              </c:layout>
              <c:numFmt formatCode="General" sourceLinked="0"/>
              <c:spPr>
                <a:noFill/>
                <a:ln w="28911">
                  <a:noFill/>
                </a:ln>
              </c:spPr>
            </c:trendlineLbl>
          </c:trendline>
          <c:xVal>
            <c:numRef>
              <c:f>'rate constant data'!$A$7:$A$9</c:f>
              <c:numCache>
                <c:formatCode>General</c:formatCode>
                <c:ptCount val="3"/>
                <c:pt idx="0">
                  <c:v>1.6047500601781321E-3</c:v>
                </c:pt>
                <c:pt idx="1">
                  <c:v>1.5428527347064775E-3</c:v>
                </c:pt>
                <c:pt idx="2">
                  <c:v>1.5079544597753167E-3</c:v>
                </c:pt>
              </c:numCache>
            </c:numRef>
          </c:xVal>
          <c:yVal>
            <c:numRef>
              <c:f>'rate constant data'!$F$7:$F$9</c:f>
              <c:numCache>
                <c:formatCode>General</c:formatCode>
                <c:ptCount val="3"/>
                <c:pt idx="0">
                  <c:v>-12.148914231690219</c:v>
                </c:pt>
                <c:pt idx="1">
                  <c:v>-11.127663064179561</c:v>
                </c:pt>
                <c:pt idx="2">
                  <c:v>-10.327301799312469</c:v>
                </c:pt>
              </c:numCache>
            </c:numRef>
          </c:yVal>
          <c:smooth val="1"/>
        </c:ser>
        <c:axId val="41338368"/>
        <c:axId val="41340288"/>
      </c:scatterChart>
      <c:valAx>
        <c:axId val="41338368"/>
        <c:scaling>
          <c:orientation val="minMax"/>
          <c:max val="1.6000000000000044E-3"/>
          <c:min val="1.5000000000000039E-3"/>
        </c:scaling>
        <c:axPos val="b"/>
        <c:title>
          <c:tx>
            <c:rich>
              <a:bodyPr/>
              <a:lstStyle/>
              <a:p>
                <a:pPr>
                  <a:defRPr sz="1138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1/T (1/K)</a:t>
                </a:r>
              </a:p>
            </c:rich>
          </c:tx>
          <c:spPr>
            <a:noFill/>
            <a:ln w="28911">
              <a:noFill/>
            </a:ln>
          </c:spPr>
        </c:title>
        <c:numFmt formatCode="General" sourceLinked="1"/>
        <c:tickLblPos val="nextTo"/>
        <c:txPr>
          <a:bodyPr rot="0" vert="horz"/>
          <a:lstStyle/>
          <a:p>
            <a:pPr>
              <a:defRPr sz="1138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1340288"/>
        <c:crossesAt val="-13"/>
        <c:crossBetween val="midCat"/>
      </c:valAx>
      <c:valAx>
        <c:axId val="41340288"/>
        <c:scaling>
          <c:orientation val="minMax"/>
          <c:max val="-6"/>
        </c:scaling>
        <c:axPos val="l"/>
        <c:title>
          <c:tx>
            <c:rich>
              <a:bodyPr/>
              <a:lstStyle/>
              <a:p>
                <a:pPr>
                  <a:defRPr sz="1138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/>
                  <a:t>ln(ki)</a:t>
                </a:r>
              </a:p>
            </c:rich>
          </c:tx>
          <c:spPr>
            <a:noFill/>
            <a:ln w="28911">
              <a:noFill/>
            </a:ln>
          </c:spPr>
        </c:title>
        <c:numFmt formatCode="General" sourceLinked="1"/>
        <c:tickLblPos val="nextTo"/>
        <c:crossAx val="41338368"/>
        <c:crosses val="autoZero"/>
        <c:crossBetween val="midCat"/>
        <c:majorUnit val="1"/>
      </c:valAx>
    </c:plotArea>
    <c:legend>
      <c:legendPos val="r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73904879945562363"/>
          <c:y val="5.0306211723534597E-4"/>
          <c:w val="0.112053250396992"/>
          <c:h val="0.35617408289080216"/>
        </c:manualLayout>
      </c:layout>
    </c:legend>
    <c:plotVisOnly val="1"/>
    <c:dispBlanksAs val="gap"/>
  </c:chart>
  <c:spPr>
    <a:ln cmpd="sng">
      <a:solidFill>
        <a:schemeClr val="accent1"/>
      </a:solidFill>
    </a:ln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3C9E740-EBA0-40C1-A288-3F80D373DFEA}" type="datetimeFigureOut">
              <a:rPr lang="en-US"/>
              <a:pPr>
                <a:defRPr/>
              </a:pPr>
              <a:t>4/23/2008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3E0E91D-DCED-4BFC-B5F2-382C78DBC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42970-D46D-4307-9B2A-01D9ED178034}" type="datetimeFigureOut">
              <a:rPr lang="en-US"/>
              <a:pPr>
                <a:defRPr/>
              </a:pPr>
              <a:t>4/23/2008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D437A-596A-47E8-B803-EA8E87F61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30FFD-00BC-44EA-A002-1FEB5B82020B}" type="datetimeFigureOut">
              <a:rPr lang="en-US"/>
              <a:pPr>
                <a:defRPr/>
              </a:pPr>
              <a:t>4/23/2008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EF4E0-F7B1-4F46-B321-6493C6F63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4907D-060B-4951-980F-821B3CCB7C2A}" type="datetimeFigureOut">
              <a:rPr lang="en-US"/>
              <a:pPr>
                <a:defRPr/>
              </a:pPr>
              <a:t>4/23/2008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37261-BFA0-4D9E-9F2B-DDF8C8F94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0D945-2AF4-4BF5-8C45-37E8FA183D84}" type="datetimeFigureOut">
              <a:rPr lang="en-US"/>
              <a:pPr>
                <a:defRPr/>
              </a:pPr>
              <a:t>4/23/2008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D969E-388A-437F-8722-2D738E3A5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61971-0449-4764-B32B-DE77F81ECE18}" type="datetimeFigureOut">
              <a:rPr lang="en-US"/>
              <a:pPr>
                <a:defRPr/>
              </a:pPr>
              <a:t>4/23/2008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F5406-7FBF-42A2-A1A7-F24DE277E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A9B0F-1029-4618-B5D0-75E7B7FE4C7A}" type="datetimeFigureOut">
              <a:rPr lang="en-US"/>
              <a:pPr>
                <a:defRPr/>
              </a:pPr>
              <a:t>4/23/2008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D8F4D-61A6-423D-BF27-529536C1F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4AF72-FE2B-401B-8C55-63A844DC6111}" type="datetimeFigureOut">
              <a:rPr lang="en-US"/>
              <a:pPr>
                <a:defRPr/>
              </a:pPr>
              <a:t>4/23/2008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850B2-524D-48A2-9EB2-FB8E03253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0FBC2-2803-4AC1-B3D7-4EA6FE3C05C6}" type="datetimeFigureOut">
              <a:rPr lang="en-US"/>
              <a:pPr>
                <a:defRPr/>
              </a:pPr>
              <a:t>4/23/2008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CB56F-5AC4-4195-8946-47917669F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B5976-55A3-46D4-B3C7-99B0F8F78633}" type="datetimeFigureOut">
              <a:rPr lang="en-US"/>
              <a:pPr>
                <a:defRPr/>
              </a:pPr>
              <a:t>4/23/2008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850CD-B87E-4942-8AEE-A5AD3819D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DDF87-0A5E-445D-9323-97CAE88D192F}" type="datetimeFigureOut">
              <a:rPr lang="en-US"/>
              <a:pPr>
                <a:defRPr/>
              </a:pPr>
              <a:t>4/23/2008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E214E-B190-4F6D-80C4-CC8973531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6718C-FF45-4E7A-842B-084EFE2B7347}" type="datetimeFigureOut">
              <a:rPr lang="en-US"/>
              <a:pPr>
                <a:defRPr/>
              </a:pPr>
              <a:t>4/23/2008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A4087-DC01-49DA-BBC6-6AE80031C6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460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6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7A4D96-B71B-4301-97CE-1D5074BADCAD}" type="datetimeFigureOut">
              <a:rPr lang="en-US"/>
              <a:pPr>
                <a:defRPr/>
              </a:pPr>
              <a:t>4/23/2008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97EF53-A3ED-4BFD-91A6-7F014E6F9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9465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05" r:id="rId5"/>
    <p:sldLayoutId id="2147483704" r:id="rId6"/>
    <p:sldLayoutId id="2147483703" r:id="rId7"/>
    <p:sldLayoutId id="2147483702" r:id="rId8"/>
    <p:sldLayoutId id="2147483710" r:id="rId9"/>
    <p:sldLayoutId id="2147483701" r:id="rId10"/>
    <p:sldLayoutId id="214748370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5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package" Target="../embeddings/Microsoft_Office_Word_Document66.docx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7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package" Target="../embeddings/Microsoft_Office_Word_Document88.docx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210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31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41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51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4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22098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Production of Acrolein from the Catalytic Oxidation of Propylene in a Fixed Bed Reactor</a:t>
            </a:r>
            <a:endParaRPr lang="en-US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295400" y="3962400"/>
            <a:ext cx="6477000" cy="2362200"/>
          </a:xfrm>
        </p:spPr>
        <p:txBody>
          <a:bodyPr/>
          <a:lstStyle/>
          <a:p>
            <a:pPr marR="0" algn="ctr"/>
            <a:r>
              <a:rPr lang="en-US" smtClean="0"/>
              <a:t>Team 1</a:t>
            </a:r>
          </a:p>
          <a:p>
            <a:pPr marR="0" algn="ctr"/>
            <a:r>
              <a:rPr lang="en-US" smtClean="0"/>
              <a:t>Michael Glasspool</a:t>
            </a:r>
          </a:p>
          <a:p>
            <a:pPr marR="0" algn="ctr"/>
            <a:r>
              <a:rPr lang="en-US" smtClean="0"/>
              <a:t>Sarah Wilson</a:t>
            </a:r>
          </a:p>
          <a:p>
            <a:pPr marR="0" algn="ctr"/>
            <a:r>
              <a:rPr lang="en-US" smtClean="0"/>
              <a:t>Nicole Cosgrove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Major Findings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reactor volume was too large</a:t>
            </a:r>
          </a:p>
          <a:p>
            <a:r>
              <a:rPr lang="en-US" smtClean="0"/>
              <a:t>Increasing the temperature can drastically decrease the reactor volume</a:t>
            </a:r>
          </a:p>
          <a:p>
            <a:r>
              <a:rPr lang="en-US" smtClean="0"/>
              <a:t>Reactor temperature would be raised to 663.15 K, the maximum temperature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smtClean="0"/>
              <a:t>Pressure Drop Calculation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A pressure drop calculation was added using the Ergun Equation, assuming an isothermal plug flow reactor with a catalyst void fraction of 0.40 </a:t>
            </a:r>
            <a:r>
              <a:rPr lang="en-US" sz="2400" baseline="30000" dirty="0" smtClean="0">
                <a:latin typeface="+mj-lt"/>
              </a:rPr>
              <a:t>4</a:t>
            </a:r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971800" y="3352800"/>
          <a:ext cx="3124200" cy="787400"/>
        </p:xfrm>
        <a:graphic>
          <a:graphicData uri="http://schemas.openxmlformats.org/presentationml/2006/ole">
            <p:oleObj spid="_x0000_s6146" name="Equation" r:id="rId3" imgW="1714320" imgH="43164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6147" name="Equation" r:id="rId4" imgW="114120" imgH="215640" progId="Equation.3">
              <p:embed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2667000" y="4419600"/>
          <a:ext cx="3778250" cy="914400"/>
        </p:xfrm>
        <a:graphic>
          <a:graphicData uri="http://schemas.openxmlformats.org/presentationml/2006/ole">
            <p:oleObj spid="_x0000_s6149" name="Equation" r:id="rId5" imgW="2222280" imgH="507960" progId="Equation.3">
              <p:embed/>
            </p:oleObj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3657600" y="5562600"/>
          <a:ext cx="1752600" cy="1001713"/>
        </p:xfrm>
        <a:graphic>
          <a:graphicData uri="http://schemas.openxmlformats.org/presentationml/2006/ole">
            <p:oleObj spid="_x0000_s6150" name="Equation" r:id="rId6" imgW="977760" imgH="558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Pressure Drop Results</a:t>
            </a:r>
          </a:p>
        </p:txBody>
      </p:sp>
      <p:sp>
        <p:nvSpPr>
          <p:cNvPr id="717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By increasing the inlet pressure to 3 atm, the reactor size was minimized and pressure drop was more easily modeled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-685800" y="3276600"/>
          <a:ext cx="6553200" cy="3352800"/>
        </p:xfrm>
        <a:graphic>
          <a:graphicData uri="http://schemas.openxmlformats.org/presentationml/2006/ole">
            <p:oleObj spid="_x0000_s7170" name="Document" r:id="rId3" imgW="6239006" imgH="2535936" progId="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2590800" y="3276600"/>
          <a:ext cx="8059738" cy="2971800"/>
        </p:xfrm>
        <a:graphic>
          <a:graphicData uri="http://schemas.openxmlformats.org/presentationml/2006/ole">
            <p:oleObj spid="_x0000_s7171" name="Document" r:id="rId4" imgW="6096172" imgH="224836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Reaction Kinetics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Real reaction kinetics were found as modeled by Tan et al </a:t>
            </a:r>
            <a:r>
              <a:rPr lang="en-US" baseline="30000" dirty="0" smtClean="0">
                <a:latin typeface="+mj-lt"/>
              </a:rPr>
              <a:t>5</a:t>
            </a:r>
            <a:endParaRPr lang="en-US" dirty="0">
              <a:latin typeface="+mj-lt"/>
            </a:endParaRP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438400"/>
            <a:ext cx="3657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590800"/>
            <a:ext cx="304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505200"/>
            <a:ext cx="2971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4343400"/>
            <a:ext cx="2971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5257800"/>
            <a:ext cx="3048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Kinetic Development</a:t>
            </a:r>
          </a:p>
        </p:txBody>
      </p:sp>
      <p:sp>
        <p:nvSpPr>
          <p:cNvPr id="819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Rate constants were given at different temperatures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295400" y="2819400"/>
          <a:ext cx="6096000" cy="1546225"/>
        </p:xfrm>
        <a:graphic>
          <a:graphicData uri="http://schemas.openxmlformats.org/presentationml/2006/ole">
            <p:oleObj spid="_x0000_s8194" name="Document" r:id="rId3" imgW="6096172" imgH="1546180" progId="">
              <p:embed/>
            </p:oleObj>
          </a:graphicData>
        </a:graphic>
      </p:graphicFrame>
      <p:cxnSp>
        <p:nvCxnSpPr>
          <p:cNvPr id="6" name="Straight Connector 5"/>
          <p:cNvCxnSpPr/>
          <p:nvPr/>
        </p:nvCxnSpPr>
        <p:spPr>
          <a:xfrm rot="5400000">
            <a:off x="685801" y="3429000"/>
            <a:ext cx="1219200" cy="31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1219200" y="4419600"/>
          <a:ext cx="6096000" cy="1009650"/>
        </p:xfrm>
        <a:graphic>
          <a:graphicData uri="http://schemas.openxmlformats.org/presentationml/2006/ole">
            <p:oleObj spid="_x0000_s8195" name="Document" r:id="rId4" imgW="6096172" imgH="1009552" progId="">
              <p:embed/>
            </p:oleObj>
          </a:graphicData>
        </a:graphic>
      </p:graphicFrame>
      <p:cxnSp>
        <p:nvCxnSpPr>
          <p:cNvPr id="8" name="Straight Connector 7"/>
          <p:cNvCxnSpPr/>
          <p:nvPr/>
        </p:nvCxnSpPr>
        <p:spPr>
          <a:xfrm rot="5400000">
            <a:off x="877094" y="4761706"/>
            <a:ext cx="6858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Kinetic Development</a:t>
            </a:r>
          </a:p>
        </p:txBody>
      </p:sp>
      <p:graphicFrame>
        <p:nvGraphicFramePr>
          <p:cNvPr id="4" name="Object 87"/>
          <p:cNvGraphicFramePr/>
          <p:nvPr/>
        </p:nvGraphicFramePr>
        <p:xfrm>
          <a:off x="457200" y="1371600"/>
          <a:ext cx="8229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222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5562600"/>
            <a:ext cx="67214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rot="5400000">
            <a:off x="434975" y="6103938"/>
            <a:ext cx="1087437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Kinetic Modeling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reaction was assumed to take place in a steady state, isothermal plug flow reactor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catalyst void fraction was assumed to be 0.45 with a bulk density of 1565.5 kg/m</a:t>
            </a:r>
            <a:r>
              <a:rPr lang="en-US" baseline="30000" dirty="0" smtClean="0"/>
              <a:t>3 </a:t>
            </a:r>
            <a:r>
              <a:rPr lang="en-US" sz="2800" baseline="30000" dirty="0" smtClean="0">
                <a:latin typeface="+mj-lt"/>
              </a:rPr>
              <a:t>6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Kinetic Modeling Results</a:t>
            </a:r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new kinetics reduced the volume necessary to produce an 80 % conversion</a:t>
            </a:r>
          </a:p>
          <a:p>
            <a:r>
              <a:rPr lang="en-US" smtClean="0"/>
              <a:t>This allowed the reaction to take place in only one reactor</a:t>
            </a:r>
          </a:p>
          <a:p>
            <a:r>
              <a:rPr lang="en-US" smtClean="0"/>
              <a:t>The best acrolein selectivity was found at the higher end of the temperature range (390  ̊C)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Molar Flow Rate throughout Reactor</a:t>
            </a:r>
            <a:endParaRPr lang="en-US" dirty="0"/>
          </a:p>
        </p:txBody>
      </p:sp>
      <p:pic>
        <p:nvPicPr>
          <p:cNvPr id="39938" name="Chart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828800"/>
            <a:ext cx="7696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Acrolein Selectivity</a:t>
            </a:r>
          </a:p>
        </p:txBody>
      </p:sp>
      <p:pic>
        <p:nvPicPr>
          <p:cNvPr id="40962" name="Chart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447800"/>
            <a:ext cx="7391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Production Goals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Produce 30,000 Metric Tonnes / year</a:t>
            </a:r>
          </a:p>
          <a:p>
            <a:r>
              <a:rPr lang="en-US" smtClean="0"/>
              <a:t>Operate for 350 days / year</a:t>
            </a:r>
          </a:p>
          <a:p>
            <a:r>
              <a:rPr lang="en-US" smtClean="0"/>
              <a:t>Produce acrolein at 0.0177 kmol / s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endParaRPr lang="en-US" smtClean="0"/>
          </a:p>
        </p:txBody>
      </p:sp>
      <p:pic>
        <p:nvPicPr>
          <p:cNvPr id="1536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3733800"/>
            <a:ext cx="565785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Incorporation of an Energy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An energy balance was added to account for temperature changes throughout the reactor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Molten salt (</a:t>
            </a:r>
            <a:r>
              <a:rPr lang="en-US" dirty="0" err="1" smtClean="0"/>
              <a:t>Ua</a:t>
            </a:r>
            <a:r>
              <a:rPr lang="en-US" dirty="0" smtClean="0"/>
              <a:t> = 227 W/m</a:t>
            </a:r>
            <a:r>
              <a:rPr lang="en-US" baseline="30000" dirty="0" smtClean="0"/>
              <a:t>2</a:t>
            </a:r>
            <a:r>
              <a:rPr lang="en-US" dirty="0" smtClean="0"/>
              <a:t>-K) was used as a coolant to prevent a runaway reactor temperature</a:t>
            </a:r>
            <a:r>
              <a:rPr lang="en-US" sz="2800" baseline="30000" dirty="0" smtClean="0">
                <a:latin typeface="+mj-lt"/>
              </a:rPr>
              <a:t>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Energy Balance Assumptions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flow rate of coolant was kept high enough to maintain a constant coolant temperature of 658.15 K</a:t>
            </a:r>
          </a:p>
          <a:p>
            <a:r>
              <a:rPr lang="en-US" smtClean="0"/>
              <a:t>Heat capacities and heats of reaction were assumed to be constant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Energy Balance Results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addition of the energy balance reduced the overall volume necessary to reach 80 % conversion</a:t>
            </a:r>
          </a:p>
          <a:p>
            <a:r>
              <a:rPr lang="en-US" smtClean="0"/>
              <a:t>The pressure drop was also reduced from 10.64 % to 9.98 %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Reactor Temperature Profile</a:t>
            </a: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temperature throughout the reactor was modeled to determine the reactor hotspot</a:t>
            </a:r>
          </a:p>
          <a:p>
            <a:r>
              <a:rPr lang="en-US" smtClean="0"/>
              <a:t>The effect of changes in the inlet and coolant temperatures were also explored</a:t>
            </a:r>
          </a:p>
          <a:p>
            <a:r>
              <a:rPr lang="en-US" smtClean="0"/>
              <a:t>For the base case, the reactor hotspot occurred at the beginning of the reactor and reached a temperature of 672.5 K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Reactor Temperature Profile</a:t>
            </a:r>
          </a:p>
        </p:txBody>
      </p:sp>
      <p:graphicFrame>
        <p:nvGraphicFramePr>
          <p:cNvPr id="46082" name="Object 110"/>
          <p:cNvGraphicFramePr>
            <a:graphicFrameLocks/>
          </p:cNvGraphicFramePr>
          <p:nvPr/>
        </p:nvGraphicFramePr>
        <p:xfrm>
          <a:off x="838200" y="1447800"/>
          <a:ext cx="7467600" cy="4800600"/>
        </p:xfrm>
        <a:graphic>
          <a:graphicData uri="http://schemas.openxmlformats.org/presentationml/2006/ole">
            <p:oleObj spid="_x0000_s46082" r:id="rId3" imgW="7468247" imgH="4797968" progId="Excel.Chart.8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Reactor 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reactor gain was analyzed to determine the thermodynamic stability of the reactor </a:t>
            </a:r>
            <a:r>
              <a:rPr lang="en-US" sz="2800" baseline="30000" dirty="0" smtClean="0">
                <a:latin typeface="+mj-lt"/>
              </a:rPr>
              <a:t>7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For a 1  ̊C change in inlet temperature, the gain was found to be 0.0754</a:t>
            </a:r>
            <a:br>
              <a:rPr lang="en-US" dirty="0" smtClean="0"/>
            </a:b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3657600" y="2819400"/>
          <a:ext cx="1828800" cy="906463"/>
        </p:xfrm>
        <a:graphic>
          <a:graphicData uri="http://schemas.openxmlformats.org/presentationml/2006/ole">
            <p:oleObj spid="_x0000_s34818" name="Equation" r:id="rId3" imgW="903776" imgH="447010" progId="Equation.3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Reactor Gain Profile</a:t>
            </a:r>
          </a:p>
        </p:txBody>
      </p:sp>
      <p:graphicFrame>
        <p:nvGraphicFramePr>
          <p:cNvPr id="48130" name="Object 112"/>
          <p:cNvGraphicFramePr>
            <a:graphicFrameLocks/>
          </p:cNvGraphicFramePr>
          <p:nvPr/>
        </p:nvGraphicFramePr>
        <p:xfrm>
          <a:off x="685800" y="1447800"/>
          <a:ext cx="7696200" cy="4800600"/>
        </p:xfrm>
        <a:graphic>
          <a:graphicData uri="http://schemas.openxmlformats.org/presentationml/2006/ole">
            <p:oleObj spid="_x0000_s48130" r:id="rId3" imgW="7693819" imgH="4797968" progId="Excel.Chart.8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Energy Balance Results</a:t>
            </a:r>
          </a:p>
        </p:txBody>
      </p:sp>
      <p:sp>
        <p:nvSpPr>
          <p:cNvPr id="3584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coolant temperature effected the selectivity of the reactor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The highest selectivity was found when the coolant temperature and the inlet temperature were equal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1524000" y="2681288"/>
          <a:ext cx="6096000" cy="1433512"/>
        </p:xfrm>
        <a:graphic>
          <a:graphicData uri="http://schemas.openxmlformats.org/presentationml/2006/ole">
            <p:oleObj spid="_x0000_s35842" name="Document" r:id="rId3" imgW="6096172" imgH="1493632" progId="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Reactor Design</a:t>
            </a: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1295400" y="2133600"/>
          <a:ext cx="6400800" cy="3733800"/>
        </p:xfrm>
        <a:graphic>
          <a:graphicData uri="http://schemas.openxmlformats.org/presentationml/2006/ole">
            <p:oleObj spid="_x0000_s36866" name="Document" r:id="rId3" imgW="6096172" imgH="2819186" progId="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Temperature Profile in Final Reactor Design</a:t>
            </a:r>
            <a:endParaRPr lang="en-US" dirty="0"/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609600" y="1752600"/>
          <a:ext cx="7959725" cy="4914900"/>
        </p:xfrm>
        <a:graphic>
          <a:graphicData uri="http://schemas.openxmlformats.org/presentationml/2006/ole">
            <p:oleObj spid="_x0000_s37890" name="Worksheet" r:id="rId3" imgW="5815541" imgH="3590836" progId="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Allowable Process Conditions</a:t>
            </a:r>
            <a:r>
              <a:rPr lang="en-US" baseline="30000" smtClean="0"/>
              <a:t>1,2</a:t>
            </a:r>
            <a:endParaRPr lang="en-US" sz="1600" baseline="30000" smtClean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Process typically run between 320 – 390  ̊C</a:t>
            </a:r>
          </a:p>
          <a:p>
            <a:r>
              <a:rPr lang="en-US" smtClean="0"/>
              <a:t>Run between atmospheric pressure and 303.975 kPa (3 atm)</a:t>
            </a:r>
          </a:p>
          <a:p>
            <a:r>
              <a:rPr lang="en-US" smtClean="0"/>
              <a:t>Use air as an oxygen source</a:t>
            </a:r>
          </a:p>
          <a:p>
            <a:r>
              <a:rPr lang="en-US" smtClean="0"/>
              <a:t>Typical Conversion between 65 – 90 %</a:t>
            </a:r>
          </a:p>
          <a:p>
            <a:r>
              <a:rPr lang="en-US" smtClean="0"/>
              <a:t>Propylene flammability range 2 – 11.1 %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Flow Rate Profile in Final Reactor Design</a:t>
            </a:r>
            <a:endParaRPr lang="en-US" dirty="0"/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468313" y="1752600"/>
          <a:ext cx="8197850" cy="4495800"/>
        </p:xfrm>
        <a:graphic>
          <a:graphicData uri="http://schemas.openxmlformats.org/presentationml/2006/ole">
            <p:oleObj spid="_x0000_s38914" name="Worksheet" r:id="rId3" imgW="6272466" imgH="3494020" progId="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arenR"/>
            </a:pPr>
            <a:r>
              <a:rPr lang="en-US" sz="1200" smtClean="0"/>
              <a:t>Guest, H.R.. "Acrolein and Derivatives." </a:t>
            </a:r>
            <a:r>
              <a:rPr lang="en-US" sz="1200" u="sng" smtClean="0"/>
              <a:t>Kirk-Othmer Encyclopedia of Chemical Technology.</a:t>
            </a:r>
            <a:r>
              <a:rPr lang="en-US" sz="1200" smtClean="0"/>
              <a:t> 4th ed.</a:t>
            </a:r>
          </a:p>
          <a:p>
            <a:pPr marL="514350" indent="-514350">
              <a:buFont typeface="Calibri" pitchFamily="34" charset="0"/>
              <a:buAutoNum type="arabicParenR"/>
            </a:pPr>
            <a:r>
              <a:rPr lang="en-US" sz="1200" smtClean="0"/>
              <a:t>Machhammer, et al. “Method for Producing Acrolein and/or Acrylic Acid.” US Patent 7,321,058. January 2008.</a:t>
            </a:r>
          </a:p>
          <a:p>
            <a:pPr marL="514350" indent="-514350">
              <a:buFont typeface="Calibri" pitchFamily="34" charset="0"/>
              <a:buAutoNum type="arabicParenR"/>
            </a:pPr>
            <a:r>
              <a:rPr lang="en-US" sz="1200" smtClean="0"/>
              <a:t>Dr. Concetta LaMarca. “Memo 2: Simple Kinetics.” 2008.</a:t>
            </a:r>
          </a:p>
          <a:p>
            <a:pPr marL="514350" indent="-514350">
              <a:buFont typeface="Calibri" pitchFamily="34" charset="0"/>
              <a:buAutoNum type="arabicParenR"/>
            </a:pPr>
            <a:r>
              <a:rPr lang="en-US" sz="1200" smtClean="0"/>
              <a:t>Fogler, H. Scott. “Elements of Chemical Reaction Engineering.” 4</a:t>
            </a:r>
            <a:r>
              <a:rPr lang="en-US" sz="1200" baseline="30000" smtClean="0"/>
              <a:t>th</a:t>
            </a:r>
            <a:r>
              <a:rPr lang="en-US" sz="1200" smtClean="0"/>
              <a:t> Ed. Prentice Hall. 2006.</a:t>
            </a:r>
          </a:p>
          <a:p>
            <a:pPr marL="514350" indent="-514350">
              <a:buFont typeface="Calibri" pitchFamily="34" charset="0"/>
              <a:buAutoNum type="arabicParenR"/>
            </a:pPr>
            <a:r>
              <a:rPr lang="en-US" sz="1200" smtClean="0"/>
              <a:t>Tan, H. S., J. Downie, and D. W. Bacon. "The Reaction Network for the Oxidation of Propylene over a Bismuth Molybdate Catalyst." </a:t>
            </a:r>
            <a:r>
              <a:rPr lang="en-US" sz="1200" u="sng" smtClean="0"/>
              <a:t>The Canadian Journal of Chemical Engineering</a:t>
            </a:r>
            <a:r>
              <a:rPr lang="en-US" sz="1200" smtClean="0"/>
              <a:t> 67(1989): 412-417.</a:t>
            </a:r>
          </a:p>
          <a:p>
            <a:pPr marL="514350" indent="-514350">
              <a:buFont typeface="Calibri" pitchFamily="34" charset="0"/>
              <a:buAutoNum type="arabicParenR"/>
            </a:pPr>
            <a:r>
              <a:rPr lang="en-US" sz="1200" smtClean="0"/>
              <a:t>"Bismuth molybdate, powder and pieces." CERAC Online Catalog Search. CERAC Incorporated. 05 Mar 2008 &lt;http://asp.cerac.com/CatalogNet/default.aspx?p=msdsFile&amp;msds=m000443.htm&gt;.</a:t>
            </a:r>
          </a:p>
          <a:p>
            <a:pPr marL="514350" indent="-514350">
              <a:buFont typeface="Calibri" pitchFamily="34" charset="0"/>
              <a:buAutoNum type="arabicParenR"/>
            </a:pPr>
            <a:r>
              <a:rPr lang="en-US" sz="1200" smtClean="0"/>
              <a:t>Dr. Concetta LaMarca. “Memo 5: Energy Balance.” 2008.</a:t>
            </a:r>
          </a:p>
          <a:p>
            <a:pPr marL="514350" indent="-514350">
              <a:buFont typeface="Calibri" pitchFamily="34" charset="0"/>
              <a:buAutoNum type="arabicParenR"/>
            </a:pPr>
            <a:endParaRPr lang="en-US" sz="1200" smtClean="0"/>
          </a:p>
          <a:p>
            <a:pPr marL="514350" indent="-514350">
              <a:buFont typeface="Calibri" pitchFamily="34" charset="0"/>
              <a:buAutoNum type="arabicParenR"/>
            </a:pPr>
            <a:endParaRPr lang="en-US" sz="1200" smtClean="0"/>
          </a:p>
          <a:p>
            <a:pPr marL="514350" indent="-514350">
              <a:buFont typeface="Calibri" pitchFamily="34" charset="0"/>
              <a:buAutoNum type="arabicParenR"/>
            </a:pPr>
            <a:endParaRPr lang="en-US" sz="1200" smtClean="0"/>
          </a:p>
          <a:p>
            <a:pPr marL="514350" indent="-514350">
              <a:buFont typeface="Calibri" pitchFamily="34" charset="0"/>
              <a:buAutoNum type="arabicParenR"/>
            </a:pPr>
            <a:endParaRPr lang="en-US" sz="1200" smtClean="0"/>
          </a:p>
          <a:p>
            <a:pPr marL="514350" indent="-514350">
              <a:buFont typeface="Calibri" pitchFamily="34" charset="0"/>
              <a:buAutoNum type="arabicParenR"/>
            </a:pPr>
            <a:endParaRPr lang="en-US" sz="120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Any Questions?</a:t>
            </a:r>
          </a:p>
        </p:txBody>
      </p:sp>
      <p:pic>
        <p:nvPicPr>
          <p:cNvPr id="5837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514600"/>
            <a:ext cx="6353175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 Optimization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Process was optimized in a series of reports</a:t>
            </a:r>
          </a:p>
          <a:p>
            <a:r>
              <a:rPr lang="en-US" smtClean="0"/>
              <a:t>Modeling started off simple and became more complex</a:t>
            </a:r>
          </a:p>
          <a:p>
            <a:r>
              <a:rPr lang="en-US" smtClean="0"/>
              <a:t>Pressure drop calculations and energy balances were added over the course of the semester to accurately model the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smtClean="0"/>
              <a:t>Material Balance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r>
              <a:rPr lang="en-US" smtClean="0"/>
              <a:t>Assume an 80 % propylene conversion</a:t>
            </a:r>
          </a:p>
          <a:p>
            <a:r>
              <a:rPr lang="en-US" smtClean="0"/>
              <a:t>Flow enough air to stay below LFL of 2%</a:t>
            </a:r>
          </a:p>
        </p:txBody>
      </p:sp>
      <p:sp>
        <p:nvSpPr>
          <p:cNvPr id="1029" name="TextBox 3"/>
          <p:cNvSpPr txBox="1">
            <a:spLocks noChangeArrowheads="1"/>
          </p:cNvSpPr>
          <p:nvPr/>
        </p:nvSpPr>
        <p:spPr bwMode="auto">
          <a:xfrm>
            <a:off x="2286000" y="259080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C</a:t>
            </a:r>
            <a:r>
              <a:rPr lang="en-US" baseline="-25000">
                <a:latin typeface="Constantia" pitchFamily="18" charset="0"/>
              </a:rPr>
              <a:t>3</a:t>
            </a:r>
            <a:r>
              <a:rPr lang="en-US">
                <a:latin typeface="Constantia" pitchFamily="18" charset="0"/>
              </a:rPr>
              <a:t>H</a:t>
            </a:r>
            <a:r>
              <a:rPr lang="en-US" baseline="-25000">
                <a:latin typeface="Constantia" pitchFamily="18" charset="0"/>
              </a:rPr>
              <a:t>6</a:t>
            </a:r>
            <a:r>
              <a:rPr lang="en-US">
                <a:latin typeface="Constantia" pitchFamily="18" charset="0"/>
              </a:rPr>
              <a:t> + O</a:t>
            </a:r>
            <a:r>
              <a:rPr lang="en-US" baseline="-25000">
                <a:latin typeface="Constantia" pitchFamily="18" charset="0"/>
              </a:rPr>
              <a:t>2</a:t>
            </a:r>
            <a:r>
              <a:rPr lang="en-US">
                <a:latin typeface="Constantia" pitchFamily="18" charset="0"/>
              </a:rPr>
              <a:t>		C</a:t>
            </a:r>
            <a:r>
              <a:rPr lang="en-US" baseline="-25000">
                <a:latin typeface="Constantia" pitchFamily="18" charset="0"/>
              </a:rPr>
              <a:t>3</a:t>
            </a:r>
            <a:r>
              <a:rPr lang="en-US">
                <a:latin typeface="Constantia" pitchFamily="18" charset="0"/>
              </a:rPr>
              <a:t>H</a:t>
            </a:r>
            <a:r>
              <a:rPr lang="en-US" baseline="-25000">
                <a:latin typeface="Constantia" pitchFamily="18" charset="0"/>
              </a:rPr>
              <a:t>4</a:t>
            </a:r>
            <a:r>
              <a:rPr lang="en-US">
                <a:latin typeface="Constantia" pitchFamily="18" charset="0"/>
              </a:rPr>
              <a:t>O + H</a:t>
            </a:r>
            <a:r>
              <a:rPr lang="en-US" baseline="-25000">
                <a:latin typeface="Constantia" pitchFamily="18" charset="0"/>
              </a:rPr>
              <a:t>2</a:t>
            </a:r>
            <a:r>
              <a:rPr lang="en-US">
                <a:latin typeface="Constantia" pitchFamily="18" charset="0"/>
              </a:rPr>
              <a:t>O</a:t>
            </a:r>
          </a:p>
          <a:p>
            <a:r>
              <a:rPr lang="en-US">
                <a:latin typeface="Constantia" pitchFamily="18" charset="0"/>
              </a:rPr>
              <a:t> </a:t>
            </a:r>
            <a:r>
              <a:rPr lang="en-US" baseline="-25000">
                <a:latin typeface="Constantia" pitchFamily="18" charset="0"/>
              </a:rPr>
              <a:t> </a:t>
            </a:r>
            <a:endParaRPr lang="en-US">
              <a:latin typeface="Constantia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876675" y="2779713"/>
            <a:ext cx="841375" cy="15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33400" y="3352800"/>
          <a:ext cx="7543800" cy="2590800"/>
        </p:xfrm>
        <a:graphic>
          <a:graphicData uri="http://schemas.openxmlformats.org/presentationml/2006/ole">
            <p:oleObj spid="_x0000_s1026" name="Document" r:id="rId3" imgW="6410263" imgH="209324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Preliminary Energy Balance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This model assumes a single reaction</a:t>
            </a:r>
          </a:p>
          <a:p>
            <a:r>
              <a:rPr lang="en-US" smtClean="0"/>
              <a:t>Adiabatic and Isothermal cases were modeled</a:t>
            </a:r>
          </a:p>
          <a:p>
            <a:endParaRPr lang="en-US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09600" y="3352800"/>
          <a:ext cx="7680325" cy="1770063"/>
        </p:xfrm>
        <a:graphic>
          <a:graphicData uri="http://schemas.openxmlformats.org/presentationml/2006/ole">
            <p:oleObj spid="_x0000_s2050" name="Document" r:id="rId3" imgW="6096172" imgH="1405454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Kinetic Expression</a:t>
            </a:r>
            <a:r>
              <a:rPr lang="en-US" baseline="30000" smtClean="0"/>
              <a:t>3</a:t>
            </a:r>
            <a:endParaRPr lang="en-US" smtClean="0"/>
          </a:p>
        </p:txBody>
      </p:sp>
      <p:sp>
        <p:nvSpPr>
          <p:cNvPr id="307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 Rate expression was first order in propylene and half order in oxygen</a:t>
            </a:r>
          </a:p>
          <a:p>
            <a:endParaRPr lang="en-US" smtClean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981200" y="2971800"/>
          <a:ext cx="4999038" cy="685800"/>
        </p:xfrm>
        <a:graphic>
          <a:graphicData uri="http://schemas.openxmlformats.org/presentationml/2006/ole">
            <p:oleObj spid="_x0000_s3074" name="Equation" r:id="rId3" imgW="2360900" imgH="32392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838200" y="3810000"/>
          <a:ext cx="7467600" cy="685800"/>
        </p:xfrm>
        <a:graphic>
          <a:graphicData uri="http://schemas.openxmlformats.org/presentationml/2006/ole">
            <p:oleObj spid="_x0000_s3075" name="Equation" r:id="rId4" imgW="4112326" imgH="429014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Kinetics Results</a:t>
            </a:r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Assuming steady-state, isothermal plug flow, the reactor was modeled in POLYMATH and Aspen Plus</a:t>
            </a:r>
          </a:p>
          <a:p>
            <a:endParaRPr lang="en-US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04800" y="3352800"/>
          <a:ext cx="8507413" cy="3352800"/>
        </p:xfrm>
        <a:graphic>
          <a:graphicData uri="http://schemas.openxmlformats.org/presentationml/2006/ole">
            <p:oleObj spid="_x0000_s4098" name="Document" r:id="rId3" imgW="6239006" imgH="2510742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mtClean="0"/>
              <a:t>Simple Kinetics Results</a:t>
            </a:r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19075" y="1600200"/>
          <a:ext cx="8726488" cy="4819650"/>
        </p:xfrm>
        <a:graphic>
          <a:graphicData uri="http://schemas.openxmlformats.org/presentationml/2006/ole">
            <p:oleObj spid="_x0000_s5122" name="Worksheet" r:id="rId3" imgW="6092215" imgH="361855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683</Words>
  <Application>Microsoft Office PowerPoint</Application>
  <PresentationFormat>On-screen Show (4:3)</PresentationFormat>
  <Paragraphs>93</Paragraphs>
  <Slides>32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4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32</vt:i4>
      </vt:variant>
    </vt:vector>
  </HeadingPairs>
  <TitlesOfParts>
    <vt:vector size="44" baseType="lpstr">
      <vt:lpstr>Constantia</vt:lpstr>
      <vt:lpstr>Arial</vt:lpstr>
      <vt:lpstr>Calibri</vt:lpstr>
      <vt:lpstr>Wingdings 2</vt:lpstr>
      <vt:lpstr>Flow</vt:lpstr>
      <vt:lpstr>Flow</vt:lpstr>
      <vt:lpstr>Flow</vt:lpstr>
      <vt:lpstr>Flow</vt:lpstr>
      <vt:lpstr>Document</vt:lpstr>
      <vt:lpstr>Equation</vt:lpstr>
      <vt:lpstr>Worksheet</vt:lpstr>
      <vt:lpstr>Microsoft Excel Chart</vt:lpstr>
      <vt:lpstr>Slide 1</vt:lpstr>
      <vt:lpstr>Production Goals</vt:lpstr>
      <vt:lpstr>Allowable Process Conditions1,2</vt:lpstr>
      <vt:lpstr>Process Optimization</vt:lpstr>
      <vt:lpstr>Material Balance</vt:lpstr>
      <vt:lpstr>Preliminary Energy Balance</vt:lpstr>
      <vt:lpstr>Simple Kinetic Expression3</vt:lpstr>
      <vt:lpstr>Simple Kinetics Results</vt:lpstr>
      <vt:lpstr>Simple Kinetics Results</vt:lpstr>
      <vt:lpstr>Major Findings</vt:lpstr>
      <vt:lpstr>Pressure Drop Calculation</vt:lpstr>
      <vt:lpstr>Pressure Drop Results</vt:lpstr>
      <vt:lpstr>Reaction Kinetics</vt:lpstr>
      <vt:lpstr>Kinetic Development</vt:lpstr>
      <vt:lpstr>Kinetic Development</vt:lpstr>
      <vt:lpstr>Kinetic Modeling Assumptions</vt:lpstr>
      <vt:lpstr>Kinetic Modeling Results</vt:lpstr>
      <vt:lpstr>Molar Flow Rate throughout Reactor</vt:lpstr>
      <vt:lpstr>Acrolein Selectivity</vt:lpstr>
      <vt:lpstr>Incorporation of an Energy Balance</vt:lpstr>
      <vt:lpstr>Energy Balance Assumptions</vt:lpstr>
      <vt:lpstr>Energy Balance Results</vt:lpstr>
      <vt:lpstr>Reactor Temperature Profile</vt:lpstr>
      <vt:lpstr>Reactor Temperature Profile</vt:lpstr>
      <vt:lpstr>Reactor Gain</vt:lpstr>
      <vt:lpstr>Reactor Gain Profile</vt:lpstr>
      <vt:lpstr>Energy Balance Results</vt:lpstr>
      <vt:lpstr>Final Reactor Design</vt:lpstr>
      <vt:lpstr>Temperature Profile in Final Reactor Design</vt:lpstr>
      <vt:lpstr>Flow Rate Profile in Final Reactor Design</vt:lpstr>
      <vt:lpstr>References</vt:lpstr>
      <vt:lpstr>Any Questions?</vt:lpstr>
    </vt:vector>
  </TitlesOfParts>
  <Company>Rowan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Production of Acrolein by the Partial Oxidation of Propylene</dc:title>
  <dc:creator>Instructional Technology</dc:creator>
  <cp:lastModifiedBy>Hesketh</cp:lastModifiedBy>
  <cp:revision>24</cp:revision>
  <dcterms:created xsi:type="dcterms:W3CDTF">2008-04-22T19:06:15Z</dcterms:created>
  <dcterms:modified xsi:type="dcterms:W3CDTF">2008-04-23T11:59:33Z</dcterms:modified>
</cp:coreProperties>
</file>