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73" r:id="rId3"/>
    <p:sldId id="263" r:id="rId4"/>
    <p:sldId id="265" r:id="rId5"/>
    <p:sldId id="264" r:id="rId6"/>
    <p:sldId id="256" r:id="rId7"/>
    <p:sldId id="266" r:id="rId8"/>
    <p:sldId id="269" r:id="rId9"/>
    <p:sldId id="260" r:id="rId10"/>
    <p:sldId id="270" r:id="rId11"/>
    <p:sldId id="271" r:id="rId12"/>
    <p:sldId id="261" r:id="rId13"/>
    <p:sldId id="267" r:id="rId14"/>
    <p:sldId id="268"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37" autoAdjust="0"/>
  </p:normalViewPr>
  <p:slideViewPr>
    <p:cSldViewPr snapToGrid="0">
      <p:cViewPr varScale="1">
        <p:scale>
          <a:sx n="102" d="100"/>
          <a:sy n="102" d="100"/>
        </p:scale>
        <p:origin x="2538" y="108"/>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E8F48-FAD1-4450-AA71-84F04CC6F951}" type="datetimeFigureOut">
              <a:rPr lang="en-US" smtClean="0"/>
              <a:t>12/21/2017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A1CBD-9CF3-43B3-BAFB-73473CDD2814}" type="slidenum">
              <a:rPr lang="en-US" smtClean="0"/>
              <a:t>‹#›</a:t>
            </a:fld>
            <a:endParaRPr lang="en-US"/>
          </a:p>
        </p:txBody>
      </p:sp>
    </p:spTree>
    <p:extLst>
      <p:ext uri="{BB962C8B-B14F-4D97-AF65-F5344CB8AC3E}">
        <p14:creationId xmlns:p14="http://schemas.microsoft.com/office/powerpoint/2010/main" val="75615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global.oup.com/us/companion.websites/9780199778126/pdf/Appendix_C_CITables.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student interest factor handout. Discuss</a:t>
            </a:r>
            <a:r>
              <a:rPr lang="en-US" baseline="0" dirty="0" smtClean="0"/>
              <a:t> slide 2 - 5. Have student work problems on slides 6 – 12 (or do in </a:t>
            </a:r>
            <a:r>
              <a:rPr lang="en-US" baseline="0" dirty="0" err="1" smtClean="0"/>
              <a:t>Kahoot</a:t>
            </a:r>
            <a:r>
              <a:rPr lang="en-US" baseline="0" dirty="0" smtClean="0"/>
              <a:t>). Discuss slides 13 - 15 to introduce interest factor tables and Excel economic functions.</a:t>
            </a:r>
          </a:p>
          <a:p>
            <a:pPr marL="171450" indent="-171450">
              <a:buFont typeface="Arial" panose="020B0604020202020204" pitchFamily="34" charset="0"/>
              <a:buChar char="•"/>
            </a:pPr>
            <a:r>
              <a:rPr lang="en-US" dirty="0" smtClean="0"/>
              <a:t>Working Problems: Have students work problems individually</a:t>
            </a:r>
            <a:r>
              <a:rPr lang="en-US" baseline="0" dirty="0" smtClean="0"/>
              <a:t>, in pairs, or in teams as you prefer. Insist they record the problems in their notes. They should first write each problem in interest factors, then the equation with numbers, then the answer (as shown in the slides).</a:t>
            </a:r>
          </a:p>
          <a:p>
            <a:pPr marL="171450" indent="-171450">
              <a:buFont typeface="Arial" panose="020B0604020202020204" pitchFamily="34" charset="0"/>
              <a:buChar char="•"/>
            </a:pPr>
            <a:r>
              <a:rPr lang="en-US" baseline="0" dirty="0" smtClean="0"/>
              <a:t>If you wish to use a Classroom response system, the problems on slides 6 – 12 have been added to </a:t>
            </a:r>
            <a:r>
              <a:rPr lang="en-US" baseline="0" dirty="0" err="1" smtClean="0"/>
              <a:t>Kahoot</a:t>
            </a:r>
            <a:r>
              <a:rPr lang="en-US" baseline="0" dirty="0" smtClean="0"/>
              <a:t>. Start the game at </a:t>
            </a:r>
            <a:r>
              <a:rPr lang="en-US" sz="1200" b="0" i="0" kern="1200" dirty="0" smtClean="0">
                <a:solidFill>
                  <a:schemeClr val="tx1"/>
                </a:solidFill>
                <a:effectLst/>
                <a:latin typeface="+mn-lt"/>
                <a:ea typeface="+mn-ea"/>
                <a:cs typeface="+mn-cs"/>
              </a:rPr>
              <a:t>https://play.kahoot.it/#/?quizId=0b48bfc4-6715-4955-968a-b88d37336fdb (this also creates a game PIN)</a:t>
            </a:r>
            <a:r>
              <a:rPr lang="en-US" sz="1200" b="0" i="0" kern="1200" baseline="0" dirty="0" smtClean="0">
                <a:solidFill>
                  <a:schemeClr val="tx1"/>
                </a:solidFill>
                <a:effectLst/>
                <a:latin typeface="+mn-lt"/>
                <a:ea typeface="+mn-ea"/>
                <a:cs typeface="+mn-cs"/>
              </a:rPr>
              <a:t>. Student use their smart phone, tablet to enter the game PIN at https://kahoot.it/. Start the game once they are all online.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C9A1CBD-9CF3-43B3-BAFB-73473CDD2814}" type="slidenum">
              <a:rPr lang="en-US" smtClean="0"/>
              <a:t>1</a:t>
            </a:fld>
            <a:endParaRPr lang="en-US"/>
          </a:p>
        </p:txBody>
      </p:sp>
    </p:spTree>
    <p:extLst>
      <p:ext uri="{BB962C8B-B14F-4D97-AF65-F5344CB8AC3E}">
        <p14:creationId xmlns:p14="http://schemas.microsoft.com/office/powerpoint/2010/main" val="151516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A1CBD-9CF3-43B3-BAFB-73473CDD2814}" type="slidenum">
              <a:rPr lang="en-US" smtClean="0"/>
              <a:t>4</a:t>
            </a:fld>
            <a:endParaRPr lang="en-US"/>
          </a:p>
        </p:txBody>
      </p:sp>
    </p:spTree>
    <p:extLst>
      <p:ext uri="{BB962C8B-B14F-4D97-AF65-F5344CB8AC3E}">
        <p14:creationId xmlns:p14="http://schemas.microsoft.com/office/powerpoint/2010/main" val="1853865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 Factor Handout available in Google Drive</a:t>
            </a:r>
          </a:p>
          <a:p>
            <a:r>
              <a:rPr lang="en-US" dirty="0" smtClean="0"/>
              <a:t>Interest Factor Table - http://global.oup.com/us/companion.websites/9780199778126/pdf/Appendix_C_CITables.pdf</a:t>
            </a:r>
            <a:endParaRPr lang="en-US" dirty="0"/>
          </a:p>
        </p:txBody>
      </p:sp>
      <p:sp>
        <p:nvSpPr>
          <p:cNvPr id="4" name="Slide Number Placeholder 3"/>
          <p:cNvSpPr>
            <a:spLocks noGrp="1"/>
          </p:cNvSpPr>
          <p:nvPr>
            <p:ph type="sldNum" sz="quarter" idx="10"/>
          </p:nvPr>
        </p:nvSpPr>
        <p:spPr/>
        <p:txBody>
          <a:bodyPr/>
          <a:lstStyle/>
          <a:p>
            <a:fld id="{AC9A1CBD-9CF3-43B3-BAFB-73473CDD2814}" type="slidenum">
              <a:rPr lang="en-US" smtClean="0"/>
              <a:t>5</a:t>
            </a:fld>
            <a:endParaRPr lang="en-US"/>
          </a:p>
        </p:txBody>
      </p:sp>
    </p:spTree>
    <p:extLst>
      <p:ext uri="{BB962C8B-B14F-4D97-AF65-F5344CB8AC3E}">
        <p14:creationId xmlns:p14="http://schemas.microsoft.com/office/powerpoint/2010/main" val="181330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C9A1CBD-9CF3-43B3-BAFB-73473CDD2814}" type="slidenum">
              <a:rPr lang="en-US" smtClean="0"/>
              <a:t>6</a:t>
            </a:fld>
            <a:endParaRPr lang="en-US"/>
          </a:p>
        </p:txBody>
      </p:sp>
    </p:spTree>
    <p:extLst>
      <p:ext uri="{BB962C8B-B14F-4D97-AF65-F5344CB8AC3E}">
        <p14:creationId xmlns:p14="http://schemas.microsoft.com/office/powerpoint/2010/main" val="558425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A1CBD-9CF3-43B3-BAFB-73473CDD2814}" type="slidenum">
              <a:rPr lang="en-US" smtClean="0"/>
              <a:t>11</a:t>
            </a:fld>
            <a:endParaRPr lang="en-US"/>
          </a:p>
        </p:txBody>
      </p:sp>
    </p:spTree>
    <p:extLst>
      <p:ext uri="{BB962C8B-B14F-4D97-AF65-F5344CB8AC3E}">
        <p14:creationId xmlns:p14="http://schemas.microsoft.com/office/powerpoint/2010/main" val="1468846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have student download and use interest factor tables for some problems (or to check results).</a:t>
            </a:r>
            <a:endParaRPr lang="en-US" dirty="0" smtClean="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http://global.oup.com/us/companion.websites/9780199778126/pdf/Appendix_C_CITables.pdf</a:t>
            </a:r>
            <a:endParaRPr lang="en-US" dirty="0" smtClean="0"/>
          </a:p>
        </p:txBody>
      </p:sp>
      <p:sp>
        <p:nvSpPr>
          <p:cNvPr id="4" name="Slide Number Placeholder 3"/>
          <p:cNvSpPr>
            <a:spLocks noGrp="1"/>
          </p:cNvSpPr>
          <p:nvPr>
            <p:ph type="sldNum" sz="quarter" idx="10"/>
          </p:nvPr>
        </p:nvSpPr>
        <p:spPr/>
        <p:txBody>
          <a:bodyPr/>
          <a:lstStyle/>
          <a:p>
            <a:fld id="{AC9A1CBD-9CF3-43B3-BAFB-73473CDD2814}" type="slidenum">
              <a:rPr lang="en-US" smtClean="0"/>
              <a:t>13</a:t>
            </a:fld>
            <a:endParaRPr lang="en-US"/>
          </a:p>
        </p:txBody>
      </p:sp>
    </p:spTree>
    <p:extLst>
      <p:ext uri="{BB962C8B-B14F-4D97-AF65-F5344CB8AC3E}">
        <p14:creationId xmlns:p14="http://schemas.microsoft.com/office/powerpoint/2010/main" val="348029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Student can work some problems</a:t>
            </a:r>
            <a:r>
              <a:rPr lang="en-US" baseline="0" dirty="0" smtClean="0"/>
              <a:t> using Excel.</a:t>
            </a:r>
            <a:endParaRPr lang="en-US" dirty="0" smtClean="0"/>
          </a:p>
          <a:p>
            <a:r>
              <a:rPr lang="en-US" dirty="0" smtClean="0"/>
              <a:t>FV</a:t>
            </a:r>
            <a:r>
              <a:rPr lang="en-US" baseline="0" dirty="0" smtClean="0"/>
              <a:t> converts A or P to F</a:t>
            </a:r>
          </a:p>
          <a:p>
            <a:r>
              <a:rPr lang="en-US" baseline="0" dirty="0" smtClean="0"/>
              <a:t>FV, PV, PMT are set up for loans. Give them negative </a:t>
            </a:r>
            <a:r>
              <a:rPr lang="en-US" baseline="0" dirty="0" err="1" smtClean="0"/>
              <a:t>Pmt</a:t>
            </a:r>
            <a:r>
              <a:rPr lang="en-US" baseline="0" dirty="0" smtClean="0"/>
              <a:t>, </a:t>
            </a:r>
            <a:r>
              <a:rPr lang="en-US" baseline="0" dirty="0" err="1" smtClean="0"/>
              <a:t>Pv</a:t>
            </a:r>
            <a:r>
              <a:rPr lang="en-US" baseline="0" dirty="0" smtClean="0"/>
              <a:t>, or </a:t>
            </a:r>
            <a:r>
              <a:rPr lang="en-US" baseline="0" dirty="0" err="1" smtClean="0"/>
              <a:t>Fv</a:t>
            </a:r>
            <a:r>
              <a:rPr lang="en-US" baseline="0" dirty="0" smtClean="0"/>
              <a:t> to get a positive result.</a:t>
            </a:r>
          </a:p>
          <a:p>
            <a:r>
              <a:rPr lang="en-US" baseline="0" dirty="0" smtClean="0"/>
              <a:t>For this problem, leave </a:t>
            </a:r>
            <a:r>
              <a:rPr lang="en-US" baseline="0" dirty="0" err="1" smtClean="0"/>
              <a:t>Pmt</a:t>
            </a:r>
            <a:r>
              <a:rPr lang="en-US" baseline="0" dirty="0" smtClean="0"/>
              <a:t> and Type blank.</a:t>
            </a:r>
            <a:endParaRPr lang="en-US" dirty="0"/>
          </a:p>
        </p:txBody>
      </p:sp>
      <p:sp>
        <p:nvSpPr>
          <p:cNvPr id="4" name="Slide Number Placeholder 3"/>
          <p:cNvSpPr>
            <a:spLocks noGrp="1"/>
          </p:cNvSpPr>
          <p:nvPr>
            <p:ph type="sldNum" sz="quarter" idx="10"/>
          </p:nvPr>
        </p:nvSpPr>
        <p:spPr/>
        <p:txBody>
          <a:bodyPr/>
          <a:lstStyle/>
          <a:p>
            <a:fld id="{AC9A1CBD-9CF3-43B3-BAFB-73473CDD2814}" type="slidenum">
              <a:rPr lang="en-US" smtClean="0"/>
              <a:t>14</a:t>
            </a:fld>
            <a:endParaRPr lang="en-US"/>
          </a:p>
        </p:txBody>
      </p:sp>
    </p:spTree>
    <p:extLst>
      <p:ext uri="{BB962C8B-B14F-4D97-AF65-F5344CB8AC3E}">
        <p14:creationId xmlns:p14="http://schemas.microsoft.com/office/powerpoint/2010/main" val="2818781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31992-C3A4-4524-AE27-C6FDD5186FEB}"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367574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1992-C3A4-4524-AE27-C6FDD5186FEB}"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335374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1992-C3A4-4524-AE27-C6FDD5186FEB}"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217485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1992-C3A4-4524-AE27-C6FDD5186FEB}"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139798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31992-C3A4-4524-AE27-C6FDD5186FEB}"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89736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31992-C3A4-4524-AE27-C6FDD5186FEB}"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364475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31992-C3A4-4524-AE27-C6FDD5186FEB}" type="datetimeFigureOut">
              <a:rPr lang="en-US" smtClean="0"/>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384089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31992-C3A4-4524-AE27-C6FDD5186FEB}" type="datetimeFigureOut">
              <a:rPr lang="en-US" smtClean="0"/>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68738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31992-C3A4-4524-AE27-C6FDD5186FEB}" type="datetimeFigureOut">
              <a:rPr lang="en-US" smtClean="0"/>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172650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31992-C3A4-4524-AE27-C6FDD5186FEB}"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291403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31992-C3A4-4524-AE27-C6FDD5186FEB}"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4459D-4231-4849-A3E5-4F7DF28826CC}" type="slidenum">
              <a:rPr lang="en-US" smtClean="0"/>
              <a:t>‹#›</a:t>
            </a:fld>
            <a:endParaRPr lang="en-US"/>
          </a:p>
        </p:txBody>
      </p:sp>
    </p:spTree>
    <p:extLst>
      <p:ext uri="{BB962C8B-B14F-4D97-AF65-F5344CB8AC3E}">
        <p14:creationId xmlns:p14="http://schemas.microsoft.com/office/powerpoint/2010/main" val="147100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31992-C3A4-4524-AE27-C6FDD5186FEB}" type="datetimeFigureOut">
              <a:rPr lang="en-US" smtClean="0"/>
              <a:t>12/21/2017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4459D-4231-4849-A3E5-4F7DF28826CC}" type="slidenum">
              <a:rPr lang="en-US" smtClean="0"/>
              <a:t>‹#›</a:t>
            </a:fld>
            <a:endParaRPr lang="en-US"/>
          </a:p>
        </p:txBody>
      </p:sp>
    </p:spTree>
    <p:extLst>
      <p:ext uri="{BB962C8B-B14F-4D97-AF65-F5344CB8AC3E}">
        <p14:creationId xmlns:p14="http://schemas.microsoft.com/office/powerpoint/2010/main" val="744449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Economics I</a:t>
            </a:r>
            <a:endParaRPr lang="en-US" dirty="0"/>
          </a:p>
        </p:txBody>
      </p:sp>
      <p:sp>
        <p:nvSpPr>
          <p:cNvPr id="3" name="Subtitle 2"/>
          <p:cNvSpPr>
            <a:spLocks noGrp="1"/>
          </p:cNvSpPr>
          <p:nvPr>
            <p:ph type="subTitle" idx="1"/>
          </p:nvPr>
        </p:nvSpPr>
        <p:spPr/>
        <p:txBody>
          <a:bodyPr/>
          <a:lstStyle/>
          <a:p>
            <a:r>
              <a:rPr lang="en-US" dirty="0" smtClean="0"/>
              <a:t>FEC II</a:t>
            </a:r>
            <a:endParaRPr lang="en-US" dirty="0"/>
          </a:p>
        </p:txBody>
      </p:sp>
    </p:spTree>
    <p:extLst>
      <p:ext uri="{BB962C8B-B14F-4D97-AF65-F5344CB8AC3E}">
        <p14:creationId xmlns:p14="http://schemas.microsoft.com/office/powerpoint/2010/main" val="317082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02304" cy="1325563"/>
          </a:xfrm>
        </p:spPr>
        <p:txBody>
          <a:bodyPr>
            <a:normAutofit fontScale="90000"/>
          </a:bodyPr>
          <a:lstStyle/>
          <a:p>
            <a:pPr algn="r"/>
            <a:r>
              <a:rPr lang="en-US" dirty="0" smtClean="0"/>
              <a:t>College costs → </a:t>
            </a:r>
            <a:br>
              <a:rPr lang="en-US" dirty="0" smtClean="0"/>
            </a:br>
            <a:r>
              <a:rPr lang="en-US" dirty="0" smtClean="0"/>
              <a:t>What combination of A &amp; G is this cash flow?</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A = $15,000 &amp; G = $15,000</a:t>
            </a:r>
          </a:p>
          <a:p>
            <a:pPr marL="514350" indent="-514350">
              <a:buFont typeface="+mj-lt"/>
              <a:buAutoNum type="alphaUcPeriod"/>
            </a:pPr>
            <a:r>
              <a:rPr lang="en-US" dirty="0"/>
              <a:t>A = </a:t>
            </a:r>
            <a:r>
              <a:rPr lang="en-US" dirty="0" smtClean="0"/>
              <a:t>$15,000 </a:t>
            </a:r>
            <a:r>
              <a:rPr lang="en-US" dirty="0"/>
              <a:t>&amp; G = </a:t>
            </a:r>
            <a:r>
              <a:rPr lang="en-US" dirty="0" smtClean="0"/>
              <a:t>$21,000</a:t>
            </a:r>
            <a:endParaRPr lang="en-US" dirty="0"/>
          </a:p>
          <a:p>
            <a:pPr marL="514350" indent="-514350">
              <a:buFont typeface="+mj-lt"/>
              <a:buAutoNum type="alphaUcPeriod"/>
            </a:pPr>
            <a:r>
              <a:rPr lang="en-US" dirty="0"/>
              <a:t>A = </a:t>
            </a:r>
            <a:r>
              <a:rPr lang="en-US" dirty="0" smtClean="0"/>
              <a:t>$20,000 </a:t>
            </a:r>
            <a:r>
              <a:rPr lang="en-US" dirty="0"/>
              <a:t>&amp; G = </a:t>
            </a:r>
            <a:r>
              <a:rPr lang="en-US" dirty="0" smtClean="0"/>
              <a:t>$16,000</a:t>
            </a:r>
            <a:endParaRPr lang="en-US" dirty="0"/>
          </a:p>
          <a:p>
            <a:pPr marL="514350" indent="-514350">
              <a:buFont typeface="+mj-lt"/>
              <a:buAutoNum type="alphaUcPeriod"/>
            </a:pPr>
            <a:r>
              <a:rPr lang="en-US" dirty="0"/>
              <a:t>A = $30,000 &amp; G = </a:t>
            </a:r>
            <a:r>
              <a:rPr lang="en-US" dirty="0" smtClean="0"/>
              <a:t>$2,000</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943600" y="3354462"/>
                <a:ext cx="6248400" cy="43088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ea typeface="Cambria Math" panose="02040503050406030204" pitchFamily="18" charset="0"/>
                        </a:rPr>
                        <m:t>𝐴</m:t>
                      </m:r>
                      <m:r>
                        <a:rPr lang="en-US" sz="2800" b="0" i="1" smtClean="0">
                          <a:solidFill>
                            <a:srgbClr val="FF0000"/>
                          </a:solidFill>
                          <a:latin typeface="Cambria Math" panose="02040503050406030204" pitchFamily="18" charset="0"/>
                          <a:ea typeface="Cambria Math" panose="02040503050406030204" pitchFamily="18" charset="0"/>
                        </a:rPr>
                        <m:t>=$30,000 &amp; </m:t>
                      </m:r>
                      <m:r>
                        <a:rPr lang="en-US" sz="2800" b="0" i="1" smtClean="0">
                          <a:solidFill>
                            <a:srgbClr val="FF0000"/>
                          </a:solidFill>
                          <a:latin typeface="Cambria Math" panose="02040503050406030204" pitchFamily="18" charset="0"/>
                          <a:ea typeface="Cambria Math" panose="02040503050406030204" pitchFamily="18" charset="0"/>
                        </a:rPr>
                        <m:t>𝐺</m:t>
                      </m:r>
                      <m:r>
                        <a:rPr lang="en-US" sz="2800" b="0" i="1" smtClean="0">
                          <a:solidFill>
                            <a:srgbClr val="FF0000"/>
                          </a:solidFill>
                          <a:latin typeface="Cambria Math" panose="02040503050406030204" pitchFamily="18" charset="0"/>
                          <a:ea typeface="Cambria Math" panose="02040503050406030204" pitchFamily="18" charset="0"/>
                        </a:rPr>
                        <m:t>=$2,000</m:t>
                      </m:r>
                    </m:oMath>
                  </m:oMathPara>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943600" y="3354462"/>
                <a:ext cx="6248400" cy="430887"/>
              </a:xfrm>
              <a:prstGeom prst="rect">
                <a:avLst/>
              </a:prstGeom>
              <a:blipFill rotWithShape="0">
                <a:blip r:embed="rId2"/>
                <a:stretch>
                  <a:fillRect/>
                </a:stretch>
              </a:blipFill>
            </p:spPr>
            <p:txBody>
              <a:bodyPr/>
              <a:lstStyle/>
              <a:p>
                <a:r>
                  <a:rPr lang="en-US">
                    <a:noFill/>
                  </a:rPr>
                  <a:t> </a:t>
                </a:r>
              </a:p>
            </p:txBody>
          </p:sp>
        </mc:Fallback>
      </mc:AlternateContent>
      <p:sp>
        <p:nvSpPr>
          <p:cNvPr id="5" name="TextBox 4"/>
          <p:cNvSpPr txBox="1"/>
          <p:nvPr/>
        </p:nvSpPr>
        <p:spPr>
          <a:xfrm>
            <a:off x="10240504" y="0"/>
            <a:ext cx="1951496" cy="1938992"/>
          </a:xfrm>
          <a:prstGeom prst="rect">
            <a:avLst/>
          </a:prstGeom>
          <a:solidFill>
            <a:schemeClr val="accent2">
              <a:lumMod val="20000"/>
              <a:lumOff val="80000"/>
            </a:schemeClr>
          </a:solidFill>
        </p:spPr>
        <p:txBody>
          <a:bodyPr wrap="none" rtlCol="0">
            <a:spAutoFit/>
          </a:bodyPr>
          <a:lstStyle/>
          <a:p>
            <a:r>
              <a:rPr lang="en-US" sz="2400" dirty="0" smtClean="0"/>
              <a:t>College Costs</a:t>
            </a:r>
          </a:p>
          <a:p>
            <a:r>
              <a:rPr lang="en-US" sz="2400" dirty="0" smtClean="0"/>
              <a:t>Year 1: 30,000</a:t>
            </a:r>
          </a:p>
          <a:p>
            <a:r>
              <a:rPr lang="en-US" sz="2400" dirty="0" smtClean="0"/>
              <a:t>Year 2: 32,000</a:t>
            </a:r>
          </a:p>
          <a:p>
            <a:r>
              <a:rPr lang="en-US" sz="2400" dirty="0" smtClean="0"/>
              <a:t>Year 3: 34,000</a:t>
            </a:r>
          </a:p>
          <a:p>
            <a:r>
              <a:rPr lang="en-US" sz="2400" dirty="0" smtClean="0"/>
              <a:t>Year 4: 36,000</a:t>
            </a:r>
            <a:endParaRPr lang="en-US" sz="2400" dirty="0"/>
          </a:p>
        </p:txBody>
      </p:sp>
      <p:sp>
        <p:nvSpPr>
          <p:cNvPr id="6" name="Rectangle 5"/>
          <p:cNvSpPr/>
          <p:nvPr/>
        </p:nvSpPr>
        <p:spPr>
          <a:xfrm>
            <a:off x="0" y="6175959"/>
            <a:ext cx="12192000" cy="369332"/>
          </a:xfrm>
          <a:prstGeom prst="rect">
            <a:avLst/>
          </a:prstGeom>
          <a:solidFill>
            <a:schemeClr val="accent2">
              <a:lumMod val="20000"/>
              <a:lumOff val="80000"/>
            </a:schemeClr>
          </a:solidFill>
        </p:spPr>
        <p:txBody>
          <a:bodyPr wrap="square">
            <a:spAutoFit/>
          </a:bodyPr>
          <a:lstStyle/>
          <a:p>
            <a:pPr algn="ctr"/>
            <a:r>
              <a:rPr lang="en-US" dirty="0" smtClean="0"/>
              <a:t>Remember: A Uniform </a:t>
            </a:r>
            <a:r>
              <a:rPr lang="en-US" dirty="0"/>
              <a:t>(Arithmetic) Gradient </a:t>
            </a:r>
            <a:r>
              <a:rPr lang="en-US" dirty="0" smtClean="0"/>
              <a:t>Series is: 0 </a:t>
            </a:r>
            <a:r>
              <a:rPr lang="en-US" dirty="0"/>
              <a:t>in year 1, G in year 2, 2G in year 3, …, (n-1)G in year n</a:t>
            </a:r>
          </a:p>
        </p:txBody>
      </p:sp>
    </p:spTree>
    <p:extLst>
      <p:ext uri="{BB962C8B-B14F-4D97-AF65-F5344CB8AC3E}">
        <p14:creationId xmlns:p14="http://schemas.microsoft.com/office/powerpoint/2010/main" val="229802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02304" cy="1325563"/>
          </a:xfrm>
        </p:spPr>
        <p:txBody>
          <a:bodyPr>
            <a:normAutofit fontScale="90000"/>
          </a:bodyPr>
          <a:lstStyle/>
          <a:p>
            <a:r>
              <a:rPr lang="en-US" dirty="0" smtClean="0"/>
              <a:t>Deposit the correct amount in an account earning 3 % to pay the college costs</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$122,389.63</a:t>
            </a:r>
          </a:p>
          <a:p>
            <a:pPr marL="514350" indent="-514350">
              <a:buFont typeface="+mj-lt"/>
              <a:buAutoNum type="alphaUcPeriod"/>
            </a:pPr>
            <a:r>
              <a:rPr lang="en-US" dirty="0" smtClean="0"/>
              <a:t>$128,667.80</a:t>
            </a:r>
          </a:p>
          <a:p>
            <a:pPr marL="514350" indent="-514350">
              <a:buFont typeface="+mj-lt"/>
              <a:buAutoNum type="alphaUcPeriod"/>
            </a:pPr>
            <a:r>
              <a:rPr lang="en-US" dirty="0" smtClean="0"/>
              <a:t>$133,815.54</a:t>
            </a:r>
          </a:p>
          <a:p>
            <a:pPr marL="514350" indent="-514350">
              <a:buFont typeface="+mj-lt"/>
              <a:buAutoNum type="alphaUcPeriod"/>
            </a:pPr>
            <a:r>
              <a:rPr lang="en-US" dirty="0" smtClean="0"/>
              <a:t>$145,598.19</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543300" y="2304649"/>
                <a:ext cx="8648700" cy="243816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ea typeface="Cambria Math" panose="02040503050406030204" pitchFamily="18" charset="0"/>
                        </a:rPr>
                        <m:t>30000</m:t>
                      </m:r>
                      <m:d>
                        <m:dPr>
                          <m:ctrlPr>
                            <a:rPr lang="en-US" sz="2800" b="0" i="1" smtClean="0">
                              <a:solidFill>
                                <a:srgbClr val="FF0000"/>
                              </a:solidFill>
                              <a:latin typeface="Cambria Math" panose="02040503050406030204" pitchFamily="18" charset="0"/>
                              <a:ea typeface="Cambria Math" panose="02040503050406030204" pitchFamily="18" charset="0"/>
                            </a:rPr>
                          </m:ctrlPr>
                        </m:dPr>
                        <m:e>
                          <m:r>
                            <a:rPr lang="en-US" sz="2800" b="0" i="1" smtClean="0">
                              <a:solidFill>
                                <a:srgbClr val="FF0000"/>
                              </a:solidFill>
                              <a:latin typeface="Cambria Math" panose="02040503050406030204" pitchFamily="18" charset="0"/>
                              <a:ea typeface="Cambria Math" panose="02040503050406030204" pitchFamily="18" charset="0"/>
                            </a:rPr>
                            <m:t>𝑃</m:t>
                          </m:r>
                          <m:r>
                            <a:rPr lang="en-US" sz="2800" b="0" i="1" smtClean="0">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𝐴</m:t>
                          </m:r>
                          <m:r>
                            <a:rPr lang="en-US" sz="2800" b="0" i="1" smtClean="0">
                              <a:solidFill>
                                <a:srgbClr val="FF0000"/>
                              </a:solidFill>
                              <a:latin typeface="Cambria Math" panose="02040503050406030204" pitchFamily="18" charset="0"/>
                              <a:ea typeface="Cambria Math" panose="02040503050406030204" pitchFamily="18" charset="0"/>
                            </a:rPr>
                            <m:t>,0.03,4</m:t>
                          </m:r>
                        </m:e>
                      </m:d>
                      <m:r>
                        <a:rPr lang="en-US" sz="2800" b="0" i="1" smtClean="0">
                          <a:solidFill>
                            <a:srgbClr val="FF0000"/>
                          </a:solidFill>
                          <a:latin typeface="Cambria Math" panose="02040503050406030204" pitchFamily="18" charset="0"/>
                          <a:ea typeface="Cambria Math" panose="02040503050406030204" pitchFamily="18" charset="0"/>
                        </a:rPr>
                        <m:t>+2000</m:t>
                      </m:r>
                      <m:d>
                        <m:dPr>
                          <m:ctrlPr>
                            <a:rPr lang="en-US" sz="2800" i="1">
                              <a:solidFill>
                                <a:srgbClr val="FF0000"/>
                              </a:solidFill>
                              <a:latin typeface="Cambria Math" panose="02040503050406030204" pitchFamily="18" charset="0"/>
                              <a:ea typeface="Cambria Math" panose="02040503050406030204" pitchFamily="18" charset="0"/>
                            </a:rPr>
                          </m:ctrlPr>
                        </m:dPr>
                        <m:e>
                          <m:r>
                            <a:rPr lang="en-US" sz="2800" i="1">
                              <a:solidFill>
                                <a:srgbClr val="FF0000"/>
                              </a:solidFill>
                              <a:latin typeface="Cambria Math" panose="02040503050406030204" pitchFamily="18" charset="0"/>
                              <a:ea typeface="Cambria Math" panose="02040503050406030204" pitchFamily="18" charset="0"/>
                            </a:rPr>
                            <m:t>𝑃</m:t>
                          </m:r>
                          <m:r>
                            <a:rPr lang="en-US" sz="2800" i="1">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𝐺</m:t>
                          </m:r>
                          <m:r>
                            <a:rPr lang="en-US" sz="2800" i="1">
                              <a:solidFill>
                                <a:srgbClr val="FF0000"/>
                              </a:solidFill>
                              <a:latin typeface="Cambria Math" panose="02040503050406030204" pitchFamily="18" charset="0"/>
                              <a:ea typeface="Cambria Math" panose="02040503050406030204" pitchFamily="18" charset="0"/>
                            </a:rPr>
                            <m:t>,0.03,4</m:t>
                          </m:r>
                        </m:e>
                      </m:d>
                    </m:oMath>
                  </m:oMathPara>
                </a14:m>
                <a:endParaRPr lang="en-US" sz="2800" b="0" i="1" dirty="0" smtClean="0">
                  <a:solidFill>
                    <a:srgbClr val="FF0000"/>
                  </a:solidFill>
                  <a:latin typeface="Cambria Math" panose="02040503050406030204" pitchFamily="18" charset="0"/>
                  <a:ea typeface="Cambria Math" panose="02040503050406030204" pitchFamily="18" charset="0"/>
                </a:endParaRPr>
              </a:p>
              <a:p>
                <a:endParaRPr lang="en-US" sz="2800" b="0" i="1" dirty="0" smtClean="0">
                  <a:solidFill>
                    <a:srgbClr val="FF0000"/>
                  </a:solidFill>
                  <a:latin typeface="Cambria Math" panose="02040503050406030204" pitchFamily="18" charset="0"/>
                  <a:ea typeface="Cambria Math" panose="02040503050406030204" pitchFamily="18" charset="0"/>
                </a:endParaRPr>
              </a:p>
              <a:p>
                <a:pPr algn="ctr"/>
                <a:r>
                  <a:rPr lang="en-US" sz="2800" b="0" dirty="0" smtClean="0">
                    <a:solidFill>
                      <a:srgbClr val="FF0000"/>
                    </a:solidFill>
                    <a:ea typeface="Cambria Math" panose="02040503050406030204" pitchFamily="18" charset="0"/>
                  </a:rPr>
                  <a:t>=</a:t>
                </a:r>
                <a14:m>
                  <m:oMath xmlns:m="http://schemas.openxmlformats.org/officeDocument/2006/math">
                    <m:r>
                      <a:rPr lang="en-US" sz="2800" b="0" i="0" smtClean="0">
                        <a:solidFill>
                          <a:srgbClr val="FF0000"/>
                        </a:solidFill>
                        <a:latin typeface="Cambria Math" panose="02040503050406030204" pitchFamily="18" charset="0"/>
                        <a:ea typeface="Cambria Math" panose="02040503050406030204" pitchFamily="18" charset="0"/>
                      </a:rPr>
                      <m:t>30000</m:t>
                    </m:r>
                    <m:r>
                      <a:rPr lang="en-US" sz="2800" b="0" i="1" smtClean="0">
                        <a:solidFill>
                          <a:srgbClr val="FF0000"/>
                        </a:solidFill>
                        <a:latin typeface="Cambria Math" panose="02040503050406030204" pitchFamily="18" charset="0"/>
                        <a:ea typeface="Cambria Math" panose="02040503050406030204" pitchFamily="18" charset="0"/>
                      </a:rPr>
                      <m:t>∙</m:t>
                    </m:r>
                    <m:f>
                      <m:fPr>
                        <m:ctrlPr>
                          <a:rPr lang="en-US" sz="2800" b="0" i="1" smtClean="0">
                            <a:solidFill>
                              <a:srgbClr val="FF0000"/>
                            </a:solidFill>
                            <a:latin typeface="Cambria Math" panose="02040503050406030204" pitchFamily="18" charset="0"/>
                          </a:rPr>
                        </m:ctrlPr>
                      </m:fPr>
                      <m:num>
                        <m:sSup>
                          <m:sSupPr>
                            <m:ctrlPr>
                              <a:rPr lang="en-US" sz="2800" b="0" i="1" smtClean="0">
                                <a:solidFill>
                                  <a:srgbClr val="FF0000"/>
                                </a:solidFill>
                                <a:latin typeface="Cambria Math" panose="02040503050406030204" pitchFamily="18" charset="0"/>
                              </a:rPr>
                            </m:ctrlPr>
                          </m:sSupPr>
                          <m:e>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1.03</m:t>
                                </m:r>
                              </m:e>
                            </m:d>
                          </m:e>
                          <m:sup>
                            <m:r>
                              <a:rPr lang="en-US" sz="2800" b="0" i="1" smtClean="0">
                                <a:solidFill>
                                  <a:srgbClr val="FF0000"/>
                                </a:solidFill>
                                <a:latin typeface="Cambria Math" panose="02040503050406030204" pitchFamily="18" charset="0"/>
                              </a:rPr>
                              <m:t>4</m:t>
                            </m:r>
                          </m:sup>
                        </m:sSup>
                        <m:r>
                          <a:rPr lang="en-US" sz="2800" b="0" i="1" smtClean="0">
                            <a:solidFill>
                              <a:srgbClr val="FF0000"/>
                            </a:solidFill>
                            <a:latin typeface="Cambria Math" panose="02040503050406030204" pitchFamily="18" charset="0"/>
                          </a:rPr>
                          <m:t>−1</m:t>
                        </m:r>
                      </m:num>
                      <m:den>
                        <m:r>
                          <a:rPr lang="en-US" sz="2800" b="0" i="1" smtClean="0">
                            <a:solidFill>
                              <a:srgbClr val="FF0000"/>
                            </a:solidFill>
                            <a:latin typeface="Cambria Math" panose="02040503050406030204" pitchFamily="18" charset="0"/>
                          </a:rPr>
                          <m:t>0.03</m:t>
                        </m:r>
                        <m:sSup>
                          <m:sSupPr>
                            <m:ctrlPr>
                              <a:rPr lang="en-US" sz="2800" i="1">
                                <a:solidFill>
                                  <a:srgbClr val="FF0000"/>
                                </a:solidFill>
                                <a:latin typeface="Cambria Math" panose="02040503050406030204" pitchFamily="18" charset="0"/>
                              </a:rPr>
                            </m:ctrlPr>
                          </m:sSupPr>
                          <m:e>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1.03</m:t>
                                </m:r>
                              </m:e>
                            </m:d>
                          </m:e>
                          <m:sup>
                            <m:r>
                              <a:rPr lang="en-US" sz="2800" i="1">
                                <a:solidFill>
                                  <a:srgbClr val="FF0000"/>
                                </a:solidFill>
                                <a:latin typeface="Cambria Math" panose="02040503050406030204" pitchFamily="18" charset="0"/>
                              </a:rPr>
                              <m:t>4</m:t>
                            </m:r>
                          </m:sup>
                        </m:sSup>
                      </m:den>
                    </m:f>
                    <m:r>
                      <a:rPr lang="en-US" sz="2800" b="0" i="1" smtClean="0">
                        <a:solidFill>
                          <a:srgbClr val="FF0000"/>
                        </a:solidFill>
                        <a:latin typeface="Cambria Math" panose="02040503050406030204" pitchFamily="18" charset="0"/>
                      </a:rPr>
                      <m:t>+2000</m:t>
                    </m:r>
                    <m:r>
                      <a:rPr lang="en-US" sz="2800" b="0" i="1" smtClean="0">
                        <a:solidFill>
                          <a:srgbClr val="FF0000"/>
                        </a:solidFill>
                        <a:latin typeface="Cambria Math" panose="02040503050406030204" pitchFamily="18" charset="0"/>
                        <a:ea typeface="Cambria Math" panose="02040503050406030204" pitchFamily="18" charset="0"/>
                      </a:rPr>
                      <m:t>∙</m:t>
                    </m:r>
                    <m:f>
                      <m:fPr>
                        <m:ctrlPr>
                          <a:rPr lang="en-US" sz="2800" i="1">
                            <a:solidFill>
                              <a:srgbClr val="FF0000"/>
                            </a:solidFill>
                            <a:latin typeface="Cambria Math" panose="02040503050406030204" pitchFamily="18" charset="0"/>
                          </a:rPr>
                        </m:ctrlPr>
                      </m:fPr>
                      <m:num>
                        <m:sSup>
                          <m:sSupPr>
                            <m:ctrlPr>
                              <a:rPr lang="en-US" sz="2800" i="1">
                                <a:solidFill>
                                  <a:srgbClr val="FF0000"/>
                                </a:solidFill>
                                <a:latin typeface="Cambria Math" panose="02040503050406030204" pitchFamily="18" charset="0"/>
                              </a:rPr>
                            </m:ctrlPr>
                          </m:sSupPr>
                          <m:e>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1.03</m:t>
                                </m:r>
                              </m:e>
                            </m:d>
                          </m:e>
                          <m:sup>
                            <m:r>
                              <a:rPr lang="en-US" sz="2800" i="1">
                                <a:solidFill>
                                  <a:srgbClr val="FF0000"/>
                                </a:solidFill>
                                <a:latin typeface="Cambria Math" panose="02040503050406030204" pitchFamily="18" charset="0"/>
                              </a:rPr>
                              <m:t>4</m:t>
                            </m:r>
                          </m:sup>
                        </m:sSup>
                        <m:r>
                          <a:rPr lang="en-US" sz="2800" i="1">
                            <a:solidFill>
                              <a:srgbClr val="FF0000"/>
                            </a:solidFill>
                            <a:latin typeface="Cambria Math" panose="02040503050406030204" pitchFamily="18" charset="0"/>
                          </a:rPr>
                          <m:t>−1</m:t>
                        </m:r>
                      </m:num>
                      <m:den>
                        <m:sSup>
                          <m:sSupPr>
                            <m:ctrlPr>
                              <a:rPr lang="en-US" sz="2800" i="1" smtClean="0">
                                <a:solidFill>
                                  <a:srgbClr val="FF0000"/>
                                </a:solidFill>
                                <a:latin typeface="Cambria Math" panose="02040503050406030204" pitchFamily="18" charset="0"/>
                              </a:rPr>
                            </m:ctrlPr>
                          </m:sSupPr>
                          <m:e>
                            <m:r>
                              <a:rPr lang="en-US" sz="2800" b="0" i="1" smtClean="0">
                                <a:solidFill>
                                  <a:srgbClr val="FF0000"/>
                                </a:solidFill>
                                <a:latin typeface="Cambria Math" panose="02040503050406030204" pitchFamily="18" charset="0"/>
                              </a:rPr>
                              <m:t>0.03</m:t>
                            </m:r>
                          </m:e>
                          <m:sup>
                            <m:r>
                              <a:rPr lang="en-US" sz="2800" b="0" i="1" smtClean="0">
                                <a:solidFill>
                                  <a:srgbClr val="FF0000"/>
                                </a:solidFill>
                                <a:latin typeface="Cambria Math" panose="02040503050406030204" pitchFamily="18" charset="0"/>
                              </a:rPr>
                              <m:t>2</m:t>
                            </m:r>
                          </m:sup>
                        </m:sSup>
                        <m:sSup>
                          <m:sSupPr>
                            <m:ctrlPr>
                              <a:rPr lang="en-US" sz="2800" i="1">
                                <a:solidFill>
                                  <a:srgbClr val="FF0000"/>
                                </a:solidFill>
                                <a:latin typeface="Cambria Math" panose="02040503050406030204" pitchFamily="18" charset="0"/>
                              </a:rPr>
                            </m:ctrlPr>
                          </m:sSupPr>
                          <m:e>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1.03</m:t>
                                </m:r>
                              </m:e>
                            </m:d>
                          </m:e>
                          <m:sup>
                            <m:r>
                              <a:rPr lang="en-US" sz="2800" i="1">
                                <a:solidFill>
                                  <a:srgbClr val="FF0000"/>
                                </a:solidFill>
                                <a:latin typeface="Cambria Math" panose="02040503050406030204" pitchFamily="18" charset="0"/>
                              </a:rPr>
                              <m:t>4</m:t>
                            </m:r>
                          </m:sup>
                        </m:sSup>
                      </m:den>
                    </m:f>
                  </m:oMath>
                </a14:m>
                <a:r>
                  <a:rPr lang="en-US" sz="2800" b="0" i="1" dirty="0" smtClean="0">
                    <a:solidFill>
                      <a:srgbClr val="FF0000"/>
                    </a:solidFill>
                    <a:latin typeface="Cambria Math" panose="02040503050406030204" pitchFamily="18" charset="0"/>
                  </a:rPr>
                  <a:t>- </a:t>
                </a:r>
                <a14:m>
                  <m:oMath xmlns:m="http://schemas.openxmlformats.org/officeDocument/2006/math">
                    <m:f>
                      <m:fPr>
                        <m:ctrlPr>
                          <a:rPr lang="en-US" sz="2800" b="0" i="1" dirty="0" smtClean="0">
                            <a:solidFill>
                              <a:srgbClr val="FF0000"/>
                            </a:solidFill>
                            <a:latin typeface="Cambria Math" panose="02040503050406030204" pitchFamily="18" charset="0"/>
                          </a:rPr>
                        </m:ctrlPr>
                      </m:fPr>
                      <m:num>
                        <m:r>
                          <a:rPr lang="en-US" sz="2800" b="0" i="1" dirty="0" smtClean="0">
                            <a:solidFill>
                              <a:srgbClr val="FF0000"/>
                            </a:solidFill>
                            <a:latin typeface="Cambria Math" panose="02040503050406030204" pitchFamily="18" charset="0"/>
                          </a:rPr>
                          <m:t>4</m:t>
                        </m:r>
                      </m:num>
                      <m:den>
                        <m:r>
                          <a:rPr lang="en-US" sz="2800" b="0" i="1" dirty="0" smtClean="0">
                            <a:solidFill>
                              <a:srgbClr val="FF0000"/>
                            </a:solidFill>
                            <a:latin typeface="Cambria Math" panose="02040503050406030204" pitchFamily="18" charset="0"/>
                          </a:rPr>
                          <m:t>0.03</m:t>
                        </m:r>
                        <m:sSup>
                          <m:sSupPr>
                            <m:ctrlPr>
                              <a:rPr lang="en-US" sz="2800" i="1">
                                <a:solidFill>
                                  <a:srgbClr val="FF0000"/>
                                </a:solidFill>
                                <a:latin typeface="Cambria Math" panose="02040503050406030204" pitchFamily="18" charset="0"/>
                              </a:rPr>
                            </m:ctrlPr>
                          </m:sSupPr>
                          <m:e>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1.03</m:t>
                                </m:r>
                              </m:e>
                            </m:d>
                          </m:e>
                          <m:sup>
                            <m:r>
                              <a:rPr lang="en-US" sz="2800" i="1">
                                <a:solidFill>
                                  <a:srgbClr val="FF0000"/>
                                </a:solidFill>
                                <a:latin typeface="Cambria Math" panose="02040503050406030204" pitchFamily="18" charset="0"/>
                              </a:rPr>
                              <m:t>4</m:t>
                            </m:r>
                          </m:sup>
                        </m:sSup>
                      </m:den>
                    </m:f>
                  </m:oMath>
                </a14:m>
                <a:endParaRPr lang="en-US" sz="2800" b="0" i="1" dirty="0" smtClean="0">
                  <a:solidFill>
                    <a:srgbClr val="FF0000"/>
                  </a:solidFill>
                  <a:latin typeface="Cambria Math" panose="02040503050406030204" pitchFamily="18" charset="0"/>
                </a:endParaRPr>
              </a:p>
              <a:p>
                <a:pPr algn="ctr"/>
                <a:endParaRPr lang="en-US" sz="2800" b="0" i="1" dirty="0" smtClean="0">
                  <a:solidFill>
                    <a:srgbClr val="FF0000"/>
                  </a:solidFill>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rPr>
                        <m:t>=122,389.63</m:t>
                      </m:r>
                    </m:oMath>
                  </m:oMathPara>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543300" y="2304649"/>
                <a:ext cx="8648700" cy="2438168"/>
              </a:xfrm>
              <a:prstGeom prst="rect">
                <a:avLst/>
              </a:prstGeom>
              <a:blipFill>
                <a:blip r:embed="rId3"/>
                <a:stretch>
                  <a:fillRect/>
                </a:stretch>
              </a:blipFill>
            </p:spPr>
            <p:txBody>
              <a:bodyPr/>
              <a:lstStyle/>
              <a:p>
                <a:r>
                  <a:rPr lang="en-US">
                    <a:noFill/>
                  </a:rPr>
                  <a:t> </a:t>
                </a:r>
              </a:p>
            </p:txBody>
          </p:sp>
        </mc:Fallback>
      </mc:AlternateContent>
      <p:sp>
        <p:nvSpPr>
          <p:cNvPr id="7" name="TextBox 6"/>
          <p:cNvSpPr txBox="1"/>
          <p:nvPr/>
        </p:nvSpPr>
        <p:spPr>
          <a:xfrm>
            <a:off x="10240504" y="0"/>
            <a:ext cx="1951496" cy="1938992"/>
          </a:xfrm>
          <a:prstGeom prst="rect">
            <a:avLst/>
          </a:prstGeom>
          <a:solidFill>
            <a:schemeClr val="accent2">
              <a:lumMod val="20000"/>
              <a:lumOff val="80000"/>
            </a:schemeClr>
          </a:solidFill>
        </p:spPr>
        <p:txBody>
          <a:bodyPr wrap="none" rtlCol="0">
            <a:spAutoFit/>
          </a:bodyPr>
          <a:lstStyle/>
          <a:p>
            <a:r>
              <a:rPr lang="en-US" sz="2400" dirty="0" smtClean="0"/>
              <a:t>College Costs</a:t>
            </a:r>
          </a:p>
          <a:p>
            <a:r>
              <a:rPr lang="en-US" sz="2400" dirty="0" smtClean="0"/>
              <a:t>Year 1: 30,000</a:t>
            </a:r>
          </a:p>
          <a:p>
            <a:r>
              <a:rPr lang="en-US" sz="2400" dirty="0" smtClean="0"/>
              <a:t>Year 2: 32,000</a:t>
            </a:r>
          </a:p>
          <a:p>
            <a:r>
              <a:rPr lang="en-US" sz="2400" dirty="0" smtClean="0"/>
              <a:t>Year 3: 34,000</a:t>
            </a:r>
          </a:p>
          <a:p>
            <a:r>
              <a:rPr lang="en-US" sz="2400" dirty="0" smtClean="0"/>
              <a:t>Year 4: 36,000</a:t>
            </a:r>
            <a:endParaRPr lang="en-US" sz="2400" dirty="0"/>
          </a:p>
        </p:txBody>
      </p:sp>
      <p:sp>
        <p:nvSpPr>
          <p:cNvPr id="8" name="Rectangle 7"/>
          <p:cNvSpPr/>
          <p:nvPr/>
        </p:nvSpPr>
        <p:spPr>
          <a:xfrm>
            <a:off x="0" y="5193305"/>
            <a:ext cx="12192000" cy="1477328"/>
          </a:xfrm>
          <a:prstGeom prst="rect">
            <a:avLst/>
          </a:prstGeom>
          <a:solidFill>
            <a:schemeClr val="accent2">
              <a:lumMod val="20000"/>
              <a:lumOff val="80000"/>
            </a:schemeClr>
          </a:solidFill>
        </p:spPr>
        <p:txBody>
          <a:bodyPr wrap="square">
            <a:spAutoFit/>
          </a:bodyPr>
          <a:lstStyle/>
          <a:p>
            <a:pPr algn="ctr"/>
            <a:r>
              <a:rPr lang="en-US" dirty="0" smtClean="0"/>
              <a:t>Assumptions: </a:t>
            </a:r>
          </a:p>
          <a:p>
            <a:pPr algn="ctr"/>
            <a:r>
              <a:rPr lang="en-US" dirty="0"/>
              <a:t>D</a:t>
            </a:r>
            <a:r>
              <a:rPr lang="en-US" dirty="0" smtClean="0"/>
              <a:t>eposit made one year before first payment due </a:t>
            </a:r>
          </a:p>
          <a:p>
            <a:pPr algn="ctr"/>
            <a:r>
              <a:rPr lang="en-US" dirty="0" smtClean="0"/>
              <a:t>College paid from account in four annual payments</a:t>
            </a:r>
          </a:p>
          <a:p>
            <a:pPr algn="ctr"/>
            <a:endParaRPr lang="en-US" dirty="0" smtClean="0"/>
          </a:p>
          <a:p>
            <a:pPr algn="ctr"/>
            <a:r>
              <a:rPr lang="en-US" dirty="0" smtClean="0"/>
              <a:t>Hint: Use A, G &amp; two interest factors</a:t>
            </a:r>
            <a:endParaRPr lang="en-US" dirty="0"/>
          </a:p>
        </p:txBody>
      </p:sp>
    </p:spTree>
    <p:extLst>
      <p:ext uri="{BB962C8B-B14F-4D97-AF65-F5344CB8AC3E}">
        <p14:creationId xmlns:p14="http://schemas.microsoft.com/office/powerpoint/2010/main" val="271292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company is used to making 10 % on projects. What annual net revenue is expected for a project that costs $1M to start and lasts 10 years?</a:t>
            </a:r>
            <a:endParaRPr lang="en-US" dirty="0"/>
          </a:p>
        </p:txBody>
      </p:sp>
      <p:sp>
        <p:nvSpPr>
          <p:cNvPr id="3" name="Content Placeholder 2"/>
          <p:cNvSpPr>
            <a:spLocks noGrp="1"/>
          </p:cNvSpPr>
          <p:nvPr>
            <p:ph idx="1"/>
          </p:nvPr>
        </p:nvSpPr>
        <p:spPr>
          <a:xfrm>
            <a:off x="838200" y="2137271"/>
            <a:ext cx="10515600" cy="4039691"/>
          </a:xfrm>
        </p:spPr>
        <p:txBody>
          <a:bodyPr/>
          <a:lstStyle/>
          <a:p>
            <a:pPr marL="514350" indent="-514350">
              <a:buFont typeface="+mj-lt"/>
              <a:buAutoNum type="alphaUcPeriod"/>
            </a:pPr>
            <a:r>
              <a:rPr lang="en-US" dirty="0" smtClean="0"/>
              <a:t>$152,395</a:t>
            </a:r>
          </a:p>
          <a:p>
            <a:pPr marL="514350" indent="-514350">
              <a:buFont typeface="+mj-lt"/>
              <a:buAutoNum type="alphaUcPeriod"/>
            </a:pPr>
            <a:r>
              <a:rPr lang="en-US" dirty="0" smtClean="0"/>
              <a:t>$162,745</a:t>
            </a:r>
          </a:p>
          <a:p>
            <a:pPr marL="514350" indent="-514350">
              <a:buFont typeface="+mj-lt"/>
              <a:buAutoNum type="alphaUcPeriod"/>
            </a:pPr>
            <a:r>
              <a:rPr lang="en-US" dirty="0" smtClean="0"/>
              <a:t>$175,008</a:t>
            </a:r>
          </a:p>
          <a:p>
            <a:pPr marL="514350" indent="-514350">
              <a:buFont typeface="+mj-lt"/>
              <a:buAutoNum type="alphaUcPeriod"/>
            </a:pPr>
            <a:r>
              <a:rPr lang="en-US" dirty="0" smtClean="0"/>
              <a:t>$201,395</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609974" y="2488590"/>
                <a:ext cx="8582025" cy="178638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ea typeface="Cambria Math" panose="02040503050406030204" pitchFamily="18" charset="0"/>
                        </a:rPr>
                        <m:t>$1,000,000 </m:t>
                      </m:r>
                      <m:d>
                        <m:dPr>
                          <m:ctrlPr>
                            <a:rPr lang="en-US" sz="2800" b="0" i="1" smtClean="0">
                              <a:solidFill>
                                <a:srgbClr val="FF0000"/>
                              </a:solidFill>
                              <a:latin typeface="Cambria Math" panose="02040503050406030204" pitchFamily="18" charset="0"/>
                              <a:ea typeface="Cambria Math" panose="02040503050406030204" pitchFamily="18" charset="0"/>
                            </a:rPr>
                          </m:ctrlPr>
                        </m:dPr>
                        <m:e>
                          <m:r>
                            <a:rPr lang="en-US" sz="2800" b="0" i="1" smtClean="0">
                              <a:solidFill>
                                <a:srgbClr val="FF0000"/>
                              </a:solidFill>
                              <a:latin typeface="Cambria Math" panose="02040503050406030204" pitchFamily="18" charset="0"/>
                              <a:ea typeface="Cambria Math" panose="02040503050406030204" pitchFamily="18" charset="0"/>
                            </a:rPr>
                            <m:t>𝐴</m:t>
                          </m:r>
                          <m:r>
                            <a:rPr lang="en-US" sz="2800" b="0" i="1" smtClean="0">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𝑃</m:t>
                          </m:r>
                          <m:r>
                            <a:rPr lang="en-US" sz="2800" b="0" i="1" smtClean="0">
                              <a:solidFill>
                                <a:srgbClr val="FF0000"/>
                              </a:solidFill>
                              <a:latin typeface="Cambria Math" panose="02040503050406030204" pitchFamily="18" charset="0"/>
                              <a:ea typeface="Cambria Math" panose="02040503050406030204" pitchFamily="18" charset="0"/>
                            </a:rPr>
                            <m:t>,0.10,10</m:t>
                          </m:r>
                        </m:e>
                      </m:d>
                    </m:oMath>
                  </m:oMathPara>
                </a14:m>
                <a:endParaRPr lang="en-US" sz="2800" b="0" i="1" dirty="0" smtClean="0">
                  <a:solidFill>
                    <a:srgbClr val="FF0000"/>
                  </a:solidFill>
                  <a:latin typeface="Cambria Math" panose="02040503050406030204" pitchFamily="18" charset="0"/>
                </a:endParaRPr>
              </a:p>
              <a:p>
                <a:endParaRPr lang="en-US" sz="2800" b="0" i="1" dirty="0" smtClean="0">
                  <a:solidFill>
                    <a:srgbClr val="FF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1,000,000∙</m:t>
                      </m:r>
                      <m:f>
                        <m:fPr>
                          <m:ctrlPr>
                            <a:rPr lang="en-US" sz="2800" b="0" i="1" smtClean="0">
                              <a:solidFill>
                                <a:srgbClr val="FF0000"/>
                              </a:solidFill>
                              <a:latin typeface="Cambria Math" panose="02040503050406030204" pitchFamily="18" charset="0"/>
                            </a:rPr>
                          </m:ctrlPr>
                        </m:fPr>
                        <m:num>
                          <m:sSup>
                            <m:sSupPr>
                              <m:ctrlPr>
                                <a:rPr lang="en-US" sz="2800" b="0" i="1" smtClean="0">
                                  <a:solidFill>
                                    <a:srgbClr val="FF0000"/>
                                  </a:solidFill>
                                  <a:latin typeface="Cambria Math" panose="02040503050406030204" pitchFamily="18" charset="0"/>
                                </a:rPr>
                              </m:ctrlPr>
                            </m:sSupPr>
                            <m:e>
                              <m:r>
                                <a:rPr lang="en-US" sz="2800" b="0" i="1" smtClean="0">
                                  <a:solidFill>
                                    <a:srgbClr val="FF0000"/>
                                  </a:solidFill>
                                  <a:latin typeface="Cambria Math" panose="02040503050406030204" pitchFamily="18" charset="0"/>
                                </a:rPr>
                                <m:t>0.1</m:t>
                              </m:r>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1.1</m:t>
                                  </m:r>
                                </m:e>
                              </m:d>
                            </m:e>
                            <m:sup>
                              <m:r>
                                <a:rPr lang="en-US" sz="2800" b="0" i="1" smtClean="0">
                                  <a:solidFill>
                                    <a:srgbClr val="FF0000"/>
                                  </a:solidFill>
                                  <a:latin typeface="Cambria Math" panose="02040503050406030204" pitchFamily="18" charset="0"/>
                                </a:rPr>
                                <m:t>10</m:t>
                              </m:r>
                            </m:sup>
                          </m:sSup>
                        </m:num>
                        <m:den>
                          <m:sSup>
                            <m:sSupPr>
                              <m:ctrlPr>
                                <a:rPr lang="en-US" sz="2800" b="0" i="1" smtClean="0">
                                  <a:solidFill>
                                    <a:srgbClr val="FF0000"/>
                                  </a:solidFill>
                                  <a:latin typeface="Cambria Math" panose="02040503050406030204" pitchFamily="18" charset="0"/>
                                </a:rPr>
                              </m:ctrlPr>
                            </m:sSupPr>
                            <m:e>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1.1</m:t>
                                  </m:r>
                                </m:e>
                              </m:d>
                            </m:e>
                            <m:sup>
                              <m:r>
                                <a:rPr lang="en-US" sz="2800" b="0" i="1" smtClean="0">
                                  <a:solidFill>
                                    <a:srgbClr val="FF0000"/>
                                  </a:solidFill>
                                  <a:latin typeface="Cambria Math" panose="02040503050406030204" pitchFamily="18" charset="0"/>
                                </a:rPr>
                                <m:t>10</m:t>
                              </m:r>
                            </m:sup>
                          </m:sSup>
                          <m:r>
                            <a:rPr lang="en-US" sz="2800" b="0" i="1" smtClean="0">
                              <a:solidFill>
                                <a:srgbClr val="FF0000"/>
                              </a:solidFill>
                              <a:latin typeface="Cambria Math" panose="02040503050406030204" pitchFamily="18" charset="0"/>
                            </a:rPr>
                            <m:t>−1</m:t>
                          </m:r>
                        </m:den>
                      </m:f>
                      <m:r>
                        <a:rPr lang="en-US" sz="2800" b="0" i="1" smtClean="0">
                          <a:solidFill>
                            <a:srgbClr val="FF0000"/>
                          </a:solidFill>
                          <a:latin typeface="Cambria Math" panose="02040503050406030204" pitchFamily="18" charset="0"/>
                        </a:rPr>
                        <m:t>=$162,745</m:t>
                      </m:r>
                    </m:oMath>
                  </m:oMathPara>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609974" y="2488590"/>
                <a:ext cx="8582025" cy="1786386"/>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6807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Over: Interest Factor Table</a:t>
            </a:r>
            <a:endParaRPr lang="en-US" dirty="0"/>
          </a:p>
        </p:txBody>
      </p:sp>
      <p:sp>
        <p:nvSpPr>
          <p:cNvPr id="6" name="Content Placeholder 5"/>
          <p:cNvSpPr>
            <a:spLocks noGrp="1"/>
          </p:cNvSpPr>
          <p:nvPr>
            <p:ph idx="1"/>
          </p:nvPr>
        </p:nvSpPr>
        <p:spPr/>
        <p:txBody>
          <a:bodyPr/>
          <a:lstStyle/>
          <a:p>
            <a:pPr lvl="1"/>
            <a:r>
              <a:rPr lang="en-US" dirty="0" smtClean="0"/>
              <a:t>Get Table and find interest rate page (</a:t>
            </a:r>
            <a:r>
              <a:rPr lang="en-US" dirty="0" err="1" smtClean="0"/>
              <a:t>i</a:t>
            </a:r>
            <a:r>
              <a:rPr lang="en-US" dirty="0" smtClean="0"/>
              <a:t> = 1 %)</a:t>
            </a:r>
          </a:p>
          <a:p>
            <a:pPr lvl="1"/>
            <a:r>
              <a:rPr lang="en-US" dirty="0" smtClean="0"/>
              <a:t>Find interest factor column (F/P)</a:t>
            </a:r>
          </a:p>
          <a:p>
            <a:pPr lvl="1"/>
            <a:r>
              <a:rPr lang="en-US" dirty="0" smtClean="0"/>
              <a:t>Find compounding period row (n = 2)</a:t>
            </a:r>
            <a:endParaRPr lang="en-US" dirty="0"/>
          </a:p>
        </p:txBody>
      </p:sp>
      <p:pic>
        <p:nvPicPr>
          <p:cNvPr id="5" name="Picture 4"/>
          <p:cNvPicPr>
            <a:picLocks noChangeAspect="1"/>
          </p:cNvPicPr>
          <p:nvPr/>
        </p:nvPicPr>
        <p:blipFill>
          <a:blip r:embed="rId3"/>
          <a:stretch>
            <a:fillRect/>
          </a:stretch>
        </p:blipFill>
        <p:spPr>
          <a:xfrm>
            <a:off x="1809750" y="3271266"/>
            <a:ext cx="8610600" cy="2581275"/>
          </a:xfrm>
          <a:prstGeom prst="rect">
            <a:avLst/>
          </a:prstGeom>
        </p:spPr>
      </p:pic>
      <mc:AlternateContent xmlns:mc="http://schemas.openxmlformats.org/markup-compatibility/2006" xmlns:a14="http://schemas.microsoft.com/office/drawing/2010/main">
        <mc:Choice Requires="a14">
          <p:sp>
            <p:nvSpPr>
              <p:cNvPr id="7" name="Rectangle 6"/>
              <p:cNvSpPr/>
              <p:nvPr/>
            </p:nvSpPr>
            <p:spPr>
              <a:xfrm>
                <a:off x="2561250" y="5946413"/>
                <a:ext cx="706949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00"/>
                          </a:solidFill>
                          <a:latin typeface="Cambria Math" panose="02040503050406030204" pitchFamily="18" charset="0"/>
                        </a:rPr>
                        <m:t>1000 </m:t>
                      </m:r>
                      <m:d>
                        <m:dPr>
                          <m:ctrlPr>
                            <a:rPr lang="en-US" sz="2800" i="1">
                              <a:solidFill>
                                <a:srgbClr val="FF0000"/>
                              </a:solidFill>
                              <a:latin typeface="Cambria Math" panose="02040503050406030204" pitchFamily="18" charset="0"/>
                              <a:ea typeface="Cambria Math" panose="02040503050406030204" pitchFamily="18" charset="0"/>
                            </a:rPr>
                          </m:ctrlPr>
                        </m:dPr>
                        <m:e>
                          <m:r>
                            <a:rPr lang="en-US" sz="2800" i="1">
                              <a:solidFill>
                                <a:srgbClr val="FF0000"/>
                              </a:solidFill>
                              <a:latin typeface="Cambria Math" panose="02040503050406030204" pitchFamily="18" charset="0"/>
                              <a:ea typeface="Cambria Math" panose="02040503050406030204" pitchFamily="18" charset="0"/>
                            </a:rPr>
                            <m:t>𝐹</m:t>
                          </m:r>
                          <m:r>
                            <a:rPr lang="en-US" sz="2800" i="1">
                              <a:solidFill>
                                <a:srgbClr val="FF0000"/>
                              </a:solidFill>
                              <a:latin typeface="Cambria Math" panose="02040503050406030204" pitchFamily="18" charset="0"/>
                              <a:ea typeface="Cambria Math" panose="02040503050406030204" pitchFamily="18" charset="0"/>
                            </a:rPr>
                            <m:t>/</m:t>
                          </m:r>
                          <m:r>
                            <a:rPr lang="en-US" sz="2800" i="1">
                              <a:solidFill>
                                <a:srgbClr val="FF0000"/>
                              </a:solidFill>
                              <a:latin typeface="Cambria Math" panose="02040503050406030204" pitchFamily="18" charset="0"/>
                              <a:ea typeface="Cambria Math" panose="02040503050406030204" pitchFamily="18" charset="0"/>
                            </a:rPr>
                            <m:t>𝑃</m:t>
                          </m:r>
                          <m:r>
                            <a:rPr lang="en-US" sz="2800" i="1">
                              <a:solidFill>
                                <a:srgbClr val="FF0000"/>
                              </a:solidFill>
                              <a:latin typeface="Cambria Math" panose="02040503050406030204" pitchFamily="18" charset="0"/>
                              <a:ea typeface="Cambria Math" panose="02040503050406030204" pitchFamily="18" charset="0"/>
                            </a:rPr>
                            <m:t>,0.01,2</m:t>
                          </m:r>
                        </m:e>
                      </m:d>
                      <m:r>
                        <a:rPr lang="en-US" sz="2800" i="1">
                          <a:solidFill>
                            <a:srgbClr val="FF0000"/>
                          </a:solidFill>
                          <a:latin typeface="Cambria Math" panose="02040503050406030204" pitchFamily="18" charset="0"/>
                          <a:ea typeface="Cambria Math" panose="02040503050406030204" pitchFamily="18" charset="0"/>
                        </a:rPr>
                        <m:t>= </m:t>
                      </m:r>
                      <m:r>
                        <a:rPr lang="en-US" sz="2800" i="1">
                          <a:solidFill>
                            <a:srgbClr val="FF0000"/>
                          </a:solidFill>
                          <a:latin typeface="Cambria Math" panose="02040503050406030204" pitchFamily="18" charset="0"/>
                        </a:rPr>
                        <m:t>1000</m:t>
                      </m:r>
                      <m:r>
                        <a:rPr lang="en-US" sz="2800" i="1">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1.020</m:t>
                      </m:r>
                      <m:r>
                        <a:rPr lang="en-US" sz="2800" i="1">
                          <a:solidFill>
                            <a:srgbClr val="FF0000"/>
                          </a:solidFill>
                          <a:latin typeface="Cambria Math" panose="02040503050406030204" pitchFamily="18" charset="0"/>
                          <a:ea typeface="Cambria Math" panose="02040503050406030204" pitchFamily="18" charset="0"/>
                        </a:rPr>
                        <m:t>=$1020</m:t>
                      </m:r>
                    </m:oMath>
                  </m:oMathPara>
                </a14:m>
                <a:endParaRPr lang="en-US" sz="2800" dirty="0">
                  <a:solidFill>
                    <a:srgbClr val="FF0000"/>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2561250" y="5946413"/>
                <a:ext cx="7069499" cy="523220"/>
              </a:xfrm>
              <a:prstGeom prst="rect">
                <a:avLst/>
              </a:prstGeom>
              <a:blipFill rotWithShape="0">
                <a:blip r:embed="rId4"/>
                <a:stretch>
                  <a:fillRect/>
                </a:stretch>
              </a:blipFill>
            </p:spPr>
            <p:txBody>
              <a:bodyPr/>
              <a:lstStyle/>
              <a:p>
                <a:r>
                  <a:rPr lang="en-US">
                    <a:noFill/>
                  </a:rPr>
                  <a:t> </a:t>
                </a:r>
              </a:p>
            </p:txBody>
          </p:sp>
        </mc:Fallback>
      </mc:AlternateContent>
      <p:sp>
        <p:nvSpPr>
          <p:cNvPr id="8" name="Rectangle 7"/>
          <p:cNvSpPr/>
          <p:nvPr/>
        </p:nvSpPr>
        <p:spPr>
          <a:xfrm>
            <a:off x="2634195" y="5091353"/>
            <a:ext cx="492370" cy="175847"/>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405303" y="5168571"/>
            <a:ext cx="404447"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737339" y="3271266"/>
            <a:ext cx="404447"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115050" y="1889"/>
            <a:ext cx="6096000" cy="646331"/>
          </a:xfrm>
          <a:prstGeom prst="rect">
            <a:avLst/>
          </a:prstGeom>
        </p:spPr>
        <p:txBody>
          <a:bodyPr>
            <a:spAutoFit/>
          </a:bodyPr>
          <a:lstStyle/>
          <a:p>
            <a:r>
              <a:rPr lang="en-US" dirty="0"/>
              <a:t>Deposit $1,000 in bank account at 1 % annual interest. How much is in account after 2 years?</a:t>
            </a:r>
          </a:p>
        </p:txBody>
      </p:sp>
    </p:spTree>
    <p:extLst>
      <p:ext uri="{BB962C8B-B14F-4D97-AF65-F5344CB8AC3E}">
        <p14:creationId xmlns:p14="http://schemas.microsoft.com/office/powerpoint/2010/main" val="3438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Over: Excel</a:t>
            </a:r>
            <a:endParaRPr lang="en-US" dirty="0"/>
          </a:p>
        </p:txBody>
      </p:sp>
      <p:sp>
        <p:nvSpPr>
          <p:cNvPr id="3" name="Content Placeholder 2"/>
          <p:cNvSpPr>
            <a:spLocks noGrp="1"/>
          </p:cNvSpPr>
          <p:nvPr>
            <p:ph idx="1"/>
          </p:nvPr>
        </p:nvSpPr>
        <p:spPr/>
        <p:txBody>
          <a:bodyPr/>
          <a:lstStyle/>
          <a:p>
            <a:r>
              <a:rPr lang="en-US" dirty="0" smtClean="0"/>
              <a:t>FV(</a:t>
            </a:r>
            <a:r>
              <a:rPr lang="en-US" dirty="0" err="1" smtClean="0"/>
              <a:t>Rate,Nper,Pmt,Pv,Type</a:t>
            </a:r>
            <a:r>
              <a:rPr lang="en-US" dirty="0"/>
              <a:t>) </a:t>
            </a:r>
            <a:r>
              <a:rPr lang="en-US" dirty="0" smtClean="0"/>
              <a:t> converts </a:t>
            </a:r>
            <a:r>
              <a:rPr lang="en-US" dirty="0"/>
              <a:t>A and/or P to </a:t>
            </a:r>
            <a:r>
              <a:rPr lang="en-US" dirty="0" smtClean="0"/>
              <a:t>F</a:t>
            </a:r>
          </a:p>
          <a:p>
            <a:pPr lvl="1"/>
            <a:r>
              <a:rPr lang="en-US" dirty="0" smtClean="0"/>
              <a:t>Rate = </a:t>
            </a:r>
            <a:r>
              <a:rPr lang="en-US" dirty="0" err="1" smtClean="0"/>
              <a:t>i</a:t>
            </a:r>
            <a:r>
              <a:rPr lang="en-US" dirty="0" smtClean="0"/>
              <a:t> = interest rate as fraction</a:t>
            </a:r>
          </a:p>
          <a:p>
            <a:pPr lvl="1"/>
            <a:r>
              <a:rPr lang="en-US" dirty="0" err="1" smtClean="0"/>
              <a:t>Pmt</a:t>
            </a:r>
            <a:r>
              <a:rPr lang="en-US" dirty="0" smtClean="0"/>
              <a:t> = A = uniform series of payments</a:t>
            </a:r>
          </a:p>
          <a:p>
            <a:pPr lvl="1"/>
            <a:r>
              <a:rPr lang="en-US" dirty="0" err="1" smtClean="0"/>
              <a:t>Pv</a:t>
            </a:r>
            <a:r>
              <a:rPr lang="en-US" dirty="0" smtClean="0"/>
              <a:t> = P = payment right now</a:t>
            </a:r>
          </a:p>
          <a:p>
            <a:pPr lvl="1"/>
            <a:r>
              <a:rPr lang="en-US" dirty="0" smtClean="0"/>
              <a:t>Type</a:t>
            </a:r>
          </a:p>
          <a:p>
            <a:pPr lvl="2"/>
            <a:r>
              <a:rPr lang="en-US" dirty="0" smtClean="0"/>
              <a:t>0 = payments at end of compounding periods (or leave blank)</a:t>
            </a:r>
          </a:p>
          <a:p>
            <a:pPr lvl="2"/>
            <a:r>
              <a:rPr lang="en-US" dirty="0"/>
              <a:t>1 = payments at </a:t>
            </a:r>
            <a:r>
              <a:rPr lang="en-US" dirty="0" smtClean="0"/>
              <a:t>beginning of compounding periods </a:t>
            </a:r>
          </a:p>
          <a:p>
            <a:pPr lvl="2"/>
            <a:r>
              <a:rPr lang="en-US" dirty="0" smtClean="0"/>
              <a:t>We will leave it blank</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616629" y="4993987"/>
                <a:ext cx="6707542"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FF0000"/>
                          </a:solidFill>
                          <a:latin typeface="Cambria Math" panose="02040503050406030204" pitchFamily="18" charset="0"/>
                        </a:rPr>
                        <m:t>=</m:t>
                      </m:r>
                      <m:r>
                        <a:rPr lang="en-US" sz="3200" b="0" i="1" smtClean="0">
                          <a:solidFill>
                            <a:srgbClr val="FF0000"/>
                          </a:solidFill>
                          <a:latin typeface="Cambria Math" panose="02040503050406030204" pitchFamily="18" charset="0"/>
                        </a:rPr>
                        <m:t>𝐹𝑉</m:t>
                      </m:r>
                      <m:r>
                        <a:rPr lang="en-US" sz="3200" b="0" i="1" smtClean="0">
                          <a:solidFill>
                            <a:srgbClr val="FF0000"/>
                          </a:solidFill>
                          <a:latin typeface="Cambria Math" panose="02040503050406030204" pitchFamily="18" charset="0"/>
                        </a:rPr>
                        <m:t>(0.01,2,0,−1000,0)= 1020.10</m:t>
                      </m:r>
                    </m:oMath>
                  </m:oMathPara>
                </a14:m>
                <a:endParaRPr lang="en-US" sz="3200" dirty="0">
                  <a:solidFill>
                    <a:srgbClr val="FF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616629" y="4993987"/>
                <a:ext cx="6707542" cy="584775"/>
              </a:xfrm>
              <a:prstGeom prst="rect">
                <a:avLst/>
              </a:prstGeom>
              <a:blipFill rotWithShape="0">
                <a:blip r:embed="rId3"/>
                <a:stretch>
                  <a:fillRect/>
                </a:stretch>
              </a:blipFill>
            </p:spPr>
            <p:txBody>
              <a:bodyPr/>
              <a:lstStyle/>
              <a:p>
                <a:r>
                  <a:rPr lang="en-US">
                    <a:noFill/>
                  </a:rPr>
                  <a:t> </a:t>
                </a:r>
              </a:p>
            </p:txBody>
          </p:sp>
        </mc:Fallback>
      </mc:AlternateContent>
      <p:sp>
        <p:nvSpPr>
          <p:cNvPr id="5" name="TextBox 4"/>
          <p:cNvSpPr txBox="1"/>
          <p:nvPr/>
        </p:nvSpPr>
        <p:spPr>
          <a:xfrm>
            <a:off x="8181421" y="4993987"/>
            <a:ext cx="4029629" cy="1200329"/>
          </a:xfrm>
          <a:prstGeom prst="rect">
            <a:avLst/>
          </a:prstGeom>
          <a:noFill/>
        </p:spPr>
        <p:txBody>
          <a:bodyPr wrap="none" rtlCol="0">
            <a:spAutoFit/>
          </a:bodyPr>
          <a:lstStyle/>
          <a:p>
            <a:r>
              <a:rPr lang="en-US" sz="2400" dirty="0" smtClean="0">
                <a:solidFill>
                  <a:srgbClr val="FF0000"/>
                </a:solidFill>
              </a:rPr>
              <a:t>Other Excel Functions </a:t>
            </a:r>
          </a:p>
          <a:p>
            <a:r>
              <a:rPr lang="en-US" sz="2400" dirty="0" smtClean="0">
                <a:solidFill>
                  <a:srgbClr val="FF0000"/>
                </a:solidFill>
              </a:rPr>
              <a:t>  PV: converts A and/or F to P</a:t>
            </a:r>
          </a:p>
          <a:p>
            <a:r>
              <a:rPr lang="en-US" sz="2400" dirty="0">
                <a:solidFill>
                  <a:srgbClr val="FF0000"/>
                </a:solidFill>
              </a:rPr>
              <a:t> </a:t>
            </a:r>
            <a:r>
              <a:rPr lang="en-US" sz="2400" dirty="0" smtClean="0">
                <a:solidFill>
                  <a:srgbClr val="FF0000"/>
                </a:solidFill>
              </a:rPr>
              <a:t> PMT: converts F and/or P to A</a:t>
            </a:r>
            <a:endParaRPr lang="en-US" sz="2400" dirty="0">
              <a:solidFill>
                <a:srgbClr val="FF0000"/>
              </a:solidFill>
            </a:endParaRPr>
          </a:p>
        </p:txBody>
      </p:sp>
      <p:sp>
        <p:nvSpPr>
          <p:cNvPr id="6" name="Rectangle 5"/>
          <p:cNvSpPr/>
          <p:nvPr/>
        </p:nvSpPr>
        <p:spPr>
          <a:xfrm>
            <a:off x="0" y="6211669"/>
            <a:ext cx="12192000" cy="369332"/>
          </a:xfrm>
          <a:prstGeom prst="rect">
            <a:avLst/>
          </a:prstGeom>
          <a:solidFill>
            <a:schemeClr val="accent2">
              <a:lumMod val="20000"/>
              <a:lumOff val="80000"/>
            </a:schemeClr>
          </a:solidFill>
        </p:spPr>
        <p:txBody>
          <a:bodyPr wrap="square">
            <a:spAutoFit/>
          </a:bodyPr>
          <a:lstStyle/>
          <a:p>
            <a:pPr algn="ctr"/>
            <a:r>
              <a:rPr lang="en-US" dirty="0" smtClean="0"/>
              <a:t>FV can convert P &amp; A to F simultaneously</a:t>
            </a:r>
            <a:endParaRPr lang="en-US" dirty="0"/>
          </a:p>
        </p:txBody>
      </p:sp>
      <p:sp>
        <p:nvSpPr>
          <p:cNvPr id="7" name="Rectangle 6"/>
          <p:cNvSpPr/>
          <p:nvPr/>
        </p:nvSpPr>
        <p:spPr>
          <a:xfrm>
            <a:off x="6115050" y="1889"/>
            <a:ext cx="6096000" cy="646331"/>
          </a:xfrm>
          <a:prstGeom prst="rect">
            <a:avLst/>
          </a:prstGeom>
        </p:spPr>
        <p:txBody>
          <a:bodyPr>
            <a:spAutoFit/>
          </a:bodyPr>
          <a:lstStyle/>
          <a:p>
            <a:r>
              <a:rPr lang="en-US" dirty="0"/>
              <a:t>Deposit $1,000 in bank account at 1 % annual interest. How much is in account after 2 years?</a:t>
            </a:r>
          </a:p>
        </p:txBody>
      </p:sp>
    </p:spTree>
    <p:extLst>
      <p:ext uri="{BB962C8B-B14F-4D97-AF65-F5344CB8AC3E}">
        <p14:creationId xmlns:p14="http://schemas.microsoft.com/office/powerpoint/2010/main" val="26697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Over: Use Interest Factor Table</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925515" y="4573065"/>
                <a:ext cx="8648700" cy="129266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ea typeface="Cambria Math" panose="02040503050406030204" pitchFamily="18" charset="0"/>
                        </a:rPr>
                        <m:t>30000</m:t>
                      </m:r>
                      <m:d>
                        <m:dPr>
                          <m:ctrlPr>
                            <a:rPr lang="en-US" sz="2800" b="0" i="1" smtClean="0">
                              <a:solidFill>
                                <a:srgbClr val="FF0000"/>
                              </a:solidFill>
                              <a:latin typeface="Cambria Math" panose="02040503050406030204" pitchFamily="18" charset="0"/>
                              <a:ea typeface="Cambria Math" panose="02040503050406030204" pitchFamily="18" charset="0"/>
                            </a:rPr>
                          </m:ctrlPr>
                        </m:dPr>
                        <m:e>
                          <m:r>
                            <a:rPr lang="en-US" sz="2800" b="0" i="1" smtClean="0">
                              <a:solidFill>
                                <a:srgbClr val="FF0000"/>
                              </a:solidFill>
                              <a:latin typeface="Cambria Math" panose="02040503050406030204" pitchFamily="18" charset="0"/>
                              <a:ea typeface="Cambria Math" panose="02040503050406030204" pitchFamily="18" charset="0"/>
                            </a:rPr>
                            <m:t>𝑃</m:t>
                          </m:r>
                          <m:r>
                            <a:rPr lang="en-US" sz="2800" b="0" i="1" smtClean="0">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𝐴</m:t>
                          </m:r>
                          <m:r>
                            <a:rPr lang="en-US" sz="2800" b="0" i="1" smtClean="0">
                              <a:solidFill>
                                <a:srgbClr val="FF0000"/>
                              </a:solidFill>
                              <a:latin typeface="Cambria Math" panose="02040503050406030204" pitchFamily="18" charset="0"/>
                              <a:ea typeface="Cambria Math" panose="02040503050406030204" pitchFamily="18" charset="0"/>
                            </a:rPr>
                            <m:t>,0.03,4</m:t>
                          </m:r>
                        </m:e>
                      </m:d>
                      <m:r>
                        <a:rPr lang="en-US" sz="2800" b="0" i="1" smtClean="0">
                          <a:solidFill>
                            <a:srgbClr val="FF0000"/>
                          </a:solidFill>
                          <a:latin typeface="Cambria Math" panose="02040503050406030204" pitchFamily="18" charset="0"/>
                          <a:ea typeface="Cambria Math" panose="02040503050406030204" pitchFamily="18" charset="0"/>
                        </a:rPr>
                        <m:t>+2000</m:t>
                      </m:r>
                      <m:d>
                        <m:dPr>
                          <m:ctrlPr>
                            <a:rPr lang="en-US" sz="2800" i="1">
                              <a:solidFill>
                                <a:srgbClr val="FF0000"/>
                              </a:solidFill>
                              <a:latin typeface="Cambria Math" panose="02040503050406030204" pitchFamily="18" charset="0"/>
                              <a:ea typeface="Cambria Math" panose="02040503050406030204" pitchFamily="18" charset="0"/>
                            </a:rPr>
                          </m:ctrlPr>
                        </m:dPr>
                        <m:e>
                          <m:r>
                            <a:rPr lang="en-US" sz="2800" i="1">
                              <a:solidFill>
                                <a:srgbClr val="FF0000"/>
                              </a:solidFill>
                              <a:latin typeface="Cambria Math" panose="02040503050406030204" pitchFamily="18" charset="0"/>
                              <a:ea typeface="Cambria Math" panose="02040503050406030204" pitchFamily="18" charset="0"/>
                            </a:rPr>
                            <m:t>𝑃</m:t>
                          </m:r>
                          <m:r>
                            <a:rPr lang="en-US" sz="2800" i="1">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𝐺</m:t>
                          </m:r>
                          <m:r>
                            <a:rPr lang="en-US" sz="2800" i="1">
                              <a:solidFill>
                                <a:srgbClr val="FF0000"/>
                              </a:solidFill>
                              <a:latin typeface="Cambria Math" panose="02040503050406030204" pitchFamily="18" charset="0"/>
                              <a:ea typeface="Cambria Math" panose="02040503050406030204" pitchFamily="18" charset="0"/>
                            </a:rPr>
                            <m:t>,0.03,4</m:t>
                          </m:r>
                        </m:e>
                      </m:d>
                    </m:oMath>
                  </m:oMathPara>
                </a14:m>
                <a:endParaRPr lang="en-US" sz="2800" b="0" i="1" dirty="0" smtClean="0">
                  <a:solidFill>
                    <a:srgbClr val="FF0000"/>
                  </a:solidFill>
                  <a:latin typeface="Cambria Math" panose="02040503050406030204" pitchFamily="18" charset="0"/>
                  <a:ea typeface="Cambria Math" panose="02040503050406030204" pitchFamily="18" charset="0"/>
                </a:endParaRPr>
              </a:p>
              <a:p>
                <a:endParaRPr lang="en-US" sz="2800" b="0" i="1" dirty="0" smtClean="0">
                  <a:solidFill>
                    <a:srgbClr val="FF0000"/>
                  </a:solidFill>
                  <a:latin typeface="Cambria Math" panose="02040503050406030204" pitchFamily="18" charset="0"/>
                  <a:ea typeface="Cambria Math" panose="02040503050406030204" pitchFamily="18" charset="0"/>
                </a:endParaRPr>
              </a:p>
              <a:p>
                <a:pPr algn="ctr"/>
                <a14:m>
                  <m:oMath xmlns:m="http://schemas.openxmlformats.org/officeDocument/2006/math">
                    <m:r>
                      <a:rPr lang="en-US" sz="2800" b="0" i="0" smtClean="0">
                        <a:solidFill>
                          <a:srgbClr val="FF0000"/>
                        </a:solidFill>
                        <a:latin typeface="Cambria Math" panose="02040503050406030204" pitchFamily="18" charset="0"/>
                        <a:ea typeface="Cambria Math" panose="02040503050406030204" pitchFamily="18" charset="0"/>
                      </a:rPr>
                      <m:t>30000</m:t>
                    </m:r>
                    <m:r>
                      <a:rPr lang="en-US" sz="2800" b="0" i="1" smtClean="0">
                        <a:solidFill>
                          <a:srgbClr val="FF0000"/>
                        </a:solidFill>
                        <a:latin typeface="Cambria Math" panose="02040503050406030204" pitchFamily="18" charset="0"/>
                        <a:ea typeface="Cambria Math" panose="02040503050406030204" pitchFamily="18" charset="0"/>
                      </a:rPr>
                      <m:t>∙3.717</m:t>
                    </m:r>
                    <m:r>
                      <a:rPr lang="en-US" sz="2800" b="0" i="1" smtClean="0">
                        <a:solidFill>
                          <a:srgbClr val="FF0000"/>
                        </a:solidFill>
                        <a:latin typeface="Cambria Math" panose="02040503050406030204" pitchFamily="18" charset="0"/>
                      </a:rPr>
                      <m:t>+2000</m:t>
                    </m:r>
                    <m:r>
                      <a:rPr lang="en-US" sz="2800" b="0" i="1" smtClean="0">
                        <a:solidFill>
                          <a:srgbClr val="FF0000"/>
                        </a:solidFill>
                        <a:latin typeface="Cambria Math" panose="02040503050406030204" pitchFamily="18" charset="0"/>
                        <a:ea typeface="Cambria Math" panose="02040503050406030204" pitchFamily="18" charset="0"/>
                      </a:rPr>
                      <m:t>∙ </m:t>
                    </m:r>
                  </m:oMath>
                </a14:m>
                <a:r>
                  <a:rPr lang="en-US" sz="2800" b="0" dirty="0" smtClean="0">
                    <a:solidFill>
                      <a:srgbClr val="FF0000"/>
                    </a:solidFill>
                    <a:latin typeface="Cambria Math" panose="02040503050406030204" pitchFamily="18" charset="0"/>
                  </a:rPr>
                  <a:t>5.438 </a:t>
                </a:r>
                <a14:m>
                  <m:oMath xmlns:m="http://schemas.openxmlformats.org/officeDocument/2006/math">
                    <m:r>
                      <a:rPr lang="en-US" sz="2800" b="0" i="1" smtClean="0">
                        <a:solidFill>
                          <a:srgbClr val="FF0000"/>
                        </a:solidFill>
                        <a:latin typeface="Cambria Math" panose="02040503050406030204" pitchFamily="18" charset="0"/>
                      </a:rPr>
                      <m:t>=122,386</m:t>
                    </m:r>
                  </m:oMath>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925515" y="4573065"/>
                <a:ext cx="8648700" cy="1292662"/>
              </a:xfrm>
              <a:prstGeom prst="rect">
                <a:avLst/>
              </a:prstGeom>
              <a:blipFill rotWithShape="0">
                <a:blip r:embed="rId2"/>
                <a:stretch>
                  <a:fillRect b="-15094"/>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1838325" y="1850764"/>
            <a:ext cx="8515350" cy="2562225"/>
          </a:xfrm>
          <a:prstGeom prst="rect">
            <a:avLst/>
          </a:prstGeom>
        </p:spPr>
      </p:pic>
      <p:sp>
        <p:nvSpPr>
          <p:cNvPr id="6" name="Rectangle 5"/>
          <p:cNvSpPr/>
          <p:nvPr/>
        </p:nvSpPr>
        <p:spPr>
          <a:xfrm>
            <a:off x="7359161" y="4000499"/>
            <a:ext cx="492370" cy="175847"/>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278815" y="4000499"/>
            <a:ext cx="492370" cy="175847"/>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521068" y="4088422"/>
            <a:ext cx="404447"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291754" y="1756615"/>
            <a:ext cx="404447"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9169644" y="1756616"/>
            <a:ext cx="404447"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96000" y="41959"/>
            <a:ext cx="6096000" cy="646331"/>
          </a:xfrm>
          <a:prstGeom prst="rect">
            <a:avLst/>
          </a:prstGeom>
        </p:spPr>
        <p:txBody>
          <a:bodyPr>
            <a:spAutoFit/>
          </a:bodyPr>
          <a:lstStyle/>
          <a:p>
            <a:r>
              <a:rPr lang="en-US" dirty="0"/>
              <a:t>Deposit the correct amount in an account earning 3 % to pay the college </a:t>
            </a:r>
            <a:r>
              <a:rPr lang="en-US" dirty="0" smtClean="0"/>
              <a:t>costs. A = 30k, G = 2k, n = 4, I = 3%.</a:t>
            </a:r>
            <a:endParaRPr lang="en-US" dirty="0"/>
          </a:p>
        </p:txBody>
      </p:sp>
    </p:spTree>
    <p:extLst>
      <p:ext uri="{BB962C8B-B14F-4D97-AF65-F5344CB8AC3E}">
        <p14:creationId xmlns:p14="http://schemas.microsoft.com/office/powerpoint/2010/main" val="68351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a:t>
            </a:r>
            <a:endParaRPr lang="en-US" dirty="0"/>
          </a:p>
        </p:txBody>
      </p:sp>
      <p:sp>
        <p:nvSpPr>
          <p:cNvPr id="3" name="Content Placeholder 2"/>
          <p:cNvSpPr>
            <a:spLocks noGrp="1"/>
          </p:cNvSpPr>
          <p:nvPr>
            <p:ph idx="1"/>
          </p:nvPr>
        </p:nvSpPr>
        <p:spPr/>
        <p:txBody>
          <a:bodyPr/>
          <a:lstStyle/>
          <a:p>
            <a:r>
              <a:rPr lang="en-US" dirty="0"/>
              <a:t>C</a:t>
            </a:r>
            <a:r>
              <a:rPr lang="en-US" dirty="0" smtClean="0"/>
              <a:t>alculate </a:t>
            </a:r>
            <a:r>
              <a:rPr lang="en-US" dirty="0" smtClean="0"/>
              <a:t>equivalent cash flows</a:t>
            </a:r>
          </a:p>
          <a:p>
            <a:pPr lvl="1"/>
            <a:r>
              <a:rPr lang="en-US" dirty="0" smtClean="0"/>
              <a:t>Using Interest Rate, Compounding Period &amp; Interest Factors</a:t>
            </a:r>
          </a:p>
          <a:p>
            <a:pPr lvl="1"/>
            <a:r>
              <a:rPr lang="en-US" dirty="0" smtClean="0"/>
              <a:t>For</a:t>
            </a:r>
            <a:r>
              <a:rPr lang="en-US" dirty="0"/>
              <a:t> </a:t>
            </a:r>
            <a:r>
              <a:rPr lang="en-US" dirty="0" smtClean="0"/>
              <a:t>Bank Accounts, Loans</a:t>
            </a:r>
            <a:r>
              <a:rPr lang="en-US" dirty="0"/>
              <a:t> </a:t>
            </a:r>
            <a:r>
              <a:rPr lang="en-US" dirty="0" smtClean="0"/>
              <a:t>&amp; Investments</a:t>
            </a:r>
            <a:endParaRPr lang="en-US" dirty="0"/>
          </a:p>
        </p:txBody>
      </p:sp>
      <p:sp>
        <p:nvSpPr>
          <p:cNvPr id="4" name="Rectangle 3"/>
          <p:cNvSpPr/>
          <p:nvPr/>
        </p:nvSpPr>
        <p:spPr>
          <a:xfrm>
            <a:off x="2788468" y="3671773"/>
            <a:ext cx="6976594" cy="461665"/>
          </a:xfrm>
          <a:prstGeom prst="rect">
            <a:avLst/>
          </a:prstGeom>
          <a:solidFill>
            <a:schemeClr val="accent2">
              <a:lumMod val="20000"/>
              <a:lumOff val="80000"/>
            </a:schemeClr>
          </a:solidFill>
        </p:spPr>
        <p:txBody>
          <a:bodyPr wrap="square">
            <a:spAutoFit/>
          </a:bodyPr>
          <a:lstStyle/>
          <a:p>
            <a:pPr algn="ctr"/>
            <a:r>
              <a:rPr lang="en-US" sz="2400" dirty="0" smtClean="0"/>
              <a:t>Interest rate, </a:t>
            </a:r>
            <a:r>
              <a:rPr lang="en-US" sz="2400" dirty="0" err="1" smtClean="0"/>
              <a:t>i</a:t>
            </a:r>
            <a:r>
              <a:rPr lang="en-US" sz="2400" dirty="0" smtClean="0"/>
              <a:t>, is applied each compounding period</a:t>
            </a:r>
            <a:endParaRPr lang="en-US" sz="2400" dirty="0"/>
          </a:p>
        </p:txBody>
      </p:sp>
      <p:sp>
        <p:nvSpPr>
          <p:cNvPr id="5" name="Rectangle 4"/>
          <p:cNvSpPr/>
          <p:nvPr/>
        </p:nvSpPr>
        <p:spPr>
          <a:xfrm>
            <a:off x="3752092" y="4482608"/>
            <a:ext cx="5407786" cy="461665"/>
          </a:xfrm>
          <a:prstGeom prst="rect">
            <a:avLst/>
          </a:prstGeom>
          <a:solidFill>
            <a:schemeClr val="accent2">
              <a:lumMod val="20000"/>
              <a:lumOff val="80000"/>
            </a:schemeClr>
          </a:solidFill>
        </p:spPr>
        <p:txBody>
          <a:bodyPr wrap="square">
            <a:spAutoFit/>
          </a:bodyPr>
          <a:lstStyle/>
          <a:p>
            <a:pPr algn="ctr"/>
            <a:r>
              <a:rPr lang="en-US" sz="2400" dirty="0" smtClean="0"/>
              <a:t>n = number of compounding periods</a:t>
            </a:r>
            <a:endParaRPr lang="en-US" sz="2400" dirty="0"/>
          </a:p>
        </p:txBody>
      </p:sp>
      <p:sp>
        <p:nvSpPr>
          <p:cNvPr id="6" name="Rectangle 5"/>
          <p:cNvSpPr/>
          <p:nvPr/>
        </p:nvSpPr>
        <p:spPr>
          <a:xfrm>
            <a:off x="2471955" y="5293443"/>
            <a:ext cx="7491881" cy="461665"/>
          </a:xfrm>
          <a:prstGeom prst="rect">
            <a:avLst/>
          </a:prstGeom>
          <a:solidFill>
            <a:schemeClr val="accent2">
              <a:lumMod val="20000"/>
              <a:lumOff val="80000"/>
            </a:schemeClr>
          </a:solidFill>
        </p:spPr>
        <p:txBody>
          <a:bodyPr wrap="square">
            <a:spAutoFit/>
          </a:bodyPr>
          <a:lstStyle/>
          <a:p>
            <a:pPr algn="ctr"/>
            <a:r>
              <a:rPr lang="en-US" sz="2400" dirty="0" smtClean="0"/>
              <a:t>Interest factors use </a:t>
            </a:r>
            <a:r>
              <a:rPr lang="en-US" sz="2400" dirty="0" err="1" smtClean="0"/>
              <a:t>i</a:t>
            </a:r>
            <a:r>
              <a:rPr lang="en-US" sz="2400" dirty="0" smtClean="0"/>
              <a:t> &amp; n to convert between cash flows</a:t>
            </a:r>
            <a:endParaRPr lang="en-US" sz="2400" dirty="0"/>
          </a:p>
        </p:txBody>
      </p:sp>
    </p:spTree>
    <p:extLst>
      <p:ext uri="{BB962C8B-B14F-4D97-AF65-F5344CB8AC3E}">
        <p14:creationId xmlns:p14="http://schemas.microsoft.com/office/powerpoint/2010/main" val="84851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Time-Value of Money</a:t>
            </a:r>
            <a:endParaRPr lang="en-US" dirty="0"/>
          </a:p>
        </p:txBody>
      </p:sp>
      <p:sp>
        <p:nvSpPr>
          <p:cNvPr id="3" name="Content Placeholder 2"/>
          <p:cNvSpPr>
            <a:spLocks noGrp="1"/>
          </p:cNvSpPr>
          <p:nvPr>
            <p:ph idx="1"/>
          </p:nvPr>
        </p:nvSpPr>
        <p:spPr/>
        <p:txBody>
          <a:bodyPr>
            <a:normAutofit/>
          </a:bodyPr>
          <a:lstStyle/>
          <a:p>
            <a:r>
              <a:rPr lang="en-US" dirty="0" smtClean="0"/>
              <a:t>Money earns interest</a:t>
            </a:r>
          </a:p>
          <a:p>
            <a:pPr lvl="1"/>
            <a:r>
              <a:rPr lang="en-US" u="sng" dirty="0"/>
              <a:t>P</a:t>
            </a:r>
            <a:r>
              <a:rPr lang="en-US" u="sng" dirty="0" smtClean="0"/>
              <a:t>ay</a:t>
            </a:r>
            <a:r>
              <a:rPr lang="en-US" dirty="0" smtClean="0"/>
              <a:t> interest to get a loan; </a:t>
            </a:r>
            <a:r>
              <a:rPr lang="en-US" u="sng" dirty="0" smtClean="0"/>
              <a:t>get</a:t>
            </a:r>
            <a:r>
              <a:rPr lang="en-US" dirty="0" smtClean="0"/>
              <a:t> interest by making a loan</a:t>
            </a:r>
          </a:p>
          <a:p>
            <a:pPr lvl="1"/>
            <a:r>
              <a:rPr lang="en-US" u="sng" dirty="0" smtClean="0"/>
              <a:t>Get</a:t>
            </a:r>
            <a:r>
              <a:rPr lang="en-US" dirty="0" smtClean="0"/>
              <a:t> interest by depositing money in bank account or investing</a:t>
            </a:r>
          </a:p>
          <a:p>
            <a:r>
              <a:rPr lang="en-US" dirty="0" smtClean="0"/>
              <a:t>Interest accumulates each compounding period</a:t>
            </a:r>
          </a:p>
        </p:txBody>
      </p:sp>
      <p:sp>
        <p:nvSpPr>
          <p:cNvPr id="4" name="Rectangle 3"/>
          <p:cNvSpPr/>
          <p:nvPr/>
        </p:nvSpPr>
        <p:spPr>
          <a:xfrm>
            <a:off x="1477107" y="4145638"/>
            <a:ext cx="3821723" cy="2031325"/>
          </a:xfrm>
          <a:prstGeom prst="rect">
            <a:avLst/>
          </a:prstGeom>
          <a:solidFill>
            <a:schemeClr val="accent2">
              <a:lumMod val="20000"/>
              <a:lumOff val="80000"/>
            </a:schemeClr>
          </a:solidFill>
        </p:spPr>
        <p:txBody>
          <a:bodyPr wrap="square">
            <a:spAutoFit/>
          </a:bodyPr>
          <a:lstStyle/>
          <a:p>
            <a:r>
              <a:rPr lang="en-US" dirty="0" smtClean="0"/>
              <a:t>You borrow $1000 </a:t>
            </a:r>
            <a:r>
              <a:rPr lang="en-US" dirty="0"/>
              <a:t>at 5 % annual interest. How much do you owe after a year? </a:t>
            </a:r>
            <a:endParaRPr lang="en-US" dirty="0" smtClean="0"/>
          </a:p>
          <a:p>
            <a:endParaRPr lang="en-US" dirty="0"/>
          </a:p>
          <a:p>
            <a:r>
              <a:rPr lang="en-US" dirty="0" smtClean="0"/>
              <a:t>n = 1, </a:t>
            </a:r>
            <a:r>
              <a:rPr lang="en-US" dirty="0" err="1" smtClean="0"/>
              <a:t>i</a:t>
            </a:r>
            <a:r>
              <a:rPr lang="en-US" dirty="0" smtClean="0"/>
              <a:t> = 0.05</a:t>
            </a:r>
          </a:p>
          <a:p>
            <a:endParaRPr lang="en-US" dirty="0"/>
          </a:p>
          <a:p>
            <a:r>
              <a:rPr lang="en-US" dirty="0" smtClean="0"/>
              <a:t>$</a:t>
            </a:r>
            <a:r>
              <a:rPr lang="en-US" dirty="0"/>
              <a:t>1000 x </a:t>
            </a:r>
            <a:r>
              <a:rPr lang="en-US" dirty="0" smtClean="0"/>
              <a:t>1.05 </a:t>
            </a:r>
            <a:r>
              <a:rPr lang="en-US" dirty="0"/>
              <a:t>= $</a:t>
            </a:r>
            <a:r>
              <a:rPr lang="en-US" dirty="0" smtClean="0"/>
              <a:t>1050</a:t>
            </a:r>
            <a:endParaRPr lang="en-US" dirty="0"/>
          </a:p>
        </p:txBody>
      </p:sp>
      <p:sp>
        <p:nvSpPr>
          <p:cNvPr id="9" name="Rectangle 8"/>
          <p:cNvSpPr/>
          <p:nvPr/>
        </p:nvSpPr>
        <p:spPr>
          <a:xfrm>
            <a:off x="5937737" y="4145637"/>
            <a:ext cx="3821723" cy="2031325"/>
          </a:xfrm>
          <a:prstGeom prst="rect">
            <a:avLst/>
          </a:prstGeom>
          <a:solidFill>
            <a:schemeClr val="accent2">
              <a:lumMod val="20000"/>
              <a:lumOff val="80000"/>
            </a:schemeClr>
          </a:solidFill>
        </p:spPr>
        <p:txBody>
          <a:bodyPr wrap="square">
            <a:spAutoFit/>
          </a:bodyPr>
          <a:lstStyle/>
          <a:p>
            <a:r>
              <a:rPr lang="en-US" dirty="0" smtClean="0"/>
              <a:t>You put $5000 in a bank account at 2 </a:t>
            </a:r>
            <a:r>
              <a:rPr lang="en-US" dirty="0"/>
              <a:t>% annual </a:t>
            </a:r>
            <a:r>
              <a:rPr lang="en-US" dirty="0" smtClean="0"/>
              <a:t>interest. </a:t>
            </a:r>
            <a:r>
              <a:rPr lang="en-US" dirty="0"/>
              <a:t>How much </a:t>
            </a:r>
            <a:r>
              <a:rPr lang="en-US" dirty="0" smtClean="0"/>
              <a:t>money is in the account after 3 years? </a:t>
            </a:r>
          </a:p>
          <a:p>
            <a:endParaRPr lang="en-US" dirty="0"/>
          </a:p>
          <a:p>
            <a:r>
              <a:rPr lang="en-US" dirty="0" smtClean="0"/>
              <a:t>n = 3, </a:t>
            </a:r>
            <a:r>
              <a:rPr lang="en-US" dirty="0" err="1" smtClean="0"/>
              <a:t>i</a:t>
            </a:r>
            <a:r>
              <a:rPr lang="en-US" dirty="0" smtClean="0"/>
              <a:t> = 0.02</a:t>
            </a:r>
          </a:p>
          <a:p>
            <a:endParaRPr lang="en-US" dirty="0"/>
          </a:p>
          <a:p>
            <a:r>
              <a:rPr lang="en-US" dirty="0" smtClean="0"/>
              <a:t>$5000 </a:t>
            </a:r>
            <a:r>
              <a:rPr lang="en-US" dirty="0"/>
              <a:t>x 1.02 x 1.02 x 1.02 </a:t>
            </a:r>
            <a:r>
              <a:rPr lang="en-US" dirty="0" smtClean="0"/>
              <a:t>= $5306</a:t>
            </a:r>
            <a:endParaRPr lang="en-US" dirty="0"/>
          </a:p>
        </p:txBody>
      </p:sp>
    </p:spTree>
    <p:extLst>
      <p:ext uri="{BB962C8B-B14F-4D97-AF65-F5344CB8AC3E}">
        <p14:creationId xmlns:p14="http://schemas.microsoft.com/office/powerpoint/2010/main" val="526600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Flows</a:t>
            </a:r>
            <a:endParaRPr lang="en-US" dirty="0"/>
          </a:p>
        </p:txBody>
      </p:sp>
      <p:sp>
        <p:nvSpPr>
          <p:cNvPr id="3" name="Content Placeholder 2"/>
          <p:cNvSpPr>
            <a:spLocks noGrp="1"/>
          </p:cNvSpPr>
          <p:nvPr>
            <p:ph idx="1"/>
          </p:nvPr>
        </p:nvSpPr>
        <p:spPr/>
        <p:txBody>
          <a:bodyPr/>
          <a:lstStyle/>
          <a:p>
            <a:r>
              <a:rPr lang="en-US" dirty="0" smtClean="0"/>
              <a:t>Present</a:t>
            </a:r>
            <a:r>
              <a:rPr lang="en-US" dirty="0"/>
              <a:t>, P</a:t>
            </a:r>
          </a:p>
          <a:p>
            <a:endParaRPr lang="en-US" dirty="0"/>
          </a:p>
          <a:p>
            <a:r>
              <a:rPr lang="en-US" dirty="0"/>
              <a:t>Future, F</a:t>
            </a:r>
          </a:p>
          <a:p>
            <a:endParaRPr lang="en-US" dirty="0"/>
          </a:p>
          <a:p>
            <a:r>
              <a:rPr lang="en-US" dirty="0"/>
              <a:t>Uniform Series, A</a:t>
            </a:r>
          </a:p>
          <a:p>
            <a:endParaRPr lang="en-US" dirty="0"/>
          </a:p>
          <a:p>
            <a:r>
              <a:rPr lang="en-US" dirty="0"/>
              <a:t>Uniform (Arithmetic</a:t>
            </a:r>
            <a:r>
              <a:rPr lang="en-US" dirty="0" smtClean="0"/>
              <a:t>) Gradient </a:t>
            </a:r>
            <a:r>
              <a:rPr lang="en-US" dirty="0"/>
              <a:t>Series, </a:t>
            </a:r>
            <a:r>
              <a:rPr lang="en-US" dirty="0" smtClean="0"/>
              <a:t>G</a:t>
            </a:r>
          </a:p>
          <a:p>
            <a:pPr lvl="1"/>
            <a:r>
              <a:rPr lang="en-US" dirty="0" smtClean="0"/>
              <a:t>0 in year 1, G in year 2, 2G in year 3, …, (n-1)G in year n</a:t>
            </a:r>
          </a:p>
          <a:p>
            <a:pPr lvl="1"/>
            <a:r>
              <a:rPr lang="en-US" dirty="0" smtClean="0"/>
              <a:t>‘A + G’ is another useful cash flow</a:t>
            </a:r>
            <a:endParaRPr lang="en-US" dirty="0"/>
          </a:p>
          <a:p>
            <a:endParaRPr lang="en-US" dirty="0"/>
          </a:p>
        </p:txBody>
      </p:sp>
      <p:pic>
        <p:nvPicPr>
          <p:cNvPr id="4" name="Picture 2" descr="Present Wor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3" y="1690688"/>
            <a:ext cx="1571625" cy="7524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uture Wor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1672" y="2702536"/>
            <a:ext cx="1571625" cy="7524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Uniform Seri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75" y="3714384"/>
            <a:ext cx="1571625" cy="7524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Uniform Gradient Seri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8059" y="4724766"/>
            <a:ext cx="1571625" cy="75247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413871" y="6211669"/>
            <a:ext cx="3821723" cy="646331"/>
          </a:xfrm>
          <a:prstGeom prst="rect">
            <a:avLst/>
          </a:prstGeom>
          <a:solidFill>
            <a:schemeClr val="accent2">
              <a:lumMod val="20000"/>
              <a:lumOff val="80000"/>
            </a:schemeClr>
          </a:solidFill>
        </p:spPr>
        <p:txBody>
          <a:bodyPr wrap="square">
            <a:spAutoFit/>
          </a:bodyPr>
          <a:lstStyle/>
          <a:p>
            <a:pPr algn="ctr"/>
            <a:r>
              <a:rPr lang="en-US" dirty="0" smtClean="0"/>
              <a:t>Use interest factor to convert one cash flow to another</a:t>
            </a:r>
            <a:endParaRPr lang="en-US" dirty="0"/>
          </a:p>
        </p:txBody>
      </p:sp>
    </p:spTree>
    <p:extLst>
      <p:ext uri="{BB962C8B-B14F-4D97-AF65-F5344CB8AC3E}">
        <p14:creationId xmlns:p14="http://schemas.microsoft.com/office/powerpoint/2010/main" val="376947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Factors</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onvert between P</a:t>
            </a:r>
            <a:r>
              <a:rPr lang="en-US" dirty="0"/>
              <a:t>, F, A, &amp; </a:t>
            </a:r>
            <a:r>
              <a:rPr lang="en-US" dirty="0" smtClean="0"/>
              <a:t>G based on </a:t>
            </a:r>
            <a:r>
              <a:rPr lang="en-US" dirty="0" err="1" smtClean="0"/>
              <a:t>i</a:t>
            </a:r>
            <a:r>
              <a:rPr lang="en-US" dirty="0" smtClean="0"/>
              <a:t> &amp; n</a:t>
            </a:r>
          </a:p>
          <a:p>
            <a:pPr lvl="1"/>
            <a:r>
              <a:rPr lang="en-US" dirty="0" smtClean="0"/>
              <a:t>Example: (F/</a:t>
            </a:r>
            <a:r>
              <a:rPr lang="en-US" dirty="0" err="1" smtClean="0"/>
              <a:t>P,i,n</a:t>
            </a:r>
            <a:r>
              <a:rPr lang="en-US" dirty="0" smtClean="0"/>
              <a:t>) converts present amount to future amount</a:t>
            </a:r>
          </a:p>
          <a:p>
            <a:endParaRPr lang="en-US" dirty="0" smtClean="0"/>
          </a:p>
          <a:p>
            <a:endParaRPr lang="en-US" dirty="0"/>
          </a:p>
          <a:p>
            <a:r>
              <a:rPr lang="en-US" dirty="0" smtClean="0"/>
              <a:t>Interest </a:t>
            </a:r>
            <a:r>
              <a:rPr lang="en-US" dirty="0"/>
              <a:t>F</a:t>
            </a:r>
            <a:r>
              <a:rPr lang="en-US" dirty="0" smtClean="0"/>
              <a:t>actor’s value?</a:t>
            </a:r>
          </a:p>
          <a:p>
            <a:pPr lvl="1"/>
            <a:r>
              <a:rPr lang="en-US" dirty="0" smtClean="0"/>
              <a:t>Interest Factor Handout </a:t>
            </a:r>
            <a:r>
              <a:rPr lang="en-US" b="1" dirty="0" smtClean="0"/>
              <a:t>equations</a:t>
            </a:r>
          </a:p>
          <a:p>
            <a:pPr lvl="1"/>
            <a:r>
              <a:rPr lang="en-US" dirty="0" smtClean="0"/>
              <a:t>Interest Factor </a:t>
            </a:r>
            <a:r>
              <a:rPr lang="en-US" b="1" dirty="0" smtClean="0"/>
              <a:t>tables</a:t>
            </a:r>
            <a:r>
              <a:rPr lang="en-US" dirty="0" smtClean="0"/>
              <a:t> </a:t>
            </a:r>
          </a:p>
          <a:p>
            <a:pPr lvl="2"/>
            <a:r>
              <a:rPr lang="en-US" dirty="0" smtClean="0"/>
              <a:t>Search ‘Interest Factor Table’ on Web</a:t>
            </a:r>
          </a:p>
          <a:p>
            <a:pPr lvl="1"/>
            <a:r>
              <a:rPr lang="en-US" dirty="0" smtClean="0"/>
              <a:t>Excel </a:t>
            </a:r>
            <a:r>
              <a:rPr lang="en-US" b="1" dirty="0" smtClean="0"/>
              <a:t>PV</a:t>
            </a:r>
            <a:r>
              <a:rPr lang="en-US" dirty="0" smtClean="0"/>
              <a:t>, </a:t>
            </a:r>
            <a:r>
              <a:rPr lang="en-US" b="1" dirty="0" smtClean="0"/>
              <a:t>FV</a:t>
            </a:r>
            <a:r>
              <a:rPr lang="en-US" dirty="0" smtClean="0"/>
              <a:t>, &amp; </a:t>
            </a:r>
            <a:r>
              <a:rPr lang="en-US" b="1" dirty="0" smtClean="0"/>
              <a:t>PMT</a:t>
            </a:r>
            <a:r>
              <a:rPr lang="en-US" dirty="0" smtClean="0"/>
              <a:t> functions</a:t>
            </a:r>
            <a:endParaRPr lang="en-US" dirty="0"/>
          </a:p>
          <a:p>
            <a:pPr lvl="1"/>
            <a:endParaRPr lang="en-US" dirty="0"/>
          </a:p>
          <a:p>
            <a:pPr lvl="1"/>
            <a:endParaRPr lang="en-US" dirty="0"/>
          </a:p>
        </p:txBody>
      </p:sp>
      <p:sp>
        <p:nvSpPr>
          <p:cNvPr id="4" name="Rectangle 3"/>
          <p:cNvSpPr/>
          <p:nvPr/>
        </p:nvSpPr>
        <p:spPr>
          <a:xfrm>
            <a:off x="3985505" y="2827592"/>
            <a:ext cx="2424253" cy="584775"/>
          </a:xfrm>
          <a:prstGeom prst="rect">
            <a:avLst/>
          </a:prstGeom>
          <a:solidFill>
            <a:schemeClr val="accent2">
              <a:lumMod val="20000"/>
              <a:lumOff val="80000"/>
            </a:schemeClr>
          </a:solidFill>
        </p:spPr>
        <p:txBody>
          <a:bodyPr wrap="none">
            <a:spAutoFit/>
          </a:bodyPr>
          <a:lstStyle/>
          <a:p>
            <a:pPr marL="0" lvl="2" algn="ctr"/>
            <a:r>
              <a:rPr lang="en-US" sz="3200" dirty="0"/>
              <a:t>F = P (F/</a:t>
            </a:r>
            <a:r>
              <a:rPr lang="en-US" sz="3200" dirty="0" err="1"/>
              <a:t>P,i,n</a:t>
            </a:r>
            <a:r>
              <a:rPr lang="en-US" sz="3200" dirty="0"/>
              <a:t>) </a:t>
            </a:r>
          </a:p>
        </p:txBody>
      </p:sp>
    </p:spTree>
    <p:extLst>
      <p:ext uri="{BB962C8B-B14F-4D97-AF65-F5344CB8AC3E}">
        <p14:creationId xmlns:p14="http://schemas.microsoft.com/office/powerpoint/2010/main" val="24983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a:t>
            </a:r>
            <a:r>
              <a:rPr lang="en-US" dirty="0" smtClean="0"/>
              <a:t>eposit $1,000 in bank account at 1 % annual interest. How much is in account after 2 years?</a:t>
            </a:r>
            <a:endParaRPr lang="en-US" dirty="0"/>
          </a:p>
        </p:txBody>
      </p:sp>
      <p:sp>
        <p:nvSpPr>
          <p:cNvPr id="5" name="Content Placeholder 4"/>
          <p:cNvSpPr>
            <a:spLocks noGrp="1"/>
          </p:cNvSpPr>
          <p:nvPr>
            <p:ph idx="1"/>
          </p:nvPr>
        </p:nvSpPr>
        <p:spPr/>
        <p:txBody>
          <a:bodyPr/>
          <a:lstStyle/>
          <a:p>
            <a:pPr marL="514350" indent="-514350">
              <a:buFont typeface="+mj-lt"/>
              <a:buAutoNum type="alphaUcPeriod"/>
            </a:pPr>
            <a:r>
              <a:rPr lang="en-US" dirty="0" smtClean="0"/>
              <a:t>$1,000.20</a:t>
            </a:r>
          </a:p>
          <a:p>
            <a:pPr marL="514350" indent="-514350">
              <a:buFont typeface="+mj-lt"/>
              <a:buAutoNum type="alphaUcPeriod"/>
            </a:pPr>
            <a:r>
              <a:rPr lang="en-US" dirty="0" smtClean="0"/>
              <a:t>$1,010.05</a:t>
            </a:r>
          </a:p>
          <a:p>
            <a:pPr marL="514350" indent="-514350">
              <a:buFont typeface="+mj-lt"/>
              <a:buAutoNum type="alphaUcPeriod"/>
            </a:pPr>
            <a:r>
              <a:rPr lang="en-US" dirty="0" smtClean="0"/>
              <a:t>$1,020.10</a:t>
            </a:r>
          </a:p>
          <a:p>
            <a:pPr marL="514350" indent="-514350">
              <a:buFont typeface="+mj-lt"/>
              <a:buAutoNum type="alphaUcPeriod"/>
            </a:pPr>
            <a:r>
              <a:rPr lang="en-US" dirty="0" smtClean="0"/>
              <a:t>$1,210.15</a:t>
            </a:r>
          </a:p>
        </p:txBody>
      </p:sp>
      <mc:AlternateContent xmlns:mc="http://schemas.openxmlformats.org/markup-compatibility/2006" xmlns:a14="http://schemas.microsoft.com/office/drawing/2010/main">
        <mc:Choice Requires="a14">
          <p:sp>
            <p:nvSpPr>
              <p:cNvPr id="6" name="TextBox 5"/>
              <p:cNvSpPr txBox="1"/>
              <p:nvPr/>
            </p:nvSpPr>
            <p:spPr>
              <a:xfrm>
                <a:off x="3275153" y="2808856"/>
                <a:ext cx="8175763"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FF0000"/>
                          </a:solidFill>
                          <a:latin typeface="Cambria Math" panose="02040503050406030204" pitchFamily="18" charset="0"/>
                        </a:rPr>
                        <m:t>1000 </m:t>
                      </m:r>
                      <m:d>
                        <m:dPr>
                          <m:ctrlPr>
                            <a:rPr lang="en-US" sz="3200" b="0" i="1" smtClean="0">
                              <a:solidFill>
                                <a:srgbClr val="FF0000"/>
                              </a:solidFill>
                              <a:latin typeface="Cambria Math" panose="02040503050406030204" pitchFamily="18" charset="0"/>
                              <a:ea typeface="Cambria Math" panose="02040503050406030204" pitchFamily="18" charset="0"/>
                            </a:rPr>
                          </m:ctrlPr>
                        </m:dPr>
                        <m:e>
                          <m:r>
                            <a:rPr lang="en-US" sz="3200" b="0" i="1" smtClean="0">
                              <a:solidFill>
                                <a:srgbClr val="FF0000"/>
                              </a:solidFill>
                              <a:latin typeface="Cambria Math" panose="02040503050406030204" pitchFamily="18" charset="0"/>
                              <a:ea typeface="Cambria Math" panose="02040503050406030204" pitchFamily="18" charset="0"/>
                            </a:rPr>
                            <m:t>𝐹</m:t>
                          </m:r>
                          <m:r>
                            <a:rPr lang="en-US" sz="3200" b="0" i="1" smtClean="0">
                              <a:solidFill>
                                <a:srgbClr val="FF0000"/>
                              </a:solidFill>
                              <a:latin typeface="Cambria Math" panose="02040503050406030204" pitchFamily="18" charset="0"/>
                              <a:ea typeface="Cambria Math" panose="02040503050406030204" pitchFamily="18" charset="0"/>
                            </a:rPr>
                            <m:t>/</m:t>
                          </m:r>
                          <m:r>
                            <a:rPr lang="en-US" sz="3200" b="0" i="1" smtClean="0">
                              <a:solidFill>
                                <a:srgbClr val="FF0000"/>
                              </a:solidFill>
                              <a:latin typeface="Cambria Math" panose="02040503050406030204" pitchFamily="18" charset="0"/>
                              <a:ea typeface="Cambria Math" panose="02040503050406030204" pitchFamily="18" charset="0"/>
                            </a:rPr>
                            <m:t>𝑃</m:t>
                          </m:r>
                          <m:r>
                            <a:rPr lang="en-US" sz="3200" b="0" i="1" smtClean="0">
                              <a:solidFill>
                                <a:srgbClr val="FF0000"/>
                              </a:solidFill>
                              <a:latin typeface="Cambria Math" panose="02040503050406030204" pitchFamily="18" charset="0"/>
                              <a:ea typeface="Cambria Math" panose="02040503050406030204" pitchFamily="18" charset="0"/>
                            </a:rPr>
                            <m:t>,0.01,2</m:t>
                          </m:r>
                        </m:e>
                      </m:d>
                      <m:r>
                        <a:rPr lang="en-US" sz="3200" b="0" i="1" smtClean="0">
                          <a:solidFill>
                            <a:srgbClr val="FF0000"/>
                          </a:solidFill>
                          <a:latin typeface="Cambria Math" panose="02040503050406030204" pitchFamily="18" charset="0"/>
                          <a:ea typeface="Cambria Math" panose="02040503050406030204" pitchFamily="18" charset="0"/>
                        </a:rPr>
                        <m:t>= </m:t>
                      </m:r>
                      <m:r>
                        <a:rPr lang="en-US" sz="3200" b="0" i="1" smtClean="0">
                          <a:solidFill>
                            <a:srgbClr val="FF0000"/>
                          </a:solidFill>
                          <a:latin typeface="Cambria Math" panose="02040503050406030204" pitchFamily="18" charset="0"/>
                        </a:rPr>
                        <m:t>1000</m:t>
                      </m:r>
                      <m:r>
                        <a:rPr lang="en-US" sz="3200" b="0" i="1" smtClean="0">
                          <a:solidFill>
                            <a:srgbClr val="FF0000"/>
                          </a:solidFill>
                          <a:latin typeface="Cambria Math" panose="02040503050406030204" pitchFamily="18" charset="0"/>
                          <a:ea typeface="Cambria Math" panose="02040503050406030204" pitchFamily="18" charset="0"/>
                        </a:rPr>
                        <m:t>∙</m:t>
                      </m:r>
                      <m:sSup>
                        <m:sSupPr>
                          <m:ctrlPr>
                            <a:rPr lang="en-US" sz="3200" b="0" i="1" smtClean="0">
                              <a:solidFill>
                                <a:srgbClr val="FF0000"/>
                              </a:solidFill>
                              <a:latin typeface="Cambria Math" panose="02040503050406030204" pitchFamily="18" charset="0"/>
                              <a:ea typeface="Cambria Math" panose="02040503050406030204" pitchFamily="18" charset="0"/>
                            </a:rPr>
                          </m:ctrlPr>
                        </m:sSupPr>
                        <m:e>
                          <m:r>
                            <a:rPr lang="en-US" sz="3200" b="0" i="1" smtClean="0">
                              <a:solidFill>
                                <a:srgbClr val="FF0000"/>
                              </a:solidFill>
                              <a:latin typeface="Cambria Math" panose="02040503050406030204" pitchFamily="18" charset="0"/>
                              <a:ea typeface="Cambria Math" panose="02040503050406030204" pitchFamily="18" charset="0"/>
                            </a:rPr>
                            <m:t>1.01</m:t>
                          </m:r>
                        </m:e>
                        <m:sup>
                          <m:r>
                            <a:rPr lang="en-US" sz="3200" b="0" i="1" smtClean="0">
                              <a:solidFill>
                                <a:srgbClr val="FF0000"/>
                              </a:solidFill>
                              <a:latin typeface="Cambria Math" panose="02040503050406030204" pitchFamily="18" charset="0"/>
                              <a:ea typeface="Cambria Math" panose="02040503050406030204" pitchFamily="18" charset="0"/>
                            </a:rPr>
                            <m:t>2</m:t>
                          </m:r>
                        </m:sup>
                      </m:sSup>
                      <m:r>
                        <a:rPr lang="en-US" sz="3200" b="0" i="1" smtClean="0">
                          <a:solidFill>
                            <a:srgbClr val="FF0000"/>
                          </a:solidFill>
                          <a:latin typeface="Cambria Math" panose="02040503050406030204" pitchFamily="18" charset="0"/>
                          <a:ea typeface="Cambria Math" panose="02040503050406030204" pitchFamily="18" charset="0"/>
                        </a:rPr>
                        <m:t>=1020.10</m:t>
                      </m:r>
                    </m:oMath>
                  </m:oMathPara>
                </a14:m>
                <a:endParaRPr lang="en-US" sz="32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275153" y="2808856"/>
                <a:ext cx="8175763" cy="492443"/>
              </a:xfrm>
              <a:prstGeom prst="rect">
                <a:avLst/>
              </a:prstGeom>
              <a:blipFill>
                <a:blip r:embed="rId3"/>
                <a:stretch>
                  <a:fillRect/>
                </a:stretch>
              </a:blipFill>
            </p:spPr>
            <p:txBody>
              <a:bodyPr/>
              <a:lstStyle/>
              <a:p>
                <a:r>
                  <a:rPr lang="en-US">
                    <a:noFill/>
                  </a:rPr>
                  <a:t> </a:t>
                </a:r>
              </a:p>
            </p:txBody>
          </p:sp>
        </mc:Fallback>
      </mc:AlternateContent>
      <p:sp>
        <p:nvSpPr>
          <p:cNvPr id="7" name="Rectangle 6"/>
          <p:cNvSpPr/>
          <p:nvPr/>
        </p:nvSpPr>
        <p:spPr>
          <a:xfrm>
            <a:off x="0" y="6211669"/>
            <a:ext cx="12192000" cy="369332"/>
          </a:xfrm>
          <a:prstGeom prst="rect">
            <a:avLst/>
          </a:prstGeom>
          <a:solidFill>
            <a:schemeClr val="accent2">
              <a:lumMod val="20000"/>
              <a:lumOff val="80000"/>
            </a:schemeClr>
          </a:solidFill>
        </p:spPr>
        <p:txBody>
          <a:bodyPr wrap="square">
            <a:spAutoFit/>
          </a:bodyPr>
          <a:lstStyle/>
          <a:p>
            <a:pPr algn="ctr"/>
            <a:r>
              <a:rPr lang="en-US" dirty="0" smtClean="0"/>
              <a:t>Assumptions: All given amounts are exact.</a:t>
            </a:r>
            <a:endParaRPr lang="en-US" dirty="0"/>
          </a:p>
        </p:txBody>
      </p:sp>
    </p:spTree>
    <p:extLst>
      <p:ext uri="{BB962C8B-B14F-4D97-AF65-F5344CB8AC3E}">
        <p14:creationId xmlns:p14="http://schemas.microsoft.com/office/powerpoint/2010/main" val="360205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want $10,000 in bank account 7 years from now. Deposit how much now if </a:t>
            </a:r>
            <a:r>
              <a:rPr lang="en-US" dirty="0" err="1" smtClean="0"/>
              <a:t>i</a:t>
            </a:r>
            <a:r>
              <a:rPr lang="en-US" dirty="0" smtClean="0"/>
              <a:t> = 2.5 %?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$2,097.15</a:t>
            </a:r>
            <a:endParaRPr lang="en-US" dirty="0"/>
          </a:p>
          <a:p>
            <a:pPr marL="514350" indent="-514350">
              <a:buFont typeface="+mj-lt"/>
              <a:buAutoNum type="alphaUcPeriod"/>
            </a:pPr>
            <a:r>
              <a:rPr lang="en-US" dirty="0" smtClean="0"/>
              <a:t>$8,412.65</a:t>
            </a:r>
            <a:endParaRPr lang="en-US" dirty="0"/>
          </a:p>
          <a:p>
            <a:pPr marL="514350" indent="-514350">
              <a:buFont typeface="+mj-lt"/>
              <a:buAutoNum type="alphaUcPeriod"/>
            </a:pPr>
            <a:r>
              <a:rPr lang="en-US" dirty="0" smtClean="0"/>
              <a:t>$8,838.54</a:t>
            </a:r>
            <a:endParaRPr lang="en-US" dirty="0"/>
          </a:p>
          <a:p>
            <a:pPr marL="514350" indent="-514350">
              <a:buFont typeface="+mj-lt"/>
              <a:buAutoNum type="alphaUcPeriod"/>
            </a:pPr>
            <a:r>
              <a:rPr lang="en-US" dirty="0" smtClean="0"/>
              <a:t>$9,210.15</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104670" y="4501661"/>
                <a:ext cx="9512668" cy="1477328"/>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en-US" sz="3200" b="0" i="1" smtClean="0">
                          <a:solidFill>
                            <a:srgbClr val="FF0000"/>
                          </a:solidFill>
                          <a:latin typeface="Cambria Math" panose="02040503050406030204" pitchFamily="18" charset="0"/>
                        </a:rPr>
                        <m:t>10000 </m:t>
                      </m:r>
                      <m:d>
                        <m:dPr>
                          <m:ctrlPr>
                            <a:rPr lang="en-US" sz="3200" b="0" i="1" smtClean="0">
                              <a:solidFill>
                                <a:srgbClr val="FF0000"/>
                              </a:solidFill>
                              <a:latin typeface="Cambria Math" panose="02040503050406030204" pitchFamily="18" charset="0"/>
                              <a:ea typeface="Cambria Math" panose="02040503050406030204" pitchFamily="18" charset="0"/>
                            </a:rPr>
                          </m:ctrlPr>
                        </m:dPr>
                        <m:e>
                          <m:r>
                            <a:rPr lang="en-US" sz="3200" b="0" i="1" smtClean="0">
                              <a:solidFill>
                                <a:srgbClr val="FF0000"/>
                              </a:solidFill>
                              <a:latin typeface="Cambria Math" panose="02040503050406030204" pitchFamily="18" charset="0"/>
                              <a:ea typeface="Cambria Math" panose="02040503050406030204" pitchFamily="18" charset="0"/>
                            </a:rPr>
                            <m:t>𝑃</m:t>
                          </m:r>
                          <m:r>
                            <a:rPr lang="en-US" sz="3200" b="0" i="1" smtClean="0">
                              <a:solidFill>
                                <a:srgbClr val="FF0000"/>
                              </a:solidFill>
                              <a:latin typeface="Cambria Math" panose="02040503050406030204" pitchFamily="18" charset="0"/>
                              <a:ea typeface="Cambria Math" panose="02040503050406030204" pitchFamily="18" charset="0"/>
                            </a:rPr>
                            <m:t>/</m:t>
                          </m:r>
                          <m:r>
                            <a:rPr lang="en-US" sz="3200" b="0" i="1" smtClean="0">
                              <a:solidFill>
                                <a:srgbClr val="FF0000"/>
                              </a:solidFill>
                              <a:latin typeface="Cambria Math" panose="02040503050406030204" pitchFamily="18" charset="0"/>
                              <a:ea typeface="Cambria Math" panose="02040503050406030204" pitchFamily="18" charset="0"/>
                            </a:rPr>
                            <m:t>𝐹</m:t>
                          </m:r>
                          <m:r>
                            <a:rPr lang="en-US" sz="3200" b="0" i="1" smtClean="0">
                              <a:solidFill>
                                <a:srgbClr val="FF0000"/>
                              </a:solidFill>
                              <a:latin typeface="Cambria Math" panose="02040503050406030204" pitchFamily="18" charset="0"/>
                              <a:ea typeface="Cambria Math" panose="02040503050406030204" pitchFamily="18" charset="0"/>
                            </a:rPr>
                            <m:t>,0.025,7</m:t>
                          </m:r>
                        </m:e>
                      </m:d>
                      <m:r>
                        <a:rPr lang="en-US" sz="3200" b="0" i="1" smtClean="0">
                          <a:solidFill>
                            <a:srgbClr val="FF0000"/>
                          </a:solidFill>
                          <a:latin typeface="Cambria Math" panose="02040503050406030204" pitchFamily="18" charset="0"/>
                          <a:ea typeface="Cambria Math" panose="02040503050406030204" pitchFamily="18" charset="0"/>
                        </a:rPr>
                        <m:t>= </m:t>
                      </m:r>
                      <m:r>
                        <a:rPr lang="en-US" sz="3200" b="0" i="1" smtClean="0">
                          <a:solidFill>
                            <a:srgbClr val="FF0000"/>
                          </a:solidFill>
                          <a:latin typeface="Cambria Math" panose="02040503050406030204" pitchFamily="18" charset="0"/>
                        </a:rPr>
                        <m:t>10000</m:t>
                      </m:r>
                      <m:r>
                        <a:rPr lang="en-US" sz="3200" b="0" i="1" smtClean="0">
                          <a:solidFill>
                            <a:srgbClr val="FF0000"/>
                          </a:solidFill>
                          <a:latin typeface="Cambria Math" panose="02040503050406030204" pitchFamily="18" charset="0"/>
                          <a:ea typeface="Cambria Math" panose="02040503050406030204" pitchFamily="18" charset="0"/>
                        </a:rPr>
                        <m:t>∙</m:t>
                      </m:r>
                      <m:sSup>
                        <m:sSupPr>
                          <m:ctrlPr>
                            <a:rPr lang="en-US" sz="3200" b="0" i="1" smtClean="0">
                              <a:solidFill>
                                <a:srgbClr val="FF0000"/>
                              </a:solidFill>
                              <a:latin typeface="Cambria Math" panose="02040503050406030204" pitchFamily="18" charset="0"/>
                              <a:ea typeface="Cambria Math" panose="02040503050406030204" pitchFamily="18" charset="0"/>
                            </a:rPr>
                          </m:ctrlPr>
                        </m:sSupPr>
                        <m:e>
                          <m:r>
                            <a:rPr lang="en-US" sz="3200" b="0" i="1" smtClean="0">
                              <a:solidFill>
                                <a:srgbClr val="FF0000"/>
                              </a:solidFill>
                              <a:latin typeface="Cambria Math" panose="02040503050406030204" pitchFamily="18" charset="0"/>
                              <a:ea typeface="Cambria Math" panose="02040503050406030204" pitchFamily="18" charset="0"/>
                            </a:rPr>
                            <m:t>1.025</m:t>
                          </m:r>
                        </m:e>
                        <m:sup>
                          <m:r>
                            <a:rPr lang="en-US" sz="3200" b="0" i="1" smtClean="0">
                              <a:solidFill>
                                <a:srgbClr val="FF0000"/>
                              </a:solidFill>
                              <a:latin typeface="Cambria Math" panose="02040503050406030204" pitchFamily="18" charset="0"/>
                              <a:ea typeface="Cambria Math" panose="02040503050406030204" pitchFamily="18" charset="0"/>
                            </a:rPr>
                            <m:t>−7</m:t>
                          </m:r>
                        </m:sup>
                      </m:sSup>
                      <m:r>
                        <a:rPr lang="en-US" sz="3200" b="0" i="1" smtClean="0">
                          <a:solidFill>
                            <a:srgbClr val="FF0000"/>
                          </a:solidFill>
                          <a:latin typeface="Cambria Math" panose="02040503050406030204" pitchFamily="18" charset="0"/>
                          <a:ea typeface="Cambria Math" panose="02040503050406030204" pitchFamily="18" charset="0"/>
                        </a:rPr>
                        <m:t>=8412.65</m:t>
                      </m:r>
                    </m:oMath>
                  </m:oMathPara>
                </a14:m>
                <a:endParaRPr lang="en-US" sz="3200" b="0" dirty="0" smtClean="0">
                  <a:solidFill>
                    <a:srgbClr val="FF0000"/>
                  </a:solidFill>
                  <a:ea typeface="Cambria Math" panose="02040503050406030204" pitchFamily="18" charset="0"/>
                </a:endParaRPr>
              </a:p>
              <a:p>
                <a:pPr algn="ctr"/>
                <a:endParaRPr lang="en-US" sz="3200" b="0" dirty="0" smtClean="0">
                  <a:solidFill>
                    <a:srgbClr val="FF0000"/>
                  </a:solidFill>
                  <a:ea typeface="Cambria Math" panose="02040503050406030204" pitchFamily="18" charset="0"/>
                </a:endParaRPr>
              </a:p>
              <a:p>
                <a:pPr algn="ctr"/>
                <a:r>
                  <a:rPr lang="en-US" sz="3200" dirty="0" smtClean="0">
                    <a:solidFill>
                      <a:srgbClr val="FF0000"/>
                    </a:solidFill>
                  </a:rPr>
                  <a:t>Excel: ‘=PV(0.025,7,0,-10000,0)’</a:t>
                </a:r>
                <a:endParaRPr lang="en-US" sz="32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104670" y="4501661"/>
                <a:ext cx="9512668" cy="1477328"/>
              </a:xfrm>
              <a:prstGeom prst="rect">
                <a:avLst/>
              </a:prstGeom>
              <a:blipFill rotWithShape="0">
                <a:blip r:embed="rId2"/>
                <a:stretch>
                  <a:fillRect b="-15638"/>
                </a:stretch>
              </a:blipFill>
            </p:spPr>
            <p:txBody>
              <a:bodyPr/>
              <a:lstStyle/>
              <a:p>
                <a:r>
                  <a:rPr lang="en-US">
                    <a:noFill/>
                  </a:rPr>
                  <a:t> </a:t>
                </a:r>
              </a:p>
            </p:txBody>
          </p:sp>
        </mc:Fallback>
      </mc:AlternateContent>
    </p:spTree>
    <p:extLst>
      <p:ext uri="{BB962C8B-B14F-4D97-AF65-F5344CB8AC3E}">
        <p14:creationId xmlns:p14="http://schemas.microsoft.com/office/powerpoint/2010/main" val="30393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borrow $15,000 at 5 % Interest. </a:t>
            </a:r>
            <a:r>
              <a:rPr lang="en-US" dirty="0"/>
              <a:t>P</a:t>
            </a:r>
            <a:r>
              <a:rPr lang="en-US" dirty="0" smtClean="0"/>
              <a:t>ay it back in 10 annual payments of?</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$1,085.65</a:t>
            </a:r>
            <a:endParaRPr lang="en-US" dirty="0"/>
          </a:p>
          <a:p>
            <a:pPr marL="514350" indent="-514350">
              <a:buFont typeface="+mj-lt"/>
              <a:buAutoNum type="alphaUcPeriod"/>
            </a:pPr>
            <a:r>
              <a:rPr lang="en-US" dirty="0" smtClean="0"/>
              <a:t>$1,295.05</a:t>
            </a:r>
            <a:endParaRPr lang="en-US" dirty="0"/>
          </a:p>
          <a:p>
            <a:pPr marL="514350" indent="-514350">
              <a:buFont typeface="+mj-lt"/>
              <a:buAutoNum type="alphaUcPeriod"/>
            </a:pPr>
            <a:r>
              <a:rPr lang="en-US" dirty="0" smtClean="0"/>
              <a:t>$1,445.03</a:t>
            </a:r>
            <a:endParaRPr lang="en-US" dirty="0"/>
          </a:p>
          <a:p>
            <a:pPr marL="514350" indent="-514350">
              <a:buFont typeface="+mj-lt"/>
              <a:buAutoNum type="alphaUcPeriod"/>
            </a:pPr>
            <a:r>
              <a:rPr lang="en-US" dirty="0"/>
              <a:t>$</a:t>
            </a:r>
            <a:r>
              <a:rPr lang="en-US" dirty="0" smtClean="0"/>
              <a:t>1,942.57</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224745" y="4517683"/>
                <a:ext cx="10129055" cy="2042675"/>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r>
                        <a:rPr lang="en-US" sz="3200" b="0" i="1" smtClean="0">
                          <a:solidFill>
                            <a:srgbClr val="FF0000"/>
                          </a:solidFill>
                          <a:latin typeface="Cambria Math" panose="02040503050406030204" pitchFamily="18" charset="0"/>
                        </a:rPr>
                        <m:t>15000 </m:t>
                      </m:r>
                      <m:d>
                        <m:dPr>
                          <m:ctrlPr>
                            <a:rPr lang="en-US" sz="3200" b="0" i="1" smtClean="0">
                              <a:solidFill>
                                <a:srgbClr val="FF0000"/>
                              </a:solidFill>
                              <a:latin typeface="Cambria Math" panose="02040503050406030204" pitchFamily="18" charset="0"/>
                              <a:ea typeface="Cambria Math" panose="02040503050406030204" pitchFamily="18" charset="0"/>
                            </a:rPr>
                          </m:ctrlPr>
                        </m:dPr>
                        <m:e>
                          <m:r>
                            <a:rPr lang="en-US" sz="3200" b="0" i="1" smtClean="0">
                              <a:solidFill>
                                <a:srgbClr val="FF0000"/>
                              </a:solidFill>
                              <a:latin typeface="Cambria Math" panose="02040503050406030204" pitchFamily="18" charset="0"/>
                              <a:ea typeface="Cambria Math" panose="02040503050406030204" pitchFamily="18" charset="0"/>
                            </a:rPr>
                            <m:t>𝐴</m:t>
                          </m:r>
                          <m:r>
                            <a:rPr lang="en-US" sz="3200" b="0" i="1" smtClean="0">
                              <a:solidFill>
                                <a:srgbClr val="FF0000"/>
                              </a:solidFill>
                              <a:latin typeface="Cambria Math" panose="02040503050406030204" pitchFamily="18" charset="0"/>
                              <a:ea typeface="Cambria Math" panose="02040503050406030204" pitchFamily="18" charset="0"/>
                            </a:rPr>
                            <m:t>/</m:t>
                          </m:r>
                          <m:r>
                            <a:rPr lang="en-US" sz="3200" b="0" i="1" smtClean="0">
                              <a:solidFill>
                                <a:srgbClr val="FF0000"/>
                              </a:solidFill>
                              <a:latin typeface="Cambria Math" panose="02040503050406030204" pitchFamily="18" charset="0"/>
                              <a:ea typeface="Cambria Math" panose="02040503050406030204" pitchFamily="18" charset="0"/>
                            </a:rPr>
                            <m:t>𝑃</m:t>
                          </m:r>
                          <m:r>
                            <a:rPr lang="en-US" sz="3200" b="0" i="1" smtClean="0">
                              <a:solidFill>
                                <a:srgbClr val="FF0000"/>
                              </a:solidFill>
                              <a:latin typeface="Cambria Math" panose="02040503050406030204" pitchFamily="18" charset="0"/>
                              <a:ea typeface="Cambria Math" panose="02040503050406030204" pitchFamily="18" charset="0"/>
                            </a:rPr>
                            <m:t>,0.05,10</m:t>
                          </m:r>
                        </m:e>
                      </m:d>
                      <m:r>
                        <a:rPr lang="en-US" sz="3200" b="0" i="1" smtClean="0">
                          <a:solidFill>
                            <a:srgbClr val="FF0000"/>
                          </a:solidFill>
                          <a:latin typeface="Cambria Math" panose="02040503050406030204" pitchFamily="18" charset="0"/>
                          <a:ea typeface="Cambria Math" panose="02040503050406030204" pitchFamily="18" charset="0"/>
                        </a:rPr>
                        <m:t>= </m:t>
                      </m:r>
                      <m:r>
                        <a:rPr lang="en-US" sz="3200" b="0" i="1" smtClean="0">
                          <a:solidFill>
                            <a:srgbClr val="FF0000"/>
                          </a:solidFill>
                          <a:latin typeface="Cambria Math" panose="02040503050406030204" pitchFamily="18" charset="0"/>
                        </a:rPr>
                        <m:t>10000</m:t>
                      </m:r>
                      <m:r>
                        <a:rPr lang="en-US" sz="3200" b="0" i="1" smtClean="0">
                          <a:solidFill>
                            <a:srgbClr val="FF0000"/>
                          </a:solidFill>
                          <a:latin typeface="Cambria Math" panose="02040503050406030204" pitchFamily="18" charset="0"/>
                          <a:ea typeface="Cambria Math" panose="02040503050406030204" pitchFamily="18" charset="0"/>
                        </a:rPr>
                        <m:t>∙</m:t>
                      </m:r>
                      <m:f>
                        <m:fPr>
                          <m:ctrlPr>
                            <a:rPr lang="en-US" sz="3200" i="1">
                              <a:solidFill>
                                <a:srgbClr val="FF0000"/>
                              </a:solidFill>
                              <a:latin typeface="Cambria Math" panose="02040503050406030204" pitchFamily="18" charset="0"/>
                              <a:ea typeface="Cambria Math" panose="02040503050406030204" pitchFamily="18" charset="0"/>
                            </a:rPr>
                          </m:ctrlPr>
                        </m:fPr>
                        <m:num>
                          <m:r>
                            <a:rPr lang="en-US" sz="3200" i="1">
                              <a:solidFill>
                                <a:srgbClr val="FF0000"/>
                              </a:solidFill>
                              <a:latin typeface="Cambria Math" panose="02040503050406030204" pitchFamily="18" charset="0"/>
                              <a:ea typeface="Cambria Math" panose="02040503050406030204" pitchFamily="18" charset="0"/>
                            </a:rPr>
                            <m:t>0.05</m:t>
                          </m:r>
                          <m:sSup>
                            <m:sSupPr>
                              <m:ctrlPr>
                                <a:rPr lang="en-US" sz="3200" i="1">
                                  <a:solidFill>
                                    <a:srgbClr val="FF0000"/>
                                  </a:solidFill>
                                  <a:latin typeface="Cambria Math" panose="02040503050406030204" pitchFamily="18" charset="0"/>
                                  <a:ea typeface="Cambria Math" panose="02040503050406030204" pitchFamily="18" charset="0"/>
                                </a:rPr>
                              </m:ctrlPr>
                            </m:sSupPr>
                            <m:e>
                              <m:d>
                                <m:dPr>
                                  <m:ctrlPr>
                                    <a:rPr lang="en-US" sz="3200" i="1">
                                      <a:solidFill>
                                        <a:srgbClr val="FF0000"/>
                                      </a:solidFill>
                                      <a:latin typeface="Cambria Math" panose="02040503050406030204" pitchFamily="18" charset="0"/>
                                      <a:ea typeface="Cambria Math" panose="02040503050406030204" pitchFamily="18" charset="0"/>
                                    </a:rPr>
                                  </m:ctrlPr>
                                </m:dPr>
                                <m:e>
                                  <m:r>
                                    <a:rPr lang="en-US" sz="3200" i="1">
                                      <a:solidFill>
                                        <a:srgbClr val="FF0000"/>
                                      </a:solidFill>
                                      <a:latin typeface="Cambria Math" panose="02040503050406030204" pitchFamily="18" charset="0"/>
                                      <a:ea typeface="Cambria Math" panose="02040503050406030204" pitchFamily="18" charset="0"/>
                                    </a:rPr>
                                    <m:t>1.05</m:t>
                                  </m:r>
                                </m:e>
                              </m:d>
                            </m:e>
                            <m:sup>
                              <m:r>
                                <a:rPr lang="en-US" sz="3200" i="1">
                                  <a:solidFill>
                                    <a:srgbClr val="FF0000"/>
                                  </a:solidFill>
                                  <a:latin typeface="Cambria Math" panose="02040503050406030204" pitchFamily="18" charset="0"/>
                                  <a:ea typeface="Cambria Math" panose="02040503050406030204" pitchFamily="18" charset="0"/>
                                </a:rPr>
                                <m:t>10</m:t>
                              </m:r>
                            </m:sup>
                          </m:sSup>
                        </m:num>
                        <m:den>
                          <m:sSup>
                            <m:sSupPr>
                              <m:ctrlPr>
                                <a:rPr lang="en-US" sz="3200" i="1">
                                  <a:solidFill>
                                    <a:srgbClr val="FF0000"/>
                                  </a:solidFill>
                                  <a:latin typeface="Cambria Math" panose="02040503050406030204" pitchFamily="18" charset="0"/>
                                  <a:ea typeface="Cambria Math" panose="02040503050406030204" pitchFamily="18" charset="0"/>
                                </a:rPr>
                              </m:ctrlPr>
                            </m:sSupPr>
                            <m:e>
                              <m:d>
                                <m:dPr>
                                  <m:ctrlPr>
                                    <a:rPr lang="en-US" sz="3200" i="1">
                                      <a:solidFill>
                                        <a:srgbClr val="FF0000"/>
                                      </a:solidFill>
                                      <a:latin typeface="Cambria Math" panose="02040503050406030204" pitchFamily="18" charset="0"/>
                                      <a:ea typeface="Cambria Math" panose="02040503050406030204" pitchFamily="18" charset="0"/>
                                    </a:rPr>
                                  </m:ctrlPr>
                                </m:dPr>
                                <m:e>
                                  <m:r>
                                    <a:rPr lang="en-US" sz="3200" i="1">
                                      <a:solidFill>
                                        <a:srgbClr val="FF0000"/>
                                      </a:solidFill>
                                      <a:latin typeface="Cambria Math" panose="02040503050406030204" pitchFamily="18" charset="0"/>
                                      <a:ea typeface="Cambria Math" panose="02040503050406030204" pitchFamily="18" charset="0"/>
                                    </a:rPr>
                                    <m:t>1.05</m:t>
                                  </m:r>
                                </m:e>
                              </m:d>
                            </m:e>
                            <m:sup>
                              <m:r>
                                <a:rPr lang="en-US" sz="3200" i="1">
                                  <a:solidFill>
                                    <a:srgbClr val="FF0000"/>
                                  </a:solidFill>
                                  <a:latin typeface="Cambria Math" panose="02040503050406030204" pitchFamily="18" charset="0"/>
                                  <a:ea typeface="Cambria Math" panose="02040503050406030204" pitchFamily="18" charset="0"/>
                                </a:rPr>
                                <m:t>10</m:t>
                              </m:r>
                            </m:sup>
                          </m:sSup>
                          <m:r>
                            <a:rPr lang="en-US" sz="3200" b="0" i="1" smtClean="0">
                              <a:solidFill>
                                <a:srgbClr val="FF0000"/>
                              </a:solidFill>
                              <a:latin typeface="Cambria Math" panose="02040503050406030204" pitchFamily="18" charset="0"/>
                              <a:ea typeface="Cambria Math" panose="02040503050406030204" pitchFamily="18" charset="0"/>
                            </a:rPr>
                            <m:t>−1</m:t>
                          </m:r>
                        </m:den>
                      </m:f>
                      <m:r>
                        <a:rPr lang="en-US" sz="3200" b="0" i="1" smtClean="0">
                          <a:solidFill>
                            <a:srgbClr val="FF0000"/>
                          </a:solidFill>
                          <a:latin typeface="Cambria Math" panose="02040503050406030204" pitchFamily="18" charset="0"/>
                          <a:ea typeface="Cambria Math" panose="02040503050406030204" pitchFamily="18" charset="0"/>
                        </a:rPr>
                        <m:t>=1942.57</m:t>
                      </m:r>
                    </m:oMath>
                  </m:oMathPara>
                </a14:m>
                <a:endParaRPr lang="en-US" sz="3200" b="0" dirty="0" smtClean="0">
                  <a:solidFill>
                    <a:srgbClr val="FF0000"/>
                  </a:solidFill>
                  <a:ea typeface="Cambria Math" panose="02040503050406030204" pitchFamily="18" charset="0"/>
                </a:endParaRPr>
              </a:p>
              <a:p>
                <a:pPr algn="ctr"/>
                <a:endParaRPr lang="en-US" sz="3200" dirty="0" smtClean="0">
                  <a:solidFill>
                    <a:srgbClr val="FF0000"/>
                  </a:solidFill>
                </a:endParaRPr>
              </a:p>
              <a:p>
                <a:pPr algn="ctr"/>
                <a:r>
                  <a:rPr lang="en-US" sz="3200" dirty="0" smtClean="0">
                    <a:solidFill>
                      <a:srgbClr val="FF0000"/>
                    </a:solidFill>
                  </a:rPr>
                  <a:t>Excel: ‘=PMT(0.05,10</a:t>
                </a:r>
                <a:r>
                  <a:rPr lang="en-US" sz="3200" dirty="0">
                    <a:solidFill>
                      <a:srgbClr val="FF0000"/>
                    </a:solidFill>
                  </a:rPr>
                  <a:t>,-</a:t>
                </a:r>
                <a:r>
                  <a:rPr lang="en-US" sz="3200" dirty="0" smtClean="0">
                    <a:solidFill>
                      <a:srgbClr val="FF0000"/>
                    </a:solidFill>
                  </a:rPr>
                  <a:t>15000,0,0)’</a:t>
                </a:r>
                <a:endParaRPr lang="en-US" sz="32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224745" y="4517683"/>
                <a:ext cx="10129055" cy="2042675"/>
              </a:xfrm>
              <a:prstGeom prst="rect">
                <a:avLst/>
              </a:prstGeom>
              <a:blipFill rotWithShape="0">
                <a:blip r:embed="rId2"/>
                <a:stretch>
                  <a:fillRect b="-11343"/>
                </a:stretch>
              </a:blipFill>
            </p:spPr>
            <p:txBody>
              <a:bodyPr/>
              <a:lstStyle/>
              <a:p>
                <a:r>
                  <a:rPr lang="en-US">
                    <a:noFill/>
                  </a:rPr>
                  <a:t> </a:t>
                </a:r>
              </a:p>
            </p:txBody>
          </p:sp>
        </mc:Fallback>
      </mc:AlternateContent>
    </p:spTree>
    <p:extLst>
      <p:ext uri="{BB962C8B-B14F-4D97-AF65-F5344CB8AC3E}">
        <p14:creationId xmlns:p14="http://schemas.microsoft.com/office/powerpoint/2010/main" val="119612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nvest $10,000 annually in stocks earning 5 % a year. How much do you have after 25 years?</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$325,975.26</a:t>
            </a:r>
          </a:p>
          <a:p>
            <a:pPr marL="514350" indent="-514350">
              <a:buFont typeface="+mj-lt"/>
              <a:buAutoNum type="alphaUcPeriod"/>
            </a:pPr>
            <a:r>
              <a:rPr lang="en-US" dirty="0" smtClean="0"/>
              <a:t>$376,154.69</a:t>
            </a:r>
          </a:p>
          <a:p>
            <a:pPr marL="514350" indent="-514350">
              <a:buFont typeface="+mj-lt"/>
              <a:buAutoNum type="alphaUcPeriod"/>
            </a:pPr>
            <a:r>
              <a:rPr lang="en-US" dirty="0" smtClean="0"/>
              <a:t>$477,270.98</a:t>
            </a:r>
          </a:p>
          <a:p>
            <a:pPr marL="514350" indent="-514350">
              <a:buFont typeface="+mj-lt"/>
              <a:buAutoNum type="alphaUcPeriod"/>
            </a:pPr>
            <a:r>
              <a:rPr lang="en-US" dirty="0" smtClean="0"/>
              <a:t>$500,000.00</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276724" y="2010263"/>
                <a:ext cx="7915275" cy="216341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ea typeface="Cambria Math" panose="02040503050406030204" pitchFamily="18" charset="0"/>
                        </a:rPr>
                        <m:t>10000 </m:t>
                      </m:r>
                      <m:d>
                        <m:dPr>
                          <m:ctrlPr>
                            <a:rPr lang="en-US" sz="2800" b="0" i="1" smtClean="0">
                              <a:solidFill>
                                <a:srgbClr val="FF0000"/>
                              </a:solidFill>
                              <a:latin typeface="Cambria Math" panose="02040503050406030204" pitchFamily="18" charset="0"/>
                              <a:ea typeface="Cambria Math" panose="02040503050406030204" pitchFamily="18" charset="0"/>
                            </a:rPr>
                          </m:ctrlPr>
                        </m:dPr>
                        <m:e>
                          <m:r>
                            <a:rPr lang="en-US" sz="2800" b="0" i="1" smtClean="0">
                              <a:solidFill>
                                <a:srgbClr val="FF0000"/>
                              </a:solidFill>
                              <a:latin typeface="Cambria Math" panose="02040503050406030204" pitchFamily="18" charset="0"/>
                              <a:ea typeface="Cambria Math" panose="02040503050406030204" pitchFamily="18" charset="0"/>
                            </a:rPr>
                            <m:t>𝐹</m:t>
                          </m:r>
                          <m:r>
                            <a:rPr lang="en-US" sz="2800" b="0" i="1" smtClean="0">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𝐴</m:t>
                          </m:r>
                          <m:r>
                            <a:rPr lang="en-US" sz="2800" b="0" i="1" smtClean="0">
                              <a:solidFill>
                                <a:srgbClr val="FF0000"/>
                              </a:solidFill>
                              <a:latin typeface="Cambria Math" panose="02040503050406030204" pitchFamily="18" charset="0"/>
                              <a:ea typeface="Cambria Math" panose="02040503050406030204" pitchFamily="18" charset="0"/>
                            </a:rPr>
                            <m:t>,0.05,25</m:t>
                          </m:r>
                        </m:e>
                      </m:d>
                      <m:r>
                        <a:rPr lang="en-US" sz="2800" b="0" i="1" smtClean="0">
                          <a:solidFill>
                            <a:srgbClr val="FF0000"/>
                          </a:solidFill>
                          <a:latin typeface="Cambria Math" panose="02040503050406030204" pitchFamily="18" charset="0"/>
                          <a:ea typeface="Cambria Math" panose="02040503050406030204" pitchFamily="18" charset="0"/>
                        </a:rPr>
                        <m:t>=10000∙</m:t>
                      </m:r>
                      <m:f>
                        <m:fPr>
                          <m:ctrlPr>
                            <a:rPr lang="en-US" sz="2800" b="0" i="1" smtClean="0">
                              <a:solidFill>
                                <a:srgbClr val="FF0000"/>
                              </a:solidFill>
                              <a:latin typeface="Cambria Math" panose="02040503050406030204" pitchFamily="18" charset="0"/>
                            </a:rPr>
                          </m:ctrlPr>
                        </m:fPr>
                        <m:num>
                          <m:sSup>
                            <m:sSupPr>
                              <m:ctrlPr>
                                <a:rPr lang="en-US" sz="2800" b="0" i="1" smtClean="0">
                                  <a:solidFill>
                                    <a:srgbClr val="FF0000"/>
                                  </a:solidFill>
                                  <a:latin typeface="Cambria Math" panose="02040503050406030204" pitchFamily="18" charset="0"/>
                                </a:rPr>
                              </m:ctrlPr>
                            </m:sSupPr>
                            <m:e>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1.05</m:t>
                                  </m:r>
                                </m:e>
                              </m:d>
                            </m:e>
                            <m:sup>
                              <m:r>
                                <a:rPr lang="en-US" sz="2800" b="0" i="1" smtClean="0">
                                  <a:solidFill>
                                    <a:srgbClr val="FF0000"/>
                                  </a:solidFill>
                                  <a:latin typeface="Cambria Math" panose="02040503050406030204" pitchFamily="18" charset="0"/>
                                </a:rPr>
                                <m:t>25</m:t>
                              </m:r>
                            </m:sup>
                          </m:sSup>
                          <m:r>
                            <a:rPr lang="en-US" sz="2800" b="0" i="1" smtClean="0">
                              <a:solidFill>
                                <a:srgbClr val="FF0000"/>
                              </a:solidFill>
                              <a:latin typeface="Cambria Math" panose="02040503050406030204" pitchFamily="18" charset="0"/>
                            </a:rPr>
                            <m:t>−1</m:t>
                          </m:r>
                        </m:num>
                        <m:den>
                          <m:r>
                            <a:rPr lang="en-US" sz="2800" b="0" i="1" smtClean="0">
                              <a:solidFill>
                                <a:srgbClr val="FF0000"/>
                              </a:solidFill>
                              <a:latin typeface="Cambria Math" panose="02040503050406030204" pitchFamily="18" charset="0"/>
                            </a:rPr>
                            <m:t>0.05</m:t>
                          </m:r>
                        </m:den>
                      </m:f>
                    </m:oMath>
                  </m:oMathPara>
                </a14:m>
                <a:endParaRPr lang="en-US" sz="2800" b="0" i="1" dirty="0" smtClean="0">
                  <a:solidFill>
                    <a:srgbClr val="FF0000"/>
                  </a:solidFill>
                  <a:latin typeface="Cambria Math" panose="02040503050406030204" pitchFamily="18" charset="0"/>
                </a:endParaRPr>
              </a:p>
              <a:p>
                <a:endParaRPr lang="en-US" sz="2800" b="0" i="1" dirty="0" smtClean="0">
                  <a:solidFill>
                    <a:srgbClr val="FF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rPr>
                        <m:t>=477,270.98</m:t>
                      </m:r>
                    </m:oMath>
                  </m:oMathPara>
                </a14:m>
                <a:endParaRPr lang="en-US" sz="2800" dirty="0">
                  <a:solidFill>
                    <a:srgbClr val="FF0000"/>
                  </a:solidFill>
                </a:endParaRPr>
              </a:p>
              <a:p>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276724" y="2010263"/>
                <a:ext cx="7915275" cy="2163413"/>
              </a:xfrm>
              <a:prstGeom prst="rect">
                <a:avLst/>
              </a:prstGeom>
              <a:blipFill rotWithShape="0">
                <a:blip r:embed="rId2"/>
                <a:stretch>
                  <a:fillRect/>
                </a:stretch>
              </a:blipFill>
            </p:spPr>
            <p:txBody>
              <a:bodyPr/>
              <a:lstStyle/>
              <a:p>
                <a:r>
                  <a:rPr lang="en-US">
                    <a:noFill/>
                  </a:rPr>
                  <a:t> </a:t>
                </a:r>
              </a:p>
            </p:txBody>
          </p:sp>
        </mc:Fallback>
      </mc:AlternateContent>
      <p:sp>
        <p:nvSpPr>
          <p:cNvPr id="5" name="Rectangle 4"/>
          <p:cNvSpPr/>
          <p:nvPr/>
        </p:nvSpPr>
        <p:spPr>
          <a:xfrm>
            <a:off x="0" y="6211669"/>
            <a:ext cx="12192000" cy="369332"/>
          </a:xfrm>
          <a:prstGeom prst="rect">
            <a:avLst/>
          </a:prstGeom>
          <a:solidFill>
            <a:schemeClr val="accent2">
              <a:lumMod val="20000"/>
              <a:lumOff val="80000"/>
            </a:schemeClr>
          </a:solidFill>
        </p:spPr>
        <p:txBody>
          <a:bodyPr wrap="square">
            <a:spAutoFit/>
          </a:bodyPr>
          <a:lstStyle/>
          <a:p>
            <a:pPr algn="ctr"/>
            <a:r>
              <a:rPr lang="en-US" dirty="0" smtClean="0"/>
              <a:t>The investor ‘put in’ $250,000. The beauty of compounding interest, e.g., the initial $10k grew to $34k.</a:t>
            </a:r>
            <a:endParaRPr lang="en-US" dirty="0"/>
          </a:p>
        </p:txBody>
      </p:sp>
    </p:spTree>
    <p:extLst>
      <p:ext uri="{BB962C8B-B14F-4D97-AF65-F5344CB8AC3E}">
        <p14:creationId xmlns:p14="http://schemas.microsoft.com/office/powerpoint/2010/main" val="161330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1120</Words>
  <Application>Microsoft Office PowerPoint</Application>
  <PresentationFormat>Widescreen</PresentationFormat>
  <Paragraphs>162</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Engineering Economics I</vt:lpstr>
      <vt:lpstr>Lesson Objectives</vt:lpstr>
      <vt:lpstr>Time-Value of Money</vt:lpstr>
      <vt:lpstr>Cash Flows</vt:lpstr>
      <vt:lpstr>Interest Factors</vt:lpstr>
      <vt:lpstr>Deposit $1,000 in bank account at 1 % annual interest. How much is in account after 2 years?</vt:lpstr>
      <vt:lpstr>You want $10,000 in bank account 7 years from now. Deposit how much now if i = 2.5 %?</vt:lpstr>
      <vt:lpstr>You borrow $15,000 at 5 % Interest. Pay it back in 10 annual payments of?</vt:lpstr>
      <vt:lpstr>Invest $10,000 annually in stocks earning 5 % a year. How much do you have after 25 years?</vt:lpstr>
      <vt:lpstr>College costs →  What combination of A &amp; G is this cash flow?</vt:lpstr>
      <vt:lpstr>Deposit the correct amount in an account earning 3 % to pay the college costs</vt:lpstr>
      <vt:lpstr>A company is used to making 10 % on projects. What annual net revenue is expected for a project that costs $1M to start and lasts 10 years?</vt:lpstr>
      <vt:lpstr>Do Over: Interest Factor Table</vt:lpstr>
      <vt:lpstr>Do Over: Excel</vt:lpstr>
      <vt:lpstr>Do Over: Use Interest Factor Table</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deposit $100.00 in a bank account at 1% annual interest. How much is it worth in 2 years?</dc:title>
  <dc:creator>Everett, Jess W.</dc:creator>
  <cp:lastModifiedBy>Everett, Jess W.</cp:lastModifiedBy>
  <cp:revision>51</cp:revision>
  <dcterms:created xsi:type="dcterms:W3CDTF">2016-03-31T16:08:43Z</dcterms:created>
  <dcterms:modified xsi:type="dcterms:W3CDTF">2017-12-21T19:50:40Z</dcterms:modified>
</cp:coreProperties>
</file>