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4" r:id="rId3"/>
    <p:sldId id="263" r:id="rId4"/>
    <p:sldId id="273" r:id="rId5"/>
    <p:sldId id="269" r:id="rId6"/>
    <p:sldId id="274" r:id="rId7"/>
    <p:sldId id="270" r:id="rId8"/>
    <p:sldId id="271" r:id="rId9"/>
    <p:sldId id="27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24" autoAdjust="0"/>
  </p:normalViewPr>
  <p:slideViewPr>
    <p:cSldViewPr snapToGrid="0" snapToObjects="1">
      <p:cViewPr varScale="1">
        <p:scale>
          <a:sx n="116" d="100"/>
          <a:sy n="116"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5EEAD-9199-D04D-9C10-3DF1AB791F75}" type="datetimeFigureOut">
              <a:rPr lang="en-US" smtClean="0"/>
              <a:t>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E8104-E8EB-BE42-AF7C-CE67A499033F}" type="slidenum">
              <a:rPr lang="en-US" smtClean="0"/>
              <a:t>‹#›</a:t>
            </a:fld>
            <a:endParaRPr lang="en-US"/>
          </a:p>
        </p:txBody>
      </p:sp>
    </p:spTree>
    <p:extLst>
      <p:ext uri="{BB962C8B-B14F-4D97-AF65-F5344CB8AC3E}">
        <p14:creationId xmlns:p14="http://schemas.microsoft.com/office/powerpoint/2010/main" val="621388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Product Development (equivalent to one un-lecture period ~ 75 minutes)</a:t>
            </a:r>
            <a:endParaRPr lang="en-US" b="0" dirty="0" smtClean="0">
              <a:effectLst/>
            </a:endParaRPr>
          </a:p>
          <a:p>
            <a:pPr marL="171450" indent="-171450">
              <a:buFont typeface="Arial" panose="020B0604020202020204" pitchFamily="34" charset="0"/>
              <a:buChar char="•"/>
            </a:pPr>
            <a:r>
              <a:rPr lang="en-US" dirty="0" smtClean="0"/>
              <a:t>P</a:t>
            </a:r>
            <a:r>
              <a:rPr lang="en-US" sz="1200" b="0" i="0" u="none" strike="noStrike" kern="1200" dirty="0" smtClean="0">
                <a:solidFill>
                  <a:schemeClr val="tx1"/>
                </a:solidFill>
                <a:effectLst/>
                <a:latin typeface="+mn-lt"/>
                <a:ea typeface="+mn-ea"/>
                <a:cs typeface="+mn-cs"/>
              </a:rPr>
              <a:t>ower Point file should be downloaded from Drive as the notes and some of the images do not show up in the online view mode within Google Drive</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Please modify the Course Reminders &amp; Deadlines to reflect your specific section requirements</a:t>
            </a:r>
          </a:p>
          <a:p>
            <a:pPr marL="628650" lvl="1" indent="-171450">
              <a:buFont typeface="Arial" panose="020B0604020202020204" pitchFamily="34" charset="0"/>
              <a:buChar char="•"/>
            </a:pPr>
            <a:r>
              <a:rPr lang="en-US" sz="1200" b="0" i="0" u="none" strike="noStrike" kern="1200" dirty="0" err="1" smtClean="0">
                <a:solidFill>
                  <a:schemeClr val="tx1"/>
                </a:solidFill>
                <a:effectLst/>
                <a:latin typeface="+mn-lt"/>
                <a:ea typeface="+mn-ea"/>
                <a:cs typeface="+mn-cs"/>
              </a:rPr>
              <a:t>PathFinder</a:t>
            </a:r>
            <a:r>
              <a:rPr lang="en-US" sz="1200" b="0" i="0" u="none" strike="noStrike" kern="1200" dirty="0" smtClean="0">
                <a:solidFill>
                  <a:schemeClr val="tx1"/>
                </a:solidFill>
                <a:effectLst/>
                <a:latin typeface="+mn-lt"/>
                <a:ea typeface="+mn-ea"/>
                <a:cs typeface="+mn-cs"/>
              </a:rPr>
              <a:t> Before Exercises on Intellectual Property and Engineering Communication II should be completed by start of 1st class (either lab or un-lecture on week of January 22nd)</a:t>
            </a:r>
          </a:p>
          <a:p>
            <a:pPr marL="628650" lvl="1" indent="-171450">
              <a:buFont typeface="Arial" panose="020B0604020202020204" pitchFamily="34" charset="0"/>
              <a:buChar char="•"/>
            </a:pPr>
            <a:r>
              <a:rPr lang="en-US" sz="1200" b="0" i="0" u="none" strike="noStrike" kern="1200" dirty="0" err="1" smtClean="0">
                <a:solidFill>
                  <a:schemeClr val="tx1"/>
                </a:solidFill>
                <a:effectLst/>
                <a:latin typeface="+mn-lt"/>
                <a:ea typeface="+mn-ea"/>
                <a:cs typeface="+mn-cs"/>
              </a:rPr>
              <a:t>GameLab</a:t>
            </a:r>
            <a:r>
              <a:rPr lang="en-US" sz="1200" b="0" i="0" u="none" strike="noStrike" kern="1200" dirty="0" smtClean="0">
                <a:solidFill>
                  <a:schemeClr val="tx1"/>
                </a:solidFill>
                <a:effectLst/>
                <a:latin typeface="+mn-lt"/>
                <a:ea typeface="+mn-ea"/>
                <a:cs typeface="+mn-cs"/>
              </a:rPr>
              <a:t> Deadline will depend on the day your lab section runs.  It should be the day your lab meets during the week of February 12th.</a:t>
            </a:r>
          </a:p>
          <a:p>
            <a:pPr marL="628650" lvl="1" indent="-17145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rtl="0"/>
            <a:r>
              <a:rPr lang="en-US" sz="1200" b="0" i="1" u="none" strike="noStrike" kern="1200" dirty="0" smtClean="0">
                <a:solidFill>
                  <a:schemeClr val="tx1"/>
                </a:solidFill>
                <a:effectLst/>
                <a:latin typeface="+mn-lt"/>
                <a:ea typeface="+mn-ea"/>
                <a:cs typeface="+mn-cs"/>
              </a:rPr>
              <a:t>Outline:</a:t>
            </a:r>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Product Development Affinity Diagram and Activity Network (Slides 4-7; 7-10 minutes)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“Trash” to Treasure Activity (Slides 8-9; 60 minutes)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Have students form teams of 3-4</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Students inspect the “trash” that is available for the prototyping exercise (5 minutes)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Students identify a potential customer for the desk organizer within engineering (can be staff, faculty, other students)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Students go out and speak to their potential customer (10-15 minutes)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Students create an affinity diagram based on customer input (5 minutes)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Students use the “trash” to create a prototype of their desk organizer (15-20 minutes)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Student groups present out to the class demonstrating how their prototype links back(10-15 minutes)</a:t>
            </a:r>
          </a:p>
          <a:p>
            <a:r>
              <a:rPr lang="en-US" b="0" dirty="0" smtClean="0">
                <a:effectLst/>
              </a:rPr>
              <a:t/>
            </a:r>
            <a:br>
              <a:rPr lang="en-US" b="0" dirty="0" smtClean="0">
                <a:effectLst/>
              </a:rPr>
            </a:b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FE8104-E8EB-BE42-AF7C-CE67A499033F}" type="slidenum">
              <a:rPr lang="en-US" smtClean="0"/>
              <a:t>1</a:t>
            </a:fld>
            <a:endParaRPr lang="en-US"/>
          </a:p>
        </p:txBody>
      </p:sp>
    </p:spTree>
    <p:extLst>
      <p:ext uri="{BB962C8B-B14F-4D97-AF65-F5344CB8AC3E}">
        <p14:creationId xmlns:p14="http://schemas.microsoft.com/office/powerpoint/2010/main" val="269009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err="1" smtClean="0"/>
              <a:t>GameLab</a:t>
            </a:r>
            <a:r>
              <a:rPr lang="en-US" dirty="0" smtClean="0"/>
              <a:t> Deadline will depend on the day your</a:t>
            </a:r>
            <a:r>
              <a:rPr lang="en-US" baseline="0" dirty="0" smtClean="0"/>
              <a:t> lab section runs.  It should be the day your lab meets during the week of February 12</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BFE8104-E8EB-BE42-AF7C-CE67A499033F}" type="slidenum">
              <a:rPr lang="en-US" smtClean="0"/>
              <a:t>2</a:t>
            </a:fld>
            <a:endParaRPr lang="en-US"/>
          </a:p>
        </p:txBody>
      </p:sp>
    </p:spTree>
    <p:extLst>
      <p:ext uri="{BB962C8B-B14F-4D97-AF65-F5344CB8AC3E}">
        <p14:creationId xmlns:p14="http://schemas.microsoft.com/office/powerpoint/2010/main" val="274693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summarizes the key points from Pathfinder about Affinity Diagrams.  Essentially they are one form to capture customer needs based on interviews or surveys.  The needs should be organized based on themes for ease of identification of potential product solutions.</a:t>
            </a:r>
            <a:endParaRPr lang="en-US" dirty="0"/>
          </a:p>
        </p:txBody>
      </p:sp>
      <p:sp>
        <p:nvSpPr>
          <p:cNvPr id="4" name="Slide Number Placeholder 3"/>
          <p:cNvSpPr>
            <a:spLocks noGrp="1"/>
          </p:cNvSpPr>
          <p:nvPr>
            <p:ph type="sldNum" sz="quarter" idx="10"/>
          </p:nvPr>
        </p:nvSpPr>
        <p:spPr/>
        <p:txBody>
          <a:bodyPr/>
          <a:lstStyle/>
          <a:p>
            <a:fld id="{2E252347-1107-7146-8781-144CF9BF1D07}" type="slidenum">
              <a:rPr lang="en-US" smtClean="0"/>
              <a:t>4</a:t>
            </a:fld>
            <a:endParaRPr lang="en-US"/>
          </a:p>
        </p:txBody>
      </p:sp>
    </p:spTree>
    <p:extLst>
      <p:ext uri="{BB962C8B-B14F-4D97-AF65-F5344CB8AC3E}">
        <p14:creationId xmlns:p14="http://schemas.microsoft.com/office/powerpoint/2010/main" val="277904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an example of customer needs for a one</a:t>
            </a:r>
            <a:r>
              <a:rPr lang="en-US" baseline="0" dirty="0" smtClean="0"/>
              <a:t> pocket backpack.  The first column lists all customer needs for the material of the backpack.  The second column lists example needs for the straps of the backpack.  The third column deals with the zipper mechanism.  Finally, the fourth column deals with the opening of the backpack itself and its size.  Keep in mind that this list is not exhaustive but meant to provide an additional point of reference to what they have seen in Pathfinder.</a:t>
            </a:r>
            <a:endParaRPr lang="en-US" dirty="0"/>
          </a:p>
        </p:txBody>
      </p:sp>
      <p:sp>
        <p:nvSpPr>
          <p:cNvPr id="4" name="Slide Number Placeholder 3"/>
          <p:cNvSpPr>
            <a:spLocks noGrp="1"/>
          </p:cNvSpPr>
          <p:nvPr>
            <p:ph type="sldNum" sz="quarter" idx="10"/>
          </p:nvPr>
        </p:nvSpPr>
        <p:spPr/>
        <p:txBody>
          <a:bodyPr/>
          <a:lstStyle/>
          <a:p>
            <a:fld id="{2E252347-1107-7146-8781-144CF9BF1D07}" type="slidenum">
              <a:rPr lang="en-US" smtClean="0"/>
              <a:t>5</a:t>
            </a:fld>
            <a:endParaRPr lang="en-US"/>
          </a:p>
        </p:txBody>
      </p:sp>
    </p:spTree>
    <p:extLst>
      <p:ext uri="{BB962C8B-B14F-4D97-AF65-F5344CB8AC3E}">
        <p14:creationId xmlns:p14="http://schemas.microsoft.com/office/powerpoint/2010/main" val="277904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the key</a:t>
            </a:r>
            <a:r>
              <a:rPr lang="en-US" baseline="0" dirty="0" smtClean="0"/>
              <a:t> takeaways on Activity Networks from Pathfinder.  It should help students think through how to construct an activity network.</a:t>
            </a:r>
            <a:endParaRPr lang="en-US" dirty="0"/>
          </a:p>
        </p:txBody>
      </p:sp>
      <p:sp>
        <p:nvSpPr>
          <p:cNvPr id="4" name="Slide Number Placeholder 3"/>
          <p:cNvSpPr>
            <a:spLocks noGrp="1"/>
          </p:cNvSpPr>
          <p:nvPr>
            <p:ph type="sldNum" sz="quarter" idx="10"/>
          </p:nvPr>
        </p:nvSpPr>
        <p:spPr/>
        <p:txBody>
          <a:bodyPr/>
          <a:lstStyle/>
          <a:p>
            <a:fld id="{2E252347-1107-7146-8781-144CF9BF1D07}" type="slidenum">
              <a:rPr lang="en-US" smtClean="0"/>
              <a:t>6</a:t>
            </a:fld>
            <a:endParaRPr lang="en-US"/>
          </a:p>
        </p:txBody>
      </p:sp>
    </p:spTree>
    <p:extLst>
      <p:ext uri="{BB962C8B-B14F-4D97-AF65-F5344CB8AC3E}">
        <p14:creationId xmlns:p14="http://schemas.microsoft.com/office/powerpoint/2010/main" val="277904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a:t>
            </a:r>
            <a:r>
              <a:rPr lang="en-US" baseline="0" dirty="0" smtClean="0"/>
              <a:t> off the last example for the affinity diagram, this activity network also looks at a one pocket backpack.  The actual diagram is included as part of a quest description in 3D </a:t>
            </a:r>
            <a:r>
              <a:rPr lang="en-US" baseline="0" dirty="0" err="1" smtClean="0"/>
              <a:t>GameLab</a:t>
            </a:r>
            <a:r>
              <a:rPr lang="en-US" baseline="0" dirty="0" smtClean="0"/>
              <a:t> which is why this cross-reference is highlighted here.</a:t>
            </a:r>
            <a:endParaRPr lang="en-US" dirty="0"/>
          </a:p>
        </p:txBody>
      </p:sp>
      <p:sp>
        <p:nvSpPr>
          <p:cNvPr id="4" name="Slide Number Placeholder 3"/>
          <p:cNvSpPr>
            <a:spLocks noGrp="1"/>
          </p:cNvSpPr>
          <p:nvPr>
            <p:ph type="sldNum" sz="quarter" idx="10"/>
          </p:nvPr>
        </p:nvSpPr>
        <p:spPr/>
        <p:txBody>
          <a:bodyPr/>
          <a:lstStyle/>
          <a:p>
            <a:fld id="{2E252347-1107-7146-8781-144CF9BF1D07}" type="slidenum">
              <a:rPr lang="en-US" smtClean="0"/>
              <a:t>7</a:t>
            </a:fld>
            <a:endParaRPr lang="en-US"/>
          </a:p>
        </p:txBody>
      </p:sp>
    </p:spTree>
    <p:extLst>
      <p:ext uri="{BB962C8B-B14F-4D97-AF65-F5344CB8AC3E}">
        <p14:creationId xmlns:p14="http://schemas.microsoft.com/office/powerpoint/2010/main" val="277904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charges students with the task of looking at</a:t>
            </a:r>
            <a:r>
              <a:rPr lang="en-US" baseline="0" dirty="0" smtClean="0"/>
              <a:t> miscellaneous materials (wires, old cell phone parts, old clock parts, construction materials, craft materials) and try to see a new purpose in them.  They will also build upon what they have learned about affinity diagrams by going out and speaking to actual potential customers in the building to create a list of needs that their prototype must fulfill.</a:t>
            </a:r>
            <a:endParaRPr lang="en-US" dirty="0"/>
          </a:p>
        </p:txBody>
      </p:sp>
      <p:sp>
        <p:nvSpPr>
          <p:cNvPr id="4" name="Slide Number Placeholder 3"/>
          <p:cNvSpPr>
            <a:spLocks noGrp="1"/>
          </p:cNvSpPr>
          <p:nvPr>
            <p:ph type="sldNum" sz="quarter" idx="10"/>
          </p:nvPr>
        </p:nvSpPr>
        <p:spPr/>
        <p:txBody>
          <a:bodyPr/>
          <a:lstStyle/>
          <a:p>
            <a:fld id="{6BFE8104-E8EB-BE42-AF7C-CE67A499033F}" type="slidenum">
              <a:rPr lang="en-US" smtClean="0"/>
              <a:t>8</a:t>
            </a:fld>
            <a:endParaRPr lang="en-US"/>
          </a:p>
        </p:txBody>
      </p:sp>
    </p:spTree>
    <p:extLst>
      <p:ext uri="{BB962C8B-B14F-4D97-AF65-F5344CB8AC3E}">
        <p14:creationId xmlns:p14="http://schemas.microsoft.com/office/powerpoint/2010/main" val="92456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to selecting the best design will be how</a:t>
            </a:r>
            <a:r>
              <a:rPr lang="en-US" baseline="0" dirty="0" smtClean="0"/>
              <a:t> well the prototype reflects the needs of the customer as they are listed in the students’ </a:t>
            </a:r>
            <a:r>
              <a:rPr lang="en-US" baseline="0" smtClean="0"/>
              <a:t>affinity diagram.</a:t>
            </a:r>
            <a:endParaRPr lang="en-US"/>
          </a:p>
        </p:txBody>
      </p:sp>
      <p:sp>
        <p:nvSpPr>
          <p:cNvPr id="4" name="Slide Number Placeholder 3"/>
          <p:cNvSpPr>
            <a:spLocks noGrp="1"/>
          </p:cNvSpPr>
          <p:nvPr>
            <p:ph type="sldNum" sz="quarter" idx="10"/>
          </p:nvPr>
        </p:nvSpPr>
        <p:spPr/>
        <p:txBody>
          <a:bodyPr/>
          <a:lstStyle/>
          <a:p>
            <a:fld id="{6BFE8104-E8EB-BE42-AF7C-CE67A499033F}" type="slidenum">
              <a:rPr lang="en-US" smtClean="0"/>
              <a:t>9</a:t>
            </a:fld>
            <a:endParaRPr lang="en-US"/>
          </a:p>
        </p:txBody>
      </p:sp>
    </p:spTree>
    <p:extLst>
      <p:ext uri="{BB962C8B-B14F-4D97-AF65-F5344CB8AC3E}">
        <p14:creationId xmlns:p14="http://schemas.microsoft.com/office/powerpoint/2010/main" val="423827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8B384-B13B-3543-8163-1BCF070D7D72}"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156508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B384-B13B-3543-8163-1BCF070D7D72}"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234296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B384-B13B-3543-8163-1BCF070D7D72}"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43979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B384-B13B-3543-8163-1BCF070D7D72}"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6830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8B384-B13B-3543-8163-1BCF070D7D72}"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138563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8B384-B13B-3543-8163-1BCF070D7D72}"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282220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8B384-B13B-3543-8163-1BCF070D7D72}"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238371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8B384-B13B-3543-8163-1BCF070D7D72}"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179480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8B384-B13B-3543-8163-1BCF070D7D72}"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43314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8B384-B13B-3543-8163-1BCF070D7D72}"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379854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8B384-B13B-3543-8163-1BCF070D7D72}"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A4BC-E394-2840-9EFF-56EB40E11214}" type="slidenum">
              <a:rPr lang="en-US" smtClean="0"/>
              <a:t>‹#›</a:t>
            </a:fld>
            <a:endParaRPr lang="en-US"/>
          </a:p>
        </p:txBody>
      </p:sp>
    </p:spTree>
    <p:extLst>
      <p:ext uri="{BB962C8B-B14F-4D97-AF65-F5344CB8AC3E}">
        <p14:creationId xmlns:p14="http://schemas.microsoft.com/office/powerpoint/2010/main" val="70334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8B384-B13B-3543-8163-1BCF070D7D72}" type="datetimeFigureOut">
              <a:rPr lang="en-US" smtClean="0"/>
              <a:t>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BA4BC-E394-2840-9EFF-56EB40E11214}" type="slidenum">
              <a:rPr lang="en-US" smtClean="0"/>
              <a:t>‹#›</a:t>
            </a:fld>
            <a:endParaRPr lang="en-US"/>
          </a:p>
        </p:txBody>
      </p:sp>
    </p:spTree>
    <p:extLst>
      <p:ext uri="{BB962C8B-B14F-4D97-AF65-F5344CB8AC3E}">
        <p14:creationId xmlns:p14="http://schemas.microsoft.com/office/powerpoint/2010/main" val="152888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pload.wikimedia.org/wikipedia/commons/1/11/Sticky_Notes_in_different_colors.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hebpmfreak.files.wordpress.com/2012/02/402740a6fvggxc2.jpg?w=5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hediymommy.com/wp-content/uploads/2015/06/trash-to-treasure.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4.staticflickr.com/8/7782/18146364972_0c9d47bd1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Product Development</a:t>
            </a:r>
            <a:endParaRPr lang="en-US" dirty="0"/>
          </a:p>
        </p:txBody>
      </p:sp>
      <p:sp>
        <p:nvSpPr>
          <p:cNvPr id="3" name="Subtitle 2"/>
          <p:cNvSpPr>
            <a:spLocks noGrp="1"/>
          </p:cNvSpPr>
          <p:nvPr>
            <p:ph type="subTitle" idx="1"/>
          </p:nvPr>
        </p:nvSpPr>
        <p:spPr/>
        <p:txBody>
          <a:bodyPr/>
          <a:lstStyle/>
          <a:p>
            <a:r>
              <a:rPr lang="en-US" dirty="0" smtClean="0"/>
              <a:t>Freshman Engineering Clinic </a:t>
            </a:r>
            <a:r>
              <a:rPr lang="en-US" dirty="0" smtClean="0"/>
              <a:t>II</a:t>
            </a:r>
          </a:p>
          <a:p>
            <a:r>
              <a:rPr lang="en-US" dirty="0" smtClean="0"/>
              <a:t>Section 17</a:t>
            </a:r>
            <a:endParaRPr lang="en-US" dirty="0"/>
          </a:p>
        </p:txBody>
      </p:sp>
    </p:spTree>
    <p:extLst>
      <p:ext uri="{BB962C8B-B14F-4D97-AF65-F5344CB8AC3E}">
        <p14:creationId xmlns:p14="http://schemas.microsoft.com/office/powerpoint/2010/main" val="311776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Course Reminders &amp; Deadlines</a:t>
            </a:r>
            <a:endParaRPr lang="en-US" sz="4000" dirty="0"/>
          </a:p>
        </p:txBody>
      </p:sp>
      <p:sp>
        <p:nvSpPr>
          <p:cNvPr id="3" name="Content Placeholder 2"/>
          <p:cNvSpPr>
            <a:spLocks noGrp="1"/>
          </p:cNvSpPr>
          <p:nvPr>
            <p:ph idx="1"/>
          </p:nvPr>
        </p:nvSpPr>
        <p:spPr>
          <a:xfrm>
            <a:off x="457200" y="1752600"/>
            <a:ext cx="8229600" cy="4525963"/>
          </a:xfrm>
        </p:spPr>
        <p:txBody>
          <a:bodyPr/>
          <a:lstStyle/>
          <a:p>
            <a:r>
              <a:rPr lang="en-US" sz="2800" dirty="0" smtClean="0"/>
              <a:t>Pathfinder </a:t>
            </a:r>
          </a:p>
          <a:p>
            <a:pPr lvl="1"/>
            <a:r>
              <a:rPr lang="en-US" sz="2400" dirty="0" smtClean="0"/>
              <a:t>Before exercises (on </a:t>
            </a:r>
            <a:r>
              <a:rPr lang="en-US" sz="2400" dirty="0" smtClean="0"/>
              <a:t>1/29) </a:t>
            </a:r>
            <a:r>
              <a:rPr lang="en-US" sz="2400" dirty="0" smtClean="0"/>
              <a:t>due by </a:t>
            </a:r>
            <a:r>
              <a:rPr lang="en-US" sz="2400" dirty="0" smtClean="0"/>
              <a:t>11:55PM</a:t>
            </a:r>
          </a:p>
          <a:p>
            <a:pPr lvl="2"/>
            <a:r>
              <a:rPr lang="en-US" sz="2000" smtClean="0"/>
              <a:t>Universal Design</a:t>
            </a:r>
            <a:endParaRPr lang="en-US" sz="2000" dirty="0" smtClean="0"/>
          </a:p>
          <a:p>
            <a:r>
              <a:rPr lang="en-US" sz="2800" dirty="0" smtClean="0"/>
              <a:t>3D Game Lab  </a:t>
            </a:r>
          </a:p>
          <a:p>
            <a:pPr lvl="1"/>
            <a:r>
              <a:rPr lang="en-US" sz="2400" dirty="0" smtClean="0"/>
              <a:t>1</a:t>
            </a:r>
            <a:r>
              <a:rPr lang="en-US" sz="2400" baseline="30000" dirty="0" smtClean="0"/>
              <a:t>st</a:t>
            </a:r>
            <a:r>
              <a:rPr lang="en-US" sz="2400" dirty="0" smtClean="0"/>
              <a:t> deadline of 350 XP midnight Feb. </a:t>
            </a:r>
            <a:r>
              <a:rPr lang="en-US" sz="2400" dirty="0" smtClean="0"/>
              <a:t>12</a:t>
            </a:r>
            <a:r>
              <a:rPr lang="en-US" sz="2400" baseline="30000" dirty="0" smtClean="0"/>
              <a:t>th</a:t>
            </a:r>
            <a:r>
              <a:rPr lang="en-US" sz="2400" dirty="0" smtClean="0"/>
              <a:t> </a:t>
            </a:r>
            <a:endParaRPr lang="en-US" sz="2400" dirty="0" smtClean="0"/>
          </a:p>
        </p:txBody>
      </p:sp>
    </p:spTree>
    <p:extLst>
      <p:ext uri="{BB962C8B-B14F-4D97-AF65-F5344CB8AC3E}">
        <p14:creationId xmlns:p14="http://schemas.microsoft.com/office/powerpoint/2010/main" val="626714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Today’s Plan</a:t>
            </a:r>
            <a:endParaRPr lang="en-US" sz="4000" dirty="0"/>
          </a:p>
        </p:txBody>
      </p:sp>
      <p:sp>
        <p:nvSpPr>
          <p:cNvPr id="3" name="Content Placeholder 2"/>
          <p:cNvSpPr>
            <a:spLocks noGrp="1"/>
          </p:cNvSpPr>
          <p:nvPr>
            <p:ph idx="1"/>
          </p:nvPr>
        </p:nvSpPr>
        <p:spPr/>
        <p:txBody>
          <a:bodyPr/>
          <a:lstStyle/>
          <a:p>
            <a:r>
              <a:rPr lang="en-US" sz="2800" dirty="0" smtClean="0"/>
              <a:t>Product development</a:t>
            </a:r>
          </a:p>
          <a:p>
            <a:pPr lvl="1"/>
            <a:r>
              <a:rPr lang="en-US" sz="2400" dirty="0" smtClean="0"/>
              <a:t>Affinity Diagram</a:t>
            </a:r>
          </a:p>
          <a:p>
            <a:pPr lvl="1"/>
            <a:r>
              <a:rPr lang="en-US" sz="2400" dirty="0" smtClean="0"/>
              <a:t>Activity Network</a:t>
            </a:r>
          </a:p>
        </p:txBody>
      </p:sp>
    </p:spTree>
    <p:extLst>
      <p:ext uri="{BB962C8B-B14F-4D97-AF65-F5344CB8AC3E}">
        <p14:creationId xmlns:p14="http://schemas.microsoft.com/office/powerpoint/2010/main" val="1283336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6" y="34502"/>
            <a:ext cx="8751455" cy="1143000"/>
          </a:xfrm>
        </p:spPr>
        <p:txBody>
          <a:bodyPr>
            <a:normAutofit fontScale="90000"/>
          </a:bodyPr>
          <a:lstStyle/>
          <a:p>
            <a:r>
              <a:rPr lang="en-US" dirty="0" smtClean="0"/>
              <a:t>Product Development:</a:t>
            </a:r>
            <a:br>
              <a:rPr lang="en-US" dirty="0" smtClean="0"/>
            </a:br>
            <a:r>
              <a:rPr lang="en-US" dirty="0" smtClean="0"/>
              <a:t>Affinity Diagram</a:t>
            </a:r>
            <a:endParaRPr lang="en-US" dirty="0"/>
          </a:p>
        </p:txBody>
      </p:sp>
      <p:sp>
        <p:nvSpPr>
          <p:cNvPr id="3" name="Content Placeholder 2"/>
          <p:cNvSpPr>
            <a:spLocks noGrp="1"/>
          </p:cNvSpPr>
          <p:nvPr>
            <p:ph idx="1"/>
          </p:nvPr>
        </p:nvSpPr>
        <p:spPr>
          <a:xfrm>
            <a:off x="96996" y="1378536"/>
            <a:ext cx="5103091" cy="4985327"/>
          </a:xfrm>
        </p:spPr>
        <p:txBody>
          <a:bodyPr>
            <a:normAutofit lnSpcReduction="10000"/>
          </a:bodyPr>
          <a:lstStyle/>
          <a:p>
            <a:r>
              <a:rPr lang="en-US" sz="2800" dirty="0" smtClean="0"/>
              <a:t>Each customer need is placed on a post-it note</a:t>
            </a:r>
          </a:p>
          <a:p>
            <a:pPr marL="0" indent="0">
              <a:buNone/>
            </a:pPr>
            <a:endParaRPr lang="en-US" sz="2800" dirty="0" smtClean="0"/>
          </a:p>
          <a:p>
            <a:r>
              <a:rPr lang="en-US" sz="2800" dirty="0" smtClean="0"/>
              <a:t>Post-it notes are added one by one to a board</a:t>
            </a:r>
          </a:p>
          <a:p>
            <a:pPr marL="0" indent="0">
              <a:buNone/>
            </a:pPr>
            <a:endParaRPr lang="en-US" sz="2800" dirty="0" smtClean="0"/>
          </a:p>
          <a:p>
            <a:r>
              <a:rPr lang="en-US" sz="2800" dirty="0" smtClean="0"/>
              <a:t>Post-it notes that have similar themes go under one another</a:t>
            </a:r>
          </a:p>
          <a:p>
            <a:pPr marL="0" indent="0">
              <a:buNone/>
            </a:pPr>
            <a:endParaRPr lang="en-US" sz="2800" dirty="0" smtClean="0"/>
          </a:p>
          <a:p>
            <a:r>
              <a:rPr lang="en-US" sz="2800" dirty="0" smtClean="0"/>
              <a:t>New themes are presented in a separate column</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797" y="1886527"/>
            <a:ext cx="396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30797" y="4858327"/>
            <a:ext cx="4013203" cy="830997"/>
          </a:xfrm>
          <a:prstGeom prst="rect">
            <a:avLst/>
          </a:prstGeom>
          <a:noFill/>
        </p:spPr>
        <p:txBody>
          <a:bodyPr wrap="square" rtlCol="0">
            <a:spAutoFit/>
          </a:bodyPr>
          <a:lstStyle/>
          <a:p>
            <a:r>
              <a:rPr lang="en-US" sz="1200" dirty="0"/>
              <a:t>Image accessed from: </a:t>
            </a:r>
            <a:r>
              <a:rPr lang="en-US" sz="1200" dirty="0">
                <a:hlinkClick r:id="rId4"/>
              </a:rPr>
              <a:t>https://</a:t>
            </a:r>
            <a:r>
              <a:rPr lang="en-US" sz="1200" dirty="0" smtClean="0">
                <a:hlinkClick r:id="rId4"/>
              </a:rPr>
              <a:t>upload.wikimedia.org/wikipedia/commons/1/11/Sticky_Notes_in_different_colors.jpg</a:t>
            </a:r>
            <a:r>
              <a:rPr lang="en-US" sz="1200" dirty="0" smtClean="0"/>
              <a:t>.  Accessed December 1th, 2017.</a:t>
            </a:r>
            <a:endParaRPr lang="en-US" sz="1200" dirty="0"/>
          </a:p>
        </p:txBody>
      </p:sp>
    </p:spTree>
    <p:extLst>
      <p:ext uri="{BB962C8B-B14F-4D97-AF65-F5344CB8AC3E}">
        <p14:creationId xmlns:p14="http://schemas.microsoft.com/office/powerpoint/2010/main" val="379082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62"/>
            <a:ext cx="9144000" cy="1143000"/>
          </a:xfrm>
        </p:spPr>
        <p:txBody>
          <a:bodyPr>
            <a:normAutofit fontScale="90000"/>
          </a:bodyPr>
          <a:lstStyle/>
          <a:p>
            <a:r>
              <a:rPr lang="en-US" dirty="0" smtClean="0"/>
              <a:t>Product Development:</a:t>
            </a:r>
            <a:br>
              <a:rPr lang="en-US" dirty="0" smtClean="0"/>
            </a:br>
            <a:r>
              <a:rPr lang="en-US" dirty="0" smtClean="0"/>
              <a:t>Affinity Diagram for One Pocket Backpack</a:t>
            </a:r>
            <a:endParaRPr lang="en-US" dirty="0"/>
          </a:p>
        </p:txBody>
      </p:sp>
      <p:grpSp>
        <p:nvGrpSpPr>
          <p:cNvPr id="6" name="Group 5"/>
          <p:cNvGrpSpPr/>
          <p:nvPr/>
        </p:nvGrpSpPr>
        <p:grpSpPr>
          <a:xfrm>
            <a:off x="323273" y="1468598"/>
            <a:ext cx="1893455" cy="1256146"/>
            <a:chOff x="618836" y="1884218"/>
            <a:chExt cx="1893455" cy="1256146"/>
          </a:xfrm>
        </p:grpSpPr>
        <p:sp>
          <p:nvSpPr>
            <p:cNvPr id="3" name="Rectangle 2"/>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20436" y="2059709"/>
              <a:ext cx="1634837" cy="369332"/>
            </a:xfrm>
            <a:prstGeom prst="rect">
              <a:avLst/>
            </a:prstGeom>
            <a:noFill/>
          </p:spPr>
          <p:txBody>
            <a:bodyPr wrap="square" rtlCol="0">
              <a:spAutoFit/>
            </a:bodyPr>
            <a:lstStyle/>
            <a:p>
              <a:r>
                <a:rPr lang="en-US" dirty="0" smtClean="0"/>
                <a:t>Thick Material</a:t>
              </a:r>
              <a:endParaRPr lang="en-US" dirty="0"/>
            </a:p>
          </p:txBody>
        </p:sp>
      </p:grpSp>
      <p:grpSp>
        <p:nvGrpSpPr>
          <p:cNvPr id="7" name="Group 6"/>
          <p:cNvGrpSpPr/>
          <p:nvPr/>
        </p:nvGrpSpPr>
        <p:grpSpPr>
          <a:xfrm>
            <a:off x="323272" y="2802486"/>
            <a:ext cx="1893455" cy="1256146"/>
            <a:chOff x="618836" y="1884218"/>
            <a:chExt cx="1893455" cy="1256146"/>
          </a:xfrm>
        </p:grpSpPr>
        <p:sp>
          <p:nvSpPr>
            <p:cNvPr id="8" name="Rectangle 7"/>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20436" y="2059709"/>
              <a:ext cx="1634837" cy="369332"/>
            </a:xfrm>
            <a:prstGeom prst="rect">
              <a:avLst/>
            </a:prstGeom>
            <a:noFill/>
          </p:spPr>
          <p:txBody>
            <a:bodyPr wrap="square" rtlCol="0">
              <a:spAutoFit/>
            </a:bodyPr>
            <a:lstStyle/>
            <a:p>
              <a:r>
                <a:rPr lang="en-US" dirty="0" smtClean="0"/>
                <a:t>Water Proof</a:t>
              </a:r>
              <a:endParaRPr lang="en-US" dirty="0"/>
            </a:p>
          </p:txBody>
        </p:sp>
      </p:grpSp>
      <p:grpSp>
        <p:nvGrpSpPr>
          <p:cNvPr id="10" name="Group 9"/>
          <p:cNvGrpSpPr/>
          <p:nvPr/>
        </p:nvGrpSpPr>
        <p:grpSpPr>
          <a:xfrm>
            <a:off x="2369128" y="1468267"/>
            <a:ext cx="1893455" cy="1256146"/>
            <a:chOff x="618836" y="1884218"/>
            <a:chExt cx="1893455" cy="1256146"/>
          </a:xfrm>
        </p:grpSpPr>
        <p:sp>
          <p:nvSpPr>
            <p:cNvPr id="11" name="Rectangle 10"/>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20436" y="2059709"/>
              <a:ext cx="1634837" cy="646331"/>
            </a:xfrm>
            <a:prstGeom prst="rect">
              <a:avLst/>
            </a:prstGeom>
            <a:noFill/>
          </p:spPr>
          <p:txBody>
            <a:bodyPr wrap="square" rtlCol="0">
              <a:spAutoFit/>
            </a:bodyPr>
            <a:lstStyle/>
            <a:p>
              <a:r>
                <a:rPr lang="en-US" dirty="0" smtClean="0"/>
                <a:t>Easy to Adjust Straps</a:t>
              </a:r>
              <a:endParaRPr lang="en-US" dirty="0"/>
            </a:p>
          </p:txBody>
        </p:sp>
      </p:grpSp>
      <p:grpSp>
        <p:nvGrpSpPr>
          <p:cNvPr id="13" name="Group 12"/>
          <p:cNvGrpSpPr/>
          <p:nvPr/>
        </p:nvGrpSpPr>
        <p:grpSpPr>
          <a:xfrm>
            <a:off x="4521196" y="2830408"/>
            <a:ext cx="1893455" cy="1256146"/>
            <a:chOff x="618836" y="1884218"/>
            <a:chExt cx="1893455" cy="1256146"/>
          </a:xfrm>
        </p:grpSpPr>
        <p:sp>
          <p:nvSpPr>
            <p:cNvPr id="14" name="Rectangle 13"/>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20436" y="2059709"/>
              <a:ext cx="1634837" cy="646331"/>
            </a:xfrm>
            <a:prstGeom prst="rect">
              <a:avLst/>
            </a:prstGeom>
            <a:noFill/>
          </p:spPr>
          <p:txBody>
            <a:bodyPr wrap="square" rtlCol="0">
              <a:spAutoFit/>
            </a:bodyPr>
            <a:lstStyle/>
            <a:p>
              <a:r>
                <a:rPr lang="en-US" dirty="0" smtClean="0"/>
                <a:t>Two Zipper </a:t>
              </a:r>
              <a:r>
                <a:rPr lang="en-US" dirty="0"/>
                <a:t>P</a:t>
              </a:r>
              <a:r>
                <a:rPr lang="en-US" dirty="0" smtClean="0"/>
                <a:t>ulls</a:t>
              </a:r>
              <a:endParaRPr lang="en-US" dirty="0"/>
            </a:p>
          </p:txBody>
        </p:sp>
      </p:grpSp>
      <p:grpSp>
        <p:nvGrpSpPr>
          <p:cNvPr id="16" name="Group 15"/>
          <p:cNvGrpSpPr/>
          <p:nvPr/>
        </p:nvGrpSpPr>
        <p:grpSpPr>
          <a:xfrm>
            <a:off x="6733308" y="4164744"/>
            <a:ext cx="1893455" cy="1256146"/>
            <a:chOff x="618836" y="1884218"/>
            <a:chExt cx="1893455" cy="1256146"/>
          </a:xfrm>
        </p:grpSpPr>
        <p:sp>
          <p:nvSpPr>
            <p:cNvPr id="17" name="Rectangle 16"/>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20436" y="2059709"/>
              <a:ext cx="1634837" cy="923330"/>
            </a:xfrm>
            <a:prstGeom prst="rect">
              <a:avLst/>
            </a:prstGeom>
            <a:noFill/>
          </p:spPr>
          <p:txBody>
            <a:bodyPr wrap="square" rtlCol="0">
              <a:spAutoFit/>
            </a:bodyPr>
            <a:lstStyle/>
            <a:p>
              <a:r>
                <a:rPr lang="en-US" dirty="0" smtClean="0"/>
                <a:t>Accommodates Books and Electronics</a:t>
              </a:r>
              <a:endParaRPr lang="en-US" dirty="0"/>
            </a:p>
          </p:txBody>
        </p:sp>
      </p:grpSp>
      <p:grpSp>
        <p:nvGrpSpPr>
          <p:cNvPr id="19" name="Group 18"/>
          <p:cNvGrpSpPr/>
          <p:nvPr/>
        </p:nvGrpSpPr>
        <p:grpSpPr>
          <a:xfrm>
            <a:off x="4521196" y="1468598"/>
            <a:ext cx="1893455" cy="1256146"/>
            <a:chOff x="618836" y="1884218"/>
            <a:chExt cx="1893455" cy="1256146"/>
          </a:xfrm>
        </p:grpSpPr>
        <p:sp>
          <p:nvSpPr>
            <p:cNvPr id="20" name="Rectangle 19"/>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0436" y="2059709"/>
              <a:ext cx="1634837" cy="369332"/>
            </a:xfrm>
            <a:prstGeom prst="rect">
              <a:avLst/>
            </a:prstGeom>
            <a:noFill/>
          </p:spPr>
          <p:txBody>
            <a:bodyPr wrap="square" rtlCol="0">
              <a:spAutoFit/>
            </a:bodyPr>
            <a:lstStyle/>
            <a:p>
              <a:r>
                <a:rPr lang="en-US" dirty="0" smtClean="0"/>
                <a:t>Durable Zipper</a:t>
              </a:r>
              <a:endParaRPr lang="en-US" dirty="0"/>
            </a:p>
          </p:txBody>
        </p:sp>
      </p:grpSp>
      <p:grpSp>
        <p:nvGrpSpPr>
          <p:cNvPr id="22" name="Group 21"/>
          <p:cNvGrpSpPr/>
          <p:nvPr/>
        </p:nvGrpSpPr>
        <p:grpSpPr>
          <a:xfrm>
            <a:off x="6737925" y="2830408"/>
            <a:ext cx="1893455" cy="1256146"/>
            <a:chOff x="618836" y="1884218"/>
            <a:chExt cx="1893455" cy="1256146"/>
          </a:xfrm>
        </p:grpSpPr>
        <p:sp>
          <p:nvSpPr>
            <p:cNvPr id="23" name="Rectangle 22"/>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20436" y="2059709"/>
              <a:ext cx="1634837" cy="646331"/>
            </a:xfrm>
            <a:prstGeom prst="rect">
              <a:avLst/>
            </a:prstGeom>
            <a:noFill/>
          </p:spPr>
          <p:txBody>
            <a:bodyPr wrap="square" rtlCol="0">
              <a:spAutoFit/>
            </a:bodyPr>
            <a:lstStyle/>
            <a:p>
              <a:r>
                <a:rPr lang="en-US" dirty="0" smtClean="0"/>
                <a:t>Stretchable Opening</a:t>
              </a:r>
              <a:endParaRPr lang="en-US" dirty="0"/>
            </a:p>
          </p:txBody>
        </p:sp>
      </p:grpSp>
      <p:grpSp>
        <p:nvGrpSpPr>
          <p:cNvPr id="28" name="Group 27"/>
          <p:cNvGrpSpPr/>
          <p:nvPr/>
        </p:nvGrpSpPr>
        <p:grpSpPr>
          <a:xfrm>
            <a:off x="6733308" y="1459039"/>
            <a:ext cx="1893455" cy="1256146"/>
            <a:chOff x="618836" y="1884218"/>
            <a:chExt cx="1893455" cy="1256146"/>
          </a:xfrm>
        </p:grpSpPr>
        <p:sp>
          <p:nvSpPr>
            <p:cNvPr id="29" name="Rectangle 28"/>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720436" y="2059709"/>
              <a:ext cx="1634837" cy="646331"/>
            </a:xfrm>
            <a:prstGeom prst="rect">
              <a:avLst/>
            </a:prstGeom>
            <a:noFill/>
          </p:spPr>
          <p:txBody>
            <a:bodyPr wrap="square" rtlCol="0">
              <a:spAutoFit/>
            </a:bodyPr>
            <a:lstStyle/>
            <a:p>
              <a:r>
                <a:rPr lang="en-US" dirty="0" smtClean="0"/>
                <a:t>Large Top Opening</a:t>
              </a:r>
              <a:endParaRPr lang="en-US" dirty="0"/>
            </a:p>
          </p:txBody>
        </p:sp>
      </p:grpSp>
      <p:grpSp>
        <p:nvGrpSpPr>
          <p:cNvPr id="31" name="Group 30"/>
          <p:cNvGrpSpPr/>
          <p:nvPr/>
        </p:nvGrpSpPr>
        <p:grpSpPr>
          <a:xfrm>
            <a:off x="323273" y="4164744"/>
            <a:ext cx="1893455" cy="1256146"/>
            <a:chOff x="618836" y="1884218"/>
            <a:chExt cx="1893455" cy="1256146"/>
          </a:xfrm>
        </p:grpSpPr>
        <p:sp>
          <p:nvSpPr>
            <p:cNvPr id="32" name="Rectangle 31"/>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20436" y="2059709"/>
              <a:ext cx="1634837" cy="646331"/>
            </a:xfrm>
            <a:prstGeom prst="rect">
              <a:avLst/>
            </a:prstGeom>
            <a:noFill/>
          </p:spPr>
          <p:txBody>
            <a:bodyPr wrap="square" rtlCol="0">
              <a:spAutoFit/>
            </a:bodyPr>
            <a:lstStyle/>
            <a:p>
              <a:r>
                <a:rPr lang="en-US" dirty="0" smtClean="0"/>
                <a:t>Aesthetic Design</a:t>
              </a:r>
              <a:endParaRPr lang="en-US" dirty="0"/>
            </a:p>
          </p:txBody>
        </p:sp>
      </p:grpSp>
      <p:grpSp>
        <p:nvGrpSpPr>
          <p:cNvPr id="34" name="Group 33"/>
          <p:cNvGrpSpPr/>
          <p:nvPr/>
        </p:nvGrpSpPr>
        <p:grpSpPr>
          <a:xfrm>
            <a:off x="323273" y="5513574"/>
            <a:ext cx="1893455" cy="1256146"/>
            <a:chOff x="618836" y="1884218"/>
            <a:chExt cx="1893455" cy="1256146"/>
          </a:xfrm>
        </p:grpSpPr>
        <p:sp>
          <p:nvSpPr>
            <p:cNvPr id="35" name="Rectangle 34"/>
            <p:cNvSpPr/>
            <p:nvPr/>
          </p:nvSpPr>
          <p:spPr>
            <a:xfrm>
              <a:off x="618836" y="1884218"/>
              <a:ext cx="1893455" cy="1256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20436" y="2059709"/>
              <a:ext cx="1634837" cy="646331"/>
            </a:xfrm>
            <a:prstGeom prst="rect">
              <a:avLst/>
            </a:prstGeom>
            <a:noFill/>
          </p:spPr>
          <p:txBody>
            <a:bodyPr wrap="square" rtlCol="0">
              <a:spAutoFit/>
            </a:bodyPr>
            <a:lstStyle/>
            <a:p>
              <a:r>
                <a:rPr lang="en-US" dirty="0" smtClean="0"/>
                <a:t>Comfortable Material</a:t>
              </a:r>
              <a:endParaRPr lang="en-US" dirty="0"/>
            </a:p>
          </p:txBody>
        </p:sp>
      </p:grpSp>
    </p:spTree>
    <p:extLst>
      <p:ext uri="{BB962C8B-B14F-4D97-AF65-F5344CB8AC3E}">
        <p14:creationId xmlns:p14="http://schemas.microsoft.com/office/powerpoint/2010/main" val="360850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750"/>
            <a:ext cx="9144000" cy="1143000"/>
          </a:xfrm>
        </p:spPr>
        <p:txBody>
          <a:bodyPr>
            <a:normAutofit fontScale="90000"/>
          </a:bodyPr>
          <a:lstStyle/>
          <a:p>
            <a:r>
              <a:rPr lang="en-US" dirty="0" smtClean="0"/>
              <a:t>Product Development:</a:t>
            </a:r>
            <a:br>
              <a:rPr lang="en-US" dirty="0" smtClean="0"/>
            </a:br>
            <a:r>
              <a:rPr lang="en-US" dirty="0" smtClean="0"/>
              <a:t>Activity Network</a:t>
            </a:r>
            <a:endParaRPr lang="en-US" dirty="0"/>
          </a:p>
        </p:txBody>
      </p:sp>
      <p:sp>
        <p:nvSpPr>
          <p:cNvPr id="3" name="Content Placeholder 2"/>
          <p:cNvSpPr>
            <a:spLocks noGrp="1"/>
          </p:cNvSpPr>
          <p:nvPr>
            <p:ph idx="1"/>
          </p:nvPr>
        </p:nvSpPr>
        <p:spPr>
          <a:xfrm>
            <a:off x="457200" y="1600200"/>
            <a:ext cx="5380182" cy="5068455"/>
          </a:xfrm>
        </p:spPr>
        <p:txBody>
          <a:bodyPr>
            <a:normAutofit/>
          </a:bodyPr>
          <a:lstStyle/>
          <a:p>
            <a:r>
              <a:rPr lang="en-US" sz="2800" dirty="0" smtClean="0"/>
              <a:t>Flow chart that describes how a customer uses a product</a:t>
            </a:r>
          </a:p>
          <a:p>
            <a:pPr marL="0" indent="0">
              <a:buNone/>
            </a:pPr>
            <a:endParaRPr lang="en-US" sz="2800" dirty="0" smtClean="0"/>
          </a:p>
          <a:p>
            <a:r>
              <a:rPr lang="en-US" sz="2800" dirty="0" smtClean="0"/>
              <a:t>Uses placed in boxes and arrows indicate potential order of uses</a:t>
            </a:r>
          </a:p>
          <a:p>
            <a:pPr marL="0" indent="0">
              <a:buNone/>
            </a:pPr>
            <a:endParaRPr lang="en-US" sz="2800" dirty="0" smtClean="0"/>
          </a:p>
          <a:p>
            <a:r>
              <a:rPr lang="en-US" sz="2800" dirty="0" smtClean="0"/>
              <a:t>Customer needs lead to the development of the activity network</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248" y="1674091"/>
            <a:ext cx="32956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29746" y="5476895"/>
            <a:ext cx="3131127" cy="830997"/>
          </a:xfrm>
          <a:prstGeom prst="rect">
            <a:avLst/>
          </a:prstGeom>
          <a:noFill/>
        </p:spPr>
        <p:txBody>
          <a:bodyPr wrap="square" rtlCol="0">
            <a:spAutoFit/>
          </a:bodyPr>
          <a:lstStyle/>
          <a:p>
            <a:r>
              <a:rPr lang="en-US" sz="1200" dirty="0"/>
              <a:t>Image accessed from: </a:t>
            </a:r>
            <a:r>
              <a:rPr lang="en-US" sz="1200" dirty="0">
                <a:hlinkClick r:id="rId4"/>
              </a:rPr>
              <a:t>https://</a:t>
            </a:r>
            <a:r>
              <a:rPr lang="en-US" sz="1200" dirty="0" smtClean="0">
                <a:hlinkClick r:id="rId4"/>
              </a:rPr>
              <a:t>thebpmfreak.files.wordpress.com/2012/02/402740a6fvggxc2.jpg?w=593</a:t>
            </a:r>
            <a:r>
              <a:rPr lang="en-US" sz="1200" dirty="0" smtClean="0"/>
              <a:t>. Accessed December 1th, 2017.</a:t>
            </a:r>
            <a:endParaRPr lang="en-US" sz="1200" dirty="0"/>
          </a:p>
        </p:txBody>
      </p:sp>
    </p:spTree>
    <p:extLst>
      <p:ext uri="{BB962C8B-B14F-4D97-AF65-F5344CB8AC3E}">
        <p14:creationId xmlns:p14="http://schemas.microsoft.com/office/powerpoint/2010/main" val="3030761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0750"/>
            <a:ext cx="9328727" cy="1143000"/>
          </a:xfrm>
        </p:spPr>
        <p:txBody>
          <a:bodyPr>
            <a:normAutofit fontScale="90000"/>
          </a:bodyPr>
          <a:lstStyle/>
          <a:p>
            <a:r>
              <a:rPr lang="en-US" dirty="0" smtClean="0"/>
              <a:t>Product Development:</a:t>
            </a:r>
            <a:br>
              <a:rPr lang="en-US" dirty="0" smtClean="0"/>
            </a:br>
            <a:r>
              <a:rPr lang="en-US" dirty="0" smtClean="0"/>
              <a:t>Activity Network for One Pocket Backpack</a:t>
            </a:r>
            <a:endParaRPr lang="en-US" dirty="0"/>
          </a:p>
        </p:txBody>
      </p:sp>
      <p:pic>
        <p:nvPicPr>
          <p:cNvPr id="1026" name="Picture 2" descr="Activity Newt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11" y="1690111"/>
            <a:ext cx="6934200" cy="4457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076" y="6234552"/>
            <a:ext cx="8802255" cy="646331"/>
          </a:xfrm>
          <a:prstGeom prst="rect">
            <a:avLst/>
          </a:prstGeom>
          <a:noFill/>
        </p:spPr>
        <p:txBody>
          <a:bodyPr wrap="square" rtlCol="0">
            <a:spAutoFit/>
          </a:bodyPr>
          <a:lstStyle/>
          <a:p>
            <a:r>
              <a:rPr lang="en-US" b="1" u="sng" dirty="0" smtClean="0"/>
              <a:t>Note: </a:t>
            </a:r>
            <a:r>
              <a:rPr lang="en-US" dirty="0" smtClean="0"/>
              <a:t>This Activity Network is profiled in the 3D </a:t>
            </a:r>
            <a:r>
              <a:rPr lang="en-US" dirty="0" err="1" smtClean="0"/>
              <a:t>GameLab</a:t>
            </a:r>
            <a:r>
              <a:rPr lang="en-US" dirty="0" smtClean="0"/>
              <a:t> Quest “Activity Networks” that is available at the Coffee Runner Level</a:t>
            </a:r>
            <a:endParaRPr lang="en-US" dirty="0"/>
          </a:p>
        </p:txBody>
      </p:sp>
    </p:spTree>
    <p:extLst>
      <p:ext uri="{BB962C8B-B14F-4D97-AF65-F5344CB8AC3E}">
        <p14:creationId xmlns:p14="http://schemas.microsoft.com/office/powerpoint/2010/main" val="3366466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Challenge – “Trash” to Treasure</a:t>
            </a:r>
            <a:br>
              <a:rPr lang="en-US" dirty="0" smtClean="0"/>
            </a:br>
            <a:endParaRPr lang="en-US" dirty="0"/>
          </a:p>
        </p:txBody>
      </p:sp>
      <p:sp>
        <p:nvSpPr>
          <p:cNvPr id="3" name="Content Placeholder 2"/>
          <p:cNvSpPr>
            <a:spLocks noGrp="1"/>
          </p:cNvSpPr>
          <p:nvPr>
            <p:ph idx="1"/>
          </p:nvPr>
        </p:nvSpPr>
        <p:spPr>
          <a:xfrm>
            <a:off x="73891" y="1450090"/>
            <a:ext cx="5717309" cy="5680362"/>
          </a:xfrm>
        </p:spPr>
        <p:txBody>
          <a:bodyPr>
            <a:normAutofit/>
          </a:bodyPr>
          <a:lstStyle/>
          <a:p>
            <a:r>
              <a:rPr lang="en-US" sz="2800" dirty="0" smtClean="0"/>
              <a:t>Create a team of 3-4 students</a:t>
            </a:r>
          </a:p>
          <a:p>
            <a:r>
              <a:rPr lang="en-US" sz="2800" dirty="0" smtClean="0"/>
              <a:t>Inspect “trash” for ideas on how to create a desk organizer</a:t>
            </a:r>
          </a:p>
          <a:p>
            <a:r>
              <a:rPr lang="en-US" sz="2800" dirty="0" smtClean="0"/>
              <a:t>Determine a potential customer within the engineering building for your desk organizer</a:t>
            </a:r>
          </a:p>
          <a:p>
            <a:r>
              <a:rPr lang="en-US" sz="2800" dirty="0" smtClean="0"/>
              <a:t>Get out of class and get customer input about needs for the desk organizer</a:t>
            </a:r>
          </a:p>
          <a:p>
            <a:r>
              <a:rPr lang="en-US" sz="2800" dirty="0" smtClean="0"/>
              <a:t>Create an affinity diagram based on customer input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3161837"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5943600"/>
            <a:ext cx="3352800" cy="830997"/>
          </a:xfrm>
          <a:prstGeom prst="rect">
            <a:avLst/>
          </a:prstGeom>
          <a:noFill/>
        </p:spPr>
        <p:txBody>
          <a:bodyPr wrap="square" rtlCol="0">
            <a:spAutoFit/>
          </a:bodyPr>
          <a:lstStyle/>
          <a:p>
            <a:r>
              <a:rPr lang="en-US" sz="1200" dirty="0" smtClean="0"/>
              <a:t>Image </a:t>
            </a:r>
            <a:r>
              <a:rPr lang="en-US" sz="1200" dirty="0"/>
              <a:t>obtained from: </a:t>
            </a:r>
            <a:r>
              <a:rPr lang="en-US" sz="1200" dirty="0">
                <a:hlinkClick r:id="rId4"/>
              </a:rPr>
              <a:t>http://</a:t>
            </a:r>
            <a:r>
              <a:rPr lang="en-US" sz="1200" dirty="0" smtClean="0">
                <a:hlinkClick r:id="rId4"/>
              </a:rPr>
              <a:t>thediymommy.com/wp-content/uploads/2015/06/trash-to-treasure.jpg</a:t>
            </a:r>
            <a:r>
              <a:rPr lang="en-US" sz="1200" dirty="0" smtClean="0"/>
              <a:t>.  Accessed on Jan. 27</a:t>
            </a:r>
            <a:r>
              <a:rPr lang="en-US" sz="1200" baseline="30000" dirty="0" smtClean="0"/>
              <a:t>th</a:t>
            </a:r>
            <a:r>
              <a:rPr lang="en-US" sz="1200" dirty="0" smtClean="0"/>
              <a:t>, 2017.</a:t>
            </a:r>
            <a:endParaRPr lang="en-US" sz="1200" dirty="0"/>
          </a:p>
        </p:txBody>
      </p:sp>
    </p:spTree>
    <p:extLst>
      <p:ext uri="{BB962C8B-B14F-4D97-AF65-F5344CB8AC3E}">
        <p14:creationId xmlns:p14="http://schemas.microsoft.com/office/powerpoint/2010/main" val="263626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Challenge – “Trash” to Treasure</a:t>
            </a:r>
            <a:br>
              <a:rPr lang="en-US" dirty="0" smtClean="0"/>
            </a:br>
            <a:r>
              <a:rPr lang="en-US" dirty="0" smtClean="0"/>
              <a:t>Design and Prototype</a:t>
            </a:r>
            <a:endParaRPr lang="en-US" dirty="0"/>
          </a:p>
        </p:txBody>
      </p:sp>
      <p:sp>
        <p:nvSpPr>
          <p:cNvPr id="3" name="Content Placeholder 2"/>
          <p:cNvSpPr>
            <a:spLocks noGrp="1"/>
          </p:cNvSpPr>
          <p:nvPr>
            <p:ph idx="1"/>
          </p:nvPr>
        </p:nvSpPr>
        <p:spPr>
          <a:xfrm>
            <a:off x="76200" y="1524000"/>
            <a:ext cx="5308600" cy="4969164"/>
          </a:xfrm>
        </p:spPr>
        <p:txBody>
          <a:bodyPr/>
          <a:lstStyle/>
          <a:p>
            <a:r>
              <a:rPr lang="en-US" sz="2800" dirty="0"/>
              <a:t>Create a concept and prototype it using the “trash” materials</a:t>
            </a:r>
          </a:p>
          <a:p>
            <a:r>
              <a:rPr lang="en-US" sz="2800" dirty="0"/>
              <a:t>Teams will then need to present their “best” idea to the class and describe how it meets the </a:t>
            </a:r>
            <a:r>
              <a:rPr lang="en-US" sz="2800" dirty="0" smtClean="0"/>
              <a:t>customer needs </a:t>
            </a:r>
            <a:r>
              <a:rPr lang="en-US" sz="2800" dirty="0"/>
              <a:t>from the affinity diagram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3599"/>
            <a:ext cx="3296566" cy="219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58649" y="4342429"/>
            <a:ext cx="3352800" cy="646331"/>
          </a:xfrm>
          <a:prstGeom prst="rect">
            <a:avLst/>
          </a:prstGeom>
          <a:noFill/>
        </p:spPr>
        <p:txBody>
          <a:bodyPr wrap="square" rtlCol="0">
            <a:spAutoFit/>
          </a:bodyPr>
          <a:lstStyle/>
          <a:p>
            <a:r>
              <a:rPr lang="en-US" sz="1200" dirty="0" smtClean="0"/>
              <a:t>Image </a:t>
            </a:r>
            <a:r>
              <a:rPr lang="en-US" sz="1200" dirty="0"/>
              <a:t>obtained from: </a:t>
            </a:r>
            <a:r>
              <a:rPr lang="en-US" sz="1200" dirty="0">
                <a:hlinkClick r:id="rId4"/>
              </a:rPr>
              <a:t>https://</a:t>
            </a:r>
            <a:r>
              <a:rPr lang="en-US" sz="1200" dirty="0" smtClean="0">
                <a:hlinkClick r:id="rId4"/>
              </a:rPr>
              <a:t>c4.staticflickr.com/8/7782/18146364972_0c9d47bd11.jpg</a:t>
            </a:r>
            <a:r>
              <a:rPr lang="en-US" sz="1200" dirty="0" smtClean="0"/>
              <a:t>. Accessed on Jan. 27</a:t>
            </a:r>
            <a:r>
              <a:rPr lang="en-US" sz="1200" baseline="30000" dirty="0" smtClean="0"/>
              <a:t>th</a:t>
            </a:r>
            <a:r>
              <a:rPr lang="en-US" sz="1200" dirty="0" smtClean="0"/>
              <a:t>, 2017.</a:t>
            </a:r>
            <a:endParaRPr lang="en-US" sz="1200" dirty="0"/>
          </a:p>
        </p:txBody>
      </p:sp>
    </p:spTree>
    <p:extLst>
      <p:ext uri="{BB962C8B-B14F-4D97-AF65-F5344CB8AC3E}">
        <p14:creationId xmlns:p14="http://schemas.microsoft.com/office/powerpoint/2010/main" val="467080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1070</TotalTime>
  <Words>784</Words>
  <Application>Microsoft Office PowerPoint</Application>
  <PresentationFormat>On-screen Show (4:3)</PresentationFormat>
  <Paragraphs>85</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Product Development</vt:lpstr>
      <vt:lpstr>Course Reminders &amp; Deadlines</vt:lpstr>
      <vt:lpstr>Today’s Plan</vt:lpstr>
      <vt:lpstr>Product Development: Affinity Diagram</vt:lpstr>
      <vt:lpstr>Product Development: Affinity Diagram for One Pocket Backpack</vt:lpstr>
      <vt:lpstr>Product Development: Activity Network</vt:lpstr>
      <vt:lpstr>Product Development: Activity Network for One Pocket Backpack</vt:lpstr>
      <vt:lpstr>Design Challenge – “Trash” to Treasure </vt:lpstr>
      <vt:lpstr>Design Challenge – “Trash” to Treasure Design and Prototype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Development</dc:title>
  <dc:creator>Farrell Stephanie</dc:creator>
  <cp:lastModifiedBy>Margaret E Hunter</cp:lastModifiedBy>
  <cp:revision>35</cp:revision>
  <dcterms:created xsi:type="dcterms:W3CDTF">2016-01-03T10:56:58Z</dcterms:created>
  <dcterms:modified xsi:type="dcterms:W3CDTF">2018-01-21T03:08:41Z</dcterms:modified>
</cp:coreProperties>
</file>