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8" r:id="rId2"/>
    <p:sldId id="269" r:id="rId3"/>
    <p:sldId id="257" r:id="rId4"/>
    <p:sldId id="259" r:id="rId5"/>
    <p:sldId id="260" r:id="rId6"/>
    <p:sldId id="262" r:id="rId7"/>
    <p:sldId id="27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814" autoAdjust="0"/>
  </p:normalViewPr>
  <p:slideViewPr>
    <p:cSldViewPr>
      <p:cViewPr varScale="1">
        <p:scale>
          <a:sx n="79" d="100"/>
          <a:sy n="79" d="100"/>
        </p:scale>
        <p:origin x="25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2A32E-858E-4A7D-BECA-2C730C2036EF}"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7897D-E730-4949-AA87-0859F49D4009}" type="slidenum">
              <a:rPr lang="en-US" smtClean="0"/>
              <a:t>‹#›</a:t>
            </a:fld>
            <a:endParaRPr lang="en-US"/>
          </a:p>
        </p:txBody>
      </p:sp>
    </p:spTree>
    <p:extLst>
      <p:ext uri="{BB962C8B-B14F-4D97-AF65-F5344CB8AC3E}">
        <p14:creationId xmlns:p14="http://schemas.microsoft.com/office/powerpoint/2010/main" val="88578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smtClean="0">
                <a:solidFill>
                  <a:schemeClr val="tx1"/>
                </a:solidFill>
                <a:effectLst/>
                <a:latin typeface="+mn-lt"/>
                <a:ea typeface="+mn-ea"/>
                <a:cs typeface="+mn-cs"/>
              </a:rPr>
              <a:t>Intellectual Property (equivalent to one un-lecture period ~ 60 minutes)</a:t>
            </a:r>
            <a:endParaRPr lang="en-US" b="0" dirty="0" smtClean="0">
              <a:effectLst/>
            </a:endParaRPr>
          </a:p>
          <a:p>
            <a:pPr marL="171450"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Power Point file should be downloaded from Drive as the notes and some of the images do not show up in the online view mode within Google Drive</a:t>
            </a:r>
          </a:p>
          <a:p>
            <a:pPr marL="171450"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Please modify the Course Reminders &amp; Deadlines to reflect your specific section requirements</a:t>
            </a:r>
          </a:p>
          <a:p>
            <a:pPr marL="628650" lvl="1" indent="-171450" rtl="0" fontAlgn="base">
              <a:buFont typeface="Arial" panose="020B0604020202020204" pitchFamily="34" charset="0"/>
              <a:buChar char="•"/>
            </a:pPr>
            <a:r>
              <a:rPr lang="en-US" sz="1200" b="0" i="0" u="none" strike="noStrike" kern="1200" dirty="0" err="1" smtClean="0">
                <a:solidFill>
                  <a:schemeClr val="tx1"/>
                </a:solidFill>
                <a:effectLst/>
                <a:latin typeface="+mn-lt"/>
                <a:ea typeface="+mn-ea"/>
                <a:cs typeface="+mn-cs"/>
              </a:rPr>
              <a:t>PathFinder</a:t>
            </a:r>
            <a:r>
              <a:rPr lang="en-US" sz="1200" b="0" i="0" u="none" strike="noStrike" kern="1200" dirty="0" smtClean="0">
                <a:solidFill>
                  <a:schemeClr val="tx1"/>
                </a:solidFill>
                <a:effectLst/>
                <a:latin typeface="+mn-lt"/>
                <a:ea typeface="+mn-ea"/>
                <a:cs typeface="+mn-cs"/>
              </a:rPr>
              <a:t> Before Exercises on Universal Design should be completed prior to the start of the project in class</a:t>
            </a:r>
          </a:p>
          <a:p>
            <a:pPr marL="628650" lvl="1" indent="-171450" rtl="0" fontAlgn="base">
              <a:buFont typeface="Arial" panose="020B0604020202020204" pitchFamily="34" charset="0"/>
              <a:buChar char="•"/>
            </a:pPr>
            <a:r>
              <a:rPr lang="en-US" sz="1200" b="0" i="0" u="none" strike="noStrike" kern="1200" dirty="0" err="1" smtClean="0">
                <a:solidFill>
                  <a:schemeClr val="tx1"/>
                </a:solidFill>
                <a:effectLst/>
                <a:latin typeface="+mn-lt"/>
                <a:ea typeface="+mn-ea"/>
                <a:cs typeface="+mn-cs"/>
              </a:rPr>
              <a:t>GameLab</a:t>
            </a:r>
            <a:r>
              <a:rPr lang="en-US" sz="1200" b="0" i="0" u="none" strike="noStrike" kern="1200" dirty="0" smtClean="0">
                <a:solidFill>
                  <a:schemeClr val="tx1"/>
                </a:solidFill>
                <a:effectLst/>
                <a:latin typeface="+mn-lt"/>
                <a:ea typeface="+mn-ea"/>
                <a:cs typeface="+mn-cs"/>
              </a:rPr>
              <a:t> Deadline will depend on the day your lab section runs.  It should be the day your lab meets during the week of February 12th.</a:t>
            </a:r>
          </a:p>
          <a:p>
            <a:pPr marL="457200" lvl="1" indent="0" rtl="0" fontAlgn="base">
              <a:buFont typeface="Arial" panose="020B0604020202020204" pitchFamily="34" charset="0"/>
              <a:buNone/>
            </a:pPr>
            <a:endParaRPr lang="en-US" sz="1200" b="0" i="0" u="none" strike="noStrike" kern="1200" dirty="0" smtClean="0">
              <a:solidFill>
                <a:schemeClr val="tx1"/>
              </a:solidFill>
              <a:effectLst/>
              <a:latin typeface="+mn-lt"/>
              <a:ea typeface="+mn-ea"/>
              <a:cs typeface="+mn-cs"/>
            </a:endParaRPr>
          </a:p>
          <a:p>
            <a:pPr rtl="0"/>
            <a:r>
              <a:rPr lang="en-US" sz="1200" b="0" i="1" u="none" strike="noStrike" kern="1200" dirty="0" smtClean="0">
                <a:solidFill>
                  <a:schemeClr val="tx1"/>
                </a:solidFill>
                <a:effectLst/>
                <a:latin typeface="+mn-lt"/>
                <a:ea typeface="+mn-ea"/>
                <a:cs typeface="+mn-cs"/>
              </a:rPr>
              <a:t>Outline:</a:t>
            </a:r>
            <a:endParaRPr lang="en-US" b="0" dirty="0" smtClean="0">
              <a:effectLst/>
            </a:endParaRPr>
          </a:p>
          <a:p>
            <a:pPr marL="171450"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Intellectual Property Background (Slides 3-6; 7-10 minutes)</a:t>
            </a:r>
          </a:p>
          <a:p>
            <a:pPr marL="171450"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Two Truths and a Lie (Slide 7; 50 minutes)</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Have students form teams of 3-4</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Distribute to student groups two patents from the file entitled “Absurd Patents”.  Each group should get a different set of two patents.</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Students are given the next 15-20 minutes to come up with a patent of their own that seems reasonable given the two other patents they were provided.  They also need to prepare a presentation that showcases all three of the patents for the class</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Student teams present their three patents to the class (each presentation will be 5-7 minutes)</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All of the students in the class will then vote on which patent wasn’t real (faculty can use </a:t>
            </a:r>
            <a:r>
              <a:rPr lang="en-US" sz="1200" b="0" i="0" u="none" strike="noStrike" kern="1200" dirty="0" err="1" smtClean="0">
                <a:solidFill>
                  <a:schemeClr val="tx1"/>
                </a:solidFill>
                <a:effectLst/>
                <a:latin typeface="+mn-lt"/>
                <a:ea typeface="+mn-ea"/>
                <a:cs typeface="+mn-cs"/>
              </a:rPr>
              <a:t>Kahoot</a:t>
            </a:r>
            <a:r>
              <a:rPr lang="en-US" sz="1200" b="0" i="0" u="none" strike="noStrike" kern="1200" dirty="0" smtClean="0">
                <a:solidFill>
                  <a:schemeClr val="tx1"/>
                </a:solidFill>
                <a:effectLst/>
                <a:latin typeface="+mn-lt"/>
                <a:ea typeface="+mn-ea"/>
                <a:cs typeface="+mn-cs"/>
              </a:rPr>
              <a:t> for this, an audience response system like </a:t>
            </a:r>
            <a:r>
              <a:rPr lang="en-US" sz="1200" b="0" i="0" u="none" strike="noStrike" kern="1200" dirty="0" err="1" smtClean="0">
                <a:solidFill>
                  <a:schemeClr val="tx1"/>
                </a:solidFill>
                <a:effectLst/>
                <a:latin typeface="+mn-lt"/>
                <a:ea typeface="+mn-ea"/>
                <a:cs typeface="+mn-cs"/>
              </a:rPr>
              <a:t>polleverywhere</a:t>
            </a:r>
            <a:r>
              <a:rPr lang="en-US" sz="1200" b="0" i="0" u="none" strike="noStrike" kern="1200" dirty="0" smtClean="0">
                <a:solidFill>
                  <a:schemeClr val="tx1"/>
                </a:solidFill>
                <a:effectLst/>
                <a:latin typeface="+mn-lt"/>
                <a:ea typeface="+mn-ea"/>
                <a:cs typeface="+mn-cs"/>
              </a:rPr>
              <a:t> or they can do it manually using just a show of hands)</a:t>
            </a:r>
          </a:p>
          <a:p>
            <a:pPr marL="628650" lvl="1" indent="-171450" rtl="0" fontAlgn="base">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group that convinces the most students that their patent is real can get some type of token for congratulations.  In the past I have used candy, pencils or erasers as tokens in these types of activities.</a:t>
            </a:r>
          </a:p>
          <a:p>
            <a:r>
              <a:rPr lang="en-US" b="0" dirty="0" smtClean="0">
                <a:effectLst/>
              </a:rPr>
              <a:t/>
            </a:r>
            <a:br>
              <a:rPr lang="en-US" b="0" dirty="0" smtClean="0">
                <a:effectLst/>
              </a:rPr>
            </a:b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1</a:t>
            </a:fld>
            <a:endParaRPr lang="en-US"/>
          </a:p>
        </p:txBody>
      </p:sp>
    </p:spTree>
    <p:extLst>
      <p:ext uri="{BB962C8B-B14F-4D97-AF65-F5344CB8AC3E}">
        <p14:creationId xmlns:p14="http://schemas.microsoft.com/office/powerpoint/2010/main" val="52918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t>
            </a:r>
            <a:r>
              <a:rPr lang="en-US" dirty="0" err="1" smtClean="0"/>
              <a:t>GameLab</a:t>
            </a:r>
            <a:r>
              <a:rPr lang="en-US" dirty="0" smtClean="0"/>
              <a:t> Deadline will depend on the day your</a:t>
            </a:r>
            <a:r>
              <a:rPr lang="en-US" baseline="0" dirty="0" smtClean="0"/>
              <a:t> lab section runs.  It should be the day your lab meets during the week of February 12</a:t>
            </a:r>
            <a:r>
              <a:rPr lang="en-US" baseline="30000" dirty="0" smtClean="0"/>
              <a:t>th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BFE8104-E8EB-BE42-AF7C-CE67A499033F}" type="slidenum">
              <a:rPr lang="en-US" smtClean="0"/>
              <a:t>2</a:t>
            </a:fld>
            <a:endParaRPr lang="en-US"/>
          </a:p>
        </p:txBody>
      </p:sp>
    </p:spTree>
    <p:extLst>
      <p:ext uri="{BB962C8B-B14F-4D97-AF65-F5344CB8AC3E}">
        <p14:creationId xmlns:p14="http://schemas.microsoft.com/office/powerpoint/2010/main" val="274693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just walks students</a:t>
            </a:r>
            <a:r>
              <a:rPr lang="en-US" baseline="0" dirty="0" smtClean="0"/>
              <a:t> through the definition of intellectual property and how it is broken down</a:t>
            </a: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3</a:t>
            </a:fld>
            <a:endParaRPr lang="en-US"/>
          </a:p>
        </p:txBody>
      </p:sp>
    </p:spTree>
    <p:extLst>
      <p:ext uri="{BB962C8B-B14F-4D97-AF65-F5344CB8AC3E}">
        <p14:creationId xmlns:p14="http://schemas.microsoft.com/office/powerpoint/2010/main" val="547626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important point to emphasize for this set of slides is that there are a lot of inventions that could be patentable</a:t>
            </a:r>
            <a:r>
              <a:rPr lang="en-US" baseline="0" dirty="0" smtClean="0"/>
              <a:t> but many people (engineers especially) don’t realize that they could be patented at first review.  The invention just has to be non-obvious in comparison to the average person not necessarily in comparison to someone with STEM training.</a:t>
            </a:r>
          </a:p>
          <a:p>
            <a:endParaRPr lang="en-US" baseline="0" dirty="0" smtClean="0"/>
          </a:p>
          <a:p>
            <a:r>
              <a:rPr lang="en-US" baseline="0" dirty="0" smtClean="0"/>
              <a:t>Another point to make clear is that students should never present their ideas at a public presentation if they think they might want to patent it.  They can however present if they get all individuals in attendance to sign a waiver.</a:t>
            </a: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4</a:t>
            </a:fld>
            <a:endParaRPr lang="en-US"/>
          </a:p>
        </p:txBody>
      </p:sp>
    </p:spTree>
    <p:extLst>
      <p:ext uri="{BB962C8B-B14F-4D97-AF65-F5344CB8AC3E}">
        <p14:creationId xmlns:p14="http://schemas.microsoft.com/office/powerpoint/2010/main" val="24157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examples that I always use with this slide is pharmaceutical companies.  Typically the drug development process can take between 10-13 years which usually means by the time they are able to start selling</a:t>
            </a:r>
            <a:r>
              <a:rPr lang="en-US" baseline="0" dirty="0" smtClean="0"/>
              <a:t> the drug they only have ~7 years left on the patent.  This is why these companies are continuously performing R&amp;D to try and get ahead.  You can also always tell when a patent is no longer effective as that is when the generic brands of the drug will become available on store shelves.  </a:t>
            </a: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5</a:t>
            </a:fld>
            <a:endParaRPr lang="en-US"/>
          </a:p>
        </p:txBody>
      </p:sp>
    </p:spTree>
    <p:extLst>
      <p:ext uri="{BB962C8B-B14F-4D97-AF65-F5344CB8AC3E}">
        <p14:creationId xmlns:p14="http://schemas.microsoft.com/office/powerpoint/2010/main" val="132858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parts</a:t>
            </a:r>
            <a:r>
              <a:rPr lang="en-US" baseline="0" dirty="0" smtClean="0"/>
              <a:t> of the patent for students to be aware of are the date of patent and the filing date.  The patent is only effective for 20 years from the filing date unless otherwise stated.  In this case, the term of the patent is only 14 years but this provides an opportunity to show students where they should be looking for this information.</a:t>
            </a: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6</a:t>
            </a:fld>
            <a:endParaRPr lang="en-US"/>
          </a:p>
        </p:txBody>
      </p:sp>
    </p:spTree>
    <p:extLst>
      <p:ext uri="{BB962C8B-B14F-4D97-AF65-F5344CB8AC3E}">
        <p14:creationId xmlns:p14="http://schemas.microsoft.com/office/powerpoint/2010/main" val="2637678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Savings in Energy and Chemical Usage</a:t>
            </a:r>
            <a:r>
              <a:rPr lang="en-US" baseline="0" dirty="0" smtClean="0"/>
              <a:t> for Treatment</a:t>
            </a:r>
            <a:endParaRPr lang="en-US" dirty="0"/>
          </a:p>
        </p:txBody>
      </p:sp>
      <p:sp>
        <p:nvSpPr>
          <p:cNvPr id="4" name="Slide Number Placeholder 3"/>
          <p:cNvSpPr>
            <a:spLocks noGrp="1"/>
          </p:cNvSpPr>
          <p:nvPr>
            <p:ph type="sldNum" sz="quarter" idx="10"/>
          </p:nvPr>
        </p:nvSpPr>
        <p:spPr/>
        <p:txBody>
          <a:bodyPr/>
          <a:lstStyle/>
          <a:p>
            <a:fld id="{79C7897D-E730-4949-AA87-0859F49D4009}" type="slidenum">
              <a:rPr lang="en-US" smtClean="0"/>
              <a:t>7</a:t>
            </a:fld>
            <a:endParaRPr lang="en-US"/>
          </a:p>
        </p:txBody>
      </p:sp>
    </p:spTree>
    <p:extLst>
      <p:ext uri="{BB962C8B-B14F-4D97-AF65-F5344CB8AC3E}">
        <p14:creationId xmlns:p14="http://schemas.microsoft.com/office/powerpoint/2010/main" val="1964312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475D97-7B5D-4D71-83A1-AC069FE1250E}"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97551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75D97-7B5D-4D71-83A1-AC069FE1250E}"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378398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75D97-7B5D-4D71-83A1-AC069FE1250E}"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16314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475D97-7B5D-4D71-83A1-AC069FE1250E}"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708098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475D97-7B5D-4D71-83A1-AC069FE1250E}"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25968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475D97-7B5D-4D71-83A1-AC069FE1250E}"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374743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475D97-7B5D-4D71-83A1-AC069FE1250E}"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39096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475D97-7B5D-4D71-83A1-AC069FE1250E}"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833463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75D97-7B5D-4D71-83A1-AC069FE1250E}"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94011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75D97-7B5D-4D71-83A1-AC069FE1250E}"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293428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75D97-7B5D-4D71-83A1-AC069FE1250E}"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B2DF8-2D1B-47A8-8329-C74F2C2FD59F}" type="slidenum">
              <a:rPr lang="en-US" smtClean="0"/>
              <a:t>‹#›</a:t>
            </a:fld>
            <a:endParaRPr lang="en-US"/>
          </a:p>
        </p:txBody>
      </p:sp>
    </p:spTree>
    <p:extLst>
      <p:ext uri="{BB962C8B-B14F-4D97-AF65-F5344CB8AC3E}">
        <p14:creationId xmlns:p14="http://schemas.microsoft.com/office/powerpoint/2010/main" val="1618354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75D97-7B5D-4D71-83A1-AC069FE1250E}" type="datetimeFigureOut">
              <a:rPr lang="en-US" smtClean="0"/>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B2DF8-2D1B-47A8-8329-C74F2C2FD59F}" type="slidenum">
              <a:rPr lang="en-US" smtClean="0"/>
              <a:t>‹#›</a:t>
            </a:fld>
            <a:endParaRPr lang="en-US"/>
          </a:p>
        </p:txBody>
      </p:sp>
    </p:spTree>
    <p:extLst>
      <p:ext uri="{BB962C8B-B14F-4D97-AF65-F5344CB8AC3E}">
        <p14:creationId xmlns:p14="http://schemas.microsoft.com/office/powerpoint/2010/main" val="23669713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rdlaw.com/whtispat.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Intellectual Property</a:t>
            </a:r>
            <a:endParaRPr lang="en-US" dirty="0"/>
          </a:p>
        </p:txBody>
      </p:sp>
      <p:sp>
        <p:nvSpPr>
          <p:cNvPr id="3" name="Subtitle 2"/>
          <p:cNvSpPr>
            <a:spLocks noGrp="1"/>
          </p:cNvSpPr>
          <p:nvPr>
            <p:ph type="subTitle" idx="1"/>
          </p:nvPr>
        </p:nvSpPr>
        <p:spPr/>
        <p:txBody>
          <a:bodyPr/>
          <a:lstStyle/>
          <a:p>
            <a:r>
              <a:rPr lang="en-US" dirty="0" smtClean="0"/>
              <a:t>Freshman Engineering Clinic II</a:t>
            </a:r>
          </a:p>
          <a:p>
            <a:r>
              <a:rPr lang="en-US" dirty="0" smtClean="0"/>
              <a:t>Section 17</a:t>
            </a:r>
            <a:endParaRPr lang="en-US" dirty="0"/>
          </a:p>
        </p:txBody>
      </p:sp>
    </p:spTree>
    <p:extLst>
      <p:ext uri="{BB962C8B-B14F-4D97-AF65-F5344CB8AC3E}">
        <p14:creationId xmlns:p14="http://schemas.microsoft.com/office/powerpoint/2010/main" val="61227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Course Reminders &amp; Deadlines</a:t>
            </a:r>
            <a:endParaRPr lang="en-US" sz="4000" dirty="0"/>
          </a:p>
        </p:txBody>
      </p:sp>
      <p:sp>
        <p:nvSpPr>
          <p:cNvPr id="3" name="Content Placeholder 2"/>
          <p:cNvSpPr>
            <a:spLocks noGrp="1"/>
          </p:cNvSpPr>
          <p:nvPr>
            <p:ph idx="1"/>
          </p:nvPr>
        </p:nvSpPr>
        <p:spPr>
          <a:xfrm>
            <a:off x="457200" y="1752600"/>
            <a:ext cx="8229600" cy="4525963"/>
          </a:xfrm>
        </p:spPr>
        <p:txBody>
          <a:bodyPr/>
          <a:lstStyle/>
          <a:p>
            <a:r>
              <a:rPr lang="en-US" sz="2800" dirty="0" smtClean="0"/>
              <a:t>Pathfinder </a:t>
            </a:r>
          </a:p>
          <a:p>
            <a:pPr lvl="1"/>
            <a:r>
              <a:rPr lang="en-US" sz="2400" dirty="0" smtClean="0"/>
              <a:t>Before exercises (on </a:t>
            </a:r>
            <a:r>
              <a:rPr lang="en-US" sz="2400" dirty="0" smtClean="0"/>
              <a:t>1/29) </a:t>
            </a:r>
            <a:r>
              <a:rPr lang="en-US" sz="2400" dirty="0" smtClean="0"/>
              <a:t>due by </a:t>
            </a:r>
            <a:r>
              <a:rPr lang="en-US" sz="2400" dirty="0" smtClean="0"/>
              <a:t>11:55PM</a:t>
            </a:r>
          </a:p>
          <a:p>
            <a:pPr lvl="2"/>
            <a:r>
              <a:rPr lang="en-US" sz="2000" smtClean="0"/>
              <a:t>Universal Design</a:t>
            </a:r>
            <a:endParaRPr lang="en-US" sz="2000" dirty="0" smtClean="0"/>
          </a:p>
          <a:p>
            <a:r>
              <a:rPr lang="en-US" sz="2800" dirty="0" smtClean="0"/>
              <a:t>3D Game Lab  </a:t>
            </a:r>
          </a:p>
          <a:p>
            <a:pPr lvl="1"/>
            <a:r>
              <a:rPr lang="en-US" sz="2400" dirty="0" smtClean="0"/>
              <a:t>1</a:t>
            </a:r>
            <a:r>
              <a:rPr lang="en-US" sz="2400" baseline="30000" dirty="0" smtClean="0"/>
              <a:t>st</a:t>
            </a:r>
            <a:r>
              <a:rPr lang="en-US" sz="2400" dirty="0" smtClean="0"/>
              <a:t> deadline of 350 XP midnight Feb. 12 at midnight</a:t>
            </a:r>
          </a:p>
        </p:txBody>
      </p:sp>
    </p:spTree>
    <p:extLst>
      <p:ext uri="{BB962C8B-B14F-4D97-AF65-F5344CB8AC3E}">
        <p14:creationId xmlns:p14="http://schemas.microsoft.com/office/powerpoint/2010/main" val="399641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066800"/>
          </a:xfrm>
        </p:spPr>
        <p:txBody>
          <a:bodyPr>
            <a:normAutofit/>
          </a:bodyPr>
          <a:lstStyle/>
          <a:p>
            <a:r>
              <a:rPr lang="en-US" sz="4000" dirty="0" smtClean="0"/>
              <a:t>Intellectual Property: What is it</a:t>
            </a:r>
            <a:r>
              <a:rPr lang="en-US" sz="4000" baseline="30000" dirty="0"/>
              <a:t>1</a:t>
            </a:r>
            <a:r>
              <a:rPr lang="en-US" sz="4000" dirty="0" smtClean="0"/>
              <a:t>?</a:t>
            </a:r>
            <a:endParaRPr lang="en-US" sz="4000" dirty="0"/>
          </a:p>
        </p:txBody>
      </p:sp>
      <p:sp>
        <p:nvSpPr>
          <p:cNvPr id="5" name="Content Placeholder 4"/>
          <p:cNvSpPr>
            <a:spLocks noGrp="1"/>
          </p:cNvSpPr>
          <p:nvPr>
            <p:ph idx="1"/>
          </p:nvPr>
        </p:nvSpPr>
        <p:spPr>
          <a:xfrm>
            <a:off x="457200" y="1524000"/>
            <a:ext cx="8686800" cy="4724400"/>
          </a:xfrm>
        </p:spPr>
        <p:txBody>
          <a:bodyPr>
            <a:normAutofit/>
          </a:bodyPr>
          <a:lstStyle/>
          <a:p>
            <a:r>
              <a:rPr lang="en-US" sz="2800" dirty="0" smtClean="0"/>
              <a:t>According to the World Intellectual Property Organization:</a:t>
            </a:r>
          </a:p>
          <a:p>
            <a:pPr lvl="1"/>
            <a:r>
              <a:rPr lang="en-US" sz="2400" dirty="0"/>
              <a:t>"creations of the mind: inventions, literary, and artistic works, and symbols, names, images, and designs used in commerce</a:t>
            </a:r>
            <a:r>
              <a:rPr lang="en-US" sz="2400" dirty="0" smtClean="0"/>
              <a:t>.”</a:t>
            </a:r>
          </a:p>
          <a:p>
            <a:r>
              <a:rPr lang="en-US" sz="2800" dirty="0" smtClean="0"/>
              <a:t>Two categories:</a:t>
            </a:r>
          </a:p>
          <a:p>
            <a:pPr lvl="1"/>
            <a:r>
              <a:rPr lang="en-US" sz="2400" dirty="0" smtClean="0"/>
              <a:t>Industrial Property</a:t>
            </a:r>
          </a:p>
          <a:p>
            <a:pPr lvl="2"/>
            <a:r>
              <a:rPr lang="en-US" dirty="0" smtClean="0"/>
              <a:t>Patents, Designs, Trademarks, etc.</a:t>
            </a:r>
          </a:p>
          <a:p>
            <a:pPr lvl="1"/>
            <a:r>
              <a:rPr lang="en-US" sz="2400" dirty="0" smtClean="0"/>
              <a:t>Copyright</a:t>
            </a:r>
          </a:p>
          <a:p>
            <a:pPr lvl="2"/>
            <a:r>
              <a:rPr lang="en-US" dirty="0" smtClean="0"/>
              <a:t>Novels, Poems and Plays, Musical Work, Paintings, etc.</a:t>
            </a:r>
          </a:p>
        </p:txBody>
      </p:sp>
      <p:sp>
        <p:nvSpPr>
          <p:cNvPr id="2" name="TextBox 1"/>
          <p:cNvSpPr txBox="1"/>
          <p:nvPr/>
        </p:nvSpPr>
        <p:spPr>
          <a:xfrm>
            <a:off x="76200" y="6324600"/>
            <a:ext cx="8763000" cy="523220"/>
          </a:xfrm>
          <a:prstGeom prst="rect">
            <a:avLst/>
          </a:prstGeom>
          <a:noFill/>
        </p:spPr>
        <p:txBody>
          <a:bodyPr wrap="square" rtlCol="0">
            <a:spAutoFit/>
          </a:bodyPr>
          <a:lstStyle/>
          <a:p>
            <a:r>
              <a:rPr lang="en-US" sz="1400" dirty="0" smtClean="0"/>
              <a:t>1. Crawford, M. (2012).  Intellectual Property and Engineers. ASME Website.  </a:t>
            </a:r>
            <a:r>
              <a:rPr lang="en-US" sz="1400" dirty="0" err="1" smtClean="0"/>
              <a:t>Accessedon</a:t>
            </a:r>
            <a:r>
              <a:rPr lang="en-US" sz="1400" dirty="0" smtClean="0"/>
              <a:t> February 25</a:t>
            </a:r>
            <a:r>
              <a:rPr lang="en-US" sz="1400" baseline="30000" dirty="0" smtClean="0"/>
              <a:t>th</a:t>
            </a:r>
            <a:r>
              <a:rPr lang="en-US" sz="1400" dirty="0" smtClean="0"/>
              <a:t>, 2016.</a:t>
            </a:r>
            <a:endParaRPr lang="en-US" sz="1400" dirty="0"/>
          </a:p>
        </p:txBody>
      </p:sp>
    </p:spTree>
    <p:extLst>
      <p:ext uri="{BB962C8B-B14F-4D97-AF65-F5344CB8AC3E}">
        <p14:creationId xmlns:p14="http://schemas.microsoft.com/office/powerpoint/2010/main" val="2962126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66800"/>
          </a:xfrm>
        </p:spPr>
        <p:txBody>
          <a:bodyPr>
            <a:normAutofit/>
          </a:bodyPr>
          <a:lstStyle/>
          <a:p>
            <a:r>
              <a:rPr lang="en-US" sz="4000" dirty="0" smtClean="0"/>
              <a:t>Key Things to Know</a:t>
            </a:r>
            <a:r>
              <a:rPr lang="en-US" sz="4000" baseline="30000" dirty="0"/>
              <a:t>1</a:t>
            </a:r>
            <a:endParaRPr lang="en-US" sz="4000" dirty="0"/>
          </a:p>
        </p:txBody>
      </p:sp>
      <p:sp>
        <p:nvSpPr>
          <p:cNvPr id="5" name="Content Placeholder 4"/>
          <p:cNvSpPr>
            <a:spLocks noGrp="1"/>
          </p:cNvSpPr>
          <p:nvPr>
            <p:ph idx="1"/>
          </p:nvPr>
        </p:nvSpPr>
        <p:spPr>
          <a:xfrm>
            <a:off x="457200" y="1219200"/>
            <a:ext cx="8686800" cy="5105400"/>
          </a:xfrm>
        </p:spPr>
        <p:txBody>
          <a:bodyPr>
            <a:normAutofit/>
          </a:bodyPr>
          <a:lstStyle/>
          <a:p>
            <a:r>
              <a:rPr lang="en-US" sz="2800" dirty="0" smtClean="0"/>
              <a:t>Important to seek patent protection</a:t>
            </a:r>
          </a:p>
          <a:p>
            <a:pPr lvl="1"/>
            <a:r>
              <a:rPr lang="en-US" sz="2400" dirty="0" smtClean="0"/>
              <a:t>Can seek a patent for any non-obvious invention within a field</a:t>
            </a:r>
          </a:p>
          <a:p>
            <a:pPr lvl="1"/>
            <a:r>
              <a:rPr lang="en-US" sz="2400" dirty="0" smtClean="0"/>
              <a:t>Comparison test for whether it is obvious is made against someone of ordinary skill in the art under investigation</a:t>
            </a:r>
          </a:p>
          <a:p>
            <a:r>
              <a:rPr lang="en-US" sz="2800" dirty="0" smtClean="0"/>
              <a:t>Avoid public disclosure of invention</a:t>
            </a:r>
          </a:p>
          <a:p>
            <a:pPr lvl="1"/>
            <a:r>
              <a:rPr lang="en-US" sz="2400" dirty="0" smtClean="0"/>
              <a:t>Need to file the patent before any public disclosure such as paper, or presentation</a:t>
            </a:r>
          </a:p>
          <a:p>
            <a:pPr lvl="1"/>
            <a:r>
              <a:rPr lang="en-US" sz="2400" dirty="0" smtClean="0"/>
              <a:t>Also need to avoid disclosing invention to friends or colleagues outside of the company</a:t>
            </a:r>
          </a:p>
        </p:txBody>
      </p:sp>
      <p:sp>
        <p:nvSpPr>
          <p:cNvPr id="6" name="TextBox 5"/>
          <p:cNvSpPr txBox="1"/>
          <p:nvPr/>
        </p:nvSpPr>
        <p:spPr>
          <a:xfrm>
            <a:off x="76200" y="6324600"/>
            <a:ext cx="8763000" cy="307777"/>
          </a:xfrm>
          <a:prstGeom prst="rect">
            <a:avLst/>
          </a:prstGeom>
          <a:noFill/>
        </p:spPr>
        <p:txBody>
          <a:bodyPr wrap="square" rtlCol="0">
            <a:spAutoFit/>
          </a:bodyPr>
          <a:lstStyle/>
          <a:p>
            <a:r>
              <a:rPr lang="en-US" sz="1400" dirty="0" smtClean="0"/>
              <a:t>1. Crawford, M. (2012).  Intellectual Property and Engineers. ASME Website.  Accessed on February 25</a:t>
            </a:r>
            <a:r>
              <a:rPr lang="en-US" sz="1400" baseline="30000" dirty="0" smtClean="0"/>
              <a:t>th</a:t>
            </a:r>
            <a:r>
              <a:rPr lang="en-US" sz="1400" dirty="0" smtClean="0"/>
              <a:t>, 2016.</a:t>
            </a:r>
            <a:endParaRPr lang="en-US" sz="1400" dirty="0"/>
          </a:p>
        </p:txBody>
      </p:sp>
    </p:spTree>
    <p:extLst>
      <p:ext uri="{BB962C8B-B14F-4D97-AF65-F5344CB8AC3E}">
        <p14:creationId xmlns:p14="http://schemas.microsoft.com/office/powerpoint/2010/main" val="2470292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066800"/>
          </a:xfrm>
        </p:spPr>
        <p:txBody>
          <a:bodyPr>
            <a:normAutofit/>
          </a:bodyPr>
          <a:lstStyle/>
          <a:p>
            <a:r>
              <a:rPr lang="en-US" sz="4000" dirty="0" smtClean="0"/>
              <a:t>Patent Application Process</a:t>
            </a:r>
            <a:endParaRPr lang="en-US" sz="4000" dirty="0"/>
          </a:p>
        </p:txBody>
      </p:sp>
      <p:sp>
        <p:nvSpPr>
          <p:cNvPr id="5" name="Content Placeholder 4"/>
          <p:cNvSpPr>
            <a:spLocks noGrp="1"/>
          </p:cNvSpPr>
          <p:nvPr>
            <p:ph idx="1"/>
          </p:nvPr>
        </p:nvSpPr>
        <p:spPr>
          <a:xfrm>
            <a:off x="152400" y="5715000"/>
            <a:ext cx="8763000" cy="1066800"/>
          </a:xfrm>
        </p:spPr>
        <p:txBody>
          <a:bodyPr>
            <a:noAutofit/>
          </a:bodyPr>
          <a:lstStyle/>
          <a:p>
            <a:r>
              <a:rPr lang="en-US" sz="2400" dirty="0" smtClean="0"/>
              <a:t>Key change to process is that the America Invent Acts (effective March 16, 2013) changed the patent process from “first to invent” to “first to file” </a:t>
            </a:r>
            <a:endParaRPr lang="en-US" sz="2400" dirty="0"/>
          </a:p>
        </p:txBody>
      </p:sp>
      <p:pic>
        <p:nvPicPr>
          <p:cNvPr id="1026" name="Picture 2" descr="http://patentfile.org/wp-content/uploads/2012/03/proces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1066800"/>
            <a:ext cx="5724525" cy="442738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28800" y="5285601"/>
            <a:ext cx="5638800" cy="276999"/>
          </a:xfrm>
          <a:prstGeom prst="rect">
            <a:avLst/>
          </a:prstGeom>
          <a:noFill/>
        </p:spPr>
        <p:txBody>
          <a:bodyPr wrap="square" rtlCol="0">
            <a:spAutoFit/>
          </a:bodyPr>
          <a:lstStyle/>
          <a:p>
            <a:r>
              <a:rPr lang="en-US" sz="1200" dirty="0" smtClean="0"/>
              <a:t>Accessed from patentfile.org on Feb. 25</a:t>
            </a:r>
            <a:r>
              <a:rPr lang="en-US" sz="1200" baseline="30000" dirty="0" smtClean="0"/>
              <a:t>th</a:t>
            </a:r>
            <a:r>
              <a:rPr lang="en-US" sz="1200" dirty="0" smtClean="0"/>
              <a:t>, 2016</a:t>
            </a:r>
            <a:endParaRPr lang="en-US" sz="1200" dirty="0"/>
          </a:p>
        </p:txBody>
      </p:sp>
    </p:spTree>
    <p:extLst>
      <p:ext uri="{BB962C8B-B14F-4D97-AF65-F5344CB8AC3E}">
        <p14:creationId xmlns:p14="http://schemas.microsoft.com/office/powerpoint/2010/main" val="3605412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66800"/>
          </a:xfrm>
        </p:spPr>
        <p:txBody>
          <a:bodyPr>
            <a:normAutofit/>
          </a:bodyPr>
          <a:lstStyle/>
          <a:p>
            <a:r>
              <a:rPr lang="en-US" sz="4000" dirty="0" smtClean="0"/>
              <a:t>Patent Structure</a:t>
            </a:r>
            <a:r>
              <a:rPr lang="en-US" sz="4000" baseline="30000" dirty="0" smtClean="0"/>
              <a:t>1</a:t>
            </a:r>
            <a:endParaRPr lang="en-US" sz="4000" baseline="30000" dirty="0"/>
          </a:p>
        </p:txBody>
      </p:sp>
      <p:sp>
        <p:nvSpPr>
          <p:cNvPr id="9" name="Content Placeholder 4"/>
          <p:cNvSpPr>
            <a:spLocks noGrp="1"/>
          </p:cNvSpPr>
          <p:nvPr>
            <p:ph idx="1"/>
          </p:nvPr>
        </p:nvSpPr>
        <p:spPr>
          <a:xfrm>
            <a:off x="4267200" y="1371600"/>
            <a:ext cx="4724400" cy="4343400"/>
          </a:xfrm>
        </p:spPr>
        <p:txBody>
          <a:bodyPr>
            <a:normAutofit/>
          </a:bodyPr>
          <a:lstStyle/>
          <a:p>
            <a:r>
              <a:rPr lang="en-US" sz="2800" dirty="0" smtClean="0"/>
              <a:t>Six key components:</a:t>
            </a:r>
          </a:p>
          <a:p>
            <a:pPr lvl="1"/>
            <a:r>
              <a:rPr lang="en-US" sz="2400" dirty="0" smtClean="0"/>
              <a:t>Title</a:t>
            </a:r>
          </a:p>
          <a:p>
            <a:pPr lvl="1"/>
            <a:r>
              <a:rPr lang="en-US" sz="2400" dirty="0" smtClean="0"/>
              <a:t>Background</a:t>
            </a:r>
          </a:p>
          <a:p>
            <a:pPr lvl="1"/>
            <a:r>
              <a:rPr lang="en-US" sz="2400" dirty="0" smtClean="0"/>
              <a:t>Summary of invention</a:t>
            </a:r>
          </a:p>
          <a:p>
            <a:pPr lvl="1"/>
            <a:r>
              <a:rPr lang="en-US" sz="2400" dirty="0" smtClean="0"/>
              <a:t>Drawings</a:t>
            </a:r>
          </a:p>
          <a:p>
            <a:pPr lvl="1"/>
            <a:r>
              <a:rPr lang="en-US" sz="2400" dirty="0" smtClean="0"/>
              <a:t>Detailed description</a:t>
            </a:r>
          </a:p>
          <a:p>
            <a:pPr lvl="1"/>
            <a:r>
              <a:rPr lang="en-US" sz="2400" dirty="0" smtClean="0"/>
              <a:t>Claims</a:t>
            </a:r>
          </a:p>
        </p:txBody>
      </p:sp>
      <p:sp>
        <p:nvSpPr>
          <p:cNvPr id="7" name="TextBox 6"/>
          <p:cNvSpPr txBox="1"/>
          <p:nvPr/>
        </p:nvSpPr>
        <p:spPr>
          <a:xfrm>
            <a:off x="228600" y="6456045"/>
            <a:ext cx="8534400" cy="276999"/>
          </a:xfrm>
          <a:prstGeom prst="rect">
            <a:avLst/>
          </a:prstGeom>
          <a:noFill/>
        </p:spPr>
        <p:txBody>
          <a:bodyPr wrap="square" rtlCol="0">
            <a:spAutoFit/>
          </a:bodyPr>
          <a:lstStyle/>
          <a:p>
            <a:r>
              <a:rPr lang="en-US" sz="1200" dirty="0" smtClean="0"/>
              <a:t>1. What is a Patent?  Accessed from </a:t>
            </a:r>
            <a:r>
              <a:rPr lang="en-US" sz="1200" dirty="0" smtClean="0">
                <a:hlinkClick r:id="rId3"/>
              </a:rPr>
              <a:t>http</a:t>
            </a:r>
            <a:r>
              <a:rPr lang="en-US" sz="1200" dirty="0">
                <a:hlinkClick r:id="rId3"/>
              </a:rPr>
              <a:t>://</a:t>
            </a:r>
            <a:r>
              <a:rPr lang="en-US" sz="1200" dirty="0" smtClean="0">
                <a:hlinkClick r:id="rId3"/>
              </a:rPr>
              <a:t>www.burdlaw.com/whtispat.htm</a:t>
            </a:r>
            <a:r>
              <a:rPr lang="en-US" sz="1200" dirty="0" smtClean="0"/>
              <a:t> on February 25th, 2016</a:t>
            </a:r>
            <a:endParaRPr lang="en-US" sz="1200" dirty="0"/>
          </a:p>
        </p:txBody>
      </p:sp>
      <p:pic>
        <p:nvPicPr>
          <p:cNvPr id="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2350" t="13748" r="34866" b="3936"/>
          <a:stretch/>
        </p:blipFill>
        <p:spPr bwMode="auto">
          <a:xfrm>
            <a:off x="228600" y="762000"/>
            <a:ext cx="3999213" cy="5648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380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a:picLocks noChangeAspect="1"/>
          </p:cNvPicPr>
          <p:nvPr/>
        </p:nvPicPr>
        <p:blipFill>
          <a:blip r:embed="rId3"/>
          <a:stretch>
            <a:fillRect/>
          </a:stretch>
        </p:blipFill>
        <p:spPr>
          <a:xfrm>
            <a:off x="0" y="1"/>
            <a:ext cx="11877515" cy="6248400"/>
          </a:xfrm>
          <a:prstGeom prst="rect">
            <a:avLst/>
          </a:prstGeom>
        </p:spPr>
      </p:pic>
      <p:sp>
        <p:nvSpPr>
          <p:cNvPr id="4" name="Rectangle 3"/>
          <p:cNvSpPr/>
          <p:nvPr/>
        </p:nvSpPr>
        <p:spPr>
          <a:xfrm>
            <a:off x="36576" y="6211669"/>
            <a:ext cx="8839200" cy="646331"/>
          </a:xfrm>
          <a:prstGeom prst="rect">
            <a:avLst/>
          </a:prstGeom>
        </p:spPr>
        <p:txBody>
          <a:bodyPr wrap="square">
            <a:spAutoFit/>
          </a:bodyPr>
          <a:lstStyle/>
          <a:p>
            <a:r>
              <a:rPr lang="en-US" i="1" dirty="0" smtClean="0">
                <a:solidFill>
                  <a:srgbClr val="0070C0"/>
                </a:solidFill>
                <a:latin typeface="Arial" panose="020B0604020202020204" pitchFamily="34" charset="0"/>
              </a:rPr>
              <a:t>"</a:t>
            </a:r>
            <a:r>
              <a:rPr lang="en-US" i="1" dirty="0">
                <a:solidFill>
                  <a:srgbClr val="0070C0"/>
                </a:solidFill>
                <a:latin typeface="Arial" panose="020B0604020202020204" pitchFamily="34" charset="0"/>
              </a:rPr>
              <a:t>The innovation demonstrated by this patent will help to cost effectively address pressing needs for improved technology for wastewater treatment." </a:t>
            </a:r>
            <a:r>
              <a:rPr lang="en-US" i="1" dirty="0" smtClean="0">
                <a:solidFill>
                  <a:srgbClr val="0070C0"/>
                </a:solidFill>
                <a:latin typeface="Arial" panose="020B0604020202020204" pitchFamily="34" charset="0"/>
              </a:rPr>
              <a:t>- Dr. </a:t>
            </a:r>
            <a:r>
              <a:rPr lang="en-US" i="1" dirty="0" err="1" smtClean="0">
                <a:solidFill>
                  <a:srgbClr val="0070C0"/>
                </a:solidFill>
                <a:latin typeface="Arial" panose="020B0604020202020204" pitchFamily="34" charset="0"/>
              </a:rPr>
              <a:t>LeChevallier</a:t>
            </a:r>
            <a:endParaRPr lang="en-US" i="1" dirty="0">
              <a:solidFill>
                <a:srgbClr val="0070C0"/>
              </a:solidFill>
            </a:endParaRPr>
          </a:p>
        </p:txBody>
      </p:sp>
    </p:spTree>
    <p:extLst>
      <p:ext uri="{BB962C8B-B14F-4D97-AF65-F5344CB8AC3E}">
        <p14:creationId xmlns:p14="http://schemas.microsoft.com/office/powerpoint/2010/main" val="353918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066800"/>
          </a:xfrm>
        </p:spPr>
        <p:txBody>
          <a:bodyPr>
            <a:normAutofit/>
          </a:bodyPr>
          <a:lstStyle/>
          <a:p>
            <a:r>
              <a:rPr lang="en-US" sz="4000" dirty="0" smtClean="0"/>
              <a:t>Patents: 2 Truths and 1 Lie</a:t>
            </a:r>
            <a:endParaRPr lang="en-US" sz="4000" dirty="0"/>
          </a:p>
        </p:txBody>
      </p:sp>
      <p:sp>
        <p:nvSpPr>
          <p:cNvPr id="5" name="Content Placeholder 4"/>
          <p:cNvSpPr>
            <a:spLocks noGrp="1"/>
          </p:cNvSpPr>
          <p:nvPr>
            <p:ph idx="1"/>
          </p:nvPr>
        </p:nvSpPr>
        <p:spPr>
          <a:xfrm>
            <a:off x="-76200" y="990600"/>
            <a:ext cx="9296400" cy="5867400"/>
          </a:xfrm>
        </p:spPr>
        <p:txBody>
          <a:bodyPr>
            <a:normAutofit/>
          </a:bodyPr>
          <a:lstStyle/>
          <a:p>
            <a:r>
              <a:rPr lang="en-US" sz="2800" dirty="0" smtClean="0"/>
              <a:t>In groups of 3-4: </a:t>
            </a:r>
          </a:p>
          <a:p>
            <a:pPr lvl="1"/>
            <a:r>
              <a:rPr lang="en-US" sz="2400" dirty="0" smtClean="0"/>
              <a:t>Review the two patents that you have been provided with</a:t>
            </a:r>
          </a:p>
          <a:p>
            <a:pPr lvl="1"/>
            <a:r>
              <a:rPr lang="en-US" sz="2400" dirty="0" smtClean="0"/>
              <a:t>Develop a third patent that you feel is believable</a:t>
            </a:r>
          </a:p>
          <a:p>
            <a:pPr lvl="1"/>
            <a:r>
              <a:rPr lang="en-US" sz="2400" dirty="0" smtClean="0"/>
              <a:t>Discuss how you will present these 3 patents to other groups in the class to convince them that one of the real patents is a fabrication</a:t>
            </a:r>
          </a:p>
          <a:p>
            <a:pPr marL="457200" lvl="1" indent="0">
              <a:buNone/>
            </a:pPr>
            <a:endParaRPr lang="en-US" dirty="0" smtClean="0"/>
          </a:p>
          <a:p>
            <a:r>
              <a:rPr lang="en-US" sz="2800" dirty="0" smtClean="0"/>
              <a:t>As a class:</a:t>
            </a:r>
          </a:p>
          <a:p>
            <a:pPr lvl="1"/>
            <a:r>
              <a:rPr lang="en-US" sz="2400" dirty="0" smtClean="0"/>
              <a:t>Each group will present all three of their patents</a:t>
            </a:r>
          </a:p>
          <a:p>
            <a:pPr lvl="1"/>
            <a:r>
              <a:rPr lang="en-US" sz="2400" dirty="0" smtClean="0"/>
              <a:t>Students individually vote on which patent is fabricated </a:t>
            </a:r>
          </a:p>
          <a:p>
            <a:pPr lvl="1"/>
            <a:r>
              <a:rPr lang="en-US" sz="2400" dirty="0" smtClean="0"/>
              <a:t>Tally the votes and determine which team has convinced the highest number of individuals in the class that their patent is real</a:t>
            </a:r>
          </a:p>
          <a:p>
            <a:pPr marL="0" indent="0">
              <a:buNone/>
            </a:pPr>
            <a:endParaRPr lang="en-US" dirty="0" smtClean="0"/>
          </a:p>
        </p:txBody>
      </p:sp>
    </p:spTree>
    <p:extLst>
      <p:ext uri="{BB962C8B-B14F-4D97-AF65-F5344CB8AC3E}">
        <p14:creationId xmlns:p14="http://schemas.microsoft.com/office/powerpoint/2010/main" val="1715349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841</Words>
  <Application>Microsoft Office PowerPoint</Application>
  <PresentationFormat>On-screen Show (4:3)</PresentationFormat>
  <Paragraphs>80</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Intellectual Property</vt:lpstr>
      <vt:lpstr>Course Reminders &amp; Deadlines</vt:lpstr>
      <vt:lpstr>Intellectual Property: What is it1?</vt:lpstr>
      <vt:lpstr>Key Things to Know1</vt:lpstr>
      <vt:lpstr>Patent Application Process</vt:lpstr>
      <vt:lpstr>Patent Structure1</vt:lpstr>
      <vt:lpstr>PowerPoint Presentation</vt:lpstr>
      <vt:lpstr>Patents: 2 Truths and 1 Lie</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NSSAdmin</dc:creator>
  <cp:lastModifiedBy>Margaret E Hunter</cp:lastModifiedBy>
  <cp:revision>30</cp:revision>
  <dcterms:created xsi:type="dcterms:W3CDTF">2016-01-31T00:36:30Z</dcterms:created>
  <dcterms:modified xsi:type="dcterms:W3CDTF">2018-01-24T18:58:38Z</dcterms:modified>
</cp:coreProperties>
</file>