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0" r:id="rId2"/>
    <p:sldId id="331" r:id="rId3"/>
    <p:sldId id="312" r:id="rId4"/>
    <p:sldId id="317" r:id="rId5"/>
    <p:sldId id="31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89500" autoAdjust="0"/>
  </p:normalViewPr>
  <p:slideViewPr>
    <p:cSldViewPr>
      <p:cViewPr varScale="1">
        <p:scale>
          <a:sx n="116" d="100"/>
          <a:sy n="116" d="100"/>
        </p:scale>
        <p:origin x="21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E5BF1-DB45-4639-91DC-8B607290BD9F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C80DA-FE4A-4C4B-A542-1BD33B0145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9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0039-F855-4B75-A40A-75A6663C93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0039-F855-4B75-A40A-75A6663C93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9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0E0039-F855-4B75-A40A-75A6663C93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4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65FFE-3669-41CF-8BBF-78CDCE93963C}" type="datetimeFigureOut">
              <a:rPr lang="en-US" smtClean="0"/>
              <a:pPr/>
              <a:t>3/8/2018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E3A7-1860-4100-A077-0CA5B30AAE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://saferenvironment.wordpress.com/abou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gutek.scripts.mit.edu/terrascope/Alga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9144000" cy="1752600"/>
          </a:xfrm>
          <a:solidFill>
            <a:srgbClr val="339933"/>
          </a:solidFill>
          <a:ln w="57150">
            <a:solidFill>
              <a:srgbClr val="339D36"/>
            </a:solidFill>
          </a:ln>
        </p:spPr>
        <p:txBody>
          <a:bodyPr>
            <a:noAutofit/>
          </a:bodyPr>
          <a:lstStyle/>
          <a:p>
            <a:endParaRPr lang="en-US" sz="1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2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Kauser Jahan, P.E.</a:t>
            </a:r>
          </a:p>
          <a:p>
            <a:pPr algn="r"/>
            <a:r>
              <a:rPr lang="en-US" sz="29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Professor, Civil &amp; Environmental Engineering</a:t>
            </a:r>
          </a:p>
          <a:p>
            <a:endParaRPr lang="en-US" sz="29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11" descr="ru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96075" y="6355862"/>
            <a:ext cx="2447925" cy="502138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1447800"/>
            <a:ext cx="6172200" cy="1676400"/>
          </a:xfrm>
          <a:noFill/>
          <a:ln w="57150">
            <a:noFill/>
          </a:ln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Algae Grows the Future</a:t>
            </a:r>
            <a:endParaRPr lang="en-US" sz="7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Grand Challenges Facing the World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" name="Content Placeholder 3" descr="http://www.engineering.uiowa.edu/ess/sites/www.engineering.uiowa.edu.ess/files/images/lis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382000" cy="556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324600" y="6096000"/>
            <a:ext cx="2271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NAE Grand Challenges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-27074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What are Algae?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75" y="1115926"/>
            <a:ext cx="8229600" cy="524740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125"/>
              </a:spcBef>
            </a:pP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Aquatic, plant-like, </a:t>
            </a:r>
            <a:r>
              <a:rPr lang="en-US" sz="3000" dirty="0" smtClean="0">
                <a:solidFill>
                  <a:srgbClr val="FF0000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eukaryotic (well defined nucleus)</a:t>
            </a:r>
            <a:r>
              <a:rPr lang="en-US" sz="3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microorganisms </a:t>
            </a:r>
          </a:p>
          <a:p>
            <a:pPr>
              <a:spcBef>
                <a:spcPts val="1125"/>
              </a:spcBef>
            </a:pP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Can be simple unicellular species or complex multicellular species</a:t>
            </a:r>
          </a:p>
          <a:p>
            <a:pPr>
              <a:spcBef>
                <a:spcPts val="1125"/>
              </a:spcBef>
            </a:pP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Use photosynthesis to turn light energy into chemical energy</a:t>
            </a:r>
          </a:p>
          <a:p>
            <a:pPr>
              <a:spcBef>
                <a:spcPts val="1125"/>
              </a:spcBef>
            </a:pP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CO</a:t>
            </a:r>
            <a:r>
              <a:rPr lang="en-US" sz="3000" baseline="-25000" dirty="0">
                <a:latin typeface="+mn-lt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 + H</a:t>
            </a:r>
            <a:r>
              <a:rPr lang="en-US" sz="3000" baseline="-25000" dirty="0">
                <a:latin typeface="+mn-lt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O + Light Energy </a:t>
            </a: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  <a:sym typeface="Wingdings" pitchFamily="2" charset="2"/>
              </a:rPr>
              <a:t></a:t>
            </a: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 Biomass</a:t>
            </a:r>
          </a:p>
          <a:p>
            <a:pPr>
              <a:spcBef>
                <a:spcPts val="1125"/>
              </a:spcBef>
            </a:pP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Important role in aquatic food chain</a:t>
            </a:r>
          </a:p>
          <a:p>
            <a:pPr>
              <a:spcBef>
                <a:spcPts val="1125"/>
              </a:spcBef>
            </a:pP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Range from microscopic sizes to 50 meters long</a:t>
            </a:r>
          </a:p>
          <a:p>
            <a:pPr>
              <a:spcBef>
                <a:spcPts val="1125"/>
              </a:spcBef>
            </a:pPr>
            <a:r>
              <a:rPr lang="en-US" sz="3000" dirty="0">
                <a:latin typeface="+mn-lt"/>
                <a:ea typeface="Arial Unicode MS" pitchFamily="34" charset="-128"/>
                <a:cs typeface="Arial Unicode MS" pitchFamily="34" charset="-128"/>
              </a:rPr>
              <a:t>Produce 70% of air we </a:t>
            </a:r>
            <a:r>
              <a:rPr lang="en-US" sz="3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breathe</a:t>
            </a:r>
          </a:p>
          <a:p>
            <a:pPr>
              <a:spcBef>
                <a:spcPts val="1125"/>
              </a:spcBef>
            </a:pPr>
            <a:r>
              <a:rPr lang="en-US" sz="30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Negatively </a:t>
            </a:r>
            <a:r>
              <a:rPr lang="en-US" sz="3000" dirty="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charged organic matter with lipid/oil and protein</a:t>
            </a:r>
            <a:endParaRPr lang="en-US" sz="3000" dirty="0">
              <a:solidFill>
                <a:srgbClr val="FF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spcBef>
                <a:spcPts val="1125"/>
              </a:spcBef>
            </a:pPr>
            <a:endParaRPr lang="en-US" dirty="0" smtClean="0">
              <a:latin typeface="+mn-lt"/>
            </a:endParaRPr>
          </a:p>
          <a:p>
            <a:pPr>
              <a:spcBef>
                <a:spcPts val="1125"/>
              </a:spcBef>
            </a:pPr>
            <a:endParaRPr lang="en-US" dirty="0" smtClean="0">
              <a:latin typeface="+mn-lt"/>
            </a:endParaRPr>
          </a:p>
        </p:txBody>
      </p:sp>
      <p:sp>
        <p:nvSpPr>
          <p:cNvPr id="35842" name="AutoShape 2" descr="data:image/jpeg;base64,/9j/4AAQSkZJRgABAQAAAQABAAD/2wCEAAkGBxQTEhUUExQWFhUWGRcaGBgYGBgaGBwcGBoYHBoaHBwYHCggGBwlHBgXIjEhJSkrLi4uFx8zODMsNygtLiwBCgoKDg0OGxAQGywmHyQvLCw0NCwsLDQ0LCwsLCwsLCwsLCwsLCwsLCwsLCwsLCwsLCwsLCwsLCwsLCwsLCwsLP/AABEIALUBFgMBIgACEQEDEQH/xAAbAAACAwEBAQAAAAAAAAAAAAAEBQIDBgABB//EADkQAAEDAgQEAwcDBQACAwEAAAEAAhEDIQQSMUEFUWFxBiKBEzKRobHR8ELB4RUjUmLxFHIzkrI0/8QAGQEAAwEBAQAAAAAAAAAAAAAAAQIDAAQF/8QAIxEAAgICAgICAwEAAAAAAAAAAAECEQMhEjEiQRNRBDJhQv/aAAwDAQACEQMRAD8ASM4lLtZ/OSYv4i58AuMDYK3h3AhTbDrkxJ0/Amn9NpxlAAK8nlGL0eTRDg9c06gcTLd+x+yo8Z4MS2q1oIMNd15GeUfRE0+G5I5IrDut7N4lh0nVabvaHXXFnzmoC10ggDbl26ouhjCTubDXS30TnifhxzZLZLQSQQJjoRt3WexFMskXjfnZZNSJ7RbSruDjkdlme/yReKxbmCG5iREuvqduyEpvkZ4MjbforC91XLqSDee1lmtmKMKBZxNps2bTtK1nAsFHniw0nbt+yB8K8DLnZniw0B58ytFxHFtaMjB5efMpZJydIZL/AEwWlTYXaX5q11AQTqrsHSBG10U1rHWlFOgqNi0Ydjm5hryUMDiSyplmx+CdV8HlAPLWElx7YM9dfqr45XoLTj2S4rQAGYenTMfuhca2YZuBPrumeJbmo5tYSKlUOYHfmu7C9UPHoqLI1soVW8ronG4ZxdIBIXf+MQBK6PQ4uriHBW4caq3iDPOOyrobrGKSo5VZB5LiwrGIBq9a26tazqrG0jJ+Kxiui2GvH+ym2mQAY1lTALGltzJkk31v+6YDDh1CWkEtOg1ugBsp4NUDKFRx8znvytB0AaLk+pNlKpVFMgnzvPqihgxTpDd1OxHV1yfideiXU6JN41nX5KGWaViSZ753kyT8TCs/opeLac5umODwgptLn2Aufsl2P8QOuKUNGxXmTzSk6iJ12Tq8FqAQ36ISnTdTcJkXHbVVu43WBnOR0J3i9ky4fxoVv7dUDMfddFvVBZJrbNaZ3DcaC5zHjci+6B4zwzKQ5nulHcQ4eWPkHX8lWcNre0BpuuVfHk/1EK0JqWJyiFyHxGHIe4cly71NNFBvj+IAO1tGkoSniC45Ra1zM2QNZt9JRGFxBaXA6dv3Xj8aWjno0WDflGWZFpnW9tV5iod05JdRxf8Ajf8AeUZjHaIQtPYbGHCeIjNkqX2Dhr/Khx3w/Qe7MXAE3/xJ+FihMNRzEGQ0Dd2ltYA1VfG+JUTlBeXAaxYT3V6jZTkuOwzA+H6AOYOEjk9WM4ZQaSGidTrqeplJqPHKTLCmw8yQTbmV4PEjJByMI3IaQR2IQ8L6YvKA4r1pblaQ0HYD7IXE4eKIJHmmFfQ4hh3EAE03Wvq24kaqnilV7ALBwOjm3H8IucfRuy7ggy67jVeUj5ySJE7IfA1iWzG315Lm1SCQIAvJF9FzydsDfQ+dixlM6DVLscwEHlsgxVc45bd1fhmkiJHYfNWxdhc7CqDS2k4Rr0kJZhqILpLMncmOsSmuLLmMhpcDySihg6xN5A5uMn5r0cK/o66JcTxLnODQYHTkqHO83OFOvDTDSSdyVTiKuVvVdAwJiTmeTsoCqACh3uMc0XhcC58QDdZtIIG/EHZQzuK1OG8NtF6r4PLU/AJpR4LRA8tJ7+pgfVTeVBswBLuaJo1XRMref0enH/8AOfiFB3BKH+L2/MfRJ8xjIYHGh1N2YXbEEaxPzhW8LxozEEjKBqbX9E4r+FBLjTcHBwNtD/KQ1OGupSHi09inWVMDDsPjH5i1zRc7E3B77Jjh6AfWIEZR8VnxVaHNg9D+dE14RiR7XW8rk/JdxtE/aKfFGKl+T9A1vvulDKuQSGy3YnQxtor+KUPPUnSSbd0C6zSLi0xPXbkVwxSom3bJGrSqSCCx0SI5qimSACJBBHzVbcHMETBPvQY1uZRdWlkF/MHaT0M/un0ujGkwrjUotze8LEpdhXllcEHojuBvLmH0ulr74gd/ohi7aGCPEUMfMe9dcvfEplzey5dEJeI1lPEMGWvAmJEjkhW4YyC4m+y1hxFOoMpG9kNU9m2Dlnqbrl8lqhHH6YHg8NFzr2VuNrNY3O73RbuVNmIzQAIkx3WY8X8Tlwa3RlgOv3Twi2zJegTHcYfUfE2NoGw5JfjKznGNNLb23KqokG5HU9VKszN5gSb+qvSTAtSLaFI8zmiP4+qIpPgkQLWtvHRQw5GsEk7zChUonl2gpHt7ELnVyXG0A7jn2THh3FnMcGuu35fNAMcGm40gm/NSdVzMDhEi2mk79UrVmRq8cwANez3HRptzUK+FAgtcfMLGZ23Qvh/FW9jU9x4t+bFMH4RwhpHuzeeeh+EKNUU7QE6mWw4EZSACN5R+HrZDeb6W/IQtZwJAJgnaLdwp1CfdBgGBJ25eipGwDGnxV2YB8ZdjN1diKRFw4PCRjDOjYnl9I6JgHFwEiIFwNuS7sTHsFxTxcjXklNWoXG6Z4v3hyRHD+FZn5nDy7denddXKkURVwvhBd5n2b216DmtTTwjabZcRSZGv6j67L3FV2YZodUu8jysG35zWB8Q+IjUMuJMzYe6O3XuuPJm3SBKXHvs1mO8T0aLf7bAR/k4j481nsd45eSYfboI73Kw1fFlxMmVTn/OaT45P9mapvs1Z8YPmMz555j6WV+G8ZVGn33axDrj1WN+SkHdEfiQODXVn0rB+MWkw8A9W/Ypx/UKOIGUkGfz0XyOm64+KMoY9zCCLdeiWpInzkjccX4Fkpl9PzQbxr8NklweILagJtJ0Tnwz4jD/7b/1WB27L3xPwbL/dYDbUclnK1TH1JWgTimGzOzahw0+3JI61EZg4XuLfIhO8FxaG5XjN6JjRwlCsJBLHbxC5alH0Jxb6A8G/yOBIPTW3LoPslQwzqjwwaAnS41vfay07OEsZMOkfm68OKZSENA+qnC70jcX7IVIpsDR6oPhVDPULjqFCpU9oSATqmGDe2k25Em3xXTDG0v6FdiziLs7zGy5e1KJa8kfqXi6FCkGhwMHDiHN03UnYKRqAOpTDE4hue4iUOWBxO65l1ZnFIGOGyZnkjyscRHZfM+JVi95zHqvpfF6kUKkbtj6r5oWZiSSbT/xPj7sFpMkxsG1o1/dEUWANMTe33UaDWi50+f8AxEUnguyj3TfoZH1WkydFYuSI0Tr+mgNaQNRM8kqwpgknUGwTupxUZRaxFx+aKGTlaoInxOGDTOsm42KEqk2gRB073TR72mxAiP3shKxykXvPbsniwFmEqZHCDE3nke3otdXOYMcS45mjQTcGDb4LEU2w8XGsCO+vdb6mD7CkANjmJ2Ei/RZryGh7Ff8A48m067tI05SmTeHhzHEOLo1tefuvK7AS0+onTe4CsZmh2WItMAAHlB+KZWMqKcFTI8hm18wtHqj8ZDGQBYxc/dC0pDd3Xk72+Fl1etkFx5XXA1H8dlfHF9hQMzDmo9oaPRafC5KbC93u0xbqefeUp4G2QXx0Hc2+kqPi/iAYwUxowZj3/T8Sny5OMSidKzJ+J+MlxeT777Do3ksnUq9Z7qeLqlxMmfl8EO+d1PHClslGKltkXt0I9VJrVKnNxe3wUqYuFRspKTqjwshc1t/j/wAVz2iTBzfsvPok5EuR6GwJm5lVvGn15qexHquptO14/JWAtbPaFUtdyX03wvxgVmezqaxB6t/Lr5g517i5Wk8J1iKgudOX51SyMpcXY24rwY06hDdJVWGptbzB9YWg8U0yKTag1bY/sVmsDxi8ObKeMW1so4nuKxZJsXIehg6r5gOutDQa2znQ0dVKpxljTFNpPVK9dIXoDweCNMXaZKTcVFUv912UdCtFU4nU1ABRmCx+Yf3GoxbWwqSEnDa4yw43HNcnNbhtKrdvl6aLk/MNWGYlgdUsJICiaRDQfiVHh5aCXEm6JrVGzH6Tdcj0Np7F2Nw4ex7BqRI/PX5L5niaZDtNzfZfXKJ/xFid/wA6LG+KOG5KhqNIyuFhFpWjKmJJUrRm2tIALudu3XovSwtcLgkWAHJcBAlxmQdP3VlFzTbQ7HT4p2SLnOztsBbff+V6T5QbdtypvpAMsQHbtv8Avog6tU3hpkc+X8JFswTiHTYQIF+aCZSeJIM6G9+2uvomHDoqENzAW0sFXiajR5QJIJvtuLfJFOtAsq4cA54mS4kEQOvyC+h3Hs2ixDLjT3jb/wDJWa8K4EuIcQABJk7bkmU3xGKzuLhve+sD3R+/qqYocpN+isFqx8/DteM4IzNHuk+9bbpOyjVoQWioGsjaCRc78v8AqV0eIui8EfnxU6mOJuQ3pz+a6PhKMLxMC4EAzEE9vUWSnFYjaLD6qFTEyCMxJ5nQdkGXAuAHMSearGFASNf4fZDGDmS4+lh9CsN4vxYLqkxLnGB2sPkFvuCOFo2pk/Mr5l4nc0hs2IufUn5rkz/ukbI/FGbc6QL2C8cw9v5Xk22mbf8AFIPzeip0amui+jSDt4K4YcyB1svaMEX2CILgbbj6em6k2yDk+ihrb5e4sovzNkEQijRaRIiSbGVS2SYN+/5ohZrPKQzw0XcSPhyReDy5yHGIJ2n0Q4lpBFoXAOaZuDMzMoPZnsmXAES2ZMwR8EZwmvlqHvMcoMwl1SqJBB1Kt4S7+5JPO+qzXiCvZ9dxjRUw7xzYCO4WG4fhsvndsfjyC1/Dnf2QOdN30Cydd/nDRsbDqVaDOhu0MHUHVHAm5H6dh0TKhwYDzPt0VnCIptJfrElIeM8bNRxAs0GwB+q58mXdIXxirZpKVKhBEgeqExHCW3NN2beJWWqYwREmdwPuFGnjnseCyW9JvCnFyF5p+jQEuHvj7rkbg8Q2s2TZw15FcqLIw8b6KcNWEi5srcRTJIcNlOnhGAkGSR/i0x8UUKdMi+ZvcWR76DxA2uLtDpsp+yZVYab9DoTseSnWwoBAY6ZVjcOdSRPyQaQUmYzi3A3U3HQkaWtrodhZJa2HLIzWkyI9V9NzNcC1wDosBvHIcx0SnH+H2VIDZETA5eiS3EWUPow5cQL3nn8NV65thsbctxt8lo8X4ccP1A8wZv0QVDgLi/zE3/xCKlZPi0IW0X5pAI+y0PB+EPquAiZsBFvUj6JzgvDzWGfNH+Tjz6StJh8O8sy0sj2gXa2WuPoYJHZNHzdXRSONvsT1wGM9m24/W4fqP+I/1+qXvbPTmntfDQJAvuw6jslGLp7hejjioqkUBaj+qrLpVdQwqy5VoJcKoCoNb5KVNsq2ngjebLMxr/Dz/c/2Y5vqCfuF868VUspbM2kE9QSIW+4DYNIM5HA+hsfmAs74+4fDqjmidHgdHWPzC8/8jUkxciuJ88BupMYbx9F7UpmYIjZTotvYTHwTN6ElLVo9YwkclKg3tr6rqrJGuirY3RJ2hE7Qfk8pDRPNdkLpAF9ZgzHKFQHkX2Hf/quOPcdBb5/RTpikKNbtJ/B6qba4kg2F+aqcIbY9I3VTXWOZGrCeEXH7phwOlcnWLQl41/Zajwrw5z3t5EhzrQbemkrTeqBt6N7hqYaw8ms+ZWJwpJrGR+oracTr5KJixe6PQLHAQ5xOrTPx3VYrR0S1od8WB9kcs9/RYWpSdMmfzdfSxQNTDy3WJHdY3FO/1gzf97Litxm0SyRqmKmVmtHmue9iZ6IiownzZeWh07hUMwwc+2l43I6poH5QIEgXJ59E0nXQuqJYPF5NOW68V/COHGs55H8XXJG0FRk9o1L8S14EP9N/klDn5Ta/ay7B1SG6SRcQhG8QaXQWlsm95urxlsduxzTxABuNfQjsi8ZUjKOd56JKcUA4529j07I+niM7I1j3eY5T0MQknLdjReqKWUXGpJsNoTHE4nIwu2bzNyeQUMOQGF3OwG4PJZjxBj3F/syCALc7/n0U2+ToN8UeY/xDVcYaYnpKX4jF1pvUPPcR6K//AMaACSBYfHaUMIzQRO09+yKr0TcmeUMST75ncnleJgFMMLxh9Ih7SYnQyJ53SupwxzQSTaddunVe1KXswJdMXMaTpui0n0DaPpXDOJsxrQLNqx5XTqdg4deaVcQw17jzDW++/qsdwXi7mVAM2maO40kre8VxWZragH/zNIdbRzYk+oLT6LrwZWnxZdS5LfZm8RS3CGDbxClWe4SCd0bwcZiS73W3JXfyRgjh3DZ8xMNGpQ+K4vlP9pgy6F5u7vGgXcTx/thkacgBtrEDtqvMdgmBoyuzREmIknULACuB8VeXeeC10z5Yt0I30+CYeIcMalPNBLqcggbgiTHQjzD1Wcayox7A33TF9uttltMBiWubYh2otBmLlv8A7CSQNwXBQzQ5IK3o+QcVwWRwIMtdcH8/LoGnVImF9J8R8CHs81NuamTJA1b1H+vRYXiPDSwiLg3Ea/8AFxxlXjLshKNaYJhsQ0DzgGfjooNN7W5Kpzf5HJeKvFB4rtBdRwggTJ6/FUsO9/soZCJnXmvQZ3goUCtF1UADWT0U6FEnUECbHUeqGYURhi7RpIB15eqVqkK9EsHRBcL/AA1X1DwzTDWZgDmfAbOw5/C6yfh7w4Xw+fIPeJGvQcwt8cPkbIgEiGjkPulVN8imOLuzN+J+MD2rWNjKy3wXnvD2gAIIuur8AYTLniSjsDw8UxlDwRyKtzSQ8tncD4x7M5CfLsieKcEZiPPTcAT9eqU8S4G4XaddtkJhMfVonLdTnjjPaNeuMjyr4ZrNIMCRoQQArcH4fcY9oTA2BR39ZqxcIWpxRwuBdSeGX2JUL0PaD2UG5WiFyyzq1aoZAK8TrGkhub9DPDVMzbwIFu4SjEA5uuoty2R+EpHJmjUSouqZiAb721XPFiEG1nEZokDZGYbGMFiCAd9udvggq1ZgGWzXHZBurOY0sN+QtPodglkrNdG0oVxkziNWkzvyPyWK4piqZqOgm5met+qZcKByZcxIdlF9Rf8AYwkWPwhbUyGCQbg2+aMUhpS5JBdNxDWSJGvXX8+KrxLyWuLdZkgcivcRYBwGmkGfsqPat1l3wnTsil7EPX1D7MTPTmgnipm5Wm+8pix4ILm+WGyRySmvijcg3O3LuU8dmCH4INh1iLEgHT0Oy+i8Naw4WnmJ963O7T9l8pa8l2v3/lbfB1Kns2CCYJdEQbiASNt01NNNsaMqGlTB0XE+cXMIfiPDjTohrP1uBJHySx+HfclpEn5o/D4shrQ6XAajfurLJ9Mbl9iirU9mIdvJgfBGcIote0ue4gGQN7+mg0v1Rj8LSqggEEi9+RSyi0tqBh8o01t/K6YZFLQU7DnMa2GkzmFz0jT4H5rzg7BSYQwn3s3URumLnZCA4NcRBFo1FhyJCAqUg1xqWE3jUmdgFU1mq4Xj21Q9oj2g8xGgd/kRyJGU8ku4j4cp1QTSytcdWOsD25FKKVeoKgewezi9yJgC88g5Oz4gZlaHMzf7SBEdd1HLgUh7TVMwnGfDT2OPkc09bj0O6QV+G1Gi4nlHRfYDjG1B5Hgjdj4B+NwUHU4PTdd9Ijq3+FyuM4dOyfDej5LUwr4HlN1AYJ/+JX1F3BaLtnwNBf7KA4KwGW0z3P8AKT5pL0BKS6PnNHAvP6U74HwmXDPodhv91u3YWmW5XOA+CWVsS3Dg5GX/AMjqgsjfYHCuxy/E06LBJAj3WWF9iVmMdiMTVcXAyP8AUgoA4g1H5iZJ/N1pOHYWk0CYlNKfEZu9CzDMfHnLieyg/PqHWB3WgNWix27d7aLnso1RLSOyHzm4/wBFeE405hDagkfFMccxj2Z2iRuhsZwsRANuaG4ZXNJ5puuD8wipKW0C2tMpw7aeac3cSUc2jRHmSvjGALKkjRy94fSL/KJhW/ZXZmqHD8e1vuBch2cOyi5XKXiK2xa6q9pifIPp+6kKGU58wc07DUfZBNxguC2XAXVnD6gIc7zEG45A3sea5dpGB+JtpzYG8RKlgKAfUDicstgnUaWRdH+6HHLJaJE7CEC+s73WNuDMx8YRu1RhtgMQGvIMQDAIMgx9AUb4n4KXRWZIJbJjeLaLPcPe0ul151EfBfShHsaRGoNvhojjW6KY42mj5bjKjwWN0AiZtdVGmYM2FyZnbX0X0XivBadZs2p1OtmnsdvVZTG+FsQBAYSObfNbfRM012K8TRnsNXkiCfdg9j+yk+iA42HIfvKNb4eqNJ8jhcEE2kcjyWhw3BG0h7R0uqO0kaW+aOlv0LxYh4Hw0BwqVdRo2PhPZaKvxltMXEu5cgl2MrFlgZcdeiSVK8medjz9PgkcnN/wVNo2eH4w2oJc2PnBUq+HDgC2PzmsbhMfBOm0gzysVosDjxAERmSNuLGU77K61OKjarTb9Q6ggacpKN4tRa9ntGxmEadtVTiqXz1Chw9pyFj+o/CuyE9JhUirh+JtmfBAgX3O350VzsWJzkAtJhttSOXQJUzDl78jdG+9tqtUyjSY1jnuGZtuwO3yXZ8mhxS7CVapnYqmvhIaZuZIHxT48VuGtbI57KVbHgeV1NpB1Hf90nys1r7MthsNUDwNLz8kdT4q978jTAFvz5p+OHUamksO0Hn0BSfE8L9i6SZnffSySWRMzTqwo4tzNNOcbrqPEnGx+iCxDw6AYEXmVbgKuc5Rq29/qOcLkyMVcjziFMkgjXkhMc0uYJsBr9k7bSJIJI2QuNw3mdyspqQHF9iPh1FuaT1gI3E1miADpGnPdTxlNrdImANbhJsM+SRbLrc3Sy8tisk/iEk5iNI9YRHDKuaDJsdduSE9jlEuZJePLG06/BDU2OZoPt+dE1KqQDa4Z5JLHQRFj1Sbjbywt5jcdFPheK8zc1jIB5XU+PiSBHqjitMe7QZiH+0oB0XCC4XUy3OqY4CkBRF7boAgAlXTe0Zh9OianmXIzhWKbGmy8UG2VjCLVsw2DY4VL6GxB5deaZH/AOIhmUAbDed7/RLqFSo6ATObfZQ9vklmp+Sm9s57C21jklshxdEA2K7Gu8kunOLWEgjkY09Vz8cymWk2J1bytt6oHCtcMzmGQXaDW/OVv6EN4XiHOcIy7gg66+WDvdbnjNQsw9OOZ+QhZ3w4GvreVoi0kjU9jomvijiDQQwaNt6q/wCMrlZbHqLYEzijsoa7zA7O/Yo+nWa1s+cf+pSRzgYhMxw57miNOq9CaQG36OEVKjfeMQbkx6q3xNiSzI0XJnupVcKaAp1HNMEWJMW6R+688VUc7KdVt7EfH/i8zP2Gqg/sw7KupeCcxjf8soYeq7MRAtvA0HorW0CXOacw1I78kUykyPM8ZhckSb7BI5I50diQAHF7PM8NiBpG/wCyFGIggTpF+Q2iFVVrvc4kE8piVdw+lLg0zJ10/At0thY7xrzY72RnBHZnXiIk7hDcQaHthpuBE7Ifg5LA4nt3TY5aGWmMq+MGfK1onX+VOhSDzAN9TollFz6hc6w1ElM8JUbShztdgPunll4oK29hTeCOmzupUauGcAb3Bta3zVNTir3CQfT/AIhRxB0AuNif1KHztjNw9HPcQ6YMz6eia4QisCx400J+iFoY9jrEa77KziAhvls7Udk0ctmiq2gXifCQ0ggKOFwBDg5zhGkaW9E0w1bPSl4kjdAYbGgSHD66qyTkZ12OGsBBvHI8vuEuxdWWuG/58lZRxcOsCW7zy6IDxBSc17cg3300KPCgylaAMRic2YRtfZIc+QSDESCPzZXVmOzh4kNcbgbH9QRlfBSC5t7afmik2kRYLhK4B80lpB5/LlK6m+WQDYTY/mqswGAc7X5kCyd4Hgc3dqLmEG0aKb6BuC0DYv2cD3srOI4lpdJvBsN02Zh6TQRIJ+J/LqrC8NaHe0q6bDf+E0XTtj8X0TxJLKFhqleBquJuARvKP4j4rpsdla1pj1XYTxWzVzWR0F+yZZK7GfDqyumS0mLL1MRxnCVCQ5kEcjC8Qck9m4L1JHzqjXc27jJ2FxcI1j8wL4Ei55/NTxlF0Oa5pnZ2X8sgGgyQ2cx+MFRu9kT2s4m5F7zP0+SvwdF7jDLHYD7r2nwqo52VxsIN5WmwWHpYYZnXMWGqzl6Q0VZZhKJoguEkx84SltOpUqHM2eUq3iHiWTDW2TXgfEhEkXMBo7q2OTgh01dEMPgxTcTGZ3XRoV9TxHTZ5W/3XCxIOWmJ5HV3ol/ibiQf/aBDRuevJZllBrHEuzFwG58p+SMszl7Gcq6NFxDxGTNMtYYNtYH/ANlPD+IHtBp1mDIB7zdp6fZZLGUC6HNJvcR+XTLBVPa0i1xJNODflPzUpS1fYnJjmpSa8AtIcDcRBP1QFfCFtwBogajn0amamIbyI8p7p3geOsqj3A14PmabjlISOPuItL2JWUXG55+6NO5KZYSoymPNrudUdVNIRoATpcn+ErxlAl1m2nv9NQst6YKovrVPKQ2wnXWf5RrKBp0piZ0kXuluGwVTM17gQ0aQLd4RHFMXDhcwRc6aaKqS6QyX2MOF0jlMDuNkv4lVdmiNduys4FXIqFpJgad/3spcRoXM2Mx1M3UcvjIL2hPVxbmkCCAOv1KnRxWY+aSQDF5joOqJxtG42sJvY87HeECymB+x/YoKSaEGGFph0G4vrp8QneKdDRobAJHwrPN3EAmB/K0VRgczKQCZsTZaP7DQ6YNwSp53MMnMPQckLXrBpImDOp0+SbcJwuV7iTeEN/SfavLi4Dbnuu6DVlEtIGxGJe8eUWOkc0U976mZvQajSP4TenUpUGRaeR1PWBKW4njwIJgiNgAtlzKqsLSXbM9xDDvbLteYix/nqh6dV1Mi8NPPtotD/WqTgMwJBE30V9HhdGqP7bh21HzXMmn2IoJ9Mz/DKdSrUaXAZtbG0c4TrEPqMYWga7bqlnChQfclpGkJhR9nOpJkaq8YIyVFOBwmRvtanpPRZvxNxp7zDSA2YgHRaDxtjC1jWiwM6ch/K+bv964Jv8fVTauTBk14oqqAl1ie9x9UwZh3NgtE2v8AdE4+qA5gMaAgECeysOJGUwGt2LO4QlkbS0TZTgKbhJlpPUn66FcvcEw5BAI1gTtzhcpyew0Ft4k6w/dVVMac09Y5fRcuTcUAZVsa5oAECRNrJbXxDngEnX7rlySK9mR5VAAiPVG8MxjmARyn6rlyzboINWxGapdosCrcPUl+UgQ6/bouXJJGiVV3ltTLsjsMzLUDRoYBtqCvVyL6G9nnGqpyggkefLEnTp1XvCMK0vdzLYPrP2C5ckhpIIbiqQyt6y3rEkKeDIa6Be2/10XLlX0K+wurjyfKABH5+6o4hgmuo54ggz0/heLkarodNu7B+Et/udZIJ7CVdxJhc+ZgwduWy5clzfYH0LWvJJzQY0tz1XU6IkAaSuXKJMfcKwwy3up4+pEAcly5Xwdos9QGnCp9nJMwN0k4hxh4cGMhoMTGtz2XLlXNJ0wzbUVQBxCmWl/mJ073SHGEtPvON416fwuXLjxNshPTL+D0s0zuNdU0puNIwDeRcW1HL0Xq5aUnzD6NZXwwr4eXWc0EyOiy3Ca01w3aQuXL1/x+jql6Zf44ac7bkCACB1WZwXC2ObmJd5SLSvFy82cmrr7ObJ+7I44ioZiIICnTwwAkakt1vHVcuTPSonZXOTrJPyXq5cilYy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data:image/jpeg;base64,/9j/4AAQSkZJRgABAQAAAQABAAD/2wCEAAkGBxQTEhUUExQWFhUWGRcaGBgYGBgaGBwcGBoYHBoaHBwYHCggGBwlHBgXIjEhJSkrLi4uFx8zODMsNygtLiwBCgoKDg0OGxAQGywmHyQvLCw0NCwsLDQ0LCwsLCwsLCwsLCwsLCwsLCwsLCwsLCwsLCwsLCwsLCwsLCwsLCwsLP/AABEIALUBFgMBIgACEQEDEQH/xAAbAAACAwEBAQAAAAAAAAAAAAAEBQIDBgABB//EADkQAAEDAgQEAwcDBQACAwEAAAEAAhEDIQQSMUEFUWFxBiKBEzKRobHR8ELB4RUjUmLxFHIzkrI0/8QAGQEAAwEBAQAAAAAAAAAAAAAAAQIDAAQF/8QAIxEAAgICAgICAwEAAAAAAAAAAAECEQMhEjEiQRNRBDJhQv/aAAwDAQACEQMRAD8ASM4lLtZ/OSYv4i58AuMDYK3h3AhTbDrkxJ0/Amn9NpxlAAK8nlGL0eTRDg9c06gcTLd+x+yo8Z4MS2q1oIMNd15GeUfRE0+G5I5IrDut7N4lh0nVabvaHXXFnzmoC10ggDbl26ouhjCTubDXS30TnifhxzZLZLQSQQJjoRt3WexFMskXjfnZZNSJ7RbSruDjkdlme/yReKxbmCG5iREuvqduyEpvkZ4MjbforC91XLqSDee1lmtmKMKBZxNps2bTtK1nAsFHniw0nbt+yB8K8DLnZniw0B58ytFxHFtaMjB5efMpZJydIZL/AEwWlTYXaX5q11AQTqrsHSBG10U1rHWlFOgqNi0Ydjm5hryUMDiSyplmx+CdV8HlAPLWElx7YM9dfqr45XoLTj2S4rQAGYenTMfuhca2YZuBPrumeJbmo5tYSKlUOYHfmu7C9UPHoqLI1soVW8ronG4ZxdIBIXf+MQBK6PQ4uriHBW4caq3iDPOOyrobrGKSo5VZB5LiwrGIBq9a26tazqrG0jJ+Kxiui2GvH+ym2mQAY1lTALGltzJkk31v+6YDDh1CWkEtOg1ugBsp4NUDKFRx8znvytB0AaLk+pNlKpVFMgnzvPqihgxTpDd1OxHV1yfideiXU6JN41nX5KGWaViSZ753kyT8TCs/opeLac5umODwgptLn2Aufsl2P8QOuKUNGxXmTzSk6iJ12Tq8FqAQ36ISnTdTcJkXHbVVu43WBnOR0J3i9ky4fxoVv7dUDMfddFvVBZJrbNaZ3DcaC5zHjci+6B4zwzKQ5nulHcQ4eWPkHX8lWcNre0BpuuVfHk/1EK0JqWJyiFyHxGHIe4cly71NNFBvj+IAO1tGkoSniC45Ra1zM2QNZt9JRGFxBaXA6dv3Xj8aWjno0WDflGWZFpnW9tV5iod05JdRxf8Ajf8AeUZjHaIQtPYbGHCeIjNkqX2Dhr/Khx3w/Qe7MXAE3/xJ+FihMNRzEGQ0Dd2ltYA1VfG+JUTlBeXAaxYT3V6jZTkuOwzA+H6AOYOEjk9WM4ZQaSGidTrqeplJqPHKTLCmw8yQTbmV4PEjJByMI3IaQR2IQ8L6YvKA4r1pblaQ0HYD7IXE4eKIJHmmFfQ4hh3EAE03Wvq24kaqnilV7ALBwOjm3H8IucfRuy7ggy67jVeUj5ySJE7IfA1iWzG315Lm1SCQIAvJF9FzydsDfQ+dixlM6DVLscwEHlsgxVc45bd1fhmkiJHYfNWxdhc7CqDS2k4Rr0kJZhqILpLMncmOsSmuLLmMhpcDySihg6xN5A5uMn5r0cK/o66JcTxLnODQYHTkqHO83OFOvDTDSSdyVTiKuVvVdAwJiTmeTsoCqACh3uMc0XhcC58QDdZtIIG/EHZQzuK1OG8NtF6r4PLU/AJpR4LRA8tJ7+pgfVTeVBswBLuaJo1XRMref0enH/8AOfiFB3BKH+L2/MfRJ8xjIYHGh1N2YXbEEaxPzhW8LxozEEjKBqbX9E4r+FBLjTcHBwNtD/KQ1OGupSHi09inWVMDDsPjH5i1zRc7E3B77Jjh6AfWIEZR8VnxVaHNg9D+dE14RiR7XW8rk/JdxtE/aKfFGKl+T9A1vvulDKuQSGy3YnQxtor+KUPPUnSSbd0C6zSLi0xPXbkVwxSom3bJGrSqSCCx0SI5qimSACJBBHzVbcHMETBPvQY1uZRdWlkF/MHaT0M/un0ujGkwrjUotze8LEpdhXllcEHojuBvLmH0ulr74gd/ohi7aGCPEUMfMe9dcvfEplzey5dEJeI1lPEMGWvAmJEjkhW4YyC4m+y1hxFOoMpG9kNU9m2Dlnqbrl8lqhHH6YHg8NFzr2VuNrNY3O73RbuVNmIzQAIkx3WY8X8Tlwa3RlgOv3Twi2zJegTHcYfUfE2NoGw5JfjKznGNNLb23KqokG5HU9VKszN5gSb+qvSTAtSLaFI8zmiP4+qIpPgkQLWtvHRQw5GsEk7zChUonl2gpHt7ELnVyXG0A7jn2THh3FnMcGuu35fNAMcGm40gm/NSdVzMDhEi2mk79UrVmRq8cwANez3HRptzUK+FAgtcfMLGZ23Qvh/FW9jU9x4t+bFMH4RwhpHuzeeeh+EKNUU7QE6mWw4EZSACN5R+HrZDeb6W/IQtZwJAJgnaLdwp1CfdBgGBJ25eipGwDGnxV2YB8ZdjN1diKRFw4PCRjDOjYnl9I6JgHFwEiIFwNuS7sTHsFxTxcjXklNWoXG6Z4v3hyRHD+FZn5nDy7denddXKkURVwvhBd5n2b216DmtTTwjabZcRSZGv6j67L3FV2YZodUu8jysG35zWB8Q+IjUMuJMzYe6O3XuuPJm3SBKXHvs1mO8T0aLf7bAR/k4j481nsd45eSYfboI73Kw1fFlxMmVTn/OaT45P9mapvs1Z8YPmMz555j6WV+G8ZVGn33axDrj1WN+SkHdEfiQODXVn0rB+MWkw8A9W/Ypx/UKOIGUkGfz0XyOm64+KMoY9zCCLdeiWpInzkjccX4Fkpl9PzQbxr8NklweILagJtJ0Tnwz4jD/7b/1WB27L3xPwbL/dYDbUclnK1TH1JWgTimGzOzahw0+3JI61EZg4XuLfIhO8FxaG5XjN6JjRwlCsJBLHbxC5alH0Jxb6A8G/yOBIPTW3LoPslQwzqjwwaAnS41vfay07OEsZMOkfm68OKZSENA+qnC70jcX7IVIpsDR6oPhVDPULjqFCpU9oSATqmGDe2k25Em3xXTDG0v6FdiziLs7zGy5e1KJa8kfqXi6FCkGhwMHDiHN03UnYKRqAOpTDE4hue4iUOWBxO65l1ZnFIGOGyZnkjyscRHZfM+JVi95zHqvpfF6kUKkbtj6r5oWZiSSbT/xPj7sFpMkxsG1o1/dEUWANMTe33UaDWi50+f8AxEUnguyj3TfoZH1WkydFYuSI0Tr+mgNaQNRM8kqwpgknUGwTupxUZRaxFx+aKGTlaoInxOGDTOsm42KEqk2gRB073TR72mxAiP3shKxykXvPbsniwFmEqZHCDE3nke3otdXOYMcS45mjQTcGDb4LEU2w8XGsCO+vdb6mD7CkANjmJ2Ei/RZryGh7Ff8A48m067tI05SmTeHhzHEOLo1tefuvK7AS0+onTe4CsZmh2WItMAAHlB+KZWMqKcFTI8hm18wtHqj8ZDGQBYxc/dC0pDd3Xk72+Fl1etkFx5XXA1H8dlfHF9hQMzDmo9oaPRafC5KbC93u0xbqefeUp4G2QXx0Hc2+kqPi/iAYwUxowZj3/T8Sny5OMSidKzJ+J+MlxeT777Do3ksnUq9Z7qeLqlxMmfl8EO+d1PHClslGKltkXt0I9VJrVKnNxe3wUqYuFRspKTqjwshc1t/j/wAVz2iTBzfsvPok5EuR6GwJm5lVvGn15qexHquptO14/JWAtbPaFUtdyX03wvxgVmezqaxB6t/Lr5g517i5Wk8J1iKgudOX51SyMpcXY24rwY06hDdJVWGptbzB9YWg8U0yKTag1bY/sVmsDxi8ObKeMW1so4nuKxZJsXIehg6r5gOutDQa2znQ0dVKpxljTFNpPVK9dIXoDweCNMXaZKTcVFUv912UdCtFU4nU1ABRmCx+Yf3GoxbWwqSEnDa4yw43HNcnNbhtKrdvl6aLk/MNWGYlgdUsJICiaRDQfiVHh5aCXEm6JrVGzH6Tdcj0Np7F2Nw4ex7BqRI/PX5L5niaZDtNzfZfXKJ/xFid/wA6LG+KOG5KhqNIyuFhFpWjKmJJUrRm2tIALudu3XovSwtcLgkWAHJcBAlxmQdP3VlFzTbQ7HT4p2SLnOztsBbff+V6T5QbdtypvpAMsQHbtv8Avog6tU3hpkc+X8JFswTiHTYQIF+aCZSeJIM6G9+2uvomHDoqENzAW0sFXiajR5QJIJvtuLfJFOtAsq4cA54mS4kEQOvyC+h3Hs2ixDLjT3jb/wDJWa8K4EuIcQABJk7bkmU3xGKzuLhve+sD3R+/qqYocpN+isFqx8/DteM4IzNHuk+9bbpOyjVoQWioGsjaCRc78v8AqV0eIui8EfnxU6mOJuQ3pz+a6PhKMLxMC4EAzEE9vUWSnFYjaLD6qFTEyCMxJ5nQdkGXAuAHMSearGFASNf4fZDGDmS4+lh9CsN4vxYLqkxLnGB2sPkFvuCOFo2pk/Mr5l4nc0hs2IufUn5rkz/ukbI/FGbc6QL2C8cw9v5Xk22mbf8AFIPzeip0amui+jSDt4K4YcyB1svaMEX2CILgbbj6em6k2yDk+ihrb5e4sovzNkEQijRaRIiSbGVS2SYN+/5ohZrPKQzw0XcSPhyReDy5yHGIJ2n0Q4lpBFoXAOaZuDMzMoPZnsmXAES2ZMwR8EZwmvlqHvMcoMwl1SqJBB1Kt4S7+5JPO+qzXiCvZ9dxjRUw7xzYCO4WG4fhsvndsfjyC1/Dnf2QOdN30Cydd/nDRsbDqVaDOhu0MHUHVHAm5H6dh0TKhwYDzPt0VnCIptJfrElIeM8bNRxAs0GwB+q58mXdIXxirZpKVKhBEgeqExHCW3NN2beJWWqYwREmdwPuFGnjnseCyW9JvCnFyF5p+jQEuHvj7rkbg8Q2s2TZw15FcqLIw8b6KcNWEi5srcRTJIcNlOnhGAkGSR/i0x8UUKdMi+ZvcWR76DxA2uLtDpsp+yZVYab9DoTseSnWwoBAY6ZVjcOdSRPyQaQUmYzi3A3U3HQkaWtrodhZJa2HLIzWkyI9V9NzNcC1wDosBvHIcx0SnH+H2VIDZETA5eiS3EWUPow5cQL3nn8NV65thsbctxt8lo8X4ccP1A8wZv0QVDgLi/zE3/xCKlZPi0IW0X5pAI+y0PB+EPquAiZsBFvUj6JzgvDzWGfNH+Tjz6StJh8O8sy0sj2gXa2WuPoYJHZNHzdXRSONvsT1wGM9m24/W4fqP+I/1+qXvbPTmntfDQJAvuw6jslGLp7hejjioqkUBaj+qrLpVdQwqy5VoJcKoCoNb5KVNsq2ngjebLMxr/Dz/c/2Y5vqCfuF868VUspbM2kE9QSIW+4DYNIM5HA+hsfmAs74+4fDqjmidHgdHWPzC8/8jUkxciuJ88BupMYbx9F7UpmYIjZTotvYTHwTN6ElLVo9YwkclKg3tr6rqrJGuirY3RJ2hE7Qfk8pDRPNdkLpAF9ZgzHKFQHkX2Hf/quOPcdBb5/RTpikKNbtJ/B6qba4kg2F+aqcIbY9I3VTXWOZGrCeEXH7phwOlcnWLQl41/Zajwrw5z3t5EhzrQbemkrTeqBt6N7hqYaw8ms+ZWJwpJrGR+oracTr5KJixe6PQLHAQ5xOrTPx3VYrR0S1od8WB9kcs9/RYWpSdMmfzdfSxQNTDy3WJHdY3FO/1gzf97Litxm0SyRqmKmVmtHmue9iZ6IiownzZeWh07hUMwwc+2l43I6poH5QIEgXJ59E0nXQuqJYPF5NOW68V/COHGs55H8XXJG0FRk9o1L8S14EP9N/klDn5Ta/ay7B1SG6SRcQhG8QaXQWlsm95urxlsduxzTxABuNfQjsi8ZUjKOd56JKcUA4529j07I+niM7I1j3eY5T0MQknLdjReqKWUXGpJsNoTHE4nIwu2bzNyeQUMOQGF3OwG4PJZjxBj3F/syCALc7/n0U2+ToN8UeY/xDVcYaYnpKX4jF1pvUPPcR6K//AMaACSBYfHaUMIzQRO09+yKr0TcmeUMST75ncnleJgFMMLxh9Ih7SYnQyJ53SupwxzQSTaddunVe1KXswJdMXMaTpui0n0DaPpXDOJsxrQLNqx5XTqdg4deaVcQw17jzDW++/qsdwXi7mVAM2maO40kre8VxWZragH/zNIdbRzYk+oLT6LrwZWnxZdS5LfZm8RS3CGDbxClWe4SCd0bwcZiS73W3JXfyRgjh3DZ8xMNGpQ+K4vlP9pgy6F5u7vGgXcTx/thkacgBtrEDtqvMdgmBoyuzREmIknULACuB8VeXeeC10z5Yt0I30+CYeIcMalPNBLqcggbgiTHQjzD1Wcayox7A33TF9uttltMBiWubYh2otBmLlv8A7CSQNwXBQzQ5IK3o+QcVwWRwIMtdcH8/LoGnVImF9J8R8CHs81NuamTJA1b1H+vRYXiPDSwiLg3Ea/8AFxxlXjLshKNaYJhsQ0DzgGfjooNN7W5Kpzf5HJeKvFB4rtBdRwggTJ6/FUsO9/soZCJnXmvQZ3goUCtF1UADWT0U6FEnUECbHUeqGYURhi7RpIB15eqVqkK9EsHRBcL/AA1X1DwzTDWZgDmfAbOw5/C6yfh7w4Xw+fIPeJGvQcwt8cPkbIgEiGjkPulVN8imOLuzN+J+MD2rWNjKy3wXnvD2gAIIuur8AYTLniSjsDw8UxlDwRyKtzSQ8tncD4x7M5CfLsieKcEZiPPTcAT9eqU8S4G4XaddtkJhMfVonLdTnjjPaNeuMjyr4ZrNIMCRoQQArcH4fcY9oTA2BR39ZqxcIWpxRwuBdSeGX2JUL0PaD2UG5WiFyyzq1aoZAK8TrGkhub9DPDVMzbwIFu4SjEA5uuoty2R+EpHJmjUSouqZiAb721XPFiEG1nEZokDZGYbGMFiCAd9udvggq1ZgGWzXHZBurOY0sN+QtPodglkrNdG0oVxkziNWkzvyPyWK4piqZqOgm5met+qZcKByZcxIdlF9Rf8AYwkWPwhbUyGCQbg2+aMUhpS5JBdNxDWSJGvXX8+KrxLyWuLdZkgcivcRYBwGmkGfsqPat1l3wnTsil7EPX1D7MTPTmgnipm5Wm+8pix4ILm+WGyRySmvijcg3O3LuU8dmCH4INh1iLEgHT0Oy+i8Naw4WnmJ963O7T9l8pa8l2v3/lbfB1Kns2CCYJdEQbiASNt01NNNsaMqGlTB0XE+cXMIfiPDjTohrP1uBJHySx+HfclpEn5o/D4shrQ6XAajfurLJ9Mbl9iirU9mIdvJgfBGcIote0ue4gGQN7+mg0v1Rj8LSqggEEi9+RSyi0tqBh8o01t/K6YZFLQU7DnMa2GkzmFz0jT4H5rzg7BSYQwn3s3URumLnZCA4NcRBFo1FhyJCAqUg1xqWE3jUmdgFU1mq4Xj21Q9oj2g8xGgd/kRyJGU8ku4j4cp1QTSytcdWOsD25FKKVeoKgewezi9yJgC88g5Oz4gZlaHMzf7SBEdd1HLgUh7TVMwnGfDT2OPkc09bj0O6QV+G1Gi4nlHRfYDjG1B5Hgjdj4B+NwUHU4PTdd9Ijq3+FyuM4dOyfDej5LUwr4HlN1AYJ/+JX1F3BaLtnwNBf7KA4KwGW0z3P8AKT5pL0BKS6PnNHAvP6U74HwmXDPodhv91u3YWmW5XOA+CWVsS3Dg5GX/AMjqgsjfYHCuxy/E06LBJAj3WWF9iVmMdiMTVcXAyP8AUgoA4g1H5iZJ/N1pOHYWk0CYlNKfEZu9CzDMfHnLieyg/PqHWB3WgNWix27d7aLnso1RLSOyHzm4/wBFeE405hDagkfFMccxj2Z2iRuhsZwsRANuaG4ZXNJ5puuD8wipKW0C2tMpw7aeac3cSUc2jRHmSvjGALKkjRy94fSL/KJhW/ZXZmqHD8e1vuBch2cOyi5XKXiK2xa6q9pifIPp+6kKGU58wc07DUfZBNxguC2XAXVnD6gIc7zEG45A3sea5dpGB+JtpzYG8RKlgKAfUDicstgnUaWRdH+6HHLJaJE7CEC+s73WNuDMx8YRu1RhtgMQGvIMQDAIMgx9AUb4n4KXRWZIJbJjeLaLPcPe0ul151EfBfShHsaRGoNvhojjW6KY42mj5bjKjwWN0AiZtdVGmYM2FyZnbX0X0XivBadZs2p1OtmnsdvVZTG+FsQBAYSObfNbfRM012K8TRnsNXkiCfdg9j+yk+iA42HIfvKNb4eqNJ8jhcEE2kcjyWhw3BG0h7R0uqO0kaW+aOlv0LxYh4Hw0BwqVdRo2PhPZaKvxltMXEu5cgl2MrFlgZcdeiSVK8medjz9PgkcnN/wVNo2eH4w2oJc2PnBUq+HDgC2PzmsbhMfBOm0gzysVosDjxAERmSNuLGU77K61OKjarTb9Q6ggacpKN4tRa9ntGxmEadtVTiqXz1Chw9pyFj+o/CuyE9JhUirh+JtmfBAgX3O350VzsWJzkAtJhttSOXQJUzDl78jdG+9tqtUyjSY1jnuGZtuwO3yXZ8mhxS7CVapnYqmvhIaZuZIHxT48VuGtbI57KVbHgeV1NpB1Hf90nys1r7MthsNUDwNLz8kdT4q978jTAFvz5p+OHUamksO0Hn0BSfE8L9i6SZnffSySWRMzTqwo4tzNNOcbrqPEnGx+iCxDw6AYEXmVbgKuc5Rq29/qOcLkyMVcjziFMkgjXkhMc0uYJsBr9k7bSJIJI2QuNw3mdyspqQHF9iPh1FuaT1gI3E1miADpGnPdTxlNrdImANbhJsM+SRbLrc3Sy8tisk/iEk5iNI9YRHDKuaDJsdduSE9jlEuZJePLG06/BDU2OZoPt+dE1KqQDa4Z5JLHQRFj1Sbjbywt5jcdFPheK8zc1jIB5XU+PiSBHqjitMe7QZiH+0oB0XCC4XUy3OqY4CkBRF7boAgAlXTe0Zh9OianmXIzhWKbGmy8UG2VjCLVsw2DY4VL6GxB5deaZH/AOIhmUAbDed7/RLqFSo6ATObfZQ9vklmp+Sm9s57C21jklshxdEA2K7Gu8kunOLWEgjkY09Vz8cymWk2J1bytt6oHCtcMzmGQXaDW/OVv6EN4XiHOcIy7gg66+WDvdbnjNQsw9OOZ+QhZ3w4GvreVoi0kjU9jomvijiDQQwaNt6q/wCMrlZbHqLYEzijsoa7zA7O/Yo+nWa1s+cf+pSRzgYhMxw57miNOq9CaQG36OEVKjfeMQbkx6q3xNiSzI0XJnupVcKaAp1HNMEWJMW6R+688VUc7KdVt7EfH/i8zP2Gqg/sw7KupeCcxjf8soYeq7MRAtvA0HorW0CXOacw1I78kUykyPM8ZhckSb7BI5I50diQAHF7PM8NiBpG/wCyFGIggTpF+Q2iFVVrvc4kE8piVdw+lLg0zJ10/At0thY7xrzY72RnBHZnXiIk7hDcQaHthpuBE7Ifg5LA4nt3TY5aGWmMq+MGfK1onX+VOhSDzAN9TollFz6hc6w1ElM8JUbShztdgPunll4oK29hTeCOmzupUauGcAb3Bta3zVNTir3CQfT/AIhRxB0AuNif1KHztjNw9HPcQ6YMz6eia4QisCx400J+iFoY9jrEa77KziAhvls7Udk0ctmiq2gXifCQ0ggKOFwBDg5zhGkaW9E0w1bPSl4kjdAYbGgSHD66qyTkZ12OGsBBvHI8vuEuxdWWuG/58lZRxcOsCW7zy6IDxBSc17cg3300KPCgylaAMRic2YRtfZIc+QSDESCPzZXVmOzh4kNcbgbH9QRlfBSC5t7afmik2kRYLhK4B80lpB5/LlK6m+WQDYTY/mqswGAc7X5kCyd4Hgc3dqLmEG0aKb6BuC0DYv2cD3srOI4lpdJvBsN02Zh6TQRIJ+J/LqrC8NaHe0q6bDf+E0XTtj8X0TxJLKFhqleBquJuARvKP4j4rpsdla1pj1XYTxWzVzWR0F+yZZK7GfDqyumS0mLL1MRxnCVCQ5kEcjC8Qck9m4L1JHzqjXc27jJ2FxcI1j8wL4Ei55/NTxlF0Oa5pnZ2X8sgGgyQ2cx+MFRu9kT2s4m5F7zP0+SvwdF7jDLHYD7r2nwqo52VxsIN5WmwWHpYYZnXMWGqzl6Q0VZZhKJoguEkx84SltOpUqHM2eUq3iHiWTDW2TXgfEhEkXMBo7q2OTgh01dEMPgxTcTGZ3XRoV9TxHTZ5W/3XCxIOWmJ5HV3ol/ibiQf/aBDRuevJZllBrHEuzFwG58p+SMszl7Gcq6NFxDxGTNMtYYNtYH/ANlPD+IHtBp1mDIB7zdp6fZZLGUC6HNJvcR+XTLBVPa0i1xJNODflPzUpS1fYnJjmpSa8AtIcDcRBP1QFfCFtwBogajn0amamIbyI8p7p3geOsqj3A14PmabjlISOPuItL2JWUXG55+6NO5KZYSoymPNrudUdVNIRoATpcn+ErxlAl1m2nv9NQst6YKovrVPKQ2wnXWf5RrKBp0piZ0kXuluGwVTM17gQ0aQLd4RHFMXDhcwRc6aaKqS6QyX2MOF0jlMDuNkv4lVdmiNduys4FXIqFpJgad/3spcRoXM2Mx1M3UcvjIL2hPVxbmkCCAOv1KnRxWY+aSQDF5joOqJxtG42sJvY87HeECymB+x/YoKSaEGGFph0G4vrp8QneKdDRobAJHwrPN3EAmB/K0VRgczKQCZsTZaP7DQ6YNwSp53MMnMPQckLXrBpImDOp0+SbcJwuV7iTeEN/SfavLi4Dbnuu6DVlEtIGxGJe8eUWOkc0U976mZvQajSP4TenUpUGRaeR1PWBKW4njwIJgiNgAtlzKqsLSXbM9xDDvbLteYix/nqh6dV1Mi8NPPtotD/WqTgMwJBE30V9HhdGqP7bh21HzXMmn2IoJ9Mz/DKdSrUaXAZtbG0c4TrEPqMYWga7bqlnChQfclpGkJhR9nOpJkaq8YIyVFOBwmRvtanpPRZvxNxp7zDSA2YgHRaDxtjC1jWiwM6ch/K+bv964Jv8fVTauTBk14oqqAl1ie9x9UwZh3NgtE2v8AdE4+qA5gMaAgECeysOJGUwGt2LO4QlkbS0TZTgKbhJlpPUn66FcvcEw5BAI1gTtzhcpyew0Ft4k6w/dVVMac09Y5fRcuTcUAZVsa5oAECRNrJbXxDngEnX7rlySK9mR5VAAiPVG8MxjmARyn6rlyzboINWxGapdosCrcPUl+UgQ6/bouXJJGiVV3ltTLsjsMzLUDRoYBtqCvVyL6G9nnGqpyggkefLEnTp1XvCMK0vdzLYPrP2C5ckhpIIbiqQyt6y3rEkKeDIa6Be2/10XLlX0K+wurjyfKABH5+6o4hgmuo54ggz0/heLkarodNu7B+Et/udZIJ7CVdxJhc+ZgwduWy5clzfYH0LWvJJzQY0tz1XU6IkAaSuXKJMfcKwwy3up4+pEAcly5Xwdos9QGnCp9nJMwN0k4hxh4cGMhoMTGtz2XLlXNJ0wzbUVQBxCmWl/mJ073SHGEtPvON416fwuXLjxNshPTL+D0s0zuNdU0puNIwDeRcW1HL0Xq5aUnzD6NZXwwr4eXWc0EyOiy3Ca01w3aQuXL1/x+jql6Zf44ac7bkCACB1WZwXC2ObmJd5SLSvFy82cmrr7ObJ+7I44ioZiIICnTwwAkakt1vHVcuTPSonZXOTrJPyXq5cilYy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5846" name="Picture 6" descr="http://krisdedecker.typepad.com/photos/uncategorized/2008/04/04/alga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352800"/>
            <a:ext cx="1524000" cy="993531"/>
          </a:xfrm>
          <a:prstGeom prst="rect">
            <a:avLst/>
          </a:prstGeom>
          <a:noFill/>
        </p:spPr>
      </p:pic>
      <p:pic>
        <p:nvPicPr>
          <p:cNvPr id="35848" name="Picture 8" descr="http://www.environmentalleverage.com/images/algae%20web/algae%20species/algae%20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39417" y="7937"/>
            <a:ext cx="1295400" cy="971550"/>
          </a:xfrm>
          <a:prstGeom prst="rect">
            <a:avLst/>
          </a:prstGeom>
          <a:noFill/>
        </p:spPr>
      </p:pic>
      <p:pic>
        <p:nvPicPr>
          <p:cNvPr id="35850" name="Picture 10" descr="Illustration of some of the microalgae speci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219200" cy="975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1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Growth Needs of Algae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+mj-lt"/>
              </a:rPr>
              <a:t>Light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+mj-lt"/>
              </a:rPr>
              <a:t>WATER </a:t>
            </a:r>
          </a:p>
          <a:p>
            <a:r>
              <a:rPr lang="en-US" dirty="0" smtClean="0">
                <a:latin typeface="+mj-lt"/>
              </a:rPr>
              <a:t>CO</a:t>
            </a:r>
            <a:r>
              <a:rPr lang="en-US" baseline="-25000" dirty="0" smtClean="0">
                <a:latin typeface="+mj-lt"/>
              </a:rPr>
              <a:t>2 </a:t>
            </a:r>
            <a:r>
              <a:rPr lang="en-US" dirty="0" smtClean="0">
                <a:latin typeface="+mj-lt"/>
              </a:rPr>
              <a:t>(available in air</a:t>
            </a:r>
            <a:r>
              <a:rPr lang="en-US" dirty="0"/>
              <a:t> 0.04</a:t>
            </a:r>
            <a:r>
              <a:rPr lang="en-US" dirty="0" smtClean="0"/>
              <a:t>%)</a:t>
            </a:r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Nitrogen</a:t>
            </a:r>
          </a:p>
          <a:p>
            <a:r>
              <a:rPr lang="en-US" dirty="0" smtClean="0">
                <a:latin typeface="+mj-lt"/>
              </a:rPr>
              <a:t>Phosphorus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Temperature </a:t>
            </a:r>
          </a:p>
          <a:p>
            <a:r>
              <a:rPr lang="en-US" dirty="0" smtClean="0">
                <a:latin typeface="+mj-lt"/>
              </a:rPr>
              <a:t>pH</a:t>
            </a:r>
          </a:p>
          <a:p>
            <a:r>
              <a:rPr lang="en-US" dirty="0" smtClean="0">
                <a:latin typeface="+mj-lt"/>
              </a:rPr>
              <a:t>Trace nutrients including potassium, calcium, iron, magnesium, etc. </a:t>
            </a:r>
          </a:p>
          <a:p>
            <a:r>
              <a:rPr lang="en-US" dirty="0" smtClean="0">
                <a:latin typeface="+mj-lt"/>
              </a:rPr>
              <a:t>Aeration and mixing</a:t>
            </a:r>
          </a:p>
        </p:txBody>
      </p:sp>
      <p:pic>
        <p:nvPicPr>
          <p:cNvPr id="4" name="Content Placeholder 9" descr="Simple-photosynthesis-overvi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1269" y="76200"/>
            <a:ext cx="2215557" cy="29916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5" name="Right Brace 4"/>
          <p:cNvSpPr/>
          <p:nvPr/>
        </p:nvSpPr>
        <p:spPr>
          <a:xfrm>
            <a:off x="2971800" y="2743200"/>
            <a:ext cx="228600" cy="533400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93636" y="2825234"/>
            <a:ext cx="1278363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NUTRIENTS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63351" y="1389422"/>
            <a:ext cx="2116565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Needs lots of water</a:t>
            </a:r>
          </a:p>
          <a:p>
            <a:endParaRPr lang="en-US" dirty="0"/>
          </a:p>
          <a:p>
            <a:r>
              <a:rPr lang="en-US" dirty="0" smtClean="0"/>
              <a:t>Greenhouse gases</a:t>
            </a:r>
          </a:p>
          <a:p>
            <a:r>
              <a:rPr lang="en-US" dirty="0" smtClean="0"/>
              <a:t>Pollution</a:t>
            </a:r>
          </a:p>
          <a:p>
            <a:endParaRPr lang="en-US" dirty="0" smtClean="0"/>
          </a:p>
          <a:p>
            <a:r>
              <a:rPr lang="en-US" dirty="0" smtClean="0"/>
              <a:t>Water quality impairment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221" y="24679"/>
            <a:ext cx="6840071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The Algae Use </a:t>
            </a:r>
            <a:r>
              <a:rPr lang="en-US" b="1" dirty="0" smtClean="0">
                <a:solidFill>
                  <a:srgbClr val="FFFF00"/>
                </a:solidFill>
              </a:rPr>
              <a:t>Cycle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http://saferenvironment.files.wordpress.com/2008/10/algae_biodiesel.jpg?w=500&amp;h=35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8709" y="1039094"/>
            <a:ext cx="6230471" cy="5089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6400800"/>
            <a:ext cx="7412222" cy="288541"/>
          </a:xfrm>
          <a:prstGeom prst="rect">
            <a:avLst/>
          </a:prstGeom>
          <a:noFill/>
        </p:spPr>
        <p:txBody>
          <a:bodyPr wrap="none" lIns="57150" tIns="28575" rIns="57150" bIns="28575" rtlCol="0">
            <a:spAutoFit/>
          </a:bodyPr>
          <a:lstStyle/>
          <a:p>
            <a:r>
              <a:rPr lang="en-US" sz="1500" b="1" i="1" dirty="0"/>
              <a:t>Sharma, P.D. website accessed 12/17/2011 </a:t>
            </a:r>
            <a:r>
              <a:rPr lang="en-US" sz="1500" b="1" i="1" dirty="0">
                <a:hlinkClick r:id="rId4"/>
              </a:rPr>
              <a:t>http://saferenvironment.wordpress.com/about/</a:t>
            </a:r>
            <a:endParaRPr lang="en-US" sz="1500" b="1" i="1" dirty="0"/>
          </a:p>
        </p:txBody>
      </p:sp>
      <p:pic>
        <p:nvPicPr>
          <p:cNvPr id="5122" name="Picture 2" descr="http://db.desertbiofuels.org/wikiroot/images/2/2c/Figure_1.5_Algal_Products_and_Solutions_Rn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30" y="24677"/>
            <a:ext cx="3142129" cy="322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29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157</Words>
  <Application>Microsoft Office PowerPoint</Application>
  <PresentationFormat>On-screen Show (4:3)</PresentationFormat>
  <Paragraphs>40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Wingdings</vt:lpstr>
      <vt:lpstr>Office Theme</vt:lpstr>
      <vt:lpstr>Algae Grows the Future</vt:lpstr>
      <vt:lpstr>Grand Challenges Facing the World</vt:lpstr>
      <vt:lpstr>What are Algae?</vt:lpstr>
      <vt:lpstr>Growth Needs of Algae</vt:lpstr>
      <vt:lpstr>The Algae Use Cycle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Algae-derived biofuels: observations on Scenedesmus dimorphus growth with respect to different sources of nitrogen</dc:title>
  <dc:creator>Owner</dc:creator>
  <cp:lastModifiedBy>Jahan, Kauser</cp:lastModifiedBy>
  <cp:revision>186</cp:revision>
  <dcterms:created xsi:type="dcterms:W3CDTF">2011-11-21T04:32:10Z</dcterms:created>
  <dcterms:modified xsi:type="dcterms:W3CDTF">2018-03-08T13:49:32Z</dcterms:modified>
</cp:coreProperties>
</file>