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 id="2147483714" r:id="rId2"/>
    <p:sldMasterId id="2147483727" r:id="rId3"/>
  </p:sldMasterIdLst>
  <p:notesMasterIdLst>
    <p:notesMasterId r:id="rId31"/>
  </p:notesMasterIdLst>
  <p:handoutMasterIdLst>
    <p:handoutMasterId r:id="rId32"/>
  </p:handoutMasterIdLst>
  <p:sldIdLst>
    <p:sldId id="257" r:id="rId4"/>
    <p:sldId id="320" r:id="rId5"/>
    <p:sldId id="349" r:id="rId6"/>
    <p:sldId id="382" r:id="rId7"/>
    <p:sldId id="370" r:id="rId8"/>
    <p:sldId id="313" r:id="rId9"/>
    <p:sldId id="368" r:id="rId10"/>
    <p:sldId id="347" r:id="rId11"/>
    <p:sldId id="377" r:id="rId12"/>
    <p:sldId id="378" r:id="rId13"/>
    <p:sldId id="379" r:id="rId14"/>
    <p:sldId id="374" r:id="rId15"/>
    <p:sldId id="375" r:id="rId16"/>
    <p:sldId id="362" r:id="rId17"/>
    <p:sldId id="340" r:id="rId18"/>
    <p:sldId id="353" r:id="rId19"/>
    <p:sldId id="355" r:id="rId20"/>
    <p:sldId id="367" r:id="rId21"/>
    <p:sldId id="376" r:id="rId22"/>
    <p:sldId id="357" r:id="rId23"/>
    <p:sldId id="366" r:id="rId24"/>
    <p:sldId id="372" r:id="rId25"/>
    <p:sldId id="282" r:id="rId26"/>
    <p:sldId id="291" r:id="rId27"/>
    <p:sldId id="345" r:id="rId28"/>
    <p:sldId id="380" r:id="rId29"/>
    <p:sldId id="381" r:id="rId30"/>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CCCCFF"/>
    <a:srgbClr val="FFCC00"/>
    <a:srgbClr val="990000"/>
    <a:srgbClr val="0099FF"/>
    <a:srgbClr val="CC00CC"/>
    <a:srgbClr val="CC00FF"/>
    <a:srgbClr val="33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41" autoAdjust="0"/>
    <p:restoredTop sz="86422" autoAdjust="0"/>
  </p:normalViewPr>
  <p:slideViewPr>
    <p:cSldViewPr>
      <p:cViewPr varScale="1">
        <p:scale>
          <a:sx n="94" d="100"/>
          <a:sy n="94" d="100"/>
        </p:scale>
        <p:origin x="-684" y="-10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2098" cy="464205"/>
          </a:xfrm>
          <a:prstGeom prst="rect">
            <a:avLst/>
          </a:prstGeom>
        </p:spPr>
        <p:txBody>
          <a:bodyPr vert="horz" lIns="87316" tIns="43658" rIns="87316" bIns="43658" rtlCol="0"/>
          <a:lstStyle>
            <a:lvl1pPr algn="l">
              <a:defRPr sz="1100"/>
            </a:lvl1pPr>
          </a:lstStyle>
          <a:p>
            <a:endParaRPr lang="en-US"/>
          </a:p>
        </p:txBody>
      </p:sp>
      <p:sp>
        <p:nvSpPr>
          <p:cNvPr id="3" name="Date Placeholder 2"/>
          <p:cNvSpPr>
            <a:spLocks noGrp="1"/>
          </p:cNvSpPr>
          <p:nvPr>
            <p:ph type="dt" sz="quarter" idx="1"/>
          </p:nvPr>
        </p:nvSpPr>
        <p:spPr>
          <a:xfrm>
            <a:off x="3884414" y="1"/>
            <a:ext cx="2972098" cy="464205"/>
          </a:xfrm>
          <a:prstGeom prst="rect">
            <a:avLst/>
          </a:prstGeom>
        </p:spPr>
        <p:txBody>
          <a:bodyPr vert="horz" lIns="87316" tIns="43658" rIns="87316" bIns="43658" rtlCol="0"/>
          <a:lstStyle>
            <a:lvl1pPr algn="r">
              <a:defRPr sz="1100"/>
            </a:lvl1pPr>
          </a:lstStyle>
          <a:p>
            <a:fld id="{D1B3791B-A363-4F1C-B76D-7FE8B86A0E68}" type="datetimeFigureOut">
              <a:rPr lang="en-US" smtClean="0"/>
              <a:pPr/>
              <a:t>8/25/2014</a:t>
            </a:fld>
            <a:endParaRPr lang="en-US"/>
          </a:p>
        </p:txBody>
      </p:sp>
      <p:sp>
        <p:nvSpPr>
          <p:cNvPr id="4" name="Footer Placeholder 3"/>
          <p:cNvSpPr>
            <a:spLocks noGrp="1"/>
          </p:cNvSpPr>
          <p:nvPr>
            <p:ph type="ftr" sz="quarter" idx="2"/>
          </p:nvPr>
        </p:nvSpPr>
        <p:spPr>
          <a:xfrm>
            <a:off x="0" y="8830659"/>
            <a:ext cx="2972098" cy="464205"/>
          </a:xfrm>
          <a:prstGeom prst="rect">
            <a:avLst/>
          </a:prstGeom>
        </p:spPr>
        <p:txBody>
          <a:bodyPr vert="horz" lIns="87316" tIns="43658" rIns="87316" bIns="43658" rtlCol="0" anchor="b"/>
          <a:lstStyle>
            <a:lvl1pPr algn="l">
              <a:defRPr sz="1100"/>
            </a:lvl1pPr>
          </a:lstStyle>
          <a:p>
            <a:endParaRPr lang="en-US"/>
          </a:p>
        </p:txBody>
      </p:sp>
      <p:sp>
        <p:nvSpPr>
          <p:cNvPr id="5" name="Slide Number Placeholder 4"/>
          <p:cNvSpPr>
            <a:spLocks noGrp="1"/>
          </p:cNvSpPr>
          <p:nvPr>
            <p:ph type="sldNum" sz="quarter" idx="3"/>
          </p:nvPr>
        </p:nvSpPr>
        <p:spPr>
          <a:xfrm>
            <a:off x="3884414" y="8830659"/>
            <a:ext cx="2972098" cy="464205"/>
          </a:xfrm>
          <a:prstGeom prst="rect">
            <a:avLst/>
          </a:prstGeom>
        </p:spPr>
        <p:txBody>
          <a:bodyPr vert="horz" lIns="87316" tIns="43658" rIns="87316" bIns="43658" rtlCol="0" anchor="b"/>
          <a:lstStyle>
            <a:lvl1pPr algn="r">
              <a:defRPr sz="1100"/>
            </a:lvl1pPr>
          </a:lstStyle>
          <a:p>
            <a:fld id="{5064FE79-EF48-4C05-B726-862F5A94441E}" type="slidenum">
              <a:rPr lang="en-US" smtClean="0"/>
              <a:pPr/>
              <a:t>‹#›</a:t>
            </a:fld>
            <a:endParaRPr lang="en-US"/>
          </a:p>
        </p:txBody>
      </p:sp>
    </p:spTree>
    <p:extLst>
      <p:ext uri="{BB962C8B-B14F-4D97-AF65-F5344CB8AC3E}">
        <p14:creationId xmlns:p14="http://schemas.microsoft.com/office/powerpoint/2010/main" val="2464293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1"/>
            <a:ext cx="2972098" cy="464205"/>
          </a:xfrm>
          <a:prstGeom prst="rect">
            <a:avLst/>
          </a:prstGeom>
          <a:noFill/>
          <a:ln w="9525">
            <a:noFill/>
            <a:miter lim="800000"/>
            <a:headEnd/>
            <a:tailEnd/>
          </a:ln>
          <a:effectLst/>
        </p:spPr>
        <p:txBody>
          <a:bodyPr vert="horz" wrap="square" lIns="92302" tIns="46151" rIns="92302" bIns="46151" numCol="1" anchor="t" anchorCtr="0" compatLnSpc="1">
            <a:prstTxWarp prst="textNoShape">
              <a:avLst/>
            </a:prstTxWarp>
          </a:bodyPr>
          <a:lstStyle>
            <a:lvl1pPr>
              <a:defRPr sz="1200"/>
            </a:lvl1pPr>
          </a:lstStyle>
          <a:p>
            <a:pPr>
              <a:defRPr/>
            </a:pPr>
            <a:endParaRPr lang="en-US"/>
          </a:p>
        </p:txBody>
      </p:sp>
      <p:sp>
        <p:nvSpPr>
          <p:cNvPr id="37891" name="Rectangle 3"/>
          <p:cNvSpPr>
            <a:spLocks noGrp="1" noChangeArrowheads="1"/>
          </p:cNvSpPr>
          <p:nvPr>
            <p:ph type="dt" idx="1"/>
          </p:nvPr>
        </p:nvSpPr>
        <p:spPr bwMode="auto">
          <a:xfrm>
            <a:off x="3884414" y="1"/>
            <a:ext cx="2972098" cy="464205"/>
          </a:xfrm>
          <a:prstGeom prst="rect">
            <a:avLst/>
          </a:prstGeom>
          <a:noFill/>
          <a:ln w="9525">
            <a:noFill/>
            <a:miter lim="800000"/>
            <a:headEnd/>
            <a:tailEnd/>
          </a:ln>
          <a:effectLst/>
        </p:spPr>
        <p:txBody>
          <a:bodyPr vert="horz" wrap="square" lIns="92302" tIns="46151" rIns="92302" bIns="46151" numCol="1" anchor="t" anchorCtr="0" compatLnSpc="1">
            <a:prstTxWarp prst="textNoShape">
              <a:avLst/>
            </a:prstTxWarp>
          </a:bodyPr>
          <a:lstStyle>
            <a:lvl1pPr algn="r">
              <a:defRPr sz="1200"/>
            </a:lvl1pPr>
          </a:lstStyle>
          <a:p>
            <a:pPr>
              <a:defRPr/>
            </a:pPr>
            <a:endParaRPr lang="en-US"/>
          </a:p>
        </p:txBody>
      </p:sp>
      <p:sp>
        <p:nvSpPr>
          <p:cNvPr id="21508" name="Rectangle 4"/>
          <p:cNvSpPr>
            <a:spLocks noGrp="1" noRot="1" noChangeAspect="1" noChangeArrowheads="1" noTextEdit="1"/>
          </p:cNvSpPr>
          <p:nvPr>
            <p:ph type="sldImg" idx="2"/>
          </p:nvPr>
        </p:nvSpPr>
        <p:spPr bwMode="auto">
          <a:xfrm>
            <a:off x="1106488" y="698500"/>
            <a:ext cx="4646612" cy="348615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686098" y="4416099"/>
            <a:ext cx="5485805" cy="4182457"/>
          </a:xfrm>
          <a:prstGeom prst="rect">
            <a:avLst/>
          </a:prstGeom>
          <a:noFill/>
          <a:ln w="9525">
            <a:noFill/>
            <a:miter lim="800000"/>
            <a:headEnd/>
            <a:tailEnd/>
          </a:ln>
          <a:effectLst/>
        </p:spPr>
        <p:txBody>
          <a:bodyPr vert="horz" wrap="square" lIns="92302" tIns="46151" rIns="92302" bIns="4615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7894" name="Rectangle 6"/>
          <p:cNvSpPr>
            <a:spLocks noGrp="1" noChangeArrowheads="1"/>
          </p:cNvSpPr>
          <p:nvPr>
            <p:ph type="ftr" sz="quarter" idx="4"/>
          </p:nvPr>
        </p:nvSpPr>
        <p:spPr bwMode="auto">
          <a:xfrm>
            <a:off x="0" y="8830659"/>
            <a:ext cx="2972098" cy="464205"/>
          </a:xfrm>
          <a:prstGeom prst="rect">
            <a:avLst/>
          </a:prstGeom>
          <a:noFill/>
          <a:ln w="9525">
            <a:noFill/>
            <a:miter lim="800000"/>
            <a:headEnd/>
            <a:tailEnd/>
          </a:ln>
          <a:effectLst/>
        </p:spPr>
        <p:txBody>
          <a:bodyPr vert="horz" wrap="square" lIns="92302" tIns="46151" rIns="92302" bIns="46151" numCol="1" anchor="b" anchorCtr="0" compatLnSpc="1">
            <a:prstTxWarp prst="textNoShape">
              <a:avLst/>
            </a:prstTxWarp>
          </a:bodyPr>
          <a:lstStyle>
            <a:lvl1pPr>
              <a:defRPr sz="1200"/>
            </a:lvl1pPr>
          </a:lstStyle>
          <a:p>
            <a:pPr>
              <a:defRPr/>
            </a:pPr>
            <a:endParaRPr lang="en-US"/>
          </a:p>
        </p:txBody>
      </p:sp>
      <p:sp>
        <p:nvSpPr>
          <p:cNvPr id="37895" name="Rectangle 7"/>
          <p:cNvSpPr>
            <a:spLocks noGrp="1" noChangeArrowheads="1"/>
          </p:cNvSpPr>
          <p:nvPr>
            <p:ph type="sldNum" sz="quarter" idx="5"/>
          </p:nvPr>
        </p:nvSpPr>
        <p:spPr bwMode="auto">
          <a:xfrm>
            <a:off x="3884414" y="8830659"/>
            <a:ext cx="2972098" cy="464205"/>
          </a:xfrm>
          <a:prstGeom prst="rect">
            <a:avLst/>
          </a:prstGeom>
          <a:noFill/>
          <a:ln w="9525">
            <a:noFill/>
            <a:miter lim="800000"/>
            <a:headEnd/>
            <a:tailEnd/>
          </a:ln>
          <a:effectLst/>
        </p:spPr>
        <p:txBody>
          <a:bodyPr vert="horz" wrap="square" lIns="92302" tIns="46151" rIns="92302" bIns="46151" numCol="1" anchor="b" anchorCtr="0" compatLnSpc="1">
            <a:prstTxWarp prst="textNoShape">
              <a:avLst/>
            </a:prstTxWarp>
          </a:bodyPr>
          <a:lstStyle>
            <a:lvl1pPr algn="r">
              <a:defRPr sz="1200"/>
            </a:lvl1pPr>
          </a:lstStyle>
          <a:p>
            <a:pPr>
              <a:defRPr/>
            </a:pPr>
            <a:fld id="{AB499DC4-AA42-4DC9-B1E1-8BCBFE250109}" type="slidenum">
              <a:rPr lang="en-US"/>
              <a:pPr>
                <a:defRPr/>
              </a:pPr>
              <a:t>‹#›</a:t>
            </a:fld>
            <a:endParaRPr lang="en-US"/>
          </a:p>
        </p:txBody>
      </p:sp>
    </p:spTree>
    <p:extLst>
      <p:ext uri="{BB962C8B-B14F-4D97-AF65-F5344CB8AC3E}">
        <p14:creationId xmlns:p14="http://schemas.microsoft.com/office/powerpoint/2010/main" val="6018565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699B342-15AD-489C-ADF8-9090B8789D1F}" type="slidenum">
              <a:rPr lang="en-US" smtClean="0"/>
              <a:pPr/>
              <a:t>1</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B499DC4-AA42-4DC9-B1E1-8BCBFE250109}" type="slidenum">
              <a:rPr lang="en-US" smtClean="0"/>
              <a:pPr>
                <a:defRPr/>
              </a:pPr>
              <a:t>10</a:t>
            </a:fld>
            <a:endParaRPr lang="en-US"/>
          </a:p>
        </p:txBody>
      </p:sp>
    </p:spTree>
    <p:extLst>
      <p:ext uri="{BB962C8B-B14F-4D97-AF65-F5344CB8AC3E}">
        <p14:creationId xmlns:p14="http://schemas.microsoft.com/office/powerpoint/2010/main" val="64604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B499DC4-AA42-4DC9-B1E1-8BCBFE250109}" type="slidenum">
              <a:rPr lang="en-US" smtClean="0"/>
              <a:pPr>
                <a:defRPr/>
              </a:pPr>
              <a:t>11</a:t>
            </a:fld>
            <a:endParaRPr lang="en-US"/>
          </a:p>
        </p:txBody>
      </p:sp>
    </p:spTree>
    <p:extLst>
      <p:ext uri="{BB962C8B-B14F-4D97-AF65-F5344CB8AC3E}">
        <p14:creationId xmlns:p14="http://schemas.microsoft.com/office/powerpoint/2010/main" val="578265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70C73BA7-8326-49F7-A02E-39E510FF23E3}" type="slidenum">
              <a:rPr lang="en-US" smtClean="0"/>
              <a:pPr/>
              <a:t>12</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70C73BA7-8326-49F7-A02E-39E510FF23E3}" type="slidenum">
              <a:rPr lang="en-US" smtClean="0"/>
              <a:pPr/>
              <a:t>13</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70C73BA7-8326-49F7-A02E-39E510FF23E3}" type="slidenum">
              <a:rPr lang="en-US" smtClean="0"/>
              <a:pPr/>
              <a:t>14</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B499DC4-AA42-4DC9-B1E1-8BCBFE250109}"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B499DC4-AA42-4DC9-B1E1-8BCBFE250109}" type="slidenum">
              <a:rPr lang="en-US" smtClean="0"/>
              <a:pPr>
                <a:defRPr/>
              </a:pPr>
              <a:t>16</a:t>
            </a:fld>
            <a:endParaRPr lang="en-US"/>
          </a:p>
        </p:txBody>
      </p:sp>
    </p:spTree>
    <p:extLst>
      <p:ext uri="{BB962C8B-B14F-4D97-AF65-F5344CB8AC3E}">
        <p14:creationId xmlns:p14="http://schemas.microsoft.com/office/powerpoint/2010/main" val="472613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B499DC4-AA42-4DC9-B1E1-8BCBFE250109}" type="slidenum">
              <a:rPr lang="en-US" smtClean="0"/>
              <a:pPr>
                <a:defRPr/>
              </a:pPr>
              <a:t>17</a:t>
            </a:fld>
            <a:endParaRPr lang="en-US"/>
          </a:p>
        </p:txBody>
      </p:sp>
    </p:spTree>
    <p:extLst>
      <p:ext uri="{BB962C8B-B14F-4D97-AF65-F5344CB8AC3E}">
        <p14:creationId xmlns:p14="http://schemas.microsoft.com/office/powerpoint/2010/main" val="88938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B499DC4-AA42-4DC9-B1E1-8BCBFE250109}" type="slidenum">
              <a:rPr lang="en-US" smtClean="0"/>
              <a:pPr>
                <a:defRPr/>
              </a:pPr>
              <a:t>18</a:t>
            </a:fld>
            <a:endParaRPr lang="en-US"/>
          </a:p>
        </p:txBody>
      </p:sp>
    </p:spTree>
    <p:extLst>
      <p:ext uri="{BB962C8B-B14F-4D97-AF65-F5344CB8AC3E}">
        <p14:creationId xmlns:p14="http://schemas.microsoft.com/office/powerpoint/2010/main" val="553371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B499DC4-AA42-4DC9-B1E1-8BCBFE250109}" type="slidenum">
              <a:rPr lang="en-US" smtClean="0"/>
              <a:pPr>
                <a:defRPr/>
              </a:pPr>
              <a:t>19</a:t>
            </a:fld>
            <a:endParaRPr lang="en-US"/>
          </a:p>
        </p:txBody>
      </p:sp>
    </p:spTree>
    <p:extLst>
      <p:ext uri="{BB962C8B-B14F-4D97-AF65-F5344CB8AC3E}">
        <p14:creationId xmlns:p14="http://schemas.microsoft.com/office/powerpoint/2010/main" val="3595924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B499DC4-AA42-4DC9-B1E1-8BCBFE250109}"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B499DC4-AA42-4DC9-B1E1-8BCBFE250109}" type="slidenum">
              <a:rPr lang="en-US" smtClean="0"/>
              <a:pPr>
                <a:defRPr/>
              </a:pPr>
              <a:t>20</a:t>
            </a:fld>
            <a:endParaRPr lang="en-US"/>
          </a:p>
        </p:txBody>
      </p:sp>
    </p:spTree>
    <p:extLst>
      <p:ext uri="{BB962C8B-B14F-4D97-AF65-F5344CB8AC3E}">
        <p14:creationId xmlns:p14="http://schemas.microsoft.com/office/powerpoint/2010/main" val="4254900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B499DC4-AA42-4DC9-B1E1-8BCBFE250109}" type="slidenum">
              <a:rPr lang="en-US" smtClean="0"/>
              <a:pPr>
                <a:defRPr/>
              </a:pPr>
              <a:t>21</a:t>
            </a:fld>
            <a:endParaRPr lang="en-US"/>
          </a:p>
        </p:txBody>
      </p:sp>
    </p:spTree>
    <p:extLst>
      <p:ext uri="{BB962C8B-B14F-4D97-AF65-F5344CB8AC3E}">
        <p14:creationId xmlns:p14="http://schemas.microsoft.com/office/powerpoint/2010/main" val="392627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smtClean="0"/>
          </a:p>
        </p:txBody>
      </p:sp>
      <p:sp>
        <p:nvSpPr>
          <p:cNvPr id="37892" name="Slide Number Placeholder 3"/>
          <p:cNvSpPr>
            <a:spLocks noGrp="1"/>
          </p:cNvSpPr>
          <p:nvPr>
            <p:ph type="sldNum" sz="quarter" idx="5"/>
          </p:nvPr>
        </p:nvSpPr>
        <p:spPr>
          <a:noFill/>
        </p:spPr>
        <p:txBody>
          <a:bodyPr/>
          <a:lstStyle/>
          <a:p>
            <a:fld id="{AA514D2D-C060-4317-953D-C3A7D4D50E09}" type="slidenum">
              <a:rPr lang="en-US" smtClean="0">
                <a:solidFill>
                  <a:prstClr val="black"/>
                </a:solidFill>
              </a:rPr>
              <a:pPr/>
              <a:t>22</a:t>
            </a:fld>
            <a:endParaRPr lang="en-US" smtClean="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C3CA9E5D-6BB9-4DF8-B648-23328B063E17}" type="slidenum">
              <a:rPr lang="en-US" smtClean="0"/>
              <a:pPr/>
              <a:t>23</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224D46C9-A8CD-46C1-AB62-C0749EAD4F63}" type="slidenum">
              <a:rPr lang="en-US" smtClean="0"/>
              <a:pPr/>
              <a:t>24</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B499DC4-AA42-4DC9-B1E1-8BCBFE250109}" type="slidenum">
              <a:rPr lang="en-US" smtClean="0"/>
              <a:pPr>
                <a:defRPr/>
              </a:pPr>
              <a:t>25</a:t>
            </a:fld>
            <a:endParaRPr lang="en-US"/>
          </a:p>
        </p:txBody>
      </p:sp>
    </p:spTree>
    <p:extLst>
      <p:ext uri="{BB962C8B-B14F-4D97-AF65-F5344CB8AC3E}">
        <p14:creationId xmlns:p14="http://schemas.microsoft.com/office/powerpoint/2010/main" val="2915168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B499DC4-AA42-4DC9-B1E1-8BCBFE250109}" type="slidenum">
              <a:rPr lang="en-US" smtClean="0"/>
              <a:pPr>
                <a:defRPr/>
              </a:pPr>
              <a:t>26</a:t>
            </a:fld>
            <a:endParaRPr lang="en-US"/>
          </a:p>
        </p:txBody>
      </p:sp>
    </p:spTree>
    <p:extLst>
      <p:ext uri="{BB962C8B-B14F-4D97-AF65-F5344CB8AC3E}">
        <p14:creationId xmlns:p14="http://schemas.microsoft.com/office/powerpoint/2010/main" val="3064079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B499DC4-AA42-4DC9-B1E1-8BCBFE250109}" type="slidenum">
              <a:rPr lang="en-US" smtClean="0"/>
              <a:pPr>
                <a:defRPr/>
              </a:pPr>
              <a:t>27</a:t>
            </a:fld>
            <a:endParaRPr lang="en-US"/>
          </a:p>
        </p:txBody>
      </p:sp>
    </p:spTree>
    <p:extLst>
      <p:ext uri="{BB962C8B-B14F-4D97-AF65-F5344CB8AC3E}">
        <p14:creationId xmlns:p14="http://schemas.microsoft.com/office/powerpoint/2010/main" val="4261038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B499DC4-AA42-4DC9-B1E1-8BCBFE250109}"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B499DC4-AA42-4DC9-B1E1-8BCBFE250109}" type="slidenum">
              <a:rPr lang="en-US" smtClean="0"/>
              <a:pPr>
                <a:defRPr/>
              </a:pPr>
              <a:t>4</a:t>
            </a:fld>
            <a:endParaRPr lang="en-US"/>
          </a:p>
        </p:txBody>
      </p:sp>
    </p:spTree>
    <p:extLst>
      <p:ext uri="{BB962C8B-B14F-4D97-AF65-F5344CB8AC3E}">
        <p14:creationId xmlns:p14="http://schemas.microsoft.com/office/powerpoint/2010/main" val="2013450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B499DC4-AA42-4DC9-B1E1-8BCBFE250109}" type="slidenum">
              <a:rPr lang="en-US" smtClean="0"/>
              <a:pPr>
                <a:defRPr/>
              </a:pPr>
              <a:t>5</a:t>
            </a:fld>
            <a:endParaRPr lang="en-US"/>
          </a:p>
        </p:txBody>
      </p:sp>
    </p:spTree>
    <p:extLst>
      <p:ext uri="{BB962C8B-B14F-4D97-AF65-F5344CB8AC3E}">
        <p14:creationId xmlns:p14="http://schemas.microsoft.com/office/powerpoint/2010/main" val="1626556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US" smtClean="0"/>
          </a:p>
        </p:txBody>
      </p:sp>
      <p:sp>
        <p:nvSpPr>
          <p:cNvPr id="33796" name="Slide Number Placeholder 3"/>
          <p:cNvSpPr>
            <a:spLocks noGrp="1"/>
          </p:cNvSpPr>
          <p:nvPr>
            <p:ph type="sldNum" sz="quarter" idx="5"/>
          </p:nvPr>
        </p:nvSpPr>
        <p:spPr>
          <a:noFill/>
        </p:spPr>
        <p:txBody>
          <a:bodyPr/>
          <a:lstStyle/>
          <a:p>
            <a:fld id="{A935661F-414B-4D63-9AFE-C793912A1155}"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64F629-BC90-41E3-BCE3-A9BBE38FE1D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203988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B499DC4-AA42-4DC9-B1E1-8BCBFE250109}" type="slidenum">
              <a:rPr lang="en-US" smtClean="0"/>
              <a:pPr>
                <a:defRPr/>
              </a:pPr>
              <a:t>8</a:t>
            </a:fld>
            <a:endParaRPr lang="en-US"/>
          </a:p>
        </p:txBody>
      </p:sp>
    </p:spTree>
    <p:extLst>
      <p:ext uri="{BB962C8B-B14F-4D97-AF65-F5344CB8AC3E}">
        <p14:creationId xmlns:p14="http://schemas.microsoft.com/office/powerpoint/2010/main" val="3767258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B499DC4-AA42-4DC9-B1E1-8BCBFE250109}" type="slidenum">
              <a:rPr lang="en-US" smtClean="0"/>
              <a:pPr>
                <a:defRPr/>
              </a:pPr>
              <a:t>9</a:t>
            </a:fld>
            <a:endParaRPr lang="en-US"/>
          </a:p>
        </p:txBody>
      </p:sp>
    </p:spTree>
    <p:extLst>
      <p:ext uri="{BB962C8B-B14F-4D97-AF65-F5344CB8AC3E}">
        <p14:creationId xmlns:p14="http://schemas.microsoft.com/office/powerpoint/2010/main" val="3465990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60885E-DC7F-45F5-9E19-B2ED7C6732D5}" type="slidenum">
              <a:rPr lang="en-US" smtClean="0"/>
              <a:pPr>
                <a:defRPr/>
              </a:pPr>
              <a:t>‹#›</a:t>
            </a:fld>
            <a:endParaRPr lang="en-US"/>
          </a:p>
        </p:txBody>
      </p:sp>
    </p:spTree>
    <p:extLst>
      <p:ext uri="{BB962C8B-B14F-4D97-AF65-F5344CB8AC3E}">
        <p14:creationId xmlns:p14="http://schemas.microsoft.com/office/powerpoint/2010/main" val="4150746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A36475-2F44-4E19-B8CD-F2822BE150A8}" type="slidenum">
              <a:rPr lang="en-US" smtClean="0"/>
              <a:pPr>
                <a:defRPr/>
              </a:pPr>
              <a:t>‹#›</a:t>
            </a:fld>
            <a:endParaRPr lang="en-US"/>
          </a:p>
        </p:txBody>
      </p:sp>
    </p:spTree>
    <p:extLst>
      <p:ext uri="{BB962C8B-B14F-4D97-AF65-F5344CB8AC3E}">
        <p14:creationId xmlns:p14="http://schemas.microsoft.com/office/powerpoint/2010/main" val="1477753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007207E-FB20-4BFF-B918-D4D184FC1A56}" type="slidenum">
              <a:rPr lang="en-US" smtClean="0"/>
              <a:pPr>
                <a:defRPr/>
              </a:pPr>
              <a:t>‹#›</a:t>
            </a:fld>
            <a:endParaRPr lang="en-US"/>
          </a:p>
        </p:txBody>
      </p:sp>
    </p:spTree>
    <p:extLst>
      <p:ext uri="{BB962C8B-B14F-4D97-AF65-F5344CB8AC3E}">
        <p14:creationId xmlns:p14="http://schemas.microsoft.com/office/powerpoint/2010/main" val="950677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609C6D8-28FD-4CF3-9DDF-C58F85FFCB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5999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A12713-300F-47E7-B285-D7D5CD6FBC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8866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E700E9-FE1F-4A60-B3DC-25A1630924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2892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DDA5FD8-4503-4453-A4C9-8CF41F14A1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2364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3B8EB59-974B-4660-AF57-78DF3A5647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6234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F6931A5-8479-416B-ADBB-140408BD2C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7157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D99ED77-C644-4695-BDEB-9727FC56E0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0511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ECB6732-012C-4ADD-B807-FA2FE662AD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578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53118B7-DF9C-40F8-9445-823AC62B6A5B}" type="slidenum">
              <a:rPr lang="en-US" smtClean="0"/>
              <a:pPr>
                <a:defRPr/>
              </a:pPr>
              <a:t>‹#›</a:t>
            </a:fld>
            <a:endParaRPr lang="en-US"/>
          </a:p>
        </p:txBody>
      </p:sp>
    </p:spTree>
    <p:extLst>
      <p:ext uri="{BB962C8B-B14F-4D97-AF65-F5344CB8AC3E}">
        <p14:creationId xmlns:p14="http://schemas.microsoft.com/office/powerpoint/2010/main" val="2459870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5B925B6-B826-417A-B860-02293C5148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4000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9FB9A2-46DA-4157-AF9D-C60C3309C5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1591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F961A41-3A67-43AD-A35C-BDCEF66921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3784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8B41B2B-87F1-46AF-BFD9-9F3A29F42E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9424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672BBF-340C-B746-B16F-1160C6C61B63}" type="datetimeFigureOut">
              <a:rPr lang="en-US" smtClean="0">
                <a:solidFill>
                  <a:prstClr val="black">
                    <a:tint val="75000"/>
                  </a:prstClr>
                </a:solidFill>
              </a:rPr>
              <a:pPr/>
              <a:t>8/25/2014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FCF3F2-D7BB-3C41-85C2-75781D2333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003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72BBF-340C-B746-B16F-1160C6C61B63}" type="datetimeFigureOut">
              <a:rPr lang="en-US" smtClean="0">
                <a:solidFill>
                  <a:prstClr val="black">
                    <a:tint val="75000"/>
                  </a:prstClr>
                </a:solidFill>
              </a:rPr>
              <a:pPr/>
              <a:t>8/25/2014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FCF3F2-D7BB-3C41-85C2-75781D2333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442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672BBF-340C-B746-B16F-1160C6C61B63}" type="datetimeFigureOut">
              <a:rPr lang="en-US" smtClean="0">
                <a:solidFill>
                  <a:prstClr val="black">
                    <a:tint val="75000"/>
                  </a:prstClr>
                </a:solidFill>
              </a:rPr>
              <a:pPr/>
              <a:t>8/25/2014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FCF3F2-D7BB-3C41-85C2-75781D2333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009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672BBF-340C-B746-B16F-1160C6C61B63}" type="datetimeFigureOut">
              <a:rPr lang="en-US" smtClean="0">
                <a:solidFill>
                  <a:prstClr val="black">
                    <a:tint val="75000"/>
                  </a:prstClr>
                </a:solidFill>
              </a:rPr>
              <a:pPr/>
              <a:t>8/25/2014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FCF3F2-D7BB-3C41-85C2-75781D2333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056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672BBF-340C-B746-B16F-1160C6C61B63}" type="datetimeFigureOut">
              <a:rPr lang="en-US" smtClean="0">
                <a:solidFill>
                  <a:prstClr val="black">
                    <a:tint val="75000"/>
                  </a:prstClr>
                </a:solidFill>
              </a:rPr>
              <a:pPr/>
              <a:t>8/25/2014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FCF3F2-D7BB-3C41-85C2-75781D2333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837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672BBF-340C-B746-B16F-1160C6C61B63}" type="datetimeFigureOut">
              <a:rPr lang="en-US" smtClean="0">
                <a:solidFill>
                  <a:prstClr val="black">
                    <a:tint val="75000"/>
                  </a:prstClr>
                </a:solidFill>
              </a:rPr>
              <a:pPr/>
              <a:t>8/25/2014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FCF3F2-D7BB-3C41-85C2-75781D2333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037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F0E545A-EDF1-47D1-8F84-D446861783A5}" type="slidenum">
              <a:rPr lang="en-US" smtClean="0"/>
              <a:pPr>
                <a:defRPr/>
              </a:pPr>
              <a:t>‹#›</a:t>
            </a:fld>
            <a:endParaRPr lang="en-US"/>
          </a:p>
        </p:txBody>
      </p:sp>
    </p:spTree>
    <p:extLst>
      <p:ext uri="{BB962C8B-B14F-4D97-AF65-F5344CB8AC3E}">
        <p14:creationId xmlns:p14="http://schemas.microsoft.com/office/powerpoint/2010/main" val="3945359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672BBF-340C-B746-B16F-1160C6C61B63}" type="datetimeFigureOut">
              <a:rPr lang="en-US" smtClean="0">
                <a:solidFill>
                  <a:prstClr val="black">
                    <a:tint val="75000"/>
                  </a:prstClr>
                </a:solidFill>
              </a:rPr>
              <a:pPr/>
              <a:t>8/25/2014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FCF3F2-D7BB-3C41-85C2-75781D2333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88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72BBF-340C-B746-B16F-1160C6C61B63}" type="datetimeFigureOut">
              <a:rPr lang="en-US" smtClean="0">
                <a:solidFill>
                  <a:prstClr val="black">
                    <a:tint val="75000"/>
                  </a:prstClr>
                </a:solidFill>
              </a:rPr>
              <a:pPr/>
              <a:t>8/25/2014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FCF3F2-D7BB-3C41-85C2-75781D2333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166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72BBF-340C-B746-B16F-1160C6C61B63}" type="datetimeFigureOut">
              <a:rPr lang="en-US" smtClean="0">
                <a:solidFill>
                  <a:prstClr val="black">
                    <a:tint val="75000"/>
                  </a:prstClr>
                </a:solidFill>
              </a:rPr>
              <a:pPr/>
              <a:t>8/25/2014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FCF3F2-D7BB-3C41-85C2-75781D2333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2428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72BBF-340C-B746-B16F-1160C6C61B63}" type="datetimeFigureOut">
              <a:rPr lang="en-US" smtClean="0">
                <a:solidFill>
                  <a:prstClr val="black">
                    <a:tint val="75000"/>
                  </a:prstClr>
                </a:solidFill>
              </a:rPr>
              <a:pPr/>
              <a:t>8/25/2014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FCF3F2-D7BB-3C41-85C2-75781D2333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578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72BBF-340C-B746-B16F-1160C6C61B63}" type="datetimeFigureOut">
              <a:rPr lang="en-US" smtClean="0">
                <a:solidFill>
                  <a:prstClr val="black">
                    <a:tint val="75000"/>
                  </a:prstClr>
                </a:solidFill>
              </a:rPr>
              <a:pPr/>
              <a:t>8/25/2014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FCF3F2-D7BB-3C41-85C2-75781D2333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763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BC18C4A-EB79-405C-9891-EA767621F04C}" type="slidenum">
              <a:rPr lang="en-US" smtClean="0"/>
              <a:pPr>
                <a:defRPr/>
              </a:pPr>
              <a:t>‹#›</a:t>
            </a:fld>
            <a:endParaRPr lang="en-US"/>
          </a:p>
        </p:txBody>
      </p:sp>
    </p:spTree>
    <p:extLst>
      <p:ext uri="{BB962C8B-B14F-4D97-AF65-F5344CB8AC3E}">
        <p14:creationId xmlns:p14="http://schemas.microsoft.com/office/powerpoint/2010/main" val="238181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B7A335A-EBB3-4B18-9A9E-0068C626B067}" type="slidenum">
              <a:rPr lang="en-US" smtClean="0"/>
              <a:pPr>
                <a:defRPr/>
              </a:pPr>
              <a:t>‹#›</a:t>
            </a:fld>
            <a:endParaRPr lang="en-US"/>
          </a:p>
        </p:txBody>
      </p:sp>
    </p:spTree>
    <p:extLst>
      <p:ext uri="{BB962C8B-B14F-4D97-AF65-F5344CB8AC3E}">
        <p14:creationId xmlns:p14="http://schemas.microsoft.com/office/powerpoint/2010/main" val="1055708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9163562-14B0-424A-B7A6-BE0C1C5B4F6D}" type="slidenum">
              <a:rPr lang="en-US" smtClean="0"/>
              <a:pPr>
                <a:defRPr/>
              </a:pPr>
              <a:t>‹#›</a:t>
            </a:fld>
            <a:endParaRPr lang="en-US"/>
          </a:p>
        </p:txBody>
      </p:sp>
    </p:spTree>
    <p:extLst>
      <p:ext uri="{BB962C8B-B14F-4D97-AF65-F5344CB8AC3E}">
        <p14:creationId xmlns:p14="http://schemas.microsoft.com/office/powerpoint/2010/main" val="102018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FC7A811F-22DC-4469-8313-74279F1CE9AF}" type="slidenum">
              <a:rPr lang="en-US" smtClean="0"/>
              <a:pPr>
                <a:defRPr/>
              </a:pPr>
              <a:t>‹#›</a:t>
            </a:fld>
            <a:endParaRPr lang="en-US"/>
          </a:p>
        </p:txBody>
      </p:sp>
    </p:spTree>
    <p:extLst>
      <p:ext uri="{BB962C8B-B14F-4D97-AF65-F5344CB8AC3E}">
        <p14:creationId xmlns:p14="http://schemas.microsoft.com/office/powerpoint/2010/main" val="1174311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884C049-859F-4E02-880C-314CB789042D}" type="slidenum">
              <a:rPr lang="en-US" smtClean="0"/>
              <a:pPr>
                <a:defRPr/>
              </a:pPr>
              <a:t>‹#›</a:t>
            </a:fld>
            <a:endParaRPr lang="en-US"/>
          </a:p>
        </p:txBody>
      </p:sp>
    </p:spTree>
    <p:extLst>
      <p:ext uri="{BB962C8B-B14F-4D97-AF65-F5344CB8AC3E}">
        <p14:creationId xmlns:p14="http://schemas.microsoft.com/office/powerpoint/2010/main" val="1581766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D00BED-9FCE-46FA-BE3E-F4532F04D3FD}" type="slidenum">
              <a:rPr lang="en-US" smtClean="0"/>
              <a:pPr>
                <a:defRPr/>
              </a:pPr>
              <a:t>‹#›</a:t>
            </a:fld>
            <a:endParaRPr lang="en-US"/>
          </a:p>
        </p:txBody>
      </p:sp>
    </p:spTree>
    <p:extLst>
      <p:ext uri="{BB962C8B-B14F-4D97-AF65-F5344CB8AC3E}">
        <p14:creationId xmlns:p14="http://schemas.microsoft.com/office/powerpoint/2010/main" val="322906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BE80982-5656-4D41-A97D-268D414F1263}" type="slidenum">
              <a:rPr lang="en-US" smtClean="0"/>
              <a:pPr>
                <a:defRPr/>
              </a:pPr>
              <a:t>‹#›</a:t>
            </a:fld>
            <a:endParaRPr lang="en-US"/>
          </a:p>
        </p:txBody>
      </p:sp>
    </p:spTree>
    <p:extLst>
      <p:ext uri="{BB962C8B-B14F-4D97-AF65-F5344CB8AC3E}">
        <p14:creationId xmlns:p14="http://schemas.microsoft.com/office/powerpoint/2010/main" val="388952886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1BB7CA0-B1AB-4E9A-9521-04F81B297615}" type="slidenum">
              <a:rPr lang="en-US" smtClean="0">
                <a:solidFill>
                  <a:srgbClr val="000000"/>
                </a:solidFill>
              </a:rPr>
              <a:pPr/>
              <a:t>‹#›</a:t>
            </a:fld>
            <a:endParaRPr lang="en-US" smtClean="0">
              <a:solidFill>
                <a:srgbClr val="000000"/>
              </a:solidFill>
            </a:endParaRPr>
          </a:p>
        </p:txBody>
      </p:sp>
    </p:spTree>
    <p:extLst>
      <p:ext uri="{BB962C8B-B14F-4D97-AF65-F5344CB8AC3E}">
        <p14:creationId xmlns:p14="http://schemas.microsoft.com/office/powerpoint/2010/main" val="257861631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78672BBF-340C-B746-B16F-1160C6C61B63}" type="datetimeFigureOut">
              <a:rPr lang="en-US" smtClean="0">
                <a:solidFill>
                  <a:prstClr val="black">
                    <a:tint val="75000"/>
                  </a:prstClr>
                </a:solidFill>
                <a:latin typeface="Calibri"/>
              </a:rPr>
              <a:pPr defTabSz="457200" fontAlgn="auto">
                <a:spcBef>
                  <a:spcPts val="0"/>
                </a:spcBef>
                <a:spcAft>
                  <a:spcPts val="0"/>
                </a:spcAft>
              </a:pPr>
              <a:t>8/25/2014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6FCF3F2-D7BB-3C41-85C2-75781D233387}"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059530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8.gif"/><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hyperlink" Target="http://water.epa.gov/infrastructure/greeninfrastructure/crw_challenge.cfm"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676400" y="609600"/>
            <a:ext cx="8610600" cy="1143000"/>
          </a:xfrm>
        </p:spPr>
        <p:txBody>
          <a:bodyPr>
            <a:normAutofit fontScale="90000"/>
          </a:bodyPr>
          <a:lstStyle/>
          <a:p>
            <a:r>
              <a:rPr lang="en-US" sz="2400" b="1" dirty="0" smtClean="0">
                <a:solidFill>
                  <a:srgbClr val="00B050"/>
                </a:solidFill>
              </a:rPr>
              <a:t/>
            </a:r>
            <a:br>
              <a:rPr lang="en-US" sz="2400" b="1" dirty="0" smtClean="0">
                <a:solidFill>
                  <a:srgbClr val="00B050"/>
                </a:solidFill>
              </a:rPr>
            </a:br>
            <a:r>
              <a:rPr lang="en-US" sz="2400" b="1" dirty="0" smtClean="0">
                <a:solidFill>
                  <a:srgbClr val="00B050"/>
                </a:solidFill>
              </a:rPr>
              <a:t> </a:t>
            </a:r>
            <a:r>
              <a:rPr lang="en-US" sz="3100" b="1" dirty="0"/>
              <a:t>Wastewater Feasibility Study </a:t>
            </a:r>
            <a:r>
              <a:rPr lang="en-US" sz="3100" b="1" dirty="0" smtClean="0"/>
              <a:t/>
            </a:r>
            <a:br>
              <a:rPr lang="en-US" sz="3100" b="1" dirty="0" smtClean="0"/>
            </a:br>
            <a:r>
              <a:rPr lang="en-US" sz="3100" b="1" dirty="0" smtClean="0"/>
              <a:t>Select Communities of Cumberland</a:t>
            </a:r>
            <a:r>
              <a:rPr lang="en-US" sz="3600" b="1" dirty="0" smtClean="0">
                <a:solidFill>
                  <a:srgbClr val="00B050"/>
                </a:solidFill>
              </a:rPr>
              <a:t/>
            </a:r>
            <a:br>
              <a:rPr lang="en-US" sz="3600" b="1" dirty="0" smtClean="0">
                <a:solidFill>
                  <a:srgbClr val="00B050"/>
                </a:solidFill>
              </a:rPr>
            </a:br>
            <a:r>
              <a:rPr lang="en-US" sz="2700" b="1" dirty="0" smtClean="0">
                <a:solidFill>
                  <a:srgbClr val="00B050"/>
                </a:solidFill>
              </a:rPr>
              <a:t>Dr. K. Jahan </a:t>
            </a:r>
            <a:r>
              <a:rPr lang="en-US" sz="2400" b="1" dirty="0" smtClean="0">
                <a:solidFill>
                  <a:srgbClr val="00B050"/>
                </a:solidFill>
              </a:rPr>
              <a:t/>
            </a:r>
            <a:br>
              <a:rPr lang="en-US" sz="2400" b="1" dirty="0" smtClean="0">
                <a:solidFill>
                  <a:srgbClr val="00B050"/>
                </a:solidFill>
              </a:rPr>
            </a:br>
            <a:r>
              <a:rPr lang="en-US" sz="2400" b="1" dirty="0" smtClean="0">
                <a:solidFill>
                  <a:srgbClr val="00B050"/>
                </a:solidFill>
              </a:rPr>
              <a:t/>
            </a:r>
            <a:br>
              <a:rPr lang="en-US" sz="2400" b="1" dirty="0" smtClean="0">
                <a:solidFill>
                  <a:srgbClr val="00B050"/>
                </a:solidFill>
              </a:rPr>
            </a:br>
            <a:endParaRPr lang="en-US" sz="2000" b="1" dirty="0" smtClean="0">
              <a:solidFill>
                <a:srgbClr val="00B050"/>
              </a:solidFill>
            </a:endParaRPr>
          </a:p>
        </p:txBody>
      </p:sp>
      <p:sp>
        <p:nvSpPr>
          <p:cNvPr id="2051" name="Rectangle 3"/>
          <p:cNvSpPr>
            <a:spLocks noGrp="1" noChangeArrowheads="1"/>
          </p:cNvSpPr>
          <p:nvPr>
            <p:ph idx="1"/>
          </p:nvPr>
        </p:nvSpPr>
        <p:spPr>
          <a:xfrm>
            <a:off x="533400" y="3094038"/>
            <a:ext cx="8077200" cy="3048000"/>
          </a:xfrm>
        </p:spPr>
        <p:txBody>
          <a:bodyPr/>
          <a:lstStyle/>
          <a:p>
            <a:pPr eaLnBrk="1" hangingPunct="1">
              <a:lnSpc>
                <a:spcPct val="80000"/>
              </a:lnSpc>
            </a:pPr>
            <a:endParaRPr lang="en-US" sz="2400" i="1" dirty="0" smtClean="0">
              <a:solidFill>
                <a:srgbClr val="00B050"/>
              </a:solidFill>
            </a:endParaRPr>
          </a:p>
          <a:p>
            <a:pPr eaLnBrk="1" hangingPunct="1">
              <a:lnSpc>
                <a:spcPct val="80000"/>
              </a:lnSpc>
            </a:pPr>
            <a:endParaRPr lang="en-US" sz="2400" dirty="0" smtClean="0">
              <a:solidFill>
                <a:srgbClr val="00B050"/>
              </a:solidFill>
            </a:endParaRPr>
          </a:p>
        </p:txBody>
      </p:sp>
      <p:sp>
        <p:nvSpPr>
          <p:cNvPr id="2052" name="Rectangle 4"/>
          <p:cNvSpPr>
            <a:spLocks noChangeArrowheads="1"/>
          </p:cNvSpPr>
          <p:nvPr/>
        </p:nvSpPr>
        <p:spPr bwMode="auto">
          <a:xfrm>
            <a:off x="0" y="4389438"/>
            <a:ext cx="9144000" cy="457200"/>
          </a:xfrm>
          <a:prstGeom prst="rect">
            <a:avLst/>
          </a:prstGeom>
          <a:noFill/>
          <a:ln w="9525">
            <a:noFill/>
            <a:miter lim="800000"/>
            <a:headEnd/>
            <a:tailEnd/>
          </a:ln>
        </p:spPr>
        <p:txBody>
          <a:bodyPr>
            <a:spAutoFit/>
          </a:bodyPr>
          <a:lstStyle/>
          <a:p>
            <a:r>
              <a:rPr lang="en-US" sz="2400">
                <a:latin typeface="Times New Roman" pitchFamily="18" charset="0"/>
              </a:rPr>
              <a:t> </a:t>
            </a:r>
          </a:p>
        </p:txBody>
      </p:sp>
      <p:pic>
        <p:nvPicPr>
          <p:cNvPr id="1026" name="Picture 2" descr="http://denr.sd.gov/des/sw/images/virtu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8" y="-10886"/>
            <a:ext cx="3043052" cy="20046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1984" y="1993779"/>
            <a:ext cx="8915400" cy="4708981"/>
          </a:xfrm>
          <a:prstGeom prst="rect">
            <a:avLst/>
          </a:prstGeom>
        </p:spPr>
        <p:txBody>
          <a:bodyPr wrap="square">
            <a:spAutoFit/>
          </a:bodyPr>
          <a:lstStyle/>
          <a:p>
            <a:r>
              <a:rPr lang="en-US" dirty="0" smtClean="0"/>
              <a:t>The </a:t>
            </a:r>
            <a:r>
              <a:rPr lang="en-US" dirty="0"/>
              <a:t>Delaware </a:t>
            </a:r>
            <a:r>
              <a:rPr lang="en-US" dirty="0" err="1"/>
              <a:t>Bayshore</a:t>
            </a:r>
            <a:r>
              <a:rPr lang="en-US" dirty="0"/>
              <a:t> communities of Commercial, Down, Greenwich and Maurice River Townships face major challenges for their wastewater treatment due to failing septic/holding tank systems and lack of a centralized wastewater management plan</a:t>
            </a:r>
            <a:r>
              <a:rPr lang="en-US" dirty="0" smtClean="0"/>
              <a:t>.</a:t>
            </a:r>
          </a:p>
          <a:p>
            <a:endParaRPr lang="en-US" dirty="0" smtClean="0"/>
          </a:p>
          <a:p>
            <a:r>
              <a:rPr lang="en-US" dirty="0" smtClean="0"/>
              <a:t>The </a:t>
            </a:r>
            <a:r>
              <a:rPr lang="en-US" dirty="0"/>
              <a:t>following tasks will be conducted for each township: </a:t>
            </a:r>
            <a:endParaRPr lang="en-US" dirty="0" smtClean="0"/>
          </a:p>
          <a:p>
            <a:endParaRPr lang="en-US" sz="1600" dirty="0"/>
          </a:p>
          <a:p>
            <a:pPr marL="342900" indent="-342900">
              <a:buAutoNum type="arabicPeriod"/>
            </a:pPr>
            <a:r>
              <a:rPr lang="en-US" sz="1600" dirty="0" smtClean="0"/>
              <a:t>Collect </a:t>
            </a:r>
            <a:r>
              <a:rPr lang="en-US" sz="1600" dirty="0"/>
              <a:t>data on each township (# of households, population, existing wastewater treatment options, groundwater and surface water quality, meteorological data, land type and use) </a:t>
            </a:r>
            <a:endParaRPr lang="en-US" sz="1600" dirty="0" smtClean="0"/>
          </a:p>
          <a:p>
            <a:pPr marL="342900" indent="-342900">
              <a:buAutoNum type="arabicPeriod"/>
            </a:pPr>
            <a:endParaRPr lang="en-US" sz="1600" dirty="0"/>
          </a:p>
          <a:p>
            <a:r>
              <a:rPr lang="en-US" sz="1600" dirty="0"/>
              <a:t>2. Investigate options for contemporary wastewater treatment systems for single households (septic tanks, composting toilets </a:t>
            </a:r>
            <a:r>
              <a:rPr lang="en-US" sz="1600" dirty="0" err="1"/>
              <a:t>etc</a:t>
            </a:r>
            <a:r>
              <a:rPr lang="en-US" sz="1600" dirty="0"/>
              <a:t>) </a:t>
            </a:r>
            <a:endParaRPr lang="en-US" sz="1600" dirty="0" smtClean="0"/>
          </a:p>
          <a:p>
            <a:endParaRPr lang="en-US" sz="1600" dirty="0"/>
          </a:p>
          <a:p>
            <a:r>
              <a:rPr lang="en-US" sz="1600" dirty="0"/>
              <a:t>3. Investigate the feasibility for contemporary package wastewater treatment systems for centralized wastewater treatment for select communities </a:t>
            </a:r>
            <a:endParaRPr lang="en-US" sz="1600" dirty="0" smtClean="0"/>
          </a:p>
          <a:p>
            <a:endParaRPr lang="en-US" sz="1600" dirty="0"/>
          </a:p>
          <a:p>
            <a:r>
              <a:rPr lang="en-US" sz="1600" dirty="0"/>
              <a:t>4. Investigate the feasibility of connecting communities to existing centralized wastewater treatment plants (WWTPs) such as the Bridgeton, Millville and Bayside Prison WWTPs </a:t>
            </a:r>
          </a:p>
          <a:p>
            <a:r>
              <a:rPr lang="en-US" dirty="0" smtClean="0"/>
              <a:t>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839788"/>
            <a:ext cx="533400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9" name="Group 12"/>
          <p:cNvGrpSpPr>
            <a:grpSpLocks/>
          </p:cNvGrpSpPr>
          <p:nvPr/>
        </p:nvGrpSpPr>
        <p:grpSpPr bwMode="auto">
          <a:xfrm>
            <a:off x="3605213" y="4275138"/>
            <a:ext cx="5538787" cy="2447925"/>
            <a:chOff x="1700585" y="4257876"/>
            <a:chExt cx="5538415" cy="2447723"/>
          </a:xfrm>
        </p:grpSpPr>
        <p:pic>
          <p:nvPicPr>
            <p:cNvPr id="1434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t="3331"/>
            <a:stretch>
              <a:fillRect/>
            </a:stretch>
          </p:blipFill>
          <p:spPr bwMode="auto">
            <a:xfrm>
              <a:off x="1700585" y="4257876"/>
              <a:ext cx="5538415" cy="244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6629441" y="4495981"/>
              <a:ext cx="0" cy="457162"/>
            </a:xfrm>
            <a:prstGeom prst="straightConnector1">
              <a:avLst/>
            </a:prstGeom>
            <a:ln w="254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a:off x="3503613" y="6523038"/>
            <a:ext cx="5626100" cy="400050"/>
          </a:xfrm>
          <a:prstGeom prst="rect">
            <a:avLst/>
          </a:prstGeom>
        </p:spPr>
        <p:txBody>
          <a:bodyPr>
            <a:spAutoFit/>
          </a:bodyPr>
          <a:lstStyle/>
          <a:p>
            <a:pPr algn="ctr">
              <a:defRPr/>
            </a:pPr>
            <a:r>
              <a:rPr lang="en-GB" sz="2000" dirty="0">
                <a:latin typeface="Garamond" pitchFamily="18" charset="0"/>
                <a:ea typeface="+mj-ea"/>
                <a:cs typeface="+mj-cs"/>
              </a:rPr>
              <a:t>Maximum Temp. Difference= 4.7°C (16:30 PM)</a:t>
            </a:r>
          </a:p>
        </p:txBody>
      </p:sp>
      <p:sp>
        <p:nvSpPr>
          <p:cNvPr id="14341" name="TextBox 1"/>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2400">
                <a:solidFill>
                  <a:srgbClr val="000092"/>
                </a:solidFill>
                <a:latin typeface="Times New Roman" pitchFamily="18" charset="0"/>
                <a:cs typeface="Times New Roman" pitchFamily="18" charset="0"/>
              </a:rPr>
              <a:t>A Parametric Study of Heat Mitigation Strategies For Improvement of Urban Design, Open Spaces And Common Areas </a:t>
            </a:r>
          </a:p>
        </p:txBody>
      </p:sp>
      <p:sp>
        <p:nvSpPr>
          <p:cNvPr id="8" name="Title 1"/>
          <p:cNvSpPr txBox="1">
            <a:spLocks/>
          </p:cNvSpPr>
          <p:nvPr/>
        </p:nvSpPr>
        <p:spPr bwMode="auto">
          <a:xfrm>
            <a:off x="95250" y="609600"/>
            <a:ext cx="3638550" cy="629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57200" indent="-4572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0" indent="0" eaLnBrk="1" hangingPunct="1">
              <a:spcBef>
                <a:spcPct val="0"/>
              </a:spcBef>
              <a:buFontTx/>
              <a:buNone/>
              <a:defRPr/>
            </a:pPr>
            <a:r>
              <a:rPr lang="en-US" altLang="en-US" sz="2600" b="0" dirty="0" err="1" smtClean="0">
                <a:solidFill>
                  <a:srgbClr val="C00000"/>
                </a:solidFill>
                <a:latin typeface="Times New Roman" panose="02020603050405020304" pitchFamily="18" charset="0"/>
                <a:cs typeface="Times New Roman" panose="02020603050405020304" pitchFamily="18" charset="0"/>
              </a:rPr>
              <a:t>Rouzbeh</a:t>
            </a:r>
            <a:r>
              <a:rPr lang="en-US" altLang="en-US" sz="2600" b="0" dirty="0" smtClean="0">
                <a:solidFill>
                  <a:srgbClr val="C00000"/>
                </a:solidFill>
                <a:latin typeface="Times New Roman" panose="02020603050405020304" pitchFamily="18" charset="0"/>
                <a:cs typeface="Times New Roman" panose="02020603050405020304" pitchFamily="18" charset="0"/>
              </a:rPr>
              <a:t> </a:t>
            </a:r>
            <a:r>
              <a:rPr lang="en-US" altLang="en-US" sz="2600" b="0" dirty="0" err="1" smtClean="0">
                <a:solidFill>
                  <a:srgbClr val="C00000"/>
                </a:solidFill>
                <a:latin typeface="Times New Roman" panose="02020603050405020304" pitchFamily="18" charset="0"/>
                <a:cs typeface="Times New Roman" panose="02020603050405020304" pitchFamily="18" charset="0"/>
              </a:rPr>
              <a:t>Nazari</a:t>
            </a:r>
            <a:endParaRPr lang="en-US" altLang="en-US" sz="2600" b="0" dirty="0" smtClean="0">
              <a:solidFill>
                <a:srgbClr val="C00000"/>
              </a:solidFill>
              <a:latin typeface="Times New Roman" panose="02020603050405020304" pitchFamily="18" charset="0"/>
              <a:cs typeface="Times New Roman" panose="02020603050405020304" pitchFamily="18" charset="0"/>
            </a:endParaRPr>
          </a:p>
          <a:p>
            <a:pPr marL="0" indent="0" eaLnBrk="1" hangingPunct="1">
              <a:spcBef>
                <a:spcPct val="0"/>
              </a:spcBef>
              <a:buFontTx/>
              <a:buNone/>
              <a:defRPr/>
            </a:pPr>
            <a:r>
              <a:rPr lang="en-US" altLang="en-US" sz="2600" b="0" dirty="0" smtClean="0">
                <a:solidFill>
                  <a:srgbClr val="C00000"/>
                </a:solidFill>
                <a:latin typeface="Times New Roman" panose="02020603050405020304" pitchFamily="18" charset="0"/>
                <a:cs typeface="Times New Roman" panose="02020603050405020304" pitchFamily="18" charset="0"/>
              </a:rPr>
              <a:t>Need 2 CEE &amp; 1 ECE </a:t>
            </a:r>
            <a:r>
              <a:rPr lang="en-US" altLang="en-US" sz="2600" b="0" dirty="0">
                <a:solidFill>
                  <a:srgbClr val="C00000"/>
                </a:solidFill>
                <a:latin typeface="Times New Roman" panose="02020603050405020304" pitchFamily="18" charset="0"/>
                <a:cs typeface="Times New Roman" panose="02020603050405020304" pitchFamily="18" charset="0"/>
              </a:rPr>
              <a:t>Students</a:t>
            </a:r>
            <a:endParaRPr lang="en-US" altLang="en-US" sz="2600" b="0" dirty="0" smtClean="0">
              <a:solidFill>
                <a:srgbClr val="C00000"/>
              </a:solidFill>
              <a:latin typeface="Times New Roman" panose="02020603050405020304" pitchFamily="18" charset="0"/>
              <a:cs typeface="Times New Roman" panose="02020603050405020304" pitchFamily="18" charset="0"/>
            </a:endParaRPr>
          </a:p>
          <a:p>
            <a:pPr marL="0" indent="0" eaLnBrk="1" hangingPunct="1">
              <a:spcBef>
                <a:spcPct val="0"/>
              </a:spcBef>
              <a:buFontTx/>
              <a:buNone/>
              <a:defRPr/>
            </a:pPr>
            <a:endParaRPr lang="en-US" altLang="en-US" sz="1000" b="0" dirty="0" smtClean="0">
              <a:latin typeface="Times New Roman" panose="02020603050405020304" pitchFamily="18" charset="0"/>
              <a:cs typeface="Times New Roman" panose="02020603050405020304" pitchFamily="18" charset="0"/>
            </a:endParaRPr>
          </a:p>
          <a:p>
            <a:pPr marL="0" indent="0" eaLnBrk="1" hangingPunct="1">
              <a:spcBef>
                <a:spcPct val="0"/>
              </a:spcBef>
              <a:buFontTx/>
              <a:buNone/>
              <a:defRPr/>
            </a:pPr>
            <a:r>
              <a:rPr lang="en-US" altLang="en-US" sz="1900" b="0" dirty="0" smtClean="0">
                <a:latin typeface="Times New Roman" panose="02020603050405020304" pitchFamily="18" charset="0"/>
                <a:cs typeface="Times New Roman" panose="02020603050405020304" pitchFamily="18" charset="0"/>
              </a:rPr>
              <a:t>Courtyard vegetation, high albedo surfaces, and courtyard ponds were investigated as </a:t>
            </a:r>
          </a:p>
          <a:p>
            <a:pPr marL="0" indent="0" eaLnBrk="1" hangingPunct="1">
              <a:spcBef>
                <a:spcPct val="0"/>
              </a:spcBef>
              <a:buFontTx/>
              <a:buNone/>
              <a:defRPr/>
            </a:pPr>
            <a:r>
              <a:rPr lang="en-US" altLang="en-US" sz="1900" b="0" dirty="0" smtClean="0">
                <a:latin typeface="Times New Roman" panose="02020603050405020304" pitchFamily="18" charset="0"/>
                <a:cs typeface="Times New Roman" panose="02020603050405020304" pitchFamily="18" charset="0"/>
              </a:rPr>
              <a:t>potential heat mitigation strategies using field measurements and simulations in a university </a:t>
            </a:r>
          </a:p>
          <a:p>
            <a:pPr marL="0" indent="0" eaLnBrk="1" hangingPunct="1">
              <a:spcBef>
                <a:spcPct val="0"/>
              </a:spcBef>
              <a:buFontTx/>
              <a:buNone/>
              <a:defRPr/>
            </a:pPr>
            <a:r>
              <a:rPr lang="en-US" altLang="en-US" sz="1900" b="0" dirty="0" smtClean="0">
                <a:latin typeface="Times New Roman" panose="02020603050405020304" pitchFamily="18" charset="0"/>
                <a:cs typeface="Times New Roman" panose="02020603050405020304" pitchFamily="18" charset="0"/>
              </a:rPr>
              <a:t>campus environment. </a:t>
            </a:r>
            <a:endParaRPr lang="en-US" altLang="en-US" sz="1900" b="0" dirty="0" smtClean="0">
              <a:solidFill>
                <a:srgbClr val="0033CC"/>
              </a:solidFill>
              <a:latin typeface="Times New Roman" panose="02020603050405020304" pitchFamily="18" charset="0"/>
              <a:cs typeface="Times New Roman" panose="02020603050405020304" pitchFamily="18" charset="0"/>
            </a:endParaRPr>
          </a:p>
          <a:p>
            <a:pPr marL="171450" indent="-169863" eaLnBrk="1" hangingPunct="1">
              <a:spcBef>
                <a:spcPct val="0"/>
              </a:spcBef>
              <a:defRPr/>
            </a:pPr>
            <a:r>
              <a:rPr lang="en-US" altLang="en-US" sz="1900" b="0" dirty="0" smtClean="0">
                <a:latin typeface="Times New Roman" panose="02020603050405020304" pitchFamily="18" charset="0"/>
                <a:cs typeface="Times New Roman" panose="02020603050405020304" pitchFamily="18" charset="0"/>
              </a:rPr>
              <a:t>Reducing indoor building energy demand</a:t>
            </a:r>
          </a:p>
          <a:p>
            <a:pPr marL="171450" indent="-169863" eaLnBrk="1" hangingPunct="1">
              <a:spcBef>
                <a:spcPct val="0"/>
              </a:spcBef>
              <a:defRPr/>
            </a:pPr>
            <a:r>
              <a:rPr lang="en-US" altLang="en-US" sz="1900" b="0" dirty="0" smtClean="0">
                <a:latin typeface="Times New Roman" panose="02020603050405020304" pitchFamily="18" charset="0"/>
                <a:cs typeface="Times New Roman" panose="02020603050405020304" pitchFamily="18" charset="0"/>
              </a:rPr>
              <a:t>Increasing Building Thermal Efficiency</a:t>
            </a:r>
          </a:p>
          <a:p>
            <a:pPr marL="171450" indent="-169863" eaLnBrk="1" hangingPunct="1">
              <a:spcBef>
                <a:spcPct val="0"/>
              </a:spcBef>
              <a:defRPr/>
            </a:pPr>
            <a:r>
              <a:rPr lang="en-US" altLang="en-US" sz="1900" b="0" dirty="0" smtClean="0">
                <a:latin typeface="Times New Roman" panose="02020603050405020304" pitchFamily="18" charset="0"/>
                <a:cs typeface="Times New Roman" panose="02020603050405020304" pitchFamily="18" charset="0"/>
              </a:rPr>
              <a:t>Mitigation of urban heat island</a:t>
            </a:r>
          </a:p>
          <a:p>
            <a:pPr marL="171450" indent="-169863" eaLnBrk="1" hangingPunct="1">
              <a:spcBef>
                <a:spcPct val="0"/>
              </a:spcBef>
              <a:defRPr/>
            </a:pPr>
            <a:r>
              <a:rPr lang="en-US" altLang="en-US" sz="1900" b="0" dirty="0" smtClean="0">
                <a:latin typeface="Times New Roman" panose="02020603050405020304" pitchFamily="18" charset="0"/>
                <a:cs typeface="Times New Roman" panose="02020603050405020304" pitchFamily="18" charset="0"/>
              </a:rPr>
              <a:t>Improvement of Urban Design, Open Spaces and Common Areas </a:t>
            </a:r>
          </a:p>
          <a:p>
            <a:pPr marL="171450" indent="-169863" eaLnBrk="1" hangingPunct="1">
              <a:spcBef>
                <a:spcPct val="0"/>
              </a:spcBef>
              <a:defRPr/>
            </a:pPr>
            <a:r>
              <a:rPr lang="en-US" altLang="en-US" sz="1900" b="0" dirty="0" smtClean="0">
                <a:latin typeface="Times New Roman" panose="02020603050405020304" pitchFamily="18" charset="0"/>
                <a:cs typeface="Times New Roman" panose="02020603050405020304" pitchFamily="18" charset="0"/>
              </a:rPr>
              <a:t>Utilizing the Cooling effect of Vegetation and Water</a:t>
            </a:r>
            <a:endParaRPr lang="en-US" altLang="en-US" sz="1900" dirty="0" smtClean="0">
              <a:solidFill>
                <a:srgbClr val="0033CC"/>
              </a:solidFill>
              <a:latin typeface="Garamond" pitchFamily="18" charset="0"/>
            </a:endParaRPr>
          </a:p>
        </p:txBody>
      </p:sp>
    </p:spTree>
    <p:extLst>
      <p:ext uri="{BB962C8B-B14F-4D97-AF65-F5344CB8AC3E}">
        <p14:creationId xmlns:p14="http://schemas.microsoft.com/office/powerpoint/2010/main" val="14046982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body" idx="4294967295"/>
          </p:nvPr>
        </p:nvSpPr>
        <p:spPr>
          <a:xfrm>
            <a:off x="0" y="1425575"/>
            <a:ext cx="9075738" cy="2600325"/>
          </a:xfrm>
        </p:spPr>
        <p:txBody>
          <a:bodyPr>
            <a:normAutofit lnSpcReduction="10000"/>
          </a:bodyPr>
          <a:lstStyle/>
          <a:p>
            <a:pPr marL="0" indent="0" algn="just" eaLnBrk="1" hangingPunct="1">
              <a:buFont typeface="Arial" charset="0"/>
              <a:buNone/>
              <a:defRPr/>
            </a:pPr>
            <a:r>
              <a:rPr lang="en-US" sz="2200" dirty="0">
                <a:latin typeface="Times New Roman" panose="02020603050405020304" pitchFamily="18" charset="0"/>
                <a:cs typeface="Times New Roman" panose="02020603050405020304" pitchFamily="18" charset="0"/>
              </a:rPr>
              <a:t>Since cities feature a wide variety of urban settings, it is expected the temperature response and resulting heat stress to vary. The main goal of this research is developing neighborhood based temperature and to study the long term variation of skin temperature of the city. Skin temperature retrieval model for Landsat will be developed for New York City and the Land Surface Temperature (LST) maps will be developed based on the best fitted model. </a:t>
            </a:r>
            <a:r>
              <a:rPr lang="en-US" sz="2200" dirty="0" smtClean="0">
                <a:latin typeface="Times New Roman" panose="02020603050405020304" pitchFamily="18" charset="0"/>
                <a:cs typeface="Times New Roman" panose="02020603050405020304" pitchFamily="18" charset="0"/>
              </a:rPr>
              <a:t>Students will work with satellite images, remote sensing software and preform programing to develop and run various models.</a:t>
            </a:r>
          </a:p>
          <a:p>
            <a:pPr marL="0" indent="0" algn="just" eaLnBrk="1" hangingPunct="1">
              <a:buFont typeface="Arial" charset="0"/>
              <a:buNone/>
              <a:defRPr/>
            </a:pPr>
            <a:endParaRPr lang="en-US" sz="1800" dirty="0" smtClean="0">
              <a:latin typeface="Times New Roman" panose="02020603050405020304" pitchFamily="18" charset="0"/>
              <a:cs typeface="Times New Roman" panose="02020603050405020304" pitchFamily="18" charset="0"/>
            </a:endParaRPr>
          </a:p>
          <a:p>
            <a:pPr marL="0" indent="0" algn="just" eaLnBrk="1" hangingPunct="1">
              <a:buFont typeface="Arial" charset="0"/>
              <a:buNone/>
              <a:defRPr/>
            </a:pPr>
            <a:endParaRPr lang="en-US" sz="1800" dirty="0" smtClean="0">
              <a:latin typeface="Times New Roman" panose="02020603050405020304" pitchFamily="18" charset="0"/>
              <a:cs typeface="Times New Roman" panose="02020603050405020304" pitchFamily="18" charset="0"/>
            </a:endParaRPr>
          </a:p>
          <a:p>
            <a:pPr lvl="1" algn="just" eaLnBrk="1" hangingPunct="1">
              <a:buClr>
                <a:schemeClr val="folHlink"/>
              </a:buClr>
              <a:buFontTx/>
              <a:buChar char="•"/>
              <a:defRPr/>
            </a:pPr>
            <a:endParaRPr lang="en-US" sz="1800" dirty="0" smtClean="0">
              <a:latin typeface="Times New Roman" panose="02020603050405020304" pitchFamily="18" charset="0"/>
              <a:cs typeface="Times New Roman" panose="02020603050405020304" pitchFamily="18" charset="0"/>
            </a:endParaRPr>
          </a:p>
          <a:p>
            <a:pPr algn="just" eaLnBrk="1" hangingPunct="1">
              <a:buFont typeface="Wingdings" pitchFamily="2" charset="2"/>
              <a:buNone/>
              <a:defRPr/>
            </a:pPr>
            <a:endParaRPr lang="en-US" sz="1800" dirty="0" smtClean="0">
              <a:latin typeface="Times New Roman" panose="02020603050405020304" pitchFamily="18" charset="0"/>
              <a:cs typeface="Times New Roman" panose="02020603050405020304" pitchFamily="18" charset="0"/>
            </a:endParaRPr>
          </a:p>
          <a:p>
            <a:pPr algn="just" eaLnBrk="1" hangingPunct="1">
              <a:buFont typeface="Wingdings" pitchFamily="2" charset="2"/>
              <a:buNone/>
              <a:defRPr/>
            </a:pPr>
            <a:endParaRPr lang="en-US" sz="1800" dirty="0" smtClean="0">
              <a:latin typeface="Times New Roman" panose="02020603050405020304" pitchFamily="18" charset="0"/>
              <a:cs typeface="Times New Roman" panose="02020603050405020304" pitchFamily="18" charset="0"/>
            </a:endParaRPr>
          </a:p>
          <a:p>
            <a:pPr algn="just" eaLnBrk="1" hangingPunct="1">
              <a:buFont typeface="Wingdings" pitchFamily="2" charset="2"/>
              <a:buNone/>
              <a:defRPr/>
            </a:pPr>
            <a:endParaRPr lang="en-US" sz="1800" dirty="0" smtClean="0">
              <a:latin typeface="Times New Roman" panose="02020603050405020304" pitchFamily="18" charset="0"/>
              <a:cs typeface="Times New Roman" panose="02020603050405020304" pitchFamily="18" charset="0"/>
            </a:endParaRPr>
          </a:p>
        </p:txBody>
      </p:sp>
      <p:sp>
        <p:nvSpPr>
          <p:cNvPr id="15363" name="Rectangle 2"/>
          <p:cNvSpPr>
            <a:spLocks noGrp="1" noRot="1" noChangeArrowheads="1"/>
          </p:cNvSpPr>
          <p:nvPr>
            <p:ph type="title" idx="4294967295"/>
          </p:nvPr>
        </p:nvSpPr>
        <p:spPr>
          <a:xfrm>
            <a:off x="0" y="53975"/>
            <a:ext cx="9144000" cy="1255713"/>
          </a:xfrm>
        </p:spPr>
        <p:txBody>
          <a:bodyPr>
            <a:normAutofit fontScale="90000"/>
          </a:bodyPr>
          <a:lstStyle/>
          <a:p>
            <a:pPr algn="ctr" eaLnBrk="1" hangingPunct="1"/>
            <a:r>
              <a:rPr lang="en-US" altLang="en-US" sz="2400" b="1" smtClean="0">
                <a:solidFill>
                  <a:srgbClr val="000092"/>
                </a:solidFill>
                <a:latin typeface="Times New Roman" pitchFamily="18" charset="0"/>
                <a:cs typeface="Times New Roman" pitchFamily="18" charset="0"/>
              </a:rPr>
              <a:t>Calibration of Satellite IR Brightness Temperatures to Estimate Land Surface Temperature Variations within Urban Environment for Health Impacts</a:t>
            </a:r>
            <a:br>
              <a:rPr lang="en-US" altLang="en-US" sz="2400" b="1" smtClean="0">
                <a:solidFill>
                  <a:srgbClr val="000092"/>
                </a:solidFill>
                <a:latin typeface="Times New Roman" pitchFamily="18" charset="0"/>
                <a:cs typeface="Times New Roman" pitchFamily="18" charset="0"/>
              </a:rPr>
            </a:br>
            <a:r>
              <a:rPr lang="en-US" altLang="en-US" sz="2600" smtClean="0">
                <a:solidFill>
                  <a:srgbClr val="C00000"/>
                </a:solidFill>
                <a:latin typeface="Times New Roman" pitchFamily="18" charset="0"/>
                <a:cs typeface="Times New Roman" pitchFamily="18" charset="0"/>
              </a:rPr>
              <a:t>Rouzbeh Nazari, Need 2 CEE &amp; 2 ECE Students</a:t>
            </a:r>
          </a:p>
        </p:txBody>
      </p:sp>
      <p:pic>
        <p:nvPicPr>
          <p:cNvPr id="15364" name="Picture 5" descr="\\psf\Home\\Downloads\LT50140322011243_St(MASK).bmp"/>
          <p:cNvPicPr>
            <a:picLocks noChangeAspect="1" noChangeArrowheads="1"/>
          </p:cNvPicPr>
          <p:nvPr/>
        </p:nvPicPr>
        <p:blipFill>
          <a:blip r:embed="rId3" cstate="print">
            <a:extLst>
              <a:ext uri="{28A0092B-C50C-407E-A947-70E740481C1C}">
                <a14:useLocalDpi xmlns:a14="http://schemas.microsoft.com/office/drawing/2010/main" val="0"/>
              </a:ext>
            </a:extLst>
          </a:blip>
          <a:srcRect l="13080" t="9416" r="10631" b="11670"/>
          <a:stretch>
            <a:fillRect/>
          </a:stretch>
        </p:blipFill>
        <p:spPr bwMode="auto">
          <a:xfrm>
            <a:off x="6223000" y="4025900"/>
            <a:ext cx="2852738"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75" y="4025900"/>
            <a:ext cx="2665413"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
          <p:cNvPicPr>
            <a:picLocks noChangeAspect="1"/>
          </p:cNvPicPr>
          <p:nvPr/>
        </p:nvPicPr>
        <p:blipFill>
          <a:blip r:embed="rId5" cstate="print">
            <a:extLst>
              <a:ext uri="{28A0092B-C50C-407E-A947-70E740481C1C}">
                <a14:useLocalDpi xmlns:a14="http://schemas.microsoft.com/office/drawing/2010/main" val="0"/>
              </a:ext>
            </a:extLst>
          </a:blip>
          <a:srcRect l="12859" t="7468" r="10443" b="11221"/>
          <a:stretch>
            <a:fillRect/>
          </a:stretch>
        </p:blipFill>
        <p:spPr bwMode="auto">
          <a:xfrm>
            <a:off x="3084513" y="4025900"/>
            <a:ext cx="2895600"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a:stCxn id="15365" idx="3"/>
            <a:endCxn id="15366" idx="1"/>
          </p:cNvCxnSpPr>
          <p:nvPr/>
        </p:nvCxnSpPr>
        <p:spPr>
          <a:xfrm flipV="1">
            <a:off x="2706688" y="5384800"/>
            <a:ext cx="377825" cy="31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848350" y="5440363"/>
            <a:ext cx="377825" cy="31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0378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Backup 2014\Photos\Energy Interns\IMG_20140714_130809524_HDR -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491067"/>
            <a:ext cx="3581400" cy="6366933"/>
          </a:xfrm>
          <a:prstGeom prst="rect">
            <a:avLst/>
          </a:prstGeom>
          <a:noFill/>
          <a:extLst>
            <a:ext uri="{909E8E84-426E-40DD-AFC4-6F175D3DCCD1}">
              <a14:hiddenFill xmlns:a14="http://schemas.microsoft.com/office/drawing/2010/main">
                <a:solidFill>
                  <a:srgbClr val="FFFFFF"/>
                </a:solidFill>
              </a14:hiddenFill>
            </a:ext>
          </a:extLst>
        </p:spPr>
      </p:pic>
      <p:sp>
        <p:nvSpPr>
          <p:cNvPr id="71682" name="Rectangle 2"/>
          <p:cNvSpPr>
            <a:spLocks noGrp="1" noChangeArrowheads="1"/>
          </p:cNvSpPr>
          <p:nvPr>
            <p:ph type="title"/>
          </p:nvPr>
        </p:nvSpPr>
        <p:spPr/>
        <p:txBody>
          <a:bodyPr>
            <a:normAutofit fontScale="90000"/>
          </a:bodyPr>
          <a:lstStyle/>
          <a:p>
            <a:pPr eaLnBrk="1" hangingPunct="1">
              <a:defRPr/>
            </a:pPr>
            <a:r>
              <a:rPr lang="en-US" sz="4800" b="1" dirty="0" smtClean="0">
                <a:effectLst>
                  <a:outerShdw blurRad="38100" dist="38100" dir="2700000" algn="tl">
                    <a:srgbClr val="000000"/>
                  </a:outerShdw>
                </a:effectLst>
              </a:rPr>
              <a:t>NJ DMAVA Energy &amp; Water Interns</a:t>
            </a:r>
            <a:endParaRPr lang="en-US" sz="6600" b="1" dirty="0" smtClean="0">
              <a:effectLst>
                <a:outerShdw blurRad="38100" dist="38100" dir="2700000" algn="tl">
                  <a:srgbClr val="000000"/>
                </a:outerShdw>
              </a:effectLst>
            </a:endParaRPr>
          </a:p>
        </p:txBody>
      </p:sp>
      <p:sp>
        <p:nvSpPr>
          <p:cNvPr id="16" name="Content Placeholder 15"/>
          <p:cNvSpPr>
            <a:spLocks noGrp="1"/>
          </p:cNvSpPr>
          <p:nvPr>
            <p:ph idx="1"/>
          </p:nvPr>
        </p:nvSpPr>
        <p:spPr>
          <a:xfrm>
            <a:off x="457200" y="1371600"/>
            <a:ext cx="5029200" cy="4754563"/>
          </a:xfrm>
        </p:spPr>
        <p:txBody>
          <a:bodyPr>
            <a:normAutofit/>
          </a:bodyPr>
          <a:lstStyle/>
          <a:p>
            <a:pPr>
              <a:spcBef>
                <a:spcPts val="600"/>
              </a:spcBef>
            </a:pPr>
            <a:r>
              <a:rPr lang="en-US" dirty="0" smtClean="0"/>
              <a:t>NJ Military &amp; Vet. </a:t>
            </a:r>
            <a:r>
              <a:rPr lang="en-US" smtClean="0"/>
              <a:t>Affairs</a:t>
            </a:r>
            <a:endParaRPr lang="en-US" dirty="0" smtClean="0"/>
          </a:p>
          <a:p>
            <a:pPr lvl="1">
              <a:spcBef>
                <a:spcPts val="600"/>
              </a:spcBef>
            </a:pPr>
            <a:r>
              <a:rPr lang="en-US" dirty="0" smtClean="0"/>
              <a:t>Energy &amp; water master plan</a:t>
            </a:r>
          </a:p>
          <a:p>
            <a:pPr lvl="2">
              <a:spcBef>
                <a:spcPts val="600"/>
              </a:spcBef>
            </a:pPr>
            <a:r>
              <a:rPr lang="en-US" dirty="0" smtClean="0"/>
              <a:t>Data analysis</a:t>
            </a:r>
          </a:p>
          <a:p>
            <a:pPr lvl="1">
              <a:spcBef>
                <a:spcPts val="600"/>
              </a:spcBef>
            </a:pPr>
            <a:r>
              <a:rPr lang="en-US" dirty="0" smtClean="0"/>
              <a:t>Energy </a:t>
            </a:r>
            <a:r>
              <a:rPr lang="en-US" dirty="0"/>
              <a:t>awareness </a:t>
            </a:r>
            <a:r>
              <a:rPr lang="en-US" dirty="0" smtClean="0"/>
              <a:t>&amp; education plan</a:t>
            </a:r>
          </a:p>
          <a:p>
            <a:pPr lvl="2">
              <a:spcBef>
                <a:spcPts val="600"/>
              </a:spcBef>
            </a:pPr>
            <a:r>
              <a:rPr lang="en-US" dirty="0"/>
              <a:t>R</a:t>
            </a:r>
            <a:r>
              <a:rPr lang="en-US" dirty="0" smtClean="0"/>
              <a:t>educe costs by 20 %</a:t>
            </a:r>
          </a:p>
          <a:p>
            <a:pPr lvl="2">
              <a:spcBef>
                <a:spcPts val="600"/>
              </a:spcBef>
            </a:pPr>
            <a:r>
              <a:rPr lang="en-US" dirty="0" smtClean="0"/>
              <a:t>Incentivize energy saving</a:t>
            </a:r>
          </a:p>
          <a:p>
            <a:pPr lvl="1">
              <a:spcBef>
                <a:spcPts val="600"/>
              </a:spcBef>
            </a:pPr>
            <a:r>
              <a:rPr lang="en-US" dirty="0" smtClean="0"/>
              <a:t>Case studies</a:t>
            </a:r>
          </a:p>
          <a:p>
            <a:pPr lvl="2">
              <a:spcBef>
                <a:spcPts val="600"/>
              </a:spcBef>
            </a:pPr>
            <a:r>
              <a:rPr lang="en-US" dirty="0" smtClean="0"/>
              <a:t>Solar arrays, LED lighting,…</a:t>
            </a:r>
            <a:endParaRPr lang="en-US" sz="2400" i="1" dirty="0" smtClean="0">
              <a:solidFill>
                <a:srgbClr val="990000"/>
              </a:solidFill>
            </a:endParaRPr>
          </a:p>
        </p:txBody>
      </p:sp>
      <p:sp>
        <p:nvSpPr>
          <p:cNvPr id="9222" name="Rectangle 7"/>
          <p:cNvSpPr>
            <a:spLocks noChangeArrowheads="1"/>
          </p:cNvSpPr>
          <p:nvPr/>
        </p:nvSpPr>
        <p:spPr bwMode="auto">
          <a:xfrm>
            <a:off x="0" y="0"/>
            <a:ext cx="3276600" cy="1524000"/>
          </a:xfrm>
          <a:prstGeom prst="rect">
            <a:avLst/>
          </a:prstGeom>
          <a:noFill/>
          <a:ln w="9525">
            <a:noFill/>
            <a:miter lim="800000"/>
            <a:headEnd/>
            <a:tailEnd/>
          </a:ln>
        </p:spPr>
        <p:txBody>
          <a:bodyPr/>
          <a:lstStyle/>
          <a:p>
            <a:pPr>
              <a:spcBef>
                <a:spcPts val="600"/>
              </a:spcBef>
              <a:defRPr/>
            </a:pPr>
            <a:endParaRPr lang="en-US" sz="2800" dirty="0">
              <a:latin typeface="+mj-lt"/>
            </a:endParaRPr>
          </a:p>
        </p:txBody>
      </p:sp>
      <p:sp>
        <p:nvSpPr>
          <p:cNvPr id="10246" name="Text Box 18"/>
          <p:cNvSpPr txBox="1">
            <a:spLocks noChangeArrowheads="1"/>
          </p:cNvSpPr>
          <p:nvPr/>
        </p:nvSpPr>
        <p:spPr bwMode="auto">
          <a:xfrm>
            <a:off x="5334000" y="0"/>
            <a:ext cx="3810000" cy="369332"/>
          </a:xfrm>
          <a:prstGeom prst="rect">
            <a:avLst/>
          </a:prstGeom>
          <a:noFill/>
          <a:ln w="9525">
            <a:noFill/>
            <a:miter lim="800000"/>
            <a:headEnd/>
            <a:tailEnd/>
          </a:ln>
        </p:spPr>
        <p:txBody>
          <a:bodyPr wrap="square">
            <a:spAutoFit/>
          </a:bodyPr>
          <a:lstStyle/>
          <a:p>
            <a:pPr algn="r"/>
            <a:r>
              <a:rPr lang="en-US" i="1" dirty="0" smtClean="0"/>
              <a:t>Need CEEs, ECEs and MEs</a:t>
            </a:r>
            <a:endParaRPr lang="en-US" i="1" dirty="0"/>
          </a:p>
        </p:txBody>
      </p:sp>
      <p:sp>
        <p:nvSpPr>
          <p:cNvPr id="9" name="Text Box 18"/>
          <p:cNvSpPr txBox="1">
            <a:spLocks noChangeArrowheads="1"/>
          </p:cNvSpPr>
          <p:nvPr/>
        </p:nvSpPr>
        <p:spPr bwMode="auto">
          <a:xfrm>
            <a:off x="0" y="0"/>
            <a:ext cx="5562600" cy="369332"/>
          </a:xfrm>
          <a:prstGeom prst="rect">
            <a:avLst/>
          </a:prstGeom>
          <a:noFill/>
          <a:ln w="9525">
            <a:noFill/>
            <a:miter lim="800000"/>
            <a:headEnd/>
            <a:tailEnd/>
          </a:ln>
        </p:spPr>
        <p:txBody>
          <a:bodyPr wrap="square">
            <a:spAutoFit/>
          </a:bodyPr>
          <a:lstStyle/>
          <a:p>
            <a:r>
              <a:rPr lang="en-US" i="1" dirty="0" smtClean="0"/>
              <a:t>Everett, Riddell, </a:t>
            </a:r>
            <a:r>
              <a:rPr lang="en-US" i="1" dirty="0"/>
              <a:t>Krchnavek</a:t>
            </a:r>
          </a:p>
        </p:txBody>
      </p:sp>
      <p:sp>
        <p:nvSpPr>
          <p:cNvPr id="2" name="Rectangle 1"/>
          <p:cNvSpPr/>
          <p:nvPr/>
        </p:nvSpPr>
        <p:spPr>
          <a:xfrm>
            <a:off x="0" y="6278173"/>
            <a:ext cx="5562600" cy="584775"/>
          </a:xfrm>
          <a:prstGeom prst="rect">
            <a:avLst/>
          </a:prstGeom>
          <a:solidFill>
            <a:schemeClr val="accent6">
              <a:lumMod val="40000"/>
              <a:lumOff val="60000"/>
            </a:schemeClr>
          </a:solidFill>
        </p:spPr>
        <p:txBody>
          <a:bodyPr wrap="square">
            <a:spAutoFit/>
          </a:bodyPr>
          <a:lstStyle/>
          <a:p>
            <a:pPr algn="ctr">
              <a:spcBef>
                <a:spcPts val="600"/>
              </a:spcBef>
            </a:pPr>
            <a:r>
              <a:rPr lang="en-US" sz="3200" dirty="0"/>
              <a:t>Can lead to paid internships!</a:t>
            </a:r>
          </a:p>
        </p:txBody>
      </p:sp>
    </p:spTree>
    <p:extLst>
      <p:ext uri="{BB962C8B-B14F-4D97-AF65-F5344CB8AC3E}">
        <p14:creationId xmlns:p14="http://schemas.microsoft.com/office/powerpoint/2010/main" val="36171286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a:bodyPr>
          <a:lstStyle/>
          <a:p>
            <a:pPr>
              <a:defRPr/>
            </a:pPr>
            <a:r>
              <a:rPr lang="en-US" sz="4800" b="1" dirty="0" smtClean="0">
                <a:effectLst>
                  <a:outerShdw blurRad="38100" dist="38100" dir="2700000" algn="tl">
                    <a:srgbClr val="000000"/>
                  </a:outerShdw>
                </a:effectLst>
              </a:rPr>
              <a:t>NJ DMAVA Energy Audit Center</a:t>
            </a:r>
            <a:endParaRPr lang="en-US" sz="6600" b="1" dirty="0" smtClean="0">
              <a:effectLst>
                <a:outerShdw blurRad="38100" dist="38100" dir="2700000" algn="tl">
                  <a:srgbClr val="000000"/>
                </a:outerShdw>
              </a:effectLst>
            </a:endParaRPr>
          </a:p>
        </p:txBody>
      </p:sp>
      <p:sp>
        <p:nvSpPr>
          <p:cNvPr id="16" name="Content Placeholder 15"/>
          <p:cNvSpPr>
            <a:spLocks noGrp="1"/>
          </p:cNvSpPr>
          <p:nvPr>
            <p:ph idx="1"/>
          </p:nvPr>
        </p:nvSpPr>
        <p:spPr>
          <a:xfrm>
            <a:off x="457200" y="1371600"/>
            <a:ext cx="6858000" cy="4754563"/>
          </a:xfrm>
        </p:spPr>
        <p:txBody>
          <a:bodyPr>
            <a:normAutofit/>
          </a:bodyPr>
          <a:lstStyle/>
          <a:p>
            <a:pPr>
              <a:spcBef>
                <a:spcPts val="600"/>
              </a:spcBef>
            </a:pPr>
            <a:r>
              <a:rPr lang="en-US" dirty="0" smtClean="0"/>
              <a:t>NJ National </a:t>
            </a:r>
            <a:r>
              <a:rPr lang="en-US" dirty="0"/>
              <a:t>Guard </a:t>
            </a:r>
            <a:r>
              <a:rPr lang="en-US" dirty="0" smtClean="0"/>
              <a:t>Facilities</a:t>
            </a:r>
            <a:endParaRPr lang="en-US" dirty="0"/>
          </a:p>
          <a:p>
            <a:pPr lvl="1">
              <a:spcBef>
                <a:spcPts val="600"/>
              </a:spcBef>
            </a:pPr>
            <a:r>
              <a:rPr lang="en-US" dirty="0" smtClean="0"/>
              <a:t>Model energy consumption</a:t>
            </a:r>
          </a:p>
          <a:p>
            <a:pPr lvl="1">
              <a:spcBef>
                <a:spcPts val="600"/>
              </a:spcBef>
            </a:pPr>
            <a:r>
              <a:rPr lang="en-US" dirty="0" smtClean="0"/>
              <a:t>Model HVAC systems</a:t>
            </a:r>
          </a:p>
          <a:p>
            <a:pPr lvl="1">
              <a:spcBef>
                <a:spcPts val="600"/>
              </a:spcBef>
            </a:pPr>
            <a:r>
              <a:rPr lang="en-US" dirty="0" smtClean="0"/>
              <a:t>Size solar systems</a:t>
            </a:r>
          </a:p>
          <a:p>
            <a:pPr lvl="1">
              <a:spcBef>
                <a:spcPts val="600"/>
              </a:spcBef>
            </a:pPr>
            <a:r>
              <a:rPr lang="en-US" dirty="0" smtClean="0"/>
              <a:t>Test building envelop</a:t>
            </a:r>
            <a:endParaRPr lang="en-US" sz="2400" i="1" dirty="0" smtClean="0">
              <a:solidFill>
                <a:srgbClr val="990000"/>
              </a:solidFill>
            </a:endParaRPr>
          </a:p>
          <a:p>
            <a:pPr>
              <a:defRPr/>
            </a:pPr>
            <a:endParaRPr lang="en-US" dirty="0"/>
          </a:p>
        </p:txBody>
      </p:sp>
      <p:sp>
        <p:nvSpPr>
          <p:cNvPr id="9222" name="Rectangle 7"/>
          <p:cNvSpPr>
            <a:spLocks noChangeArrowheads="1"/>
          </p:cNvSpPr>
          <p:nvPr/>
        </p:nvSpPr>
        <p:spPr bwMode="auto">
          <a:xfrm>
            <a:off x="0" y="0"/>
            <a:ext cx="3276600" cy="1524000"/>
          </a:xfrm>
          <a:prstGeom prst="rect">
            <a:avLst/>
          </a:prstGeom>
          <a:noFill/>
          <a:ln w="9525">
            <a:noFill/>
            <a:miter lim="800000"/>
            <a:headEnd/>
            <a:tailEnd/>
          </a:ln>
        </p:spPr>
        <p:txBody>
          <a:bodyPr/>
          <a:lstStyle/>
          <a:p>
            <a:pPr>
              <a:spcBef>
                <a:spcPts val="600"/>
              </a:spcBef>
              <a:defRPr/>
            </a:pPr>
            <a:endParaRPr lang="en-US" sz="2800" dirty="0">
              <a:latin typeface="+mj-lt"/>
            </a:endParaRPr>
          </a:p>
        </p:txBody>
      </p:sp>
      <p:sp>
        <p:nvSpPr>
          <p:cNvPr id="10246" name="Text Box 18"/>
          <p:cNvSpPr txBox="1">
            <a:spLocks noChangeArrowheads="1"/>
          </p:cNvSpPr>
          <p:nvPr/>
        </p:nvSpPr>
        <p:spPr bwMode="auto">
          <a:xfrm>
            <a:off x="5334000" y="0"/>
            <a:ext cx="3810000" cy="369332"/>
          </a:xfrm>
          <a:prstGeom prst="rect">
            <a:avLst/>
          </a:prstGeom>
          <a:noFill/>
          <a:ln w="9525">
            <a:noFill/>
            <a:miter lim="800000"/>
            <a:headEnd/>
            <a:tailEnd/>
          </a:ln>
        </p:spPr>
        <p:txBody>
          <a:bodyPr wrap="square">
            <a:spAutoFit/>
          </a:bodyPr>
          <a:lstStyle/>
          <a:p>
            <a:pPr algn="r"/>
            <a:r>
              <a:rPr lang="en-US" i="1" dirty="0" smtClean="0"/>
              <a:t>Need CEEs, ECEs and MEs</a:t>
            </a:r>
            <a:endParaRPr lang="en-US" i="1" dirty="0"/>
          </a:p>
        </p:txBody>
      </p:sp>
      <p:sp>
        <p:nvSpPr>
          <p:cNvPr id="9" name="Text Box 18"/>
          <p:cNvSpPr txBox="1">
            <a:spLocks noChangeArrowheads="1"/>
          </p:cNvSpPr>
          <p:nvPr/>
        </p:nvSpPr>
        <p:spPr bwMode="auto">
          <a:xfrm>
            <a:off x="0" y="0"/>
            <a:ext cx="5562600" cy="369332"/>
          </a:xfrm>
          <a:prstGeom prst="rect">
            <a:avLst/>
          </a:prstGeom>
          <a:noFill/>
          <a:ln w="9525">
            <a:noFill/>
            <a:miter lim="800000"/>
            <a:headEnd/>
            <a:tailEnd/>
          </a:ln>
        </p:spPr>
        <p:txBody>
          <a:bodyPr wrap="square">
            <a:spAutoFit/>
          </a:bodyPr>
          <a:lstStyle/>
          <a:p>
            <a:r>
              <a:rPr lang="en-US" i="1" dirty="0" smtClean="0"/>
              <a:t> Everett, Riddell</a:t>
            </a:r>
            <a:r>
              <a:rPr lang="en-US" i="1" dirty="0"/>
              <a:t>, Bhatia, Krchnavek</a:t>
            </a:r>
          </a:p>
        </p:txBody>
      </p:sp>
      <p:pic>
        <p:nvPicPr>
          <p:cNvPr id="2050" name="Picture 2" descr="http://www.nj.gov/military/news/archive2009/images/26aug09dmavaunveilsnewestsolararr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7410" y="2057399"/>
            <a:ext cx="3200400" cy="48006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yy2.staticflickr.com/7185/7027323279_3c505470c5_z.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4001984"/>
            <a:ext cx="4300824" cy="28560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6278173"/>
            <a:ext cx="5943600" cy="584775"/>
          </a:xfrm>
          <a:prstGeom prst="rect">
            <a:avLst/>
          </a:prstGeom>
          <a:solidFill>
            <a:schemeClr val="accent6">
              <a:lumMod val="40000"/>
              <a:lumOff val="60000"/>
            </a:schemeClr>
          </a:solidFill>
        </p:spPr>
        <p:txBody>
          <a:bodyPr wrap="square">
            <a:spAutoFit/>
          </a:bodyPr>
          <a:lstStyle/>
          <a:p>
            <a:pPr algn="ctr">
              <a:spcBef>
                <a:spcPts val="600"/>
              </a:spcBef>
            </a:pPr>
            <a:r>
              <a:rPr lang="en-US" sz="3200" dirty="0"/>
              <a:t>Can lead to paid internships!</a:t>
            </a:r>
          </a:p>
        </p:txBody>
      </p:sp>
    </p:spTree>
    <p:extLst>
      <p:ext uri="{BB962C8B-B14F-4D97-AF65-F5344CB8AC3E}">
        <p14:creationId xmlns:p14="http://schemas.microsoft.com/office/powerpoint/2010/main" val="1885394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everett\Desktop\D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57600"/>
            <a:ext cx="4473209" cy="32270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5997" y="3048000"/>
            <a:ext cx="3938004" cy="3810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682" name="Rectangle 2"/>
          <p:cNvSpPr>
            <a:spLocks noGrp="1" noChangeArrowheads="1"/>
          </p:cNvSpPr>
          <p:nvPr>
            <p:ph type="title"/>
          </p:nvPr>
        </p:nvSpPr>
        <p:spPr>
          <a:xfrm>
            <a:off x="304800" y="274638"/>
            <a:ext cx="8534400" cy="1143000"/>
          </a:xfrm>
        </p:spPr>
        <p:txBody>
          <a:bodyPr>
            <a:normAutofit/>
          </a:bodyPr>
          <a:lstStyle/>
          <a:p>
            <a:pPr eaLnBrk="1" hangingPunct="1">
              <a:defRPr/>
            </a:pPr>
            <a:r>
              <a:rPr lang="en-US" sz="4800" b="1" dirty="0" smtClean="0">
                <a:effectLst>
                  <a:outerShdw blurRad="38100" dist="38100" dir="2700000" algn="tl">
                    <a:srgbClr val="000000"/>
                  </a:outerShdw>
                </a:effectLst>
              </a:rPr>
              <a:t>Engineers Without Borders</a:t>
            </a:r>
            <a:endParaRPr lang="en-US" sz="6600" b="1" dirty="0" smtClean="0">
              <a:effectLst>
                <a:outerShdw blurRad="38100" dist="38100" dir="2700000" algn="tl">
                  <a:srgbClr val="000000"/>
                </a:outerShdw>
              </a:effectLst>
            </a:endParaRPr>
          </a:p>
        </p:txBody>
      </p:sp>
      <p:sp>
        <p:nvSpPr>
          <p:cNvPr id="16" name="Content Placeholder 15"/>
          <p:cNvSpPr>
            <a:spLocks noGrp="1"/>
          </p:cNvSpPr>
          <p:nvPr>
            <p:ph idx="1"/>
          </p:nvPr>
        </p:nvSpPr>
        <p:spPr>
          <a:xfrm>
            <a:off x="609600" y="1371600"/>
            <a:ext cx="8229600" cy="4754563"/>
          </a:xfrm>
        </p:spPr>
        <p:txBody>
          <a:bodyPr>
            <a:normAutofit/>
          </a:bodyPr>
          <a:lstStyle/>
          <a:p>
            <a:r>
              <a:rPr lang="en-US" sz="4000" dirty="0"/>
              <a:t>Valle Verde, Dominican Republic </a:t>
            </a:r>
          </a:p>
          <a:p>
            <a:pPr lvl="1">
              <a:spcBef>
                <a:spcPts val="600"/>
              </a:spcBef>
              <a:defRPr/>
            </a:pPr>
            <a:r>
              <a:rPr lang="en-US" sz="3600" dirty="0" smtClean="0"/>
              <a:t>Community needs access </a:t>
            </a:r>
            <a:r>
              <a:rPr lang="en-US" sz="3600" dirty="0"/>
              <a:t>to Water</a:t>
            </a:r>
            <a:endParaRPr lang="en-US" sz="3600" dirty="0" smtClean="0"/>
          </a:p>
          <a:p>
            <a:pPr lvl="1">
              <a:spcBef>
                <a:spcPts val="600"/>
              </a:spcBef>
              <a:defRPr/>
            </a:pPr>
            <a:r>
              <a:rPr lang="en-US" sz="3600" dirty="0" smtClean="0"/>
              <a:t>Assess Alternatives</a:t>
            </a:r>
            <a:endParaRPr lang="en-US" sz="3600" dirty="0"/>
          </a:p>
          <a:p>
            <a:pPr lvl="1">
              <a:spcBef>
                <a:spcPts val="600"/>
              </a:spcBef>
              <a:defRPr/>
            </a:pPr>
            <a:r>
              <a:rPr lang="en-US" sz="3600" dirty="0" smtClean="0"/>
              <a:t>Begin Design</a:t>
            </a:r>
            <a:endParaRPr lang="en-US" sz="3600" dirty="0"/>
          </a:p>
        </p:txBody>
      </p:sp>
      <p:sp>
        <p:nvSpPr>
          <p:cNvPr id="9222" name="Rectangle 7"/>
          <p:cNvSpPr>
            <a:spLocks noChangeArrowheads="1"/>
          </p:cNvSpPr>
          <p:nvPr/>
        </p:nvSpPr>
        <p:spPr bwMode="auto">
          <a:xfrm>
            <a:off x="0" y="0"/>
            <a:ext cx="3276600" cy="1524000"/>
          </a:xfrm>
          <a:prstGeom prst="rect">
            <a:avLst/>
          </a:prstGeom>
          <a:noFill/>
          <a:ln w="9525">
            <a:noFill/>
            <a:miter lim="800000"/>
            <a:headEnd/>
            <a:tailEnd/>
          </a:ln>
        </p:spPr>
        <p:txBody>
          <a:bodyPr/>
          <a:lstStyle/>
          <a:p>
            <a:pPr>
              <a:spcBef>
                <a:spcPts val="600"/>
              </a:spcBef>
              <a:defRPr/>
            </a:pPr>
            <a:endParaRPr lang="en-US" sz="2800" dirty="0">
              <a:latin typeface="+mj-lt"/>
            </a:endParaRPr>
          </a:p>
        </p:txBody>
      </p:sp>
      <p:sp>
        <p:nvSpPr>
          <p:cNvPr id="15" name="Text Box 18"/>
          <p:cNvSpPr txBox="1">
            <a:spLocks noChangeArrowheads="1"/>
          </p:cNvSpPr>
          <p:nvPr/>
        </p:nvSpPr>
        <p:spPr bwMode="auto">
          <a:xfrm>
            <a:off x="5334000" y="0"/>
            <a:ext cx="3810000" cy="369332"/>
          </a:xfrm>
          <a:prstGeom prst="rect">
            <a:avLst/>
          </a:prstGeom>
          <a:noFill/>
          <a:ln w="9525">
            <a:noFill/>
            <a:miter lim="800000"/>
            <a:headEnd/>
            <a:tailEnd/>
          </a:ln>
        </p:spPr>
        <p:txBody>
          <a:bodyPr wrap="square">
            <a:spAutoFit/>
          </a:bodyPr>
          <a:lstStyle/>
          <a:p>
            <a:pPr algn="r"/>
            <a:r>
              <a:rPr lang="en-US" i="1" dirty="0" smtClean="0"/>
              <a:t>Need ALL majors</a:t>
            </a:r>
            <a:endParaRPr lang="en-US" i="1" dirty="0"/>
          </a:p>
        </p:txBody>
      </p:sp>
      <p:sp>
        <p:nvSpPr>
          <p:cNvPr id="17" name="Text Box 18"/>
          <p:cNvSpPr txBox="1">
            <a:spLocks noChangeArrowheads="1"/>
          </p:cNvSpPr>
          <p:nvPr/>
        </p:nvSpPr>
        <p:spPr bwMode="auto">
          <a:xfrm>
            <a:off x="0" y="0"/>
            <a:ext cx="3810000" cy="369332"/>
          </a:xfrm>
          <a:prstGeom prst="rect">
            <a:avLst/>
          </a:prstGeom>
          <a:noFill/>
          <a:ln w="9525">
            <a:noFill/>
            <a:miter lim="800000"/>
            <a:headEnd/>
            <a:tailEnd/>
          </a:ln>
        </p:spPr>
        <p:txBody>
          <a:bodyPr wrap="square">
            <a:spAutoFit/>
          </a:bodyPr>
          <a:lstStyle/>
          <a:p>
            <a:r>
              <a:rPr lang="en-US" i="1" dirty="0" smtClean="0"/>
              <a:t>Everett </a:t>
            </a:r>
            <a:r>
              <a:rPr lang="en-US" i="1" dirty="0"/>
              <a:t>&amp; Mehta</a:t>
            </a:r>
          </a:p>
        </p:txBody>
      </p:sp>
    </p:spTree>
    <p:extLst>
      <p:ext uri="{BB962C8B-B14F-4D97-AF65-F5344CB8AC3E}">
        <p14:creationId xmlns:p14="http://schemas.microsoft.com/office/powerpoint/2010/main" val="15028234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457200" y="0"/>
            <a:ext cx="8229600" cy="1371600"/>
          </a:xfrm>
        </p:spPr>
        <p:txBody>
          <a:bodyPr/>
          <a:lstStyle/>
          <a:p>
            <a:r>
              <a:rPr lang="en-US" sz="3200" b="1" u="sng" dirty="0" smtClean="0">
                <a:solidFill>
                  <a:srgbClr val="0000FF"/>
                </a:solidFill>
              </a:rPr>
              <a:t>Aircraft Hanger Project</a:t>
            </a:r>
          </a:p>
        </p:txBody>
      </p:sp>
      <p:sp>
        <p:nvSpPr>
          <p:cNvPr id="7171" name="Subtitle 2"/>
          <p:cNvSpPr>
            <a:spLocks noGrp="1"/>
          </p:cNvSpPr>
          <p:nvPr>
            <p:ph type="subTitle" idx="1"/>
          </p:nvPr>
        </p:nvSpPr>
        <p:spPr>
          <a:xfrm>
            <a:off x="609600" y="1143000"/>
            <a:ext cx="3962400" cy="5715000"/>
          </a:xfrm>
        </p:spPr>
        <p:txBody>
          <a:bodyPr>
            <a:normAutofit/>
          </a:bodyPr>
          <a:lstStyle/>
          <a:p>
            <a:pPr algn="l"/>
            <a:r>
              <a:rPr lang="en-US" u="sng" dirty="0" smtClean="0">
                <a:solidFill>
                  <a:srgbClr val="0000FF"/>
                </a:solidFill>
              </a:rPr>
              <a:t>Dr. </a:t>
            </a:r>
            <a:r>
              <a:rPr lang="en-US" u="sng" dirty="0" err="1" smtClean="0">
                <a:solidFill>
                  <a:srgbClr val="0000FF"/>
                </a:solidFill>
              </a:rPr>
              <a:t>Dusseau</a:t>
            </a:r>
            <a:endParaRPr lang="en-US" sz="2400" u="sng" dirty="0" smtClean="0">
              <a:solidFill>
                <a:srgbClr val="0000FF"/>
              </a:solidFill>
            </a:endParaRPr>
          </a:p>
          <a:p>
            <a:pPr algn="l">
              <a:buFontTx/>
              <a:buChar char="-"/>
            </a:pPr>
            <a:r>
              <a:rPr lang="en-US" sz="2400" dirty="0" smtClean="0">
                <a:solidFill>
                  <a:srgbClr val="0000FF"/>
                </a:solidFill>
              </a:rPr>
              <a:t> Better-define the chosen alternative for reconstruction of steel arch hanger Q.</a:t>
            </a:r>
          </a:p>
          <a:p>
            <a:pPr algn="l">
              <a:buFontTx/>
              <a:buChar char="-"/>
            </a:pPr>
            <a:r>
              <a:rPr lang="en-US" sz="2400" dirty="0" smtClean="0">
                <a:solidFill>
                  <a:srgbClr val="0000FF"/>
                </a:solidFill>
              </a:rPr>
              <a:t>Complete the cost analysis of the chosen alternative .</a:t>
            </a:r>
          </a:p>
          <a:p>
            <a:pPr algn="l">
              <a:buFontTx/>
              <a:buChar char="-"/>
            </a:pPr>
            <a:r>
              <a:rPr lang="en-US" sz="2400" dirty="0" smtClean="0">
                <a:solidFill>
                  <a:srgbClr val="0000FF"/>
                </a:solidFill>
              </a:rPr>
              <a:t> Complete the permit analysis for the chosen alternative.</a:t>
            </a:r>
          </a:p>
          <a:p>
            <a:pPr algn="l">
              <a:buFontTx/>
              <a:buChar char="-"/>
            </a:pPr>
            <a:r>
              <a:rPr lang="en-US" sz="2400" dirty="0" smtClean="0">
                <a:solidFill>
                  <a:srgbClr val="0000FF"/>
                </a:solidFill>
              </a:rPr>
              <a:t> Complete the computer model and analysis for the chosen alternative.</a:t>
            </a:r>
          </a:p>
          <a:p>
            <a:pPr algn="l">
              <a:buFontTx/>
              <a:buChar char="-"/>
            </a:pPr>
            <a:r>
              <a:rPr lang="en-US" sz="2400" dirty="0" smtClean="0">
                <a:solidFill>
                  <a:srgbClr val="0000FF"/>
                </a:solidFill>
              </a:rPr>
              <a:t> Begin development of preliminary design drawings for the chosen alternative.</a:t>
            </a:r>
          </a:p>
          <a:p>
            <a:pPr algn="l">
              <a:buFontTx/>
              <a:buChar char="-"/>
            </a:pPr>
            <a:endParaRPr lang="en-US" sz="2400" dirty="0" smtClean="0">
              <a:solidFill>
                <a:srgbClr val="0000FF"/>
              </a:solidFill>
            </a:endParaRPr>
          </a:p>
        </p:txBody>
      </p:sp>
      <p:pic>
        <p:nvPicPr>
          <p:cNvPr id="7172" name="Picture 3"/>
          <p:cNvPicPr>
            <a:picLocks noChangeAspect="1" noChangeArrowheads="1"/>
          </p:cNvPicPr>
          <p:nvPr/>
        </p:nvPicPr>
        <p:blipFill>
          <a:blip r:embed="rId3" cstate="print"/>
          <a:srcRect/>
          <a:stretch>
            <a:fillRect/>
          </a:stretch>
        </p:blipFill>
        <p:spPr bwMode="auto">
          <a:xfrm>
            <a:off x="5562600" y="1447800"/>
            <a:ext cx="2000250" cy="112077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572000" y="2819400"/>
            <a:ext cx="38862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143000"/>
          </a:xfrm>
        </p:spPr>
        <p:txBody>
          <a:bodyPr>
            <a:noAutofit/>
          </a:bodyPr>
          <a:lstStyle/>
          <a:p>
            <a:pPr algn="l"/>
            <a:r>
              <a:rPr lang="en-US" sz="3200" b="1" dirty="0" smtClean="0">
                <a:effectLst>
                  <a:outerShdw blurRad="38100" dist="38100" dir="2700000" algn="tl">
                    <a:srgbClr val="000000">
                      <a:alpha val="43137"/>
                    </a:srgbClr>
                  </a:outerShdw>
                </a:effectLst>
              </a:rPr>
              <a:t>Design of High RAP mixes </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Yusuf </a:t>
            </a:r>
            <a:r>
              <a:rPr lang="en-US" sz="3200" b="1" dirty="0">
                <a:effectLst>
                  <a:outerShdw blurRad="38100" dist="38100" dir="2700000" algn="tl">
                    <a:srgbClr val="000000">
                      <a:alpha val="43137"/>
                    </a:srgbClr>
                  </a:outerShdw>
                </a:effectLst>
              </a:rPr>
              <a:t>Mehta</a:t>
            </a:r>
            <a:r>
              <a:rPr lang="en-US" sz="2000" b="1" dirty="0" smtClean="0">
                <a:effectLst>
                  <a:outerShdw blurRad="38100" dist="38100" dir="2700000" algn="tl">
                    <a:srgbClr val="000000">
                      <a:alpha val="43137"/>
                    </a:srgbClr>
                  </a:outerShdw>
                </a:effectLst>
              </a:rPr>
              <a:t>, </a:t>
            </a:r>
            <a:r>
              <a:rPr lang="en-US" sz="3200" b="1" dirty="0" smtClean="0">
                <a:effectLst>
                  <a:outerShdw blurRad="38100" dist="38100" dir="2700000" algn="tl">
                    <a:srgbClr val="000000">
                      <a:alpha val="43137"/>
                    </a:srgbClr>
                  </a:outerShdw>
                </a:effectLst>
              </a:rPr>
              <a:t>3 CEE </a:t>
            </a:r>
            <a:endParaRPr lang="en-US" sz="3200" b="1" dirty="0">
              <a:effectLst>
                <a:outerShdw blurRad="38100" dist="38100" dir="2700000" algn="tl">
                  <a:srgbClr val="000000">
                    <a:alpha val="43137"/>
                  </a:srgbClr>
                </a:outerShdw>
              </a:effectLst>
            </a:endParaRPr>
          </a:p>
        </p:txBody>
      </p:sp>
      <p:sp>
        <p:nvSpPr>
          <p:cNvPr id="12" name="Content Placeholder 11"/>
          <p:cNvSpPr>
            <a:spLocks noGrp="1"/>
          </p:cNvSpPr>
          <p:nvPr>
            <p:ph sz="half" idx="2"/>
          </p:nvPr>
        </p:nvSpPr>
        <p:spPr>
          <a:xfrm>
            <a:off x="202316" y="1222458"/>
            <a:ext cx="4572000" cy="4721142"/>
          </a:xfrm>
        </p:spPr>
        <p:txBody>
          <a:bodyPr>
            <a:noAutofit/>
          </a:bodyPr>
          <a:lstStyle/>
          <a:p>
            <a:pPr marL="0" indent="0">
              <a:buNone/>
            </a:pPr>
            <a:r>
              <a:rPr lang="en-US" sz="2400" b="1" dirty="0" smtClean="0"/>
              <a:t>Goal:</a:t>
            </a:r>
          </a:p>
          <a:p>
            <a:pPr marL="0" indent="0">
              <a:buNone/>
            </a:pPr>
            <a:r>
              <a:rPr lang="en-US" sz="2400" dirty="0" smtClean="0"/>
              <a:t>Design high RAP mixes (&gt;30%) for NJDOT </a:t>
            </a:r>
          </a:p>
          <a:p>
            <a:pPr marL="0" indent="0">
              <a:buNone/>
            </a:pPr>
            <a:r>
              <a:rPr lang="en-US" sz="2400" b="1" dirty="0" smtClean="0"/>
              <a:t>Any high RAP mixes in the state must meet:</a:t>
            </a:r>
          </a:p>
          <a:p>
            <a:pPr marL="0" indent="0">
              <a:buNone/>
            </a:pPr>
            <a:r>
              <a:rPr lang="en-US" sz="2400" b="1" dirty="0" smtClean="0"/>
              <a:t>Rutting in APA (AASHTO T340) less than 4mm at 64C, at 100 psi</a:t>
            </a:r>
          </a:p>
          <a:p>
            <a:pPr marL="0" indent="0">
              <a:buNone/>
            </a:pPr>
            <a:r>
              <a:rPr lang="en-US" sz="2400" b="1" dirty="0" smtClean="0"/>
              <a:t>AND Overlay tester (NJDOT B-10) &gt; 125 cycles  </a:t>
            </a:r>
          </a:p>
          <a:p>
            <a:pPr marL="0" indent="0">
              <a:buNone/>
            </a:pPr>
            <a:r>
              <a:rPr lang="en-US" sz="2400" b="1" dirty="0"/>
              <a:t>i</a:t>
            </a:r>
            <a:r>
              <a:rPr lang="en-US" sz="2400" b="1" dirty="0" smtClean="0"/>
              <a:t>n addition to Superpave</a:t>
            </a:r>
          </a:p>
          <a:p>
            <a:pPr marL="0" indent="0">
              <a:buNone/>
            </a:pPr>
            <a:endParaRPr lang="en-US" sz="2400" dirty="0" smtClean="0"/>
          </a:p>
          <a:p>
            <a:pPr marL="0" indent="0">
              <a:buNone/>
            </a:pPr>
            <a:endParaRPr lang="en-US" sz="2400" dirty="0"/>
          </a:p>
          <a:p>
            <a:pPr marL="0" indent="0">
              <a:buNone/>
            </a:pPr>
            <a:endParaRPr lang="en-US" sz="2400" dirty="0"/>
          </a:p>
        </p:txBody>
      </p:sp>
      <p:sp>
        <p:nvSpPr>
          <p:cNvPr id="6" name="Rectangle 6"/>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b="1" dirty="0"/>
          </a:p>
        </p:txBody>
      </p:sp>
      <p:sp>
        <p:nvSpPr>
          <p:cNvPr id="7" name="Rectangle 7"/>
          <p:cNvSpPr>
            <a:spLocks noChangeArrowheads="1"/>
          </p:cNvSpPr>
          <p:nvPr/>
        </p:nvSpPr>
        <p:spPr bwMode="auto">
          <a:xfrm>
            <a:off x="0" y="1590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8"/>
          <p:cNvSpPr>
            <a:spLocks noChangeArrowheads="1"/>
          </p:cNvSpPr>
          <p:nvPr/>
        </p:nvSpPr>
        <p:spPr bwMode="auto">
          <a:xfrm>
            <a:off x="0" y="2724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10"/>
          <p:cNvSpPr>
            <a:spLocks noChangeArrowheads="1"/>
          </p:cNvSpPr>
          <p:nvPr/>
        </p:nvSpPr>
        <p:spPr bwMode="auto">
          <a:xfrm>
            <a:off x="0" y="5448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TextBox 12"/>
          <p:cNvSpPr txBox="1"/>
          <p:nvPr/>
        </p:nvSpPr>
        <p:spPr>
          <a:xfrm>
            <a:off x="1046019" y="1482436"/>
            <a:ext cx="418704" cy="369332"/>
          </a:xfrm>
          <a:prstGeom prst="rect">
            <a:avLst/>
          </a:prstGeom>
          <a:noFill/>
        </p:spPr>
        <p:txBody>
          <a:bodyPr wrap="none" rtlCol="0">
            <a:spAutoFit/>
          </a:bodyPr>
          <a:lstStyle/>
          <a:p>
            <a:r>
              <a:rPr lang="en-US" b="1" dirty="0" smtClean="0">
                <a:solidFill>
                  <a:schemeClr val="bg1"/>
                </a:solidFill>
              </a:rPr>
              <a:t>30</a:t>
            </a:r>
            <a:endParaRPr lang="en-US" b="1" dirty="0">
              <a:solidFill>
                <a:schemeClr val="bg1"/>
              </a:solidFill>
            </a:endParaRPr>
          </a:p>
        </p:txBody>
      </p:sp>
      <p:sp>
        <p:nvSpPr>
          <p:cNvPr id="19" name="TextBox 18"/>
          <p:cNvSpPr txBox="1"/>
          <p:nvPr/>
        </p:nvSpPr>
        <p:spPr>
          <a:xfrm>
            <a:off x="1046019" y="2636693"/>
            <a:ext cx="418704" cy="369332"/>
          </a:xfrm>
          <a:prstGeom prst="rect">
            <a:avLst/>
          </a:prstGeom>
          <a:noFill/>
        </p:spPr>
        <p:txBody>
          <a:bodyPr wrap="none" rtlCol="0">
            <a:spAutoFit/>
          </a:bodyPr>
          <a:lstStyle/>
          <a:p>
            <a:r>
              <a:rPr lang="en-US" b="1" dirty="0" smtClean="0">
                <a:solidFill>
                  <a:schemeClr val="bg1"/>
                </a:solidFill>
              </a:rPr>
              <a:t>60</a:t>
            </a:r>
            <a:endParaRPr lang="en-US" b="1" dirty="0">
              <a:solidFill>
                <a:schemeClr val="bg1"/>
              </a:solidFill>
            </a:endParaRPr>
          </a:p>
        </p:txBody>
      </p:sp>
      <p:sp>
        <p:nvSpPr>
          <p:cNvPr id="20" name="TextBox 19"/>
          <p:cNvSpPr txBox="1"/>
          <p:nvPr/>
        </p:nvSpPr>
        <p:spPr>
          <a:xfrm>
            <a:off x="1028306" y="3742892"/>
            <a:ext cx="418704" cy="369332"/>
          </a:xfrm>
          <a:prstGeom prst="rect">
            <a:avLst/>
          </a:prstGeom>
          <a:noFill/>
        </p:spPr>
        <p:txBody>
          <a:bodyPr wrap="none" rtlCol="0">
            <a:spAutoFit/>
          </a:bodyPr>
          <a:lstStyle/>
          <a:p>
            <a:r>
              <a:rPr lang="en-US" b="1" dirty="0" smtClean="0">
                <a:solidFill>
                  <a:schemeClr val="bg1"/>
                </a:solidFill>
              </a:rPr>
              <a:t>90</a:t>
            </a:r>
            <a:endParaRPr lang="en-US" b="1" dirty="0">
              <a:solidFill>
                <a:schemeClr val="bg1"/>
              </a:solidFill>
            </a:endParaRPr>
          </a:p>
        </p:txBody>
      </p:sp>
      <p:pic>
        <p:nvPicPr>
          <p:cNvPr id="4" name="Picture 2" descr="http://ts1.mm.bing.net/th?&amp;id=HN.608005784102241468&amp;w=300&amp;h=300&amp;c=0&amp;pid=1.9&amp;rs=0&amp;p=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589727"/>
            <a:ext cx="3777762" cy="27829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55761" y="6543675"/>
            <a:ext cx="3988592" cy="200055"/>
          </a:xfrm>
          <a:prstGeom prst="rect">
            <a:avLst/>
          </a:prstGeom>
          <a:noFill/>
        </p:spPr>
        <p:txBody>
          <a:bodyPr wrap="none" rtlCol="0">
            <a:spAutoFit/>
          </a:bodyPr>
          <a:lstStyle/>
          <a:p>
            <a:r>
              <a:rPr lang="en-US" sz="700" dirty="0" smtClean="0"/>
              <a:t>Source</a:t>
            </a:r>
            <a:r>
              <a:rPr lang="en-US" sz="700" dirty="0"/>
              <a:t>: http://www.scielo.org.za/scielo.php?pid=S1021-20192010000200004&amp;script=sci_arttext</a:t>
            </a:r>
          </a:p>
        </p:txBody>
      </p:sp>
      <p:pic>
        <p:nvPicPr>
          <p:cNvPr id="1030" name="Picture 6" descr="http://asphaltscientist.files.wordpress.com/2012/12/asphalt-pavement-analyzer.jpg?w=8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8451" y="196487"/>
            <a:ext cx="3750733" cy="280953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953000" y="3167390"/>
            <a:ext cx="4079630" cy="400110"/>
          </a:xfrm>
          <a:prstGeom prst="rect">
            <a:avLst/>
          </a:prstGeom>
        </p:spPr>
        <p:txBody>
          <a:bodyPr wrap="square">
            <a:spAutoFit/>
          </a:bodyPr>
          <a:lstStyle/>
          <a:p>
            <a:r>
              <a:rPr lang="en-US" sz="1000" dirty="0" smtClean="0"/>
              <a:t>Source: http</a:t>
            </a:r>
            <a:r>
              <a:rPr lang="en-US" sz="1000" dirty="0"/>
              <a:t>://asphaltscientist.com/asphalt-mixture-performance-tests/asphalt-pavement-analyzer-apa/asphalt-pavement-analyzer/</a:t>
            </a:r>
          </a:p>
        </p:txBody>
      </p:sp>
      <p:pic>
        <p:nvPicPr>
          <p:cNvPr id="15" name="Picture 2" descr="http://www.bing.com/th?id=AmNejAs7%252fIgHztw300C300&amp;w=75&amp;h=75&amp;rs=1&amp;qlt=80&amp;pcl=f9f9f9&amp;pid=16.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54" y="6102594"/>
            <a:ext cx="714375"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3247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48491"/>
            <a:ext cx="6435899" cy="914400"/>
          </a:xfrm>
        </p:spPr>
        <p:txBody>
          <a:bodyPr>
            <a:normAutofit fontScale="90000"/>
          </a:bodyPr>
          <a:lstStyle/>
          <a:p>
            <a:pPr algn="l"/>
            <a:r>
              <a:rPr lang="en-US" sz="3200" b="1" dirty="0" smtClean="0">
                <a:effectLst>
                  <a:outerShdw blurRad="38100" dist="38100" dir="2700000" algn="tl">
                    <a:srgbClr val="000000">
                      <a:alpha val="43137"/>
                    </a:srgbClr>
                  </a:outerShdw>
                </a:effectLst>
              </a:rPr>
              <a:t>Alternative to Nuclear Density Testing</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Yusuf Mehta, 2 CEE  </a:t>
            </a:r>
            <a:endParaRPr lang="en-US" sz="3200" b="1"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228600" y="914401"/>
            <a:ext cx="6019800" cy="1219199"/>
          </a:xfrm>
        </p:spPr>
        <p:txBody>
          <a:bodyPr>
            <a:noAutofit/>
          </a:bodyPr>
          <a:lstStyle/>
          <a:p>
            <a:pPr marL="0" indent="0">
              <a:buNone/>
            </a:pPr>
            <a:r>
              <a:rPr lang="en-US" sz="1600" dirty="0"/>
              <a:t>The overall goal of this research project </a:t>
            </a:r>
            <a:r>
              <a:rPr lang="en-US" sz="1600" b="1" dirty="0"/>
              <a:t>is to develop alternative methods for non-nuclear density testing for accepting soil and quarry produced aggregate </a:t>
            </a:r>
            <a:r>
              <a:rPr lang="en-US" sz="1600" b="1" dirty="0" smtClean="0"/>
              <a:t>compaction</a:t>
            </a:r>
          </a:p>
          <a:p>
            <a:pPr marL="0" indent="0">
              <a:buNone/>
            </a:pPr>
            <a:r>
              <a:rPr lang="en-US" sz="1600" b="1" u="sng" dirty="0" smtClean="0"/>
              <a:t>Pilot testing was conducted in summer.  Goals for fall:</a:t>
            </a:r>
            <a:endParaRPr lang="en-US" sz="1600" dirty="0"/>
          </a:p>
          <a:p>
            <a:endParaRPr lang="en-US" sz="16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0833" r="23334" b="10000"/>
          <a:stretch/>
        </p:blipFill>
        <p:spPr>
          <a:xfrm>
            <a:off x="6740699" y="134112"/>
            <a:ext cx="2148275" cy="3163824"/>
          </a:xfrm>
          <a:prstGeom prst="rect">
            <a:avLst/>
          </a:prstGeom>
        </p:spPr>
      </p:pic>
      <p:pic>
        <p:nvPicPr>
          <p:cNvPr id="9" name="Picture 8" descr="C:\Users\Ayman Ali\Desktop\Phone Pictures\20140606_113200.jpg"/>
          <p:cNvPicPr>
            <a:picLocks noChangeAspect="1"/>
          </p:cNvPicPr>
          <p:nvPr/>
        </p:nvPicPr>
        <p:blipFill rotWithShape="1">
          <a:blip r:embed="rId4" cstate="print">
            <a:extLst>
              <a:ext uri="{28A0092B-C50C-407E-A947-70E740481C1C}">
                <a14:useLocalDpi xmlns:a14="http://schemas.microsoft.com/office/drawing/2010/main" val="0"/>
              </a:ext>
            </a:extLst>
          </a:blip>
          <a:srcRect l="41667" t="28667" r="42328" b="27682"/>
          <a:stretch/>
        </p:blipFill>
        <p:spPr bwMode="auto">
          <a:xfrm>
            <a:off x="5715000" y="2514600"/>
            <a:ext cx="1566333" cy="3203862"/>
          </a:xfrm>
          <a:prstGeom prst="rect">
            <a:avLst/>
          </a:prstGeom>
          <a:noFill/>
          <a:ln>
            <a:noFill/>
          </a:ln>
          <a:extLst>
            <a:ext uri="{53640926-AAD7-44D8-BBD7-CCE9431645EC}">
              <a14:shadowObscured xmlns:a14="http://schemas.microsoft.com/office/drawing/2010/main"/>
            </a:ext>
          </a:extLst>
        </p:spPr>
      </p:pic>
      <p:pic>
        <p:nvPicPr>
          <p:cNvPr id="10" name="Picture 9" descr="C:\Users\Ayman Ali\Desktop\Phone Pictures\20140606_131101.jpg"/>
          <p:cNvPicPr>
            <a:picLocks noChangeAspect="1"/>
          </p:cNvPicPr>
          <p:nvPr/>
        </p:nvPicPr>
        <p:blipFill rotWithShape="1">
          <a:blip r:embed="rId5" cstate="print">
            <a:extLst>
              <a:ext uri="{28A0092B-C50C-407E-A947-70E740481C1C}">
                <a14:useLocalDpi xmlns:a14="http://schemas.microsoft.com/office/drawing/2010/main" val="0"/>
              </a:ext>
            </a:extLst>
          </a:blip>
          <a:srcRect l="30385" t="9038" r="35384" b="12116"/>
          <a:stretch/>
        </p:blipFill>
        <p:spPr bwMode="auto">
          <a:xfrm>
            <a:off x="7391400" y="1764323"/>
            <a:ext cx="1634414" cy="4338271"/>
          </a:xfrm>
          <a:prstGeom prst="rect">
            <a:avLst/>
          </a:prstGeom>
          <a:noFill/>
          <a:ln>
            <a:noFill/>
          </a:ln>
          <a:extLst>
            <a:ext uri="{53640926-AAD7-44D8-BBD7-CCE9431645EC}">
              <a14:shadowObscured xmlns:a14="http://schemas.microsoft.com/office/drawing/2010/main"/>
            </a:ext>
          </a:extLst>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926" t="5663" r="2113" b="3971"/>
          <a:stretch/>
        </p:blipFill>
        <p:spPr bwMode="auto">
          <a:xfrm>
            <a:off x="76200" y="2133600"/>
            <a:ext cx="5562600" cy="4448668"/>
          </a:xfrm>
          <a:prstGeom prst="rect">
            <a:avLst/>
          </a:prstGeom>
          <a:noFill/>
          <a:ln>
            <a:noFill/>
          </a:ln>
          <a:extLst>
            <a:ext uri="{53640926-AAD7-44D8-BBD7-CCE9431645EC}">
              <a14:shadowObscured xmlns:a14="http://schemas.microsoft.com/office/drawing/2010/main"/>
            </a:ext>
          </a:extLst>
        </p:spPr>
      </p:pic>
      <p:pic>
        <p:nvPicPr>
          <p:cNvPr id="2050" name="Picture 2" descr="http://www.bing.com/th?id=AmNejAs7%252fIgHztw300C300&amp;w=75&amp;h=75&amp;rs=1&amp;qlt=80&amp;pcl=f9f9f9&amp;pid=16.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54" y="6102594"/>
            <a:ext cx="7143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m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0600" y="6140693"/>
            <a:ext cx="411182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297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991600" cy="944562"/>
          </a:xfrm>
        </p:spPr>
        <p:txBody>
          <a:bodyPr>
            <a:noAutofit/>
          </a:bodyPr>
          <a:lstStyle/>
          <a:p>
            <a:pPr algn="l"/>
            <a:r>
              <a:rPr lang="en-US" sz="3200" b="1" dirty="0" smtClean="0">
                <a:effectLst>
                  <a:outerShdw blurRad="38100" dist="38100" dir="2700000" algn="tl">
                    <a:srgbClr val="000000">
                      <a:alpha val="43137"/>
                    </a:srgbClr>
                  </a:outerShdw>
                </a:effectLst>
              </a:rPr>
              <a:t>Environmental Impact of RAP</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Yusuf Mehta 3 CEE students</a:t>
            </a:r>
            <a:r>
              <a:rPr lang="en-US" sz="2400" b="1" dirty="0" smtClean="0">
                <a:effectLst>
                  <a:outerShdw blurRad="38100" dist="38100" dir="2700000" algn="tl">
                    <a:srgbClr val="000000">
                      <a:alpha val="43137"/>
                    </a:srgbClr>
                  </a:outerShdw>
                </a:effectLst>
              </a:rPr>
              <a:t/>
            </a:r>
            <a:br>
              <a:rPr lang="en-US" sz="2400" b="1" dirty="0" smtClean="0">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rPr>
              <a:t/>
            </a:r>
            <a:br>
              <a:rPr lang="en-US" sz="2400" b="1" dirty="0" smtClean="0">
                <a:effectLst>
                  <a:outerShdw blurRad="38100" dist="38100" dir="2700000" algn="tl">
                    <a:srgbClr val="000000">
                      <a:alpha val="43137"/>
                    </a:srgbClr>
                  </a:outerShdw>
                </a:effectLst>
              </a:rPr>
            </a:br>
            <a:endParaRPr lang="en-US" sz="2400" b="1"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57200" y="1600200"/>
            <a:ext cx="4876800" cy="4525963"/>
          </a:xfrm>
        </p:spPr>
        <p:txBody>
          <a:bodyPr>
            <a:normAutofit fontScale="70000" lnSpcReduction="20000"/>
          </a:bodyPr>
          <a:lstStyle/>
          <a:p>
            <a:pPr lvl="0"/>
            <a:r>
              <a:rPr lang="en-US" dirty="0"/>
              <a:t>Whether there is any toxicity associated with the freshly collected RAP materials;</a:t>
            </a:r>
          </a:p>
          <a:p>
            <a:pPr lvl="0"/>
            <a:r>
              <a:rPr lang="en-US" dirty="0"/>
              <a:t>Whether there is any toxicity associated with aged (weathered) RAP materials;</a:t>
            </a:r>
          </a:p>
          <a:p>
            <a:pPr lvl="0"/>
            <a:r>
              <a:rPr lang="en-US" dirty="0"/>
              <a:t>Whether there is any respiratory effects after inhalation of pollutants from RAP applications;</a:t>
            </a:r>
          </a:p>
          <a:p>
            <a:pPr lvl="0"/>
            <a:r>
              <a:rPr lang="en-US" dirty="0"/>
              <a:t>If any toxicity is observed, the research team will seek to determine which classes of contaminants are associated with toxicity; and finally</a:t>
            </a:r>
          </a:p>
          <a:p>
            <a:pPr lvl="0"/>
            <a:r>
              <a:rPr lang="en-US" dirty="0"/>
              <a:t>Whether there are engineering solutions that minimize potential toxicity of RAP material.</a:t>
            </a:r>
          </a:p>
          <a:p>
            <a:endParaRPr lang="en-US" dirty="0"/>
          </a:p>
        </p:txBody>
      </p:sp>
      <p:sp>
        <p:nvSpPr>
          <p:cNvPr id="4" name="Content Placeholder 3"/>
          <p:cNvSpPr>
            <a:spLocks noGrp="1"/>
          </p:cNvSpPr>
          <p:nvPr>
            <p:ph sz="half" idx="2"/>
          </p:nvPr>
        </p:nvSpPr>
        <p:spPr>
          <a:xfrm>
            <a:off x="228600" y="990600"/>
            <a:ext cx="7391400" cy="609600"/>
          </a:xfrm>
        </p:spPr>
        <p:txBody>
          <a:bodyPr>
            <a:normAutofit fontScale="70000" lnSpcReduction="20000"/>
          </a:bodyPr>
          <a:lstStyle/>
          <a:p>
            <a:r>
              <a:rPr lang="en-US" b="1" dirty="0">
                <a:effectLst>
                  <a:outerShdw blurRad="38100" dist="38100" dir="2700000" algn="tl">
                    <a:srgbClr val="000000">
                      <a:alpha val="43137"/>
                    </a:srgbClr>
                  </a:outerShdw>
                </a:effectLst>
              </a:rPr>
              <a:t>NJDOT would like to USE RAP for above ground applications.</a:t>
            </a:r>
            <a:endParaRPr lang="en-US" dirty="0"/>
          </a:p>
        </p:txBody>
      </p:sp>
      <p:pic>
        <p:nvPicPr>
          <p:cNvPr id="5" name="Picture 2" descr="http://www.bing.com/th?id=AmNejAs7%252fIgHztw300C300&amp;w=75&amp;h=75&amp;rs=1&amp;qlt=80&amp;pcl=f9f9f9&amp;pid=1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228600"/>
            <a:ext cx="7143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p:nvPr/>
        </p:nvPicPr>
        <p:blipFill rotWithShape="1">
          <a:blip r:embed="rId4" cstate="print">
            <a:extLst>
              <a:ext uri="{28A0092B-C50C-407E-A947-70E740481C1C}">
                <a14:useLocalDpi xmlns:a14="http://schemas.microsoft.com/office/drawing/2010/main" val="0"/>
              </a:ext>
            </a:extLst>
          </a:blip>
          <a:srcRect b="12262"/>
          <a:stretch/>
        </p:blipFill>
        <p:spPr bwMode="auto">
          <a:xfrm>
            <a:off x="5410200" y="1600200"/>
            <a:ext cx="3108960" cy="2245360"/>
          </a:xfrm>
          <a:prstGeom prst="rect">
            <a:avLst/>
          </a:prstGeom>
          <a:noFill/>
          <a:ln>
            <a:noFill/>
          </a:ln>
          <a:extLst>
            <a:ext uri="{53640926-AAD7-44D8-BBD7-CCE9431645EC}">
              <a14:shadowObscured xmlns:a14="http://schemas.microsoft.com/office/drawing/2010/main"/>
            </a:ext>
          </a:extLst>
        </p:spPr>
      </p:pic>
      <p:pic>
        <p:nvPicPr>
          <p:cNvPr id="3074" name="Picture 2" descr="Logo for Stony Brook Universit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5896706"/>
            <a:ext cx="5314950" cy="838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m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3250" y="5305424"/>
            <a:ext cx="4257675"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9815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48081" y="2949808"/>
            <a:ext cx="8731100" cy="3741364"/>
          </a:xfrm>
        </p:spPr>
        <p:txBody>
          <a:bodyPr>
            <a:normAutofit fontScale="92500" lnSpcReduction="10000"/>
          </a:bodyPr>
          <a:lstStyle/>
          <a:p>
            <a:r>
              <a:rPr lang="en-US" dirty="0" smtClean="0"/>
              <a:t>Develop traffic simulation network</a:t>
            </a:r>
          </a:p>
          <a:p>
            <a:pPr lvl="1"/>
            <a:r>
              <a:rPr lang="en-US" dirty="0" smtClean="0"/>
              <a:t>Identify congested corridors </a:t>
            </a:r>
          </a:p>
          <a:p>
            <a:pPr lvl="1"/>
            <a:r>
              <a:rPr lang="en-US" dirty="0" smtClean="0"/>
              <a:t>Collect traffic and roadway geometric data</a:t>
            </a:r>
          </a:p>
          <a:p>
            <a:pPr lvl="1"/>
            <a:r>
              <a:rPr lang="en-US" dirty="0" smtClean="0"/>
              <a:t>Develop network in VISSIM</a:t>
            </a:r>
            <a:endParaRPr lang="en-US" dirty="0" smtClean="0">
              <a:solidFill>
                <a:srgbClr val="FF0000"/>
              </a:solidFill>
            </a:endParaRPr>
          </a:p>
          <a:p>
            <a:r>
              <a:rPr lang="en-US" dirty="0" smtClean="0"/>
              <a:t>Calibrate traffic simulation network</a:t>
            </a:r>
          </a:p>
          <a:p>
            <a:pPr lvl="1"/>
            <a:r>
              <a:rPr lang="en-US" dirty="0" smtClean="0"/>
              <a:t>Compare field data with simulation results</a:t>
            </a:r>
          </a:p>
          <a:p>
            <a:pPr lvl="1"/>
            <a:r>
              <a:rPr lang="en-US" dirty="0" smtClean="0"/>
              <a:t>Adjust model parameters</a:t>
            </a:r>
          </a:p>
          <a:p>
            <a:r>
              <a:rPr lang="en-US" dirty="0" smtClean="0"/>
              <a:t>Identify potential connected vehicle applications</a:t>
            </a:r>
          </a:p>
          <a:p>
            <a:r>
              <a:rPr lang="en-US" dirty="0" smtClean="0"/>
              <a:t>Select Measures of Effectiveness (such as speed, queue length, etc.) </a:t>
            </a:r>
          </a:p>
          <a:p>
            <a:r>
              <a:rPr lang="en-US" dirty="0" smtClean="0"/>
              <a:t>Evaluate selected applications</a:t>
            </a:r>
          </a:p>
        </p:txBody>
      </p:sp>
      <p:sp>
        <p:nvSpPr>
          <p:cNvPr id="8" name="Content Placeholder 7"/>
          <p:cNvSpPr>
            <a:spLocks noGrp="1"/>
          </p:cNvSpPr>
          <p:nvPr>
            <p:ph sz="quarter" idx="4"/>
          </p:nvPr>
        </p:nvSpPr>
        <p:spPr>
          <a:xfrm>
            <a:off x="223338" y="1663906"/>
            <a:ext cx="8731100" cy="3951288"/>
          </a:xfrm>
        </p:spPr>
        <p:txBody>
          <a:bodyPr/>
          <a:lstStyle/>
          <a:p>
            <a:r>
              <a:rPr lang="en-US" b="1" dirty="0"/>
              <a:t>Goal</a:t>
            </a:r>
          </a:p>
          <a:p>
            <a:pPr marL="457200" lvl="1" indent="0">
              <a:buNone/>
            </a:pPr>
            <a:r>
              <a:rPr lang="en-US" dirty="0"/>
              <a:t>Evaluate impacts of connected vehicle technology applications using traffic simulation </a:t>
            </a:r>
          </a:p>
          <a:p>
            <a:r>
              <a:rPr lang="en-US" b="1" dirty="0"/>
              <a:t>Skills required</a:t>
            </a:r>
          </a:p>
          <a:p>
            <a:pPr lvl="1"/>
            <a:r>
              <a:rPr lang="en-US" dirty="0"/>
              <a:t>Basic knowledge in traffic engineering</a:t>
            </a:r>
          </a:p>
          <a:p>
            <a:pPr lvl="1"/>
            <a:r>
              <a:rPr lang="en-US" dirty="0"/>
              <a:t>Basic </a:t>
            </a:r>
            <a:r>
              <a:rPr lang="en-US" dirty="0" smtClean="0"/>
              <a:t>programming </a:t>
            </a:r>
            <a:r>
              <a:rPr lang="en-US" dirty="0"/>
              <a:t>skills</a:t>
            </a:r>
          </a:p>
          <a:p>
            <a:endParaRPr lang="en-US" dirty="0"/>
          </a:p>
        </p:txBody>
      </p:sp>
      <p:sp>
        <p:nvSpPr>
          <p:cNvPr id="2" name="Title 1"/>
          <p:cNvSpPr>
            <a:spLocks noGrp="1"/>
          </p:cNvSpPr>
          <p:nvPr>
            <p:ph type="title"/>
          </p:nvPr>
        </p:nvSpPr>
        <p:spPr>
          <a:xfrm>
            <a:off x="223338" y="161903"/>
            <a:ext cx="8731100" cy="1143000"/>
          </a:xfrm>
        </p:spPr>
        <p:txBody>
          <a:bodyPr>
            <a:noAutofit/>
          </a:bodyPr>
          <a:lstStyle/>
          <a:p>
            <a:r>
              <a:rPr lang="en-US" sz="2800" b="1" dirty="0" smtClean="0">
                <a:effectLst>
                  <a:outerShdw blurRad="38100" dist="38100" dir="2700000" algn="tl">
                    <a:srgbClr val="000000">
                      <a:alpha val="43137"/>
                    </a:srgbClr>
                  </a:outerShdw>
                </a:effectLst>
              </a:rPr>
              <a:t>Evaluating impacts of connected vehicle applications</a:t>
            </a:r>
            <a:br>
              <a:rPr lang="en-US" sz="2800" b="1" dirty="0" smtClean="0">
                <a:effectLst>
                  <a:outerShdw blurRad="38100" dist="38100" dir="2700000" algn="tl">
                    <a:srgbClr val="000000">
                      <a:alpha val="43137"/>
                    </a:srgbClr>
                  </a:outerShdw>
                </a:effectLst>
              </a:rPr>
            </a:br>
            <a:r>
              <a:rPr lang="en-US" sz="2800" b="1" dirty="0" smtClean="0">
                <a:effectLst>
                  <a:outerShdw blurRad="38100" dist="38100" dir="2700000" algn="tl">
                    <a:srgbClr val="000000">
                      <a:alpha val="43137"/>
                    </a:srgbClr>
                  </a:outerShdw>
                </a:effectLst>
              </a:rPr>
              <a:t>Dr. Bhavsar, Parth  (2CEE, 2ECE, 2ME)</a:t>
            </a:r>
            <a:endParaRPr lang="en-US" sz="2800" b="1" dirty="0">
              <a:effectLst>
                <a:outerShdw blurRad="38100" dist="38100" dir="2700000" algn="tl">
                  <a:srgbClr val="000000">
                    <a:alpha val="43137"/>
                  </a:srgbClr>
                </a:outerShdw>
              </a:effectLst>
            </a:endParaRPr>
          </a:p>
        </p:txBody>
      </p:sp>
      <p:pic>
        <p:nvPicPr>
          <p:cNvPr id="4" name="Picture 1" descr="C:\Users\jasprit\Documents\Demonstration Test Plan\trafficSimulator.pn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2990" y="4059433"/>
            <a:ext cx="4601448" cy="2508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39656" y="4059433"/>
            <a:ext cx="3681967" cy="2508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ontent Placeholder 7"/>
          <p:cNvSpPr txBox="1">
            <a:spLocks/>
          </p:cNvSpPr>
          <p:nvPr/>
        </p:nvSpPr>
        <p:spPr>
          <a:xfrm>
            <a:off x="148081" y="1663906"/>
            <a:ext cx="8731100" cy="1442252"/>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4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20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8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6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6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6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6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6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600" kern="1200">
                <a:solidFill>
                  <a:schemeClr val="tx2"/>
                </a:solidFill>
                <a:latin typeface="+mn-lt"/>
                <a:ea typeface="+mn-ea"/>
                <a:cs typeface="+mn-cs"/>
              </a:defRPr>
            </a:lvl9pPr>
          </a:lstStyle>
          <a:p>
            <a:r>
              <a:rPr lang="en-US" sz="1400" b="1" dirty="0" smtClean="0"/>
              <a:t>Goal</a:t>
            </a:r>
          </a:p>
          <a:p>
            <a:pPr marL="457200" lvl="1" indent="0">
              <a:buFont typeface="Wingdings" pitchFamily="2" charset="2"/>
              <a:buNone/>
            </a:pPr>
            <a:r>
              <a:rPr lang="en-US" sz="1400" dirty="0" smtClean="0"/>
              <a:t>Evaluate impacts of connected vehicle technology applications using traffic simulation </a:t>
            </a:r>
          </a:p>
          <a:p>
            <a:r>
              <a:rPr lang="en-US" sz="1400" b="1" dirty="0" smtClean="0"/>
              <a:t>Skills required</a:t>
            </a:r>
          </a:p>
          <a:p>
            <a:pPr lvl="1"/>
            <a:r>
              <a:rPr lang="en-US" sz="1400" dirty="0" smtClean="0"/>
              <a:t>Basic knowledge in traffic engineering</a:t>
            </a:r>
          </a:p>
          <a:p>
            <a:pPr lvl="1"/>
            <a:r>
              <a:rPr lang="en-US" sz="1400" dirty="0" smtClean="0"/>
              <a:t>Basic programming skills</a:t>
            </a:r>
          </a:p>
          <a:p>
            <a:endParaRPr lang="en-US" dirty="0"/>
          </a:p>
        </p:txBody>
      </p:sp>
    </p:spTree>
    <p:extLst>
      <p:ext uri="{BB962C8B-B14F-4D97-AF65-F5344CB8AC3E}">
        <p14:creationId xmlns:p14="http://schemas.microsoft.com/office/powerpoint/2010/main" val="55829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par>
                          <p:cTn id="9" fill="hold">
                            <p:stCondLst>
                              <p:cond delay="0"/>
                            </p:stCondLst>
                            <p:childTnLst>
                              <p:par>
                                <p:cTn id="10" presetID="1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par>
                          <p:cTn id="14" fill="hold">
                            <p:stCondLst>
                              <p:cond delay="500"/>
                            </p:stCondLst>
                            <p:childTnLst>
                              <p:par>
                                <p:cTn id="15" presetID="1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ppt_x</p:attrName>
                                        </p:attrNameLst>
                                      </p:cBhvr>
                                      <p:tavLst>
                                        <p:tav tm="0">
                                          <p:val>
                                            <p:strVal val="#ppt_x+#ppt_w*1.125000"/>
                                          </p:val>
                                        </p:tav>
                                        <p:tav tm="100000">
                                          <p:val>
                                            <p:strVal val="#ppt_x"/>
                                          </p:val>
                                        </p:tav>
                                      </p:tavLst>
                                    </p:anim>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 calcmode="lin" valueType="num">
                                      <p:cBhvr additive="base">
                                        <p:cTn id="2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par>
                          <p:cTn id="41" fill="hold">
                            <p:stCondLst>
                              <p:cond delay="500"/>
                            </p:stCondLst>
                            <p:childTnLst>
                              <p:par>
                                <p:cTn id="42" presetID="10" presetClass="exit" presetSubtype="0" fill="hold" grpId="0" nodeType="afterEffect">
                                  <p:stCondLst>
                                    <p:cond delay="0"/>
                                  </p:stCondLst>
                                  <p:childTnLst>
                                    <p:animEffect transition="out" filter="fade">
                                      <p:cBhvr>
                                        <p:cTn id="43" dur="500"/>
                                        <p:tgtEl>
                                          <p:spTgt spid="8">
                                            <p:txEl>
                                              <p:pRg st="0" end="0"/>
                                            </p:txEl>
                                          </p:spTgt>
                                        </p:tgtEl>
                                      </p:cBhvr>
                                    </p:animEffect>
                                    <p:set>
                                      <p:cBhvr>
                                        <p:cTn id="44" dur="1" fill="hold">
                                          <p:stCondLst>
                                            <p:cond delay="499"/>
                                          </p:stCondLst>
                                        </p:cTn>
                                        <p:tgtEl>
                                          <p:spTgt spid="8">
                                            <p:txEl>
                                              <p:pRg st="0" end="0"/>
                                            </p:txEl>
                                          </p:spTgt>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8">
                                            <p:txEl>
                                              <p:pRg st="1" end="1"/>
                                            </p:txEl>
                                          </p:spTgt>
                                        </p:tgtEl>
                                      </p:cBhvr>
                                    </p:animEffect>
                                    <p:set>
                                      <p:cBhvr>
                                        <p:cTn id="47" dur="1" fill="hold">
                                          <p:stCondLst>
                                            <p:cond delay="499"/>
                                          </p:stCondLst>
                                        </p:cTn>
                                        <p:tgtEl>
                                          <p:spTgt spid="8">
                                            <p:txEl>
                                              <p:pRg st="1" end="1"/>
                                            </p:tx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8">
                                            <p:txEl>
                                              <p:pRg st="2" end="2"/>
                                            </p:txEl>
                                          </p:spTgt>
                                        </p:tgtEl>
                                      </p:cBhvr>
                                    </p:animEffect>
                                    <p:set>
                                      <p:cBhvr>
                                        <p:cTn id="50" dur="1" fill="hold">
                                          <p:stCondLst>
                                            <p:cond delay="499"/>
                                          </p:stCondLst>
                                        </p:cTn>
                                        <p:tgtEl>
                                          <p:spTgt spid="8">
                                            <p:txEl>
                                              <p:pRg st="2" end="2"/>
                                            </p:txEl>
                                          </p:spTgt>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8">
                                            <p:txEl>
                                              <p:pRg st="3" end="3"/>
                                            </p:txEl>
                                          </p:spTgt>
                                        </p:tgtEl>
                                      </p:cBhvr>
                                    </p:animEffect>
                                    <p:set>
                                      <p:cBhvr>
                                        <p:cTn id="53" dur="1" fill="hold">
                                          <p:stCondLst>
                                            <p:cond delay="499"/>
                                          </p:stCondLst>
                                        </p:cTn>
                                        <p:tgtEl>
                                          <p:spTgt spid="8">
                                            <p:txEl>
                                              <p:pRg st="3" end="3"/>
                                            </p:txEl>
                                          </p:spTgt>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8">
                                            <p:txEl>
                                              <p:pRg st="4" end="4"/>
                                            </p:txEl>
                                          </p:spTgt>
                                        </p:tgtEl>
                                      </p:cBhvr>
                                    </p:animEffect>
                                    <p:set>
                                      <p:cBhvr>
                                        <p:cTn id="56" dur="1" fill="hold">
                                          <p:stCondLst>
                                            <p:cond delay="499"/>
                                          </p:stCondLst>
                                        </p:cTn>
                                        <p:tgtEl>
                                          <p:spTgt spid="8">
                                            <p:txEl>
                                              <p:pRg st="4" end="4"/>
                                            </p:txEl>
                                          </p:spTgt>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allAtOnce"/>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152401"/>
            <a:ext cx="1066800" cy="79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1075070" y="152401"/>
            <a:ext cx="6773530" cy="1219200"/>
          </a:xfrm>
        </p:spPr>
        <p:txBody>
          <a:bodyPr>
            <a:normAutofit fontScale="90000"/>
          </a:bodyPr>
          <a:lstStyle/>
          <a:p>
            <a:pPr>
              <a:defRPr/>
            </a:pPr>
            <a:r>
              <a:rPr lang="en-US" sz="3200" b="1" dirty="0" smtClean="0">
                <a:solidFill>
                  <a:srgbClr val="C00000"/>
                </a:solidFill>
              </a:rPr>
              <a:t>Experiments </a:t>
            </a:r>
            <a:r>
              <a:rPr lang="en-US" sz="3200" b="1" dirty="0">
                <a:solidFill>
                  <a:srgbClr val="C00000"/>
                </a:solidFill>
              </a:rPr>
              <a:t>&amp; Demonstrations for STEM Outreach</a:t>
            </a:r>
            <a:r>
              <a:rPr lang="en-US" sz="3200" b="1" dirty="0" smtClean="0">
                <a:solidFill>
                  <a:srgbClr val="C00000"/>
                </a:solidFill>
              </a:rPr>
              <a:t/>
            </a:r>
            <a:br>
              <a:rPr lang="en-US" sz="3200" b="1" dirty="0" smtClean="0">
                <a:solidFill>
                  <a:srgbClr val="C00000"/>
                </a:solidFill>
              </a:rPr>
            </a:br>
            <a:r>
              <a:rPr lang="en-US" sz="2200" b="1" dirty="0" smtClean="0">
                <a:solidFill>
                  <a:srgbClr val="C00000"/>
                </a:solidFill>
              </a:rPr>
              <a:t>Dr. Jahan and Melanie Basantis</a:t>
            </a:r>
            <a:endParaRPr lang="en-US" sz="2200" b="1" dirty="0">
              <a:solidFill>
                <a:srgbClr val="C00000"/>
              </a:solidFill>
            </a:endParaRPr>
          </a:p>
        </p:txBody>
      </p:sp>
      <p:sp>
        <p:nvSpPr>
          <p:cNvPr id="16" name="TextBox 15"/>
          <p:cNvSpPr txBox="1"/>
          <p:nvPr/>
        </p:nvSpPr>
        <p:spPr>
          <a:xfrm>
            <a:off x="465470" y="1752600"/>
            <a:ext cx="8305800" cy="4708981"/>
          </a:xfrm>
          <a:prstGeom prst="rect">
            <a:avLst/>
          </a:prstGeom>
          <a:noFill/>
        </p:spPr>
        <p:txBody>
          <a:bodyPr wrap="square" rtlCol="0">
            <a:spAutoFit/>
          </a:bodyPr>
          <a:lstStyle/>
          <a:p>
            <a:pPr>
              <a:buFont typeface="Arial" pitchFamily="34" charset="0"/>
              <a:buChar char="•"/>
            </a:pPr>
            <a:r>
              <a:rPr lang="en-US" sz="2000" b="1" dirty="0" smtClean="0">
                <a:solidFill>
                  <a:srgbClr val="C00000"/>
                </a:solidFill>
              </a:rPr>
              <a:t>Develop hands on activities for K-12 outreach</a:t>
            </a:r>
          </a:p>
          <a:p>
            <a:pPr>
              <a:buFont typeface="Arial" pitchFamily="34" charset="0"/>
              <a:buChar char="•"/>
            </a:pPr>
            <a:endParaRPr lang="en-US" sz="2000" b="1" dirty="0">
              <a:solidFill>
                <a:srgbClr val="C00000"/>
              </a:solidFill>
            </a:endParaRPr>
          </a:p>
          <a:p>
            <a:pPr>
              <a:buFont typeface="Arial" pitchFamily="34" charset="0"/>
              <a:buChar char="•"/>
            </a:pPr>
            <a:r>
              <a:rPr lang="en-US" sz="2000" b="1" dirty="0" smtClean="0">
                <a:solidFill>
                  <a:srgbClr val="C00000"/>
                </a:solidFill>
              </a:rPr>
              <a:t>Demonstrations at Rowan Hall</a:t>
            </a:r>
          </a:p>
          <a:p>
            <a:pPr>
              <a:buFont typeface="Arial" pitchFamily="34" charset="0"/>
              <a:buChar char="•"/>
            </a:pPr>
            <a:endParaRPr lang="en-US" sz="2000" b="1" dirty="0" smtClean="0">
              <a:solidFill>
                <a:srgbClr val="C00000"/>
              </a:solidFill>
            </a:endParaRPr>
          </a:p>
          <a:p>
            <a:r>
              <a:rPr lang="en-US" sz="2000" b="1" u="sng" dirty="0">
                <a:solidFill>
                  <a:srgbClr val="C00000"/>
                </a:solidFill>
              </a:rPr>
              <a:t>Goal:</a:t>
            </a:r>
            <a:endParaRPr lang="en-US" sz="2000" dirty="0">
              <a:solidFill>
                <a:srgbClr val="C00000"/>
              </a:solidFill>
            </a:endParaRPr>
          </a:p>
          <a:p>
            <a:r>
              <a:rPr lang="en-US" sz="2000" dirty="0">
                <a:solidFill>
                  <a:srgbClr val="C00000"/>
                </a:solidFill>
              </a:rPr>
              <a:t>Research/design a device that could be used as demonstration equipment which would be directly applicable to increasing interest in engineering to 6-12 grade students. </a:t>
            </a:r>
            <a:r>
              <a:rPr lang="en-US" sz="2000" dirty="0" smtClean="0">
                <a:solidFill>
                  <a:srgbClr val="C00000"/>
                </a:solidFill>
              </a:rPr>
              <a:t>Can </a:t>
            </a:r>
            <a:r>
              <a:rPr lang="en-US" sz="2000" dirty="0">
                <a:solidFill>
                  <a:srgbClr val="C00000"/>
                </a:solidFill>
              </a:rPr>
              <a:t>be easily used for K-12 visits &amp; Open Houses.  </a:t>
            </a:r>
          </a:p>
          <a:p>
            <a:endParaRPr lang="en-US" sz="2000" dirty="0" smtClean="0">
              <a:solidFill>
                <a:srgbClr val="C00000"/>
              </a:solidFill>
            </a:endParaRPr>
          </a:p>
          <a:p>
            <a:r>
              <a:rPr lang="en-US" sz="2000" b="1" dirty="0">
                <a:solidFill>
                  <a:srgbClr val="C00000"/>
                </a:solidFill>
              </a:rPr>
              <a:t> </a:t>
            </a:r>
            <a:r>
              <a:rPr lang="en-US" sz="2000" b="1" u="sng" dirty="0" smtClean="0">
                <a:solidFill>
                  <a:srgbClr val="C00000"/>
                </a:solidFill>
              </a:rPr>
              <a:t>Constraints</a:t>
            </a:r>
            <a:r>
              <a:rPr lang="en-US" sz="2000" b="1" u="sng" dirty="0">
                <a:solidFill>
                  <a:srgbClr val="C00000"/>
                </a:solidFill>
              </a:rPr>
              <a:t>: </a:t>
            </a:r>
            <a:endParaRPr lang="en-US" sz="2000" dirty="0">
              <a:solidFill>
                <a:srgbClr val="C00000"/>
              </a:solidFill>
            </a:endParaRPr>
          </a:p>
          <a:p>
            <a:r>
              <a:rPr lang="en-US" sz="2000" dirty="0">
                <a:solidFill>
                  <a:srgbClr val="C00000"/>
                </a:solidFill>
              </a:rPr>
              <a:t>Stand-alone device, showy, portable, user-friendly, cost-effective</a:t>
            </a:r>
          </a:p>
          <a:p>
            <a:pPr>
              <a:buFont typeface="Arial" pitchFamily="34" charset="0"/>
              <a:buChar char="•"/>
            </a:pPr>
            <a:endParaRPr lang="en-US" sz="2000" b="1" dirty="0" smtClean="0">
              <a:solidFill>
                <a:srgbClr val="C00000"/>
              </a:solidFill>
            </a:endParaRPr>
          </a:p>
          <a:p>
            <a:pPr>
              <a:buFont typeface="Arial" pitchFamily="34" charset="0"/>
              <a:buChar char="•"/>
            </a:pPr>
            <a:endParaRPr lang="en-US" sz="2000" b="1" dirty="0" smtClean="0">
              <a:solidFill>
                <a:srgbClr val="C00000"/>
              </a:solidFill>
            </a:endParaRPr>
          </a:p>
          <a:p>
            <a:r>
              <a:rPr lang="en-US" sz="2000" b="1" dirty="0" smtClean="0">
                <a:solidFill>
                  <a:srgbClr val="C00000"/>
                </a:solidFill>
              </a:rPr>
              <a:t> </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952284"/>
            <a:ext cx="2769289" cy="207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Rooftop Gardens</a:t>
            </a:r>
            <a:br>
              <a:rPr lang="en-US" b="1" dirty="0" smtClean="0"/>
            </a:br>
            <a:r>
              <a:rPr lang="en-US" b="1" dirty="0" smtClean="0"/>
              <a:t>Cleary -need CEE and others</a:t>
            </a:r>
            <a:endParaRPr lang="en-US" b="1" dirty="0"/>
          </a:p>
        </p:txBody>
      </p:sp>
      <p:sp>
        <p:nvSpPr>
          <p:cNvPr id="4" name="Content Placeholder 3"/>
          <p:cNvSpPr>
            <a:spLocks noGrp="1"/>
          </p:cNvSpPr>
          <p:nvPr>
            <p:ph sz="half" idx="1"/>
          </p:nvPr>
        </p:nvSpPr>
        <p:spPr>
          <a:xfrm>
            <a:off x="228600" y="1615440"/>
            <a:ext cx="3807131" cy="5090160"/>
          </a:xfrm>
        </p:spPr>
        <p:txBody>
          <a:bodyPr>
            <a:normAutofit fontScale="85000" lnSpcReduction="10000"/>
          </a:bodyPr>
          <a:lstStyle/>
          <a:p>
            <a:r>
              <a:rPr lang="en-US" dirty="0" smtClean="0"/>
              <a:t>Townhomes with flat roofs are common in urban communities</a:t>
            </a:r>
          </a:p>
          <a:p>
            <a:r>
              <a:rPr lang="en-US" dirty="0" smtClean="0"/>
              <a:t>Opportunity to reduce energy use and water pollution while improving nutrition</a:t>
            </a:r>
          </a:p>
          <a:p>
            <a:r>
              <a:rPr lang="en-US" dirty="0" smtClean="0"/>
              <a:t>Develop an EPA P3 proposal to implement rooftop gardens in urban environments</a:t>
            </a:r>
          </a:p>
          <a:p>
            <a:pPr lvl="1"/>
            <a:r>
              <a:rPr lang="en-US" dirty="0" smtClean="0"/>
              <a:t>Understand plant needs and various garden systems</a:t>
            </a:r>
          </a:p>
          <a:p>
            <a:pPr lvl="1"/>
            <a:r>
              <a:rPr lang="en-US" dirty="0" smtClean="0"/>
              <a:t>Develop structural assessment system; …</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4331" y="1600200"/>
            <a:ext cx="4593964"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https://encrypted-tbn3.gstatic.com/images?q=tbn:ANd9GcSLK_AdwFsBLfAVjc2_4KOSI2ADXcZbJVmXRzWzFIks3gNeTwm6QQ"/>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4632960"/>
            <a:ext cx="4104785"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6034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76200"/>
            <a:ext cx="8839200" cy="1371600"/>
          </a:xfrm>
        </p:spPr>
        <p:txBody>
          <a:bodyPr/>
          <a:lstStyle/>
          <a:p>
            <a:r>
              <a:rPr lang="en-US" sz="3200" b="1" dirty="0">
                <a:effectLst>
                  <a:outerShdw blurRad="38100" dist="38100" dir="2700000" algn="tl">
                    <a:srgbClr val="000000">
                      <a:alpha val="43137"/>
                    </a:srgbClr>
                  </a:outerShdw>
                </a:effectLst>
              </a:rPr>
              <a:t>Concrete </a:t>
            </a:r>
            <a:r>
              <a:rPr lang="en-US" sz="3200" b="1" dirty="0" smtClean="0">
                <a:effectLst>
                  <a:outerShdw blurRad="38100" dist="38100" dir="2700000" algn="tl">
                    <a:srgbClr val="000000">
                      <a:alpha val="43137"/>
                    </a:srgbClr>
                  </a:outerShdw>
                </a:effectLst>
              </a:rPr>
              <a:t>Canoe Competition</a:t>
            </a:r>
            <a:r>
              <a:rPr lang="en-US" sz="3200" b="1" dirty="0">
                <a:effectLst>
                  <a:outerShdw blurRad="38100" dist="38100" dir="2700000" algn="tl">
                    <a:srgbClr val="000000">
                      <a:alpha val="43137"/>
                    </a:srgbClr>
                  </a:outerShdw>
                </a:effectLst>
              </a:rPr>
              <a:t/>
            </a:r>
            <a:br>
              <a:rPr lang="en-US" sz="3200" b="1" dirty="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Cleary</a:t>
            </a:r>
            <a:r>
              <a:rPr lang="en-US" sz="3200" dirty="0"/>
              <a:t/>
            </a:r>
            <a:br>
              <a:rPr lang="en-US" sz="3200" dirty="0"/>
            </a:br>
            <a:r>
              <a:rPr lang="en-US" sz="1800" dirty="0"/>
              <a:t>must be willing to participate in weekend work sessions</a:t>
            </a:r>
          </a:p>
        </p:txBody>
      </p:sp>
      <p:pic>
        <p:nvPicPr>
          <p:cNvPr id="12292" name="Picture 4" descr="index_strok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4800600"/>
            <a:ext cx="5105400" cy="166211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Picture 0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810000"/>
            <a:ext cx="2830513" cy="2122488"/>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Picture 001"/>
          <p:cNvPicPr>
            <a:picLocks noChangeAspect="1" noChangeArrowheads="1"/>
          </p:cNvPicPr>
          <p:nvPr/>
        </p:nvPicPr>
        <p:blipFill>
          <a:blip r:embed="rId5" cstate="print">
            <a:extLst>
              <a:ext uri="{28A0092B-C50C-407E-A947-70E740481C1C}">
                <a14:useLocalDpi xmlns:a14="http://schemas.microsoft.com/office/drawing/2010/main" val="0"/>
              </a:ext>
            </a:extLst>
          </a:blip>
          <a:srcRect t="14679"/>
          <a:stretch>
            <a:fillRect/>
          </a:stretch>
        </p:blipFill>
        <p:spPr bwMode="auto">
          <a:xfrm>
            <a:off x="5029200" y="1371600"/>
            <a:ext cx="3505200" cy="2243138"/>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Picture 037"/>
          <p:cNvPicPr>
            <a:picLocks noChangeAspect="1" noChangeArrowheads="1"/>
          </p:cNvPicPr>
          <p:nvPr/>
        </p:nvPicPr>
        <p:blipFill>
          <a:blip r:embed="rId6" cstate="print">
            <a:extLst>
              <a:ext uri="{28A0092B-C50C-407E-A947-70E740481C1C}">
                <a14:useLocalDpi xmlns:a14="http://schemas.microsoft.com/office/drawing/2010/main" val="0"/>
              </a:ext>
            </a:extLst>
          </a:blip>
          <a:srcRect t="17844"/>
          <a:stretch>
            <a:fillRect/>
          </a:stretch>
        </p:blipFill>
        <p:spPr bwMode="auto">
          <a:xfrm>
            <a:off x="457200" y="1447800"/>
            <a:ext cx="36576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MVC-012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3800" y="3124200"/>
            <a:ext cx="220980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069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8600" y="152400"/>
            <a:ext cx="8763000" cy="1905000"/>
          </a:xfrm>
        </p:spPr>
        <p:txBody>
          <a:bodyPr/>
          <a:lstStyle/>
          <a:p>
            <a:r>
              <a:rPr lang="en-US" sz="3200" b="1" dirty="0" smtClean="0"/>
              <a:t>Steel Bridge Competition</a:t>
            </a:r>
            <a:br>
              <a:rPr lang="en-US" sz="3200" b="1" dirty="0" smtClean="0"/>
            </a:br>
            <a:r>
              <a:rPr lang="en-US" sz="3200" b="1" dirty="0" smtClean="0"/>
              <a:t> Cleary </a:t>
            </a:r>
            <a:br>
              <a:rPr lang="en-US" sz="3200" b="1" dirty="0" smtClean="0"/>
            </a:br>
            <a:r>
              <a:rPr lang="en-US" sz="3200" b="1" dirty="0" smtClean="0"/>
              <a:t>(Need 3 CEE can also use interested ME; </a:t>
            </a:r>
            <a:r>
              <a:rPr lang="en-US" sz="2000" b="1" dirty="0" smtClean="0"/>
              <a:t>must be willing to participate in weekend work sessions</a:t>
            </a:r>
            <a:r>
              <a:rPr lang="en-US" sz="3200" b="1" dirty="0" smtClean="0"/>
              <a:t>)</a:t>
            </a:r>
          </a:p>
        </p:txBody>
      </p:sp>
      <p:sp>
        <p:nvSpPr>
          <p:cNvPr id="17411" name="Rectangle 3"/>
          <p:cNvSpPr>
            <a:spLocks noGrp="1" noChangeArrowheads="1"/>
          </p:cNvSpPr>
          <p:nvPr>
            <p:ph type="body" idx="1"/>
          </p:nvPr>
        </p:nvSpPr>
        <p:spPr>
          <a:xfrm>
            <a:off x="457200" y="2209800"/>
            <a:ext cx="3429000" cy="4114800"/>
          </a:xfrm>
        </p:spPr>
        <p:txBody>
          <a:bodyPr/>
          <a:lstStyle/>
          <a:p>
            <a:r>
              <a:rPr lang="en-US" sz="2000" dirty="0" smtClean="0"/>
              <a:t>Design and build a steel bridge for competition</a:t>
            </a:r>
          </a:p>
          <a:p>
            <a:r>
              <a:rPr lang="en-US" sz="2000" dirty="0" smtClean="0"/>
              <a:t>Project management skills needed</a:t>
            </a:r>
          </a:p>
          <a:p>
            <a:r>
              <a:rPr lang="en-US" sz="2000" dirty="0" smtClean="0"/>
              <a:t>Competition Categories</a:t>
            </a:r>
          </a:p>
          <a:p>
            <a:pPr lvl="1"/>
            <a:r>
              <a:rPr lang="en-US" sz="1800" dirty="0" smtClean="0"/>
              <a:t>Construction Speed</a:t>
            </a:r>
          </a:p>
          <a:p>
            <a:pPr lvl="1"/>
            <a:r>
              <a:rPr lang="en-US" sz="1800" dirty="0" smtClean="0"/>
              <a:t>Lightness</a:t>
            </a:r>
          </a:p>
          <a:p>
            <a:pPr lvl="1"/>
            <a:r>
              <a:rPr lang="en-US" sz="1800" dirty="0" smtClean="0"/>
              <a:t>Aesthetics</a:t>
            </a:r>
          </a:p>
          <a:p>
            <a:pPr lvl="1"/>
            <a:r>
              <a:rPr lang="en-US" sz="1800" dirty="0" smtClean="0"/>
              <a:t>Stiffness</a:t>
            </a:r>
          </a:p>
          <a:p>
            <a:pPr lvl="1"/>
            <a:r>
              <a:rPr lang="en-US" sz="1800" dirty="0" smtClean="0"/>
              <a:t>Construction Economy</a:t>
            </a:r>
          </a:p>
          <a:p>
            <a:pPr lvl="1"/>
            <a:r>
              <a:rPr lang="en-US" sz="1800" dirty="0" smtClean="0"/>
              <a:t>Structural Efficiency</a:t>
            </a:r>
          </a:p>
          <a:p>
            <a:pPr lvl="1"/>
            <a:r>
              <a:rPr lang="en-US" sz="1800" dirty="0" smtClean="0"/>
              <a:t>Overall</a:t>
            </a:r>
          </a:p>
        </p:txBody>
      </p:sp>
      <p:pic>
        <p:nvPicPr>
          <p:cNvPr id="17412" name="Picture 4" descr="normal_IMGP1309"/>
          <p:cNvPicPr>
            <a:picLocks noChangeAspect="1" noChangeArrowheads="1"/>
          </p:cNvPicPr>
          <p:nvPr/>
        </p:nvPicPr>
        <p:blipFill>
          <a:blip r:embed="rId3" cstate="print"/>
          <a:srcRect/>
          <a:stretch>
            <a:fillRect/>
          </a:stretch>
        </p:blipFill>
        <p:spPr bwMode="auto">
          <a:xfrm>
            <a:off x="3810000" y="2209800"/>
            <a:ext cx="5076825" cy="3810000"/>
          </a:xfrm>
          <a:prstGeom prst="rect">
            <a:avLst/>
          </a:prstGeom>
          <a:noFill/>
          <a:ln w="9525">
            <a:noFill/>
            <a:miter lim="800000"/>
            <a:headEnd/>
            <a:tailEnd/>
          </a:ln>
        </p:spPr>
      </p:pic>
    </p:spTree>
    <p:extLst>
      <p:ext uri="{BB962C8B-B14F-4D97-AF65-F5344CB8AC3E}">
        <p14:creationId xmlns:p14="http://schemas.microsoft.com/office/powerpoint/2010/main" val="33077402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9" name="Rectangle 5"/>
          <p:cNvSpPr>
            <a:spLocks noChangeArrowheads="1"/>
          </p:cNvSpPr>
          <p:nvPr/>
        </p:nvSpPr>
        <p:spPr bwMode="auto">
          <a:xfrm>
            <a:off x="228600" y="1066800"/>
            <a:ext cx="8382000" cy="838200"/>
          </a:xfrm>
          <a:prstGeom prst="rect">
            <a:avLst/>
          </a:prstGeom>
          <a:noFill/>
          <a:ln w="9525">
            <a:noFill/>
            <a:miter lim="800000"/>
            <a:headEnd/>
            <a:tailEnd/>
          </a:ln>
          <a:effectLst/>
        </p:spPr>
        <p:txBody>
          <a:bodyPr anchor="ctr"/>
          <a:lstStyle/>
          <a:p>
            <a:pPr algn="ctr">
              <a:defRPr/>
            </a:pPr>
            <a:r>
              <a:rPr lang="fr-FR" sz="3200" dirty="0" smtClean="0">
                <a:solidFill>
                  <a:srgbClr val="0000FF"/>
                </a:solidFill>
                <a:latin typeface="+mj-lt"/>
                <a:ea typeface="Arial Unicode MS" pitchFamily="34" charset="-128"/>
                <a:cs typeface="Arial Unicode MS" pitchFamily="34" charset="-128"/>
              </a:rPr>
              <a:t>Flexible </a:t>
            </a:r>
            <a:r>
              <a:rPr lang="fr-FR" sz="3200" dirty="0">
                <a:solidFill>
                  <a:srgbClr val="0000FF"/>
                </a:solidFill>
                <a:latin typeface="+mj-lt"/>
                <a:ea typeface="Arial Unicode MS" pitchFamily="34" charset="-128"/>
                <a:cs typeface="Arial Unicode MS" pitchFamily="34" charset="-128"/>
              </a:rPr>
              <a:t>Airport Pavement </a:t>
            </a:r>
            <a:r>
              <a:rPr lang="fr-FR" sz="3200" dirty="0" smtClean="0">
                <a:solidFill>
                  <a:srgbClr val="0000FF"/>
                </a:solidFill>
                <a:latin typeface="+mj-lt"/>
                <a:ea typeface="Arial Unicode MS" pitchFamily="34" charset="-128"/>
                <a:cs typeface="Arial Unicode MS" pitchFamily="34" charset="-128"/>
              </a:rPr>
              <a:t>Analyses and </a:t>
            </a:r>
            <a:r>
              <a:rPr lang="fr-FR" sz="3200" dirty="0" err="1" smtClean="0">
                <a:solidFill>
                  <a:srgbClr val="0000FF"/>
                </a:solidFill>
                <a:latin typeface="+mj-lt"/>
                <a:ea typeface="Arial Unicode MS" pitchFamily="34" charset="-128"/>
                <a:cs typeface="Arial Unicode MS" pitchFamily="34" charset="-128"/>
              </a:rPr>
              <a:t>Aggregate</a:t>
            </a:r>
            <a:r>
              <a:rPr lang="fr-FR" sz="3200" dirty="0" smtClean="0">
                <a:solidFill>
                  <a:srgbClr val="0000FF"/>
                </a:solidFill>
                <a:latin typeface="+mj-lt"/>
                <a:ea typeface="Arial Unicode MS" pitchFamily="34" charset="-128"/>
                <a:cs typeface="Arial Unicode MS" pitchFamily="34" charset="-128"/>
              </a:rPr>
              <a:t> </a:t>
            </a:r>
            <a:r>
              <a:rPr lang="fr-FR" sz="3200" dirty="0" err="1" smtClean="0">
                <a:solidFill>
                  <a:srgbClr val="0000FF"/>
                </a:solidFill>
                <a:latin typeface="+mj-lt"/>
                <a:ea typeface="Arial Unicode MS" pitchFamily="34" charset="-128"/>
                <a:cs typeface="Arial Unicode MS" pitchFamily="34" charset="-128"/>
              </a:rPr>
              <a:t>Crushing</a:t>
            </a:r>
            <a:r>
              <a:rPr lang="fr-FR" sz="3200" dirty="0" smtClean="0">
                <a:solidFill>
                  <a:srgbClr val="0000FF"/>
                </a:solidFill>
                <a:latin typeface="+mj-lt"/>
                <a:ea typeface="Arial Unicode MS" pitchFamily="34" charset="-128"/>
                <a:cs typeface="Arial Unicode MS" pitchFamily="34" charset="-128"/>
              </a:rPr>
              <a:t> </a:t>
            </a:r>
            <a:r>
              <a:rPr lang="fr-FR" sz="3200" dirty="0">
                <a:solidFill>
                  <a:srgbClr val="0000FF"/>
                </a:solidFill>
                <a:latin typeface="+mj-lt"/>
                <a:ea typeface="Arial Unicode MS" pitchFamily="34" charset="-128"/>
                <a:cs typeface="Arial Unicode MS" pitchFamily="34" charset="-128"/>
              </a:rPr>
              <a:t/>
            </a:r>
            <a:br>
              <a:rPr lang="fr-FR" sz="3200" dirty="0">
                <a:solidFill>
                  <a:srgbClr val="0000FF"/>
                </a:solidFill>
                <a:latin typeface="+mj-lt"/>
                <a:ea typeface="Arial Unicode MS" pitchFamily="34" charset="-128"/>
                <a:cs typeface="Arial Unicode MS" pitchFamily="34" charset="-128"/>
              </a:rPr>
            </a:br>
            <a:r>
              <a:rPr lang="fr-FR" sz="2400" dirty="0">
                <a:solidFill>
                  <a:srgbClr val="0000FF"/>
                </a:solidFill>
                <a:latin typeface="+mj-lt"/>
                <a:ea typeface="Arial Unicode MS" pitchFamily="34" charset="-128"/>
                <a:cs typeface="Arial Unicode MS" pitchFamily="34" charset="-128"/>
              </a:rPr>
              <a:t> </a:t>
            </a:r>
            <a:r>
              <a:rPr lang="fr-FR" sz="2400" b="1" dirty="0">
                <a:solidFill>
                  <a:srgbClr val="0000FF"/>
                </a:solidFill>
                <a:latin typeface="+mj-lt"/>
                <a:ea typeface="Arial Unicode MS" pitchFamily="34" charset="-128"/>
                <a:cs typeface="Arial Unicode MS" pitchFamily="34" charset="-128"/>
              </a:rPr>
              <a:t>Dr. </a:t>
            </a:r>
            <a:r>
              <a:rPr lang="fr-FR" sz="2400" b="1" dirty="0" smtClean="0">
                <a:solidFill>
                  <a:srgbClr val="0000FF"/>
                </a:solidFill>
                <a:latin typeface="+mj-lt"/>
                <a:ea typeface="Arial Unicode MS" pitchFamily="34" charset="-128"/>
                <a:cs typeface="Arial Unicode MS" pitchFamily="34" charset="-128"/>
              </a:rPr>
              <a:t>Sukumaran, </a:t>
            </a:r>
            <a:r>
              <a:rPr lang="fr-FR" sz="2400" b="1" dirty="0" err="1" smtClean="0">
                <a:solidFill>
                  <a:srgbClr val="0000FF"/>
                </a:solidFill>
                <a:latin typeface="+mj-lt"/>
                <a:ea typeface="Arial Unicode MS" pitchFamily="34" charset="-128"/>
                <a:cs typeface="Arial Unicode MS" pitchFamily="34" charset="-128"/>
              </a:rPr>
              <a:t>Graduate</a:t>
            </a:r>
            <a:r>
              <a:rPr lang="fr-FR" sz="2400" b="1" dirty="0" smtClean="0">
                <a:solidFill>
                  <a:srgbClr val="0000FF"/>
                </a:solidFill>
                <a:latin typeface="+mj-lt"/>
                <a:ea typeface="Arial Unicode MS" pitchFamily="34" charset="-128"/>
                <a:cs typeface="Arial Unicode MS" pitchFamily="34" charset="-128"/>
              </a:rPr>
              <a:t> </a:t>
            </a:r>
            <a:r>
              <a:rPr lang="fr-FR" sz="2400" b="1" dirty="0" err="1" smtClean="0">
                <a:solidFill>
                  <a:srgbClr val="0000FF"/>
                </a:solidFill>
                <a:latin typeface="+mj-lt"/>
                <a:ea typeface="Arial Unicode MS" pitchFamily="34" charset="-128"/>
                <a:cs typeface="Arial Unicode MS" pitchFamily="34" charset="-128"/>
              </a:rPr>
              <a:t>student</a:t>
            </a:r>
            <a:r>
              <a:rPr lang="fr-FR" sz="2400" b="1" dirty="0" smtClean="0">
                <a:solidFill>
                  <a:srgbClr val="0000FF"/>
                </a:solidFill>
                <a:latin typeface="+mj-lt"/>
                <a:ea typeface="Arial Unicode MS" pitchFamily="34" charset="-128"/>
                <a:cs typeface="Arial Unicode MS" pitchFamily="34" charset="-128"/>
              </a:rPr>
              <a:t>: Danilo </a:t>
            </a:r>
            <a:r>
              <a:rPr lang="fr-FR" sz="2400" b="1" dirty="0" err="1" smtClean="0">
                <a:solidFill>
                  <a:srgbClr val="0000FF"/>
                </a:solidFill>
                <a:latin typeface="+mj-lt"/>
                <a:ea typeface="Arial Unicode MS" pitchFamily="34" charset="-128"/>
                <a:cs typeface="Arial Unicode MS" pitchFamily="34" charset="-128"/>
              </a:rPr>
              <a:t>Zepilli</a:t>
            </a:r>
            <a:endParaRPr lang="fr-FR" sz="2400" b="1" dirty="0">
              <a:solidFill>
                <a:srgbClr val="0000FF"/>
              </a:solidFill>
              <a:latin typeface="+mj-lt"/>
              <a:ea typeface="Arial Unicode MS" pitchFamily="34" charset="-128"/>
              <a:cs typeface="Arial Unicode MS" pitchFamily="34" charset="-128"/>
            </a:endParaRPr>
          </a:p>
          <a:p>
            <a:pPr algn="ctr">
              <a:defRPr/>
            </a:pPr>
            <a:r>
              <a:rPr lang="fr-FR" sz="2000" b="1" dirty="0">
                <a:solidFill>
                  <a:srgbClr val="0000FF"/>
                </a:solidFill>
                <a:effectLst>
                  <a:outerShdw blurRad="38100" dist="38100" dir="2700000" algn="tl">
                    <a:srgbClr val="C0C0C0"/>
                  </a:outerShdw>
                </a:effectLst>
                <a:latin typeface="Comic Sans MS" pitchFamily="66" charset="0"/>
                <a:ea typeface="Arial Unicode MS" pitchFamily="34" charset="-128"/>
                <a:cs typeface="Arial Unicode MS" pitchFamily="34" charset="-128"/>
              </a:rPr>
              <a:t/>
            </a:r>
            <a:br>
              <a:rPr lang="fr-FR" sz="2000" b="1" dirty="0">
                <a:solidFill>
                  <a:srgbClr val="0000FF"/>
                </a:solidFill>
                <a:effectLst>
                  <a:outerShdw blurRad="38100" dist="38100" dir="2700000" algn="tl">
                    <a:srgbClr val="C0C0C0"/>
                  </a:outerShdw>
                </a:effectLst>
                <a:latin typeface="Comic Sans MS" pitchFamily="66" charset="0"/>
                <a:ea typeface="Arial Unicode MS" pitchFamily="34" charset="-128"/>
                <a:cs typeface="Arial Unicode MS" pitchFamily="34" charset="-128"/>
              </a:rPr>
            </a:br>
            <a:r>
              <a:rPr lang="en-US" sz="2000" b="1" dirty="0">
                <a:solidFill>
                  <a:schemeClr val="tx2"/>
                </a:solidFill>
                <a:effectLst>
                  <a:outerShdw blurRad="38100" dist="38100" dir="2700000" algn="tl">
                    <a:srgbClr val="C0C0C0"/>
                  </a:outerShdw>
                </a:effectLst>
                <a:latin typeface="Bradley Hand ITC" pitchFamily="66" charset="0"/>
                <a:ea typeface="Arial Unicode MS" pitchFamily="34" charset="-128"/>
                <a:cs typeface="Arial Unicode MS" pitchFamily="34" charset="-128"/>
              </a:rPr>
              <a:t/>
            </a:r>
            <a:br>
              <a:rPr lang="en-US" sz="2000" b="1" dirty="0">
                <a:solidFill>
                  <a:schemeClr val="tx2"/>
                </a:solidFill>
                <a:effectLst>
                  <a:outerShdw blurRad="38100" dist="38100" dir="2700000" algn="tl">
                    <a:srgbClr val="C0C0C0"/>
                  </a:outerShdw>
                </a:effectLst>
                <a:latin typeface="Bradley Hand ITC" pitchFamily="66" charset="0"/>
                <a:ea typeface="Arial Unicode MS" pitchFamily="34" charset="-128"/>
                <a:cs typeface="Arial Unicode MS" pitchFamily="34" charset="-128"/>
              </a:rPr>
            </a:br>
            <a:r>
              <a:rPr lang="en-US" sz="2800" b="1" dirty="0">
                <a:solidFill>
                  <a:schemeClr val="tx2"/>
                </a:solidFill>
                <a:latin typeface="Comic Sans MS" pitchFamily="66" charset="0"/>
                <a:ea typeface="Arial Unicode MS" pitchFamily="34" charset="-128"/>
                <a:cs typeface="Arial Unicode MS" pitchFamily="34" charset="-128"/>
              </a:rPr>
              <a:t/>
            </a:r>
            <a:br>
              <a:rPr lang="en-US" sz="2800" b="1" dirty="0">
                <a:solidFill>
                  <a:schemeClr val="tx2"/>
                </a:solidFill>
                <a:latin typeface="Comic Sans MS" pitchFamily="66" charset="0"/>
                <a:ea typeface="Arial Unicode MS" pitchFamily="34" charset="-128"/>
                <a:cs typeface="Arial Unicode MS" pitchFamily="34" charset="-128"/>
              </a:rPr>
            </a:br>
            <a:endParaRPr lang="en-US" sz="2800" b="1" dirty="0">
              <a:solidFill>
                <a:schemeClr val="tx2"/>
              </a:solidFill>
              <a:latin typeface="Comic Sans MS" pitchFamily="66" charset="0"/>
              <a:ea typeface="Arial Unicode MS" pitchFamily="34" charset="-128"/>
              <a:cs typeface="Arial Unicode MS" pitchFamily="34" charset="-128"/>
            </a:endParaRPr>
          </a:p>
        </p:txBody>
      </p:sp>
      <p:sp>
        <p:nvSpPr>
          <p:cNvPr id="18435" name="Rectangle 6"/>
          <p:cNvSpPr>
            <a:spLocks noChangeArrowheads="1"/>
          </p:cNvSpPr>
          <p:nvPr/>
        </p:nvSpPr>
        <p:spPr bwMode="auto">
          <a:xfrm>
            <a:off x="381000" y="2133600"/>
            <a:ext cx="4419600" cy="3352800"/>
          </a:xfrm>
          <a:prstGeom prst="rect">
            <a:avLst/>
          </a:prstGeom>
          <a:noFill/>
          <a:ln w="9525">
            <a:noFill/>
            <a:miter lim="800000"/>
            <a:headEnd/>
            <a:tailEnd/>
          </a:ln>
        </p:spPr>
        <p:txBody>
          <a:bodyPr/>
          <a:lstStyle/>
          <a:p>
            <a:pPr marL="342900" indent="-342900">
              <a:spcBef>
                <a:spcPct val="20000"/>
              </a:spcBef>
              <a:buFontTx/>
              <a:buChar char="•"/>
            </a:pPr>
            <a:endParaRPr lang="en-GB" sz="2600">
              <a:solidFill>
                <a:srgbClr val="6600CC"/>
              </a:solidFill>
              <a:latin typeface="Bradley Hand ITC" pitchFamily="66" charset="0"/>
              <a:ea typeface="Arial Unicode MS" pitchFamily="34" charset="-128"/>
              <a:cs typeface="Arial Unicode MS" pitchFamily="34" charset="-128"/>
            </a:endParaRPr>
          </a:p>
        </p:txBody>
      </p:sp>
      <p:sp>
        <p:nvSpPr>
          <p:cNvPr id="15366" name="Rectangle 11"/>
          <p:cNvSpPr>
            <a:spLocks noGrp="1" noChangeArrowheads="1"/>
          </p:cNvSpPr>
          <p:nvPr>
            <p:ph sz="half" idx="1"/>
          </p:nvPr>
        </p:nvSpPr>
        <p:spPr>
          <a:xfrm>
            <a:off x="4648200" y="1219200"/>
            <a:ext cx="4495800" cy="4800600"/>
          </a:xfrm>
        </p:spPr>
        <p:txBody>
          <a:bodyPr>
            <a:normAutofit/>
          </a:bodyPr>
          <a:lstStyle/>
          <a:p>
            <a:pPr eaLnBrk="1" hangingPunct="1">
              <a:lnSpc>
                <a:spcPct val="80000"/>
              </a:lnSpc>
              <a:buFontTx/>
              <a:buNone/>
              <a:defRPr/>
            </a:pPr>
            <a:endParaRPr lang="en-US" sz="2000" dirty="0" smtClean="0">
              <a:latin typeface="+mj-lt"/>
            </a:endParaRPr>
          </a:p>
          <a:p>
            <a:pPr>
              <a:lnSpc>
                <a:spcPct val="80000"/>
              </a:lnSpc>
              <a:buClr>
                <a:schemeClr val="tx1"/>
              </a:buClr>
              <a:defRPr/>
            </a:pPr>
            <a:r>
              <a:rPr lang="en-US" sz="2000" dirty="0" smtClean="0">
                <a:solidFill>
                  <a:srgbClr val="FF0000"/>
                </a:solidFill>
                <a:cs typeface="Arial" pitchFamily="34" charset="0"/>
              </a:rPr>
              <a:t>Compare </a:t>
            </a:r>
            <a:r>
              <a:rPr lang="en-US" sz="2000" dirty="0" smtClean="0">
                <a:cs typeface="Arial" pitchFamily="34" charset="0"/>
              </a:rPr>
              <a:t>full-scale pavement data and gyratory data.</a:t>
            </a:r>
          </a:p>
          <a:p>
            <a:pPr>
              <a:lnSpc>
                <a:spcPct val="80000"/>
              </a:lnSpc>
              <a:buClr>
                <a:schemeClr val="tx1"/>
              </a:buClr>
              <a:defRPr/>
            </a:pPr>
            <a:r>
              <a:rPr lang="en-US" sz="2000" dirty="0" smtClean="0">
                <a:cs typeface="Arial" pitchFamily="34" charset="0"/>
              </a:rPr>
              <a:t>Obtain an </a:t>
            </a:r>
            <a:r>
              <a:rPr lang="en-US" sz="2000" dirty="0" smtClean="0">
                <a:solidFill>
                  <a:srgbClr val="FF0000"/>
                </a:solidFill>
                <a:cs typeface="Arial" pitchFamily="34" charset="0"/>
              </a:rPr>
              <a:t>approximate measure of field energy.</a:t>
            </a:r>
            <a:r>
              <a:rPr lang="en-US" sz="2000" dirty="0" smtClean="0">
                <a:cs typeface="Arial" pitchFamily="34" charset="0"/>
              </a:rPr>
              <a:t> </a:t>
            </a:r>
          </a:p>
          <a:p>
            <a:pPr>
              <a:lnSpc>
                <a:spcPct val="80000"/>
              </a:lnSpc>
              <a:buClr>
                <a:schemeClr val="tx1"/>
              </a:buClr>
              <a:defRPr/>
            </a:pPr>
            <a:r>
              <a:rPr lang="en-US" sz="2000" dirty="0" smtClean="0">
                <a:cs typeface="Arial" pitchFamily="34" charset="0"/>
              </a:rPr>
              <a:t>Investigate the feasibility of </a:t>
            </a:r>
            <a:r>
              <a:rPr lang="en-US" sz="2000" dirty="0" smtClean="0">
                <a:solidFill>
                  <a:srgbClr val="FF0000"/>
                </a:solidFill>
                <a:cs typeface="Arial" pitchFamily="34" charset="0"/>
              </a:rPr>
              <a:t>measuring energy during field compaction</a:t>
            </a:r>
            <a:r>
              <a:rPr lang="en-US" sz="2000" dirty="0" smtClean="0">
                <a:cs typeface="Arial" pitchFamily="34" charset="0"/>
              </a:rPr>
              <a:t>.</a:t>
            </a:r>
          </a:p>
          <a:p>
            <a:pPr eaLnBrk="1" hangingPunct="1">
              <a:lnSpc>
                <a:spcPct val="80000"/>
              </a:lnSpc>
              <a:buClr>
                <a:schemeClr val="tx1"/>
              </a:buClr>
              <a:defRPr/>
            </a:pPr>
            <a:r>
              <a:rPr lang="en-US" sz="2000" dirty="0" smtClean="0">
                <a:solidFill>
                  <a:srgbClr val="FF0000"/>
                </a:solidFill>
                <a:cs typeface="Arial" pitchFamily="34" charset="0"/>
              </a:rPr>
              <a:t>Conduct </a:t>
            </a:r>
            <a:r>
              <a:rPr lang="en-US" sz="2000" dirty="0" err="1" smtClean="0">
                <a:solidFill>
                  <a:srgbClr val="FF0000"/>
                </a:solidFill>
                <a:cs typeface="Arial" pitchFamily="34" charset="0"/>
              </a:rPr>
              <a:t>triaxial</a:t>
            </a:r>
            <a:r>
              <a:rPr lang="en-US" sz="2000" dirty="0" smtClean="0">
                <a:solidFill>
                  <a:srgbClr val="FF0000"/>
                </a:solidFill>
                <a:cs typeface="Arial" pitchFamily="34" charset="0"/>
              </a:rPr>
              <a:t> tests </a:t>
            </a:r>
            <a:r>
              <a:rPr lang="en-US" sz="2000" dirty="0" smtClean="0">
                <a:cs typeface="Arial" pitchFamily="34" charset="0"/>
              </a:rPr>
              <a:t>on different sands and </a:t>
            </a:r>
          </a:p>
          <a:p>
            <a:pPr marL="911225" lvl="1" indent="-511175">
              <a:lnSpc>
                <a:spcPct val="80000"/>
              </a:lnSpc>
              <a:buClr>
                <a:schemeClr val="tx1"/>
              </a:buClr>
              <a:buFont typeface="Arial" panose="020B0604020202020204" pitchFamily="34" charset="0"/>
              <a:buChar char="•"/>
              <a:defRPr/>
            </a:pPr>
            <a:r>
              <a:rPr lang="en-US" sz="1600" dirty="0">
                <a:cs typeface="Arial" pitchFamily="34" charset="0"/>
              </a:rPr>
              <a:t>M</a:t>
            </a:r>
            <a:r>
              <a:rPr lang="en-US" sz="1600" dirty="0" smtClean="0">
                <a:cs typeface="Arial" pitchFamily="34" charset="0"/>
              </a:rPr>
              <a:t>easure </a:t>
            </a:r>
            <a:r>
              <a:rPr lang="en-US" sz="1600" dirty="0" smtClean="0">
                <a:solidFill>
                  <a:srgbClr val="FF0000"/>
                </a:solidFill>
                <a:cs typeface="Arial" pitchFamily="34" charset="0"/>
              </a:rPr>
              <a:t>influence of crushing </a:t>
            </a:r>
            <a:r>
              <a:rPr lang="en-US" sz="1600" dirty="0" smtClean="0">
                <a:cs typeface="Arial" pitchFamily="34" charset="0"/>
              </a:rPr>
              <a:t>on shear strength.</a:t>
            </a:r>
          </a:p>
          <a:p>
            <a:pPr marL="911225" lvl="1" indent="-511175">
              <a:lnSpc>
                <a:spcPct val="80000"/>
              </a:lnSpc>
              <a:buClr>
                <a:schemeClr val="tx1"/>
              </a:buClr>
              <a:buFont typeface="Arial" panose="020B0604020202020204" pitchFamily="34" charset="0"/>
              <a:buChar char="•"/>
              <a:defRPr/>
            </a:pPr>
            <a:r>
              <a:rPr lang="en-US" sz="1600" dirty="0" smtClean="0">
                <a:cs typeface="Arial" pitchFamily="34" charset="0"/>
              </a:rPr>
              <a:t>Determine </a:t>
            </a:r>
            <a:r>
              <a:rPr lang="en-US" sz="1600" dirty="0" smtClean="0">
                <a:solidFill>
                  <a:srgbClr val="FF0000"/>
                </a:solidFill>
                <a:cs typeface="Arial" pitchFamily="34" charset="0"/>
              </a:rPr>
              <a:t>the influence of sample length </a:t>
            </a:r>
            <a:r>
              <a:rPr lang="en-US" sz="1600" dirty="0" smtClean="0">
                <a:cs typeface="Arial" pitchFamily="34" charset="0"/>
              </a:rPr>
              <a:t>on shear strength.</a:t>
            </a:r>
            <a:endParaRPr lang="en-US" sz="2000" dirty="0" smtClean="0">
              <a:solidFill>
                <a:srgbClr val="FF0000"/>
              </a:solidFill>
              <a:cs typeface="Arial" pitchFamily="34" charset="0"/>
            </a:endParaRPr>
          </a:p>
          <a:p>
            <a:pPr>
              <a:lnSpc>
                <a:spcPct val="80000"/>
              </a:lnSpc>
              <a:buClr>
                <a:schemeClr val="tx1"/>
              </a:buClr>
              <a:defRPr/>
            </a:pPr>
            <a:r>
              <a:rPr lang="en-US" sz="2000" dirty="0">
                <a:cs typeface="Arial" pitchFamily="34" charset="0"/>
              </a:rPr>
              <a:t>Work collaboratively with the FAA.</a:t>
            </a:r>
          </a:p>
          <a:p>
            <a:pPr marL="511175" indent="-511175" eaLnBrk="1" hangingPunct="1">
              <a:lnSpc>
                <a:spcPct val="80000"/>
              </a:lnSpc>
              <a:defRPr/>
            </a:pPr>
            <a:endParaRPr lang="en-GB" sz="2000" dirty="0" smtClean="0">
              <a:latin typeface="+mj-lt"/>
            </a:endParaRPr>
          </a:p>
          <a:p>
            <a:pPr eaLnBrk="1" hangingPunct="1">
              <a:lnSpc>
                <a:spcPct val="80000"/>
              </a:lnSpc>
              <a:buFontTx/>
              <a:buNone/>
              <a:defRPr/>
            </a:pPr>
            <a:endParaRPr lang="en-GB" sz="2000" dirty="0" smtClean="0">
              <a:latin typeface="Comic Sans MS" pitchFamily="66" charset="0"/>
            </a:endParaRPr>
          </a:p>
        </p:txBody>
      </p:sp>
      <p:sp>
        <p:nvSpPr>
          <p:cNvPr id="18439" name="Rectangle 6"/>
          <p:cNvSpPr>
            <a:spLocks noChangeArrowheads="1"/>
          </p:cNvSpPr>
          <p:nvPr/>
        </p:nvSpPr>
        <p:spPr bwMode="auto">
          <a:xfrm>
            <a:off x="4800600" y="5682642"/>
            <a:ext cx="4191000" cy="523220"/>
          </a:xfrm>
          <a:prstGeom prst="rect">
            <a:avLst/>
          </a:prstGeom>
          <a:noFill/>
          <a:ln w="9525">
            <a:noFill/>
            <a:miter lim="800000"/>
            <a:headEnd/>
            <a:tailEnd/>
          </a:ln>
        </p:spPr>
        <p:txBody>
          <a:bodyPr wrap="square">
            <a:spAutoFit/>
          </a:bodyPr>
          <a:lstStyle/>
          <a:p>
            <a:r>
              <a:rPr lang="en-US" sz="1400" b="1" dirty="0" smtClean="0"/>
              <a:t>Fall 2014 outcomes</a:t>
            </a:r>
            <a:endParaRPr lang="en-US" sz="1400" dirty="0" smtClean="0"/>
          </a:p>
          <a:p>
            <a:r>
              <a:rPr lang="en-US" sz="1400" dirty="0" smtClean="0"/>
              <a:t>Continue publication, analysis and report writing.</a:t>
            </a:r>
          </a:p>
        </p:txBody>
      </p:sp>
      <p:pic>
        <p:nvPicPr>
          <p:cNvPr id="8" name="Picture 9" descr="04"/>
          <p:cNvPicPr>
            <a:picLocks noChangeAspect="1" noChangeArrowheads="1"/>
          </p:cNvPicPr>
          <p:nvPr/>
        </p:nvPicPr>
        <p:blipFill>
          <a:blip r:embed="rId3" cstate="print"/>
          <a:srcRect/>
          <a:stretch>
            <a:fillRect/>
          </a:stretch>
        </p:blipFill>
        <p:spPr bwMode="auto">
          <a:xfrm>
            <a:off x="2371797" y="4253155"/>
            <a:ext cx="2344429" cy="1614300"/>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227049" y="3352799"/>
            <a:ext cx="2152399" cy="1614300"/>
          </a:xfrm>
          <a:prstGeom prst="rect">
            <a:avLst/>
          </a:prstGeom>
          <a:noFill/>
          <a:ln w="9525">
            <a:noFill/>
            <a:miter lim="800000"/>
            <a:headEnd/>
            <a:tailEnd/>
          </a:ln>
        </p:spPr>
      </p:pic>
      <p:grpSp>
        <p:nvGrpSpPr>
          <p:cNvPr id="2" name="Group 1"/>
          <p:cNvGrpSpPr/>
          <p:nvPr/>
        </p:nvGrpSpPr>
        <p:grpSpPr>
          <a:xfrm>
            <a:off x="548185" y="1600200"/>
            <a:ext cx="3869570" cy="1542704"/>
            <a:chOff x="328246" y="5315296"/>
            <a:chExt cx="3869570" cy="1542704"/>
          </a:xfrm>
        </p:grpSpPr>
        <p:pic>
          <p:nvPicPr>
            <p:cNvPr id="10" name="Picture 9" descr="C:\Users\Mike\Desktop\Material Images\P-154.JPG"/>
            <p:cNvPicPr>
              <a:picLocks noChangeAspect="1" noChangeArrowheads="1"/>
            </p:cNvPicPr>
            <p:nvPr/>
          </p:nvPicPr>
          <p:blipFill>
            <a:blip r:embed="rId5" cstate="print"/>
            <a:srcRect/>
            <a:stretch>
              <a:fillRect/>
            </a:stretch>
          </p:blipFill>
          <p:spPr bwMode="auto">
            <a:xfrm>
              <a:off x="328246" y="5315296"/>
              <a:ext cx="1629508" cy="1542704"/>
            </a:xfrm>
            <a:prstGeom prst="rect">
              <a:avLst/>
            </a:prstGeom>
            <a:noFill/>
          </p:spPr>
        </p:pic>
        <p:pic>
          <p:nvPicPr>
            <p:cNvPr id="11" name="Picture 10" descr="C:\Users\Melici68\Desktop\image1.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4186" y="5315296"/>
              <a:ext cx="1151001" cy="15427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Melici68\Desktop\image.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1833" y="5315296"/>
              <a:ext cx="1145983" cy="153597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 name="Straight Arrow Connector 3"/>
          <p:cNvCxnSpPr/>
          <p:nvPr/>
        </p:nvCxnSpPr>
        <p:spPr>
          <a:xfrm flipH="1">
            <a:off x="2379448" y="3096570"/>
            <a:ext cx="360180" cy="256229"/>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13168" y="3073124"/>
            <a:ext cx="1800493" cy="369332"/>
          </a:xfrm>
          <a:prstGeom prst="rect">
            <a:avLst/>
          </a:prstGeom>
          <a:noFill/>
        </p:spPr>
        <p:txBody>
          <a:bodyPr wrap="none" rtlCol="0">
            <a:spAutoFit/>
          </a:bodyPr>
          <a:lstStyle/>
          <a:p>
            <a:r>
              <a:rPr lang="en-US" dirty="0" smtClean="0"/>
              <a:t>Laboratory data</a:t>
            </a:r>
            <a:endParaRPr lang="en-US" dirty="0"/>
          </a:p>
        </p:txBody>
      </p:sp>
      <p:sp>
        <p:nvSpPr>
          <p:cNvPr id="16" name="TextBox 15"/>
          <p:cNvSpPr txBox="1"/>
          <p:nvPr/>
        </p:nvSpPr>
        <p:spPr>
          <a:xfrm>
            <a:off x="2768708" y="3872100"/>
            <a:ext cx="1197764" cy="369332"/>
          </a:xfrm>
          <a:prstGeom prst="rect">
            <a:avLst/>
          </a:prstGeom>
          <a:noFill/>
        </p:spPr>
        <p:txBody>
          <a:bodyPr wrap="none" rtlCol="0">
            <a:spAutoFit/>
          </a:bodyPr>
          <a:lstStyle/>
          <a:p>
            <a:r>
              <a:rPr lang="en-US" dirty="0" smtClean="0"/>
              <a:t>Field data</a:t>
            </a:r>
            <a:endParaRPr lang="en-US" dirty="0"/>
          </a:p>
        </p:txBody>
      </p:sp>
      <p:cxnSp>
        <p:nvCxnSpPr>
          <p:cNvPr id="17" name="Straight Arrow Connector 16"/>
          <p:cNvCxnSpPr/>
          <p:nvPr/>
        </p:nvCxnSpPr>
        <p:spPr>
          <a:xfrm>
            <a:off x="3048000" y="3096570"/>
            <a:ext cx="1219200" cy="1144862"/>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7049" y="6376460"/>
            <a:ext cx="1582484" cy="369332"/>
          </a:xfrm>
          <a:prstGeom prst="rect">
            <a:avLst/>
          </a:prstGeom>
          <a:noFill/>
          <a:ln w="19050">
            <a:solidFill>
              <a:schemeClr val="tx1"/>
            </a:solidFill>
          </a:ln>
        </p:spPr>
        <p:txBody>
          <a:bodyPr wrap="none" rtlCol="0">
            <a:spAutoFit/>
          </a:bodyPr>
          <a:lstStyle/>
          <a:p>
            <a:r>
              <a:rPr lang="en-US" dirty="0" smtClean="0">
                <a:solidFill>
                  <a:srgbClr val="C00000"/>
                </a:solidFill>
              </a:rPr>
              <a:t>Need 4 CEEs</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Title 1"/>
          <p:cNvSpPr>
            <a:spLocks noGrp="1"/>
          </p:cNvSpPr>
          <p:nvPr>
            <p:ph type="title"/>
          </p:nvPr>
        </p:nvSpPr>
        <p:spPr>
          <a:xfrm>
            <a:off x="228600" y="304800"/>
            <a:ext cx="8763000" cy="990600"/>
          </a:xfrm>
        </p:spPr>
        <p:txBody>
          <a:bodyPr>
            <a:normAutofit fontScale="90000"/>
          </a:bodyPr>
          <a:lstStyle/>
          <a:p>
            <a:r>
              <a:rPr lang="en-US" sz="3600" dirty="0" smtClean="0">
                <a:solidFill>
                  <a:srgbClr val="0000FF"/>
                </a:solidFill>
              </a:rPr>
              <a:t>Laser Analysis of Aggregates</a:t>
            </a:r>
            <a:r>
              <a:rPr lang="en-US" sz="2000" b="1" dirty="0">
                <a:solidFill>
                  <a:srgbClr val="0000FF"/>
                </a:solidFill>
              </a:rPr>
              <a:t/>
            </a:r>
            <a:br>
              <a:rPr lang="en-US" sz="2000" b="1" dirty="0">
                <a:solidFill>
                  <a:srgbClr val="0000FF"/>
                </a:solidFill>
              </a:rPr>
            </a:br>
            <a:r>
              <a:rPr lang="en-US" sz="2000" b="1" dirty="0" smtClean="0">
                <a:solidFill>
                  <a:srgbClr val="0000FF"/>
                </a:solidFill>
              </a:rPr>
              <a:t>Dr. Sukumaran, Dr. Ramachandran and Dr. Lim</a:t>
            </a:r>
            <a:br>
              <a:rPr lang="en-US" sz="2000" b="1" dirty="0" smtClean="0">
                <a:solidFill>
                  <a:srgbClr val="0000FF"/>
                </a:solidFill>
              </a:rPr>
            </a:br>
            <a:r>
              <a:rPr lang="en-US" sz="2000" b="1" dirty="0" smtClean="0">
                <a:solidFill>
                  <a:srgbClr val="0000FF"/>
                </a:solidFill>
              </a:rPr>
              <a:t>Graduate Student: Andrew </a:t>
            </a:r>
            <a:r>
              <a:rPr lang="en-US" sz="2000" b="1" dirty="0" err="1" smtClean="0">
                <a:solidFill>
                  <a:srgbClr val="0000FF"/>
                </a:solidFill>
              </a:rPr>
              <a:t>Branin</a:t>
            </a:r>
            <a:r>
              <a:rPr lang="en-US" sz="2000" b="1" dirty="0" smtClean="0">
                <a:solidFill>
                  <a:srgbClr val="0000FF"/>
                </a:solidFill>
              </a:rPr>
              <a:t> and Bless Ann Varghese</a:t>
            </a:r>
            <a:endParaRPr lang="en-US" dirty="0">
              <a:solidFill>
                <a:srgbClr val="0000FF"/>
              </a:solidFill>
            </a:endParaRPr>
          </a:p>
        </p:txBody>
      </p:sp>
      <p:sp>
        <p:nvSpPr>
          <p:cNvPr id="25" name="Content Placeholder 2"/>
          <p:cNvSpPr>
            <a:spLocks noGrp="1"/>
          </p:cNvSpPr>
          <p:nvPr>
            <p:ph sz="half" idx="1"/>
          </p:nvPr>
        </p:nvSpPr>
        <p:spPr>
          <a:xfrm>
            <a:off x="152400" y="1249364"/>
            <a:ext cx="4038600" cy="3962399"/>
          </a:xfrm>
        </p:spPr>
        <p:txBody>
          <a:bodyPr>
            <a:noAutofit/>
          </a:bodyPr>
          <a:lstStyle/>
          <a:p>
            <a:pPr marL="0" indent="0">
              <a:buNone/>
            </a:pPr>
            <a:r>
              <a:rPr lang="en-US" sz="2200" b="1" u="sng" dirty="0"/>
              <a:t>The goals of the project </a:t>
            </a:r>
            <a:r>
              <a:rPr lang="en-US" sz="2200" b="1" u="sng" dirty="0" smtClean="0"/>
              <a:t>for the semester are:</a:t>
            </a:r>
            <a:endParaRPr lang="en-US" sz="2000" dirty="0"/>
          </a:p>
          <a:p>
            <a:pPr lvl="0"/>
            <a:r>
              <a:rPr lang="en-US" sz="2000" dirty="0" smtClean="0"/>
              <a:t>Purchase and install laser holography system for </a:t>
            </a:r>
            <a:r>
              <a:rPr lang="en-US" sz="2000" dirty="0" smtClean="0">
                <a:solidFill>
                  <a:srgbClr val="FF0000"/>
                </a:solidFill>
              </a:rPr>
              <a:t>analyzing particle morphology.</a:t>
            </a:r>
          </a:p>
          <a:p>
            <a:pPr lvl="0"/>
            <a:r>
              <a:rPr lang="en-US" sz="2000" dirty="0" smtClean="0">
                <a:solidFill>
                  <a:srgbClr val="FF0000"/>
                </a:solidFill>
              </a:rPr>
              <a:t>Calibrate and refine laser-spectra </a:t>
            </a:r>
            <a:r>
              <a:rPr lang="en-US" sz="2000" dirty="0">
                <a:solidFill>
                  <a:srgbClr val="FF0000"/>
                </a:solidFill>
              </a:rPr>
              <a:t>models </a:t>
            </a:r>
            <a:r>
              <a:rPr lang="en-US" sz="2000" dirty="0"/>
              <a:t>to identify real-time aggregate properties such as mineralogy</a:t>
            </a:r>
            <a:r>
              <a:rPr lang="en-US" sz="2000" dirty="0" smtClean="0"/>
              <a:t>; and </a:t>
            </a:r>
            <a:endParaRPr lang="en-US" sz="2000" dirty="0"/>
          </a:p>
          <a:p>
            <a:pPr lvl="0"/>
            <a:r>
              <a:rPr lang="en-US" sz="2000" dirty="0"/>
              <a:t>Determine the feasibility of laser technology as a </a:t>
            </a:r>
            <a:r>
              <a:rPr lang="en-US" sz="2000" dirty="0" smtClean="0"/>
              <a:t>tool </a:t>
            </a:r>
            <a:r>
              <a:rPr lang="en-US" sz="2000" dirty="0"/>
              <a:t>for </a:t>
            </a:r>
            <a:r>
              <a:rPr lang="en-US" sz="2000" dirty="0">
                <a:solidFill>
                  <a:srgbClr val="FF0000"/>
                </a:solidFill>
              </a:rPr>
              <a:t>identification </a:t>
            </a:r>
            <a:r>
              <a:rPr lang="en-US" sz="2000" dirty="0"/>
              <a:t>of real time aggregate properties such as </a:t>
            </a:r>
            <a:r>
              <a:rPr lang="en-US" sz="2000" dirty="0">
                <a:solidFill>
                  <a:srgbClr val="FF0000"/>
                </a:solidFill>
              </a:rPr>
              <a:t>mineralogy and particle </a:t>
            </a:r>
            <a:r>
              <a:rPr lang="en-US" sz="2000" dirty="0" smtClean="0">
                <a:solidFill>
                  <a:srgbClr val="FF0000"/>
                </a:solidFill>
              </a:rPr>
              <a:t>morphology</a:t>
            </a:r>
            <a:r>
              <a:rPr lang="en-US" sz="2000" dirty="0"/>
              <a:t>.</a:t>
            </a:r>
          </a:p>
        </p:txBody>
      </p:sp>
      <p:sp>
        <p:nvSpPr>
          <p:cNvPr id="26" name="Content Placeholder 3"/>
          <p:cNvSpPr>
            <a:spLocks noGrp="1"/>
          </p:cNvSpPr>
          <p:nvPr>
            <p:ph sz="half" idx="2"/>
          </p:nvPr>
        </p:nvSpPr>
        <p:spPr>
          <a:xfrm>
            <a:off x="5638800" y="4642338"/>
            <a:ext cx="3124200" cy="1978967"/>
          </a:xfrm>
        </p:spPr>
        <p:txBody>
          <a:bodyPr>
            <a:noAutofit/>
          </a:bodyPr>
          <a:lstStyle/>
          <a:p>
            <a:pPr marL="0" indent="0">
              <a:buNone/>
            </a:pPr>
            <a:r>
              <a:rPr lang="en-US" sz="2400" b="1" u="sng" dirty="0"/>
              <a:t>Tools to be used:</a:t>
            </a:r>
          </a:p>
          <a:p>
            <a:r>
              <a:rPr lang="en-US" sz="2000" dirty="0" smtClean="0"/>
              <a:t>Laser ablation equipment</a:t>
            </a:r>
            <a:endParaRPr lang="en-US" sz="2000" dirty="0"/>
          </a:p>
          <a:p>
            <a:r>
              <a:rPr lang="en-US" sz="2000" dirty="0" err="1" smtClean="0"/>
              <a:t>Matlab</a:t>
            </a:r>
            <a:endParaRPr lang="en-US" sz="2000" dirty="0"/>
          </a:p>
        </p:txBody>
      </p:sp>
      <p:sp>
        <p:nvSpPr>
          <p:cNvPr id="27" name="Text Box 11"/>
          <p:cNvSpPr txBox="1">
            <a:spLocks noChangeArrowheads="1"/>
          </p:cNvSpPr>
          <p:nvPr/>
        </p:nvSpPr>
        <p:spPr bwMode="auto">
          <a:xfrm>
            <a:off x="6383907" y="6438090"/>
            <a:ext cx="2736647" cy="369332"/>
          </a:xfrm>
          <a:prstGeom prst="rect">
            <a:avLst/>
          </a:prstGeom>
          <a:noFill/>
          <a:ln w="9525">
            <a:solidFill>
              <a:schemeClr val="tx1"/>
            </a:solidFill>
            <a:miter lim="800000"/>
            <a:headEnd/>
            <a:tailEnd/>
          </a:ln>
        </p:spPr>
        <p:txBody>
          <a:bodyPr wrap="none">
            <a:spAutoFit/>
          </a:bodyPr>
          <a:lstStyle/>
          <a:p>
            <a:r>
              <a:rPr lang="en-US" dirty="0" smtClean="0">
                <a:solidFill>
                  <a:srgbClr val="FF0000"/>
                </a:solidFill>
              </a:rPr>
              <a:t>Will work on IEEE paper</a:t>
            </a:r>
            <a:endParaRPr lang="en-US" dirty="0">
              <a:solidFill>
                <a:srgbClr val="FF0000"/>
              </a:solidFill>
            </a:endParaRPr>
          </a:p>
        </p:txBody>
      </p:sp>
      <p:sp>
        <p:nvSpPr>
          <p:cNvPr id="28" name="Rectangle 27"/>
          <p:cNvSpPr/>
          <p:nvPr/>
        </p:nvSpPr>
        <p:spPr>
          <a:xfrm>
            <a:off x="0" y="0"/>
            <a:ext cx="9144000" cy="13716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 y="152400"/>
            <a:ext cx="9144000" cy="9144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259080"/>
            <a:ext cx="9144000" cy="4572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http://www.arl.army.mil/www/pages/247/image0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524000"/>
            <a:ext cx="4724400" cy="3124200"/>
          </a:xfrm>
          <a:prstGeom prst="rect">
            <a:avLst/>
          </a:prstGeom>
          <a:noFill/>
          <a:ln>
            <a:noFill/>
          </a:ln>
        </p:spPr>
      </p:pic>
      <p:sp>
        <p:nvSpPr>
          <p:cNvPr id="11" name="TextBox 10"/>
          <p:cNvSpPr txBox="1"/>
          <p:nvPr/>
        </p:nvSpPr>
        <p:spPr>
          <a:xfrm>
            <a:off x="15074" y="6461536"/>
            <a:ext cx="2877711" cy="369332"/>
          </a:xfrm>
          <a:prstGeom prst="rect">
            <a:avLst/>
          </a:prstGeom>
          <a:noFill/>
          <a:ln w="19050">
            <a:solidFill>
              <a:schemeClr val="tx1"/>
            </a:solidFill>
          </a:ln>
        </p:spPr>
        <p:txBody>
          <a:bodyPr wrap="none" rtlCol="0">
            <a:spAutoFit/>
          </a:bodyPr>
          <a:lstStyle/>
          <a:p>
            <a:r>
              <a:rPr lang="en-US" dirty="0" smtClean="0">
                <a:solidFill>
                  <a:srgbClr val="C00000"/>
                </a:solidFill>
              </a:rPr>
              <a:t>Need 2 CEEs and 2 ECEs</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solidFill>
                  <a:srgbClr val="0000FF"/>
                </a:solidFill>
              </a:rPr>
              <a:t>Engineering Innovators without Borders – Development of a mini water turbine and battery storage unit for the developing world</a:t>
            </a:r>
            <a:r>
              <a:rPr lang="en-US" sz="3200" b="1" dirty="0" smtClean="0">
                <a:solidFill>
                  <a:srgbClr val="0000FF"/>
                </a:solidFill>
              </a:rPr>
              <a:t/>
            </a:r>
            <a:br>
              <a:rPr lang="en-US" sz="3200" b="1" dirty="0" smtClean="0">
                <a:solidFill>
                  <a:srgbClr val="0000FF"/>
                </a:solidFill>
              </a:rPr>
            </a:br>
            <a:r>
              <a:rPr lang="en-US" sz="2200" b="1" dirty="0" smtClean="0">
                <a:solidFill>
                  <a:srgbClr val="0000FF"/>
                </a:solidFill>
              </a:rPr>
              <a:t>Dr. Sukumaran and Patrick Downey with assistance from Caitlin Terry</a:t>
            </a:r>
            <a:endParaRPr lang="en-US" sz="2200" b="1" dirty="0">
              <a:solidFill>
                <a:srgbClr val="0000FF"/>
              </a:solidFill>
            </a:endParaRPr>
          </a:p>
        </p:txBody>
      </p:sp>
      <p:sp>
        <p:nvSpPr>
          <p:cNvPr id="4" name="Content Placeholder 3"/>
          <p:cNvSpPr>
            <a:spLocks noGrp="1"/>
          </p:cNvSpPr>
          <p:nvPr>
            <p:ph sz="half" idx="1"/>
          </p:nvPr>
        </p:nvSpPr>
        <p:spPr>
          <a:xfrm>
            <a:off x="56941" y="2514600"/>
            <a:ext cx="4038600" cy="3810000"/>
          </a:xfrm>
        </p:spPr>
        <p:txBody>
          <a:bodyPr>
            <a:normAutofit/>
          </a:bodyPr>
          <a:lstStyle/>
          <a:p>
            <a:r>
              <a:rPr lang="en-US" dirty="0"/>
              <a:t>Develop a </a:t>
            </a:r>
            <a:r>
              <a:rPr lang="en-US" b="1" dirty="0" smtClean="0">
                <a:solidFill>
                  <a:srgbClr val="C00000"/>
                </a:solidFill>
              </a:rPr>
              <a:t>sustainable mini-turbine utilizing stream or river power</a:t>
            </a:r>
            <a:r>
              <a:rPr lang="en-US" dirty="0" smtClean="0"/>
              <a:t>. </a:t>
            </a:r>
          </a:p>
          <a:p>
            <a:r>
              <a:rPr lang="en-US" dirty="0" smtClean="0"/>
              <a:t>Develop a battery storage unit that is affordable.</a:t>
            </a:r>
            <a:endParaRPr lang="en-US" dirty="0"/>
          </a:p>
          <a:p>
            <a:r>
              <a:rPr lang="en-US" dirty="0" smtClean="0"/>
              <a:t>Submit proposal to EPA-P3 for funding.</a:t>
            </a:r>
          </a:p>
          <a:p>
            <a:endParaRPr lang="en-US" dirty="0" smtClean="0"/>
          </a:p>
          <a:p>
            <a:endParaRPr lang="en-US" dirty="0"/>
          </a:p>
        </p:txBody>
      </p:sp>
      <p:sp>
        <p:nvSpPr>
          <p:cNvPr id="3" name="Rectangle 2"/>
          <p:cNvSpPr/>
          <p:nvPr/>
        </p:nvSpPr>
        <p:spPr>
          <a:xfrm>
            <a:off x="76200" y="6440681"/>
            <a:ext cx="1762021" cy="369332"/>
          </a:xfrm>
          <a:prstGeom prst="rect">
            <a:avLst/>
          </a:prstGeom>
          <a:ln w="19050">
            <a:solidFill>
              <a:schemeClr val="tx1"/>
            </a:solidFill>
          </a:ln>
        </p:spPr>
        <p:txBody>
          <a:bodyPr wrap="none">
            <a:spAutoFit/>
          </a:bodyPr>
          <a:lstStyle/>
          <a:p>
            <a:r>
              <a:rPr lang="en-US" b="1" dirty="0" smtClean="0">
                <a:solidFill>
                  <a:srgbClr val="FF0000"/>
                </a:solidFill>
              </a:rPr>
              <a:t>Need CEE, ME</a:t>
            </a:r>
            <a:endParaRPr lang="en-US" dirty="0">
              <a:solidFill>
                <a:srgbClr val="FF0000"/>
              </a:solidFill>
            </a:endParaRPr>
          </a:p>
        </p:txBody>
      </p:sp>
      <p:pic>
        <p:nvPicPr>
          <p:cNvPr id="7" name="Picture 2" descr="http://www.nbpower.com/html/en/safety_learning/learning/electricity_generated/hydro/hydro-anim-en.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209800"/>
            <a:ext cx="4625915" cy="27241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321115" y="4933950"/>
            <a:ext cx="4572000" cy="923330"/>
          </a:xfrm>
          <a:prstGeom prst="rect">
            <a:avLst/>
          </a:prstGeom>
        </p:spPr>
        <p:txBody>
          <a:bodyPr>
            <a:spAutoFit/>
          </a:bodyPr>
          <a:lstStyle/>
          <a:p>
            <a:r>
              <a:rPr lang="en-US" dirty="0"/>
              <a:t>http://www.nbpower.com/html/en/safety_learning/learning/electricity_generated/hydro/hydro-anim-en.gif</a:t>
            </a:r>
          </a:p>
        </p:txBody>
      </p:sp>
      <p:sp>
        <p:nvSpPr>
          <p:cNvPr id="9" name="Rectangle 8"/>
          <p:cNvSpPr/>
          <p:nvPr/>
        </p:nvSpPr>
        <p:spPr>
          <a:xfrm>
            <a:off x="76200" y="1886634"/>
            <a:ext cx="4572000" cy="646331"/>
          </a:xfrm>
          <a:prstGeom prst="rect">
            <a:avLst/>
          </a:prstGeom>
        </p:spPr>
        <p:txBody>
          <a:bodyPr>
            <a:spAutoFit/>
          </a:bodyPr>
          <a:lstStyle/>
          <a:p>
            <a:pPr marL="0" indent="0">
              <a:buNone/>
            </a:pPr>
            <a:r>
              <a:rPr lang="en-US" b="1" u="sng" dirty="0"/>
              <a:t>The goals of the project for the semester are:</a:t>
            </a:r>
            <a:endParaRPr lang="en-US" sz="1600" dirty="0"/>
          </a:p>
        </p:txBody>
      </p:sp>
    </p:spTree>
    <p:extLst>
      <p:ext uri="{BB962C8B-B14F-4D97-AF65-F5344CB8AC3E}">
        <p14:creationId xmlns:p14="http://schemas.microsoft.com/office/powerpoint/2010/main" val="16580620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3505200" y="1066800"/>
            <a:ext cx="5408675" cy="2971800"/>
          </a:xfrm>
          <a:prstGeom prst="rect">
            <a:avLst/>
          </a:prstGeom>
        </p:spPr>
      </p:pic>
      <p:sp>
        <p:nvSpPr>
          <p:cNvPr id="6" name="Content Placeholder 2"/>
          <p:cNvSpPr txBox="1">
            <a:spLocks/>
          </p:cNvSpPr>
          <p:nvPr/>
        </p:nvSpPr>
        <p:spPr>
          <a:xfrm>
            <a:off x="381000" y="3779837"/>
            <a:ext cx="8229600" cy="28495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b="1" u="sng" dirty="0" smtClean="0">
                <a:latin typeface="Arial"/>
                <a:cs typeface="Arial"/>
              </a:rPr>
              <a:t>Project goals:</a:t>
            </a:r>
          </a:p>
          <a:p>
            <a:pPr marL="457200" indent="-457200">
              <a:buFont typeface="Arial" pitchFamily="34" charset="0"/>
              <a:buAutoNum type="arabicPeriod"/>
            </a:pPr>
            <a:r>
              <a:rPr lang="en-US" sz="2400" dirty="0" smtClean="0">
                <a:latin typeface="Arial"/>
                <a:cs typeface="Arial"/>
              </a:rPr>
              <a:t>Develop a numerical model to simulate oil biodegradation on shorelines</a:t>
            </a:r>
          </a:p>
          <a:p>
            <a:pPr marL="457200" indent="-457200">
              <a:buFont typeface="Arial" pitchFamily="34" charset="0"/>
              <a:buAutoNum type="arabicPeriod"/>
            </a:pPr>
            <a:r>
              <a:rPr lang="en-US" sz="2400" dirty="0" smtClean="0">
                <a:latin typeface="Arial"/>
                <a:cs typeface="Arial"/>
              </a:rPr>
              <a:t>Study the effect of salinity on oil biodegradation</a:t>
            </a:r>
          </a:p>
          <a:p>
            <a:pPr marL="457200" indent="-457200">
              <a:buFont typeface="Arial" pitchFamily="34" charset="0"/>
              <a:buAutoNum type="arabicPeriod"/>
            </a:pPr>
            <a:r>
              <a:rPr lang="en-US" sz="2400" dirty="0" smtClean="0">
                <a:latin typeface="Arial"/>
                <a:cs typeface="Arial"/>
              </a:rPr>
              <a:t>Study the effect of temperature on oil biodegradation</a:t>
            </a:r>
          </a:p>
          <a:p>
            <a:pPr marL="457200" indent="-457200">
              <a:buFont typeface="Arial" pitchFamily="34" charset="0"/>
              <a:buAutoNum type="arabicPeriod"/>
            </a:pPr>
            <a:r>
              <a:rPr lang="en-US" sz="2400" dirty="0" smtClean="0">
                <a:latin typeface="Arial"/>
                <a:cs typeface="Arial"/>
              </a:rPr>
              <a:t>Validate the numerical model using published dataset</a:t>
            </a:r>
          </a:p>
        </p:txBody>
      </p:sp>
      <p:sp>
        <p:nvSpPr>
          <p:cNvPr id="7" name="Title 6"/>
          <p:cNvSpPr>
            <a:spLocks noGrp="1"/>
          </p:cNvSpPr>
          <p:nvPr>
            <p:ph type="title"/>
          </p:nvPr>
        </p:nvSpPr>
        <p:spPr>
          <a:xfrm>
            <a:off x="152400" y="0"/>
            <a:ext cx="8839200" cy="1143000"/>
          </a:xfrm>
        </p:spPr>
        <p:txBody>
          <a:bodyPr>
            <a:noAutofit/>
          </a:bodyPr>
          <a:lstStyle/>
          <a:p>
            <a:r>
              <a:rPr lang="en-US" sz="4000" b="1" dirty="0" smtClean="0">
                <a:effectLst>
                  <a:outerShdw blurRad="38100" dist="38100" dir="2700000" algn="tl">
                    <a:srgbClr val="000000">
                      <a:alpha val="43137"/>
                    </a:srgbClr>
                  </a:outerShdw>
                </a:effectLst>
                <a:latin typeface="Arial"/>
                <a:cs typeface="Arial"/>
              </a:rPr>
              <a:t>Oil biodegradation on </a:t>
            </a:r>
            <a:r>
              <a:rPr lang="en-US" sz="4000" b="1" dirty="0">
                <a:effectLst>
                  <a:outerShdw blurRad="38100" dist="38100" dir="2700000" algn="tl">
                    <a:srgbClr val="000000">
                      <a:alpha val="43137"/>
                    </a:srgbClr>
                  </a:outerShdw>
                </a:effectLst>
                <a:latin typeface="Arial"/>
                <a:cs typeface="Arial"/>
              </a:rPr>
              <a:t>shorelines</a:t>
            </a:r>
            <a:br>
              <a:rPr lang="en-US" sz="4000" b="1" dirty="0">
                <a:effectLst>
                  <a:outerShdw blurRad="38100" dist="38100" dir="2700000" algn="tl">
                    <a:srgbClr val="000000">
                      <a:alpha val="43137"/>
                    </a:srgbClr>
                  </a:outerShdw>
                </a:effectLst>
                <a:latin typeface="Arial"/>
                <a:cs typeface="Arial"/>
              </a:rPr>
            </a:br>
            <a:r>
              <a:rPr lang="en-US" sz="2400" b="1" dirty="0" err="1">
                <a:effectLst>
                  <a:outerShdw blurRad="38100" dist="38100" dir="2700000" algn="tl">
                    <a:srgbClr val="000000">
                      <a:alpha val="43137"/>
                    </a:srgbClr>
                  </a:outerShdw>
                </a:effectLst>
                <a:latin typeface="Arial"/>
                <a:cs typeface="Arial"/>
              </a:rPr>
              <a:t>Jagadish</a:t>
            </a:r>
            <a:r>
              <a:rPr lang="en-US" sz="2400" b="1" dirty="0">
                <a:effectLst>
                  <a:outerShdw blurRad="38100" dist="38100" dir="2700000" algn="tl">
                    <a:srgbClr val="000000">
                      <a:alpha val="43137"/>
                    </a:srgbClr>
                  </a:outerShdw>
                </a:effectLst>
                <a:latin typeface="Arial"/>
                <a:cs typeface="Arial"/>
              </a:rPr>
              <a:t> </a:t>
            </a:r>
            <a:r>
              <a:rPr lang="en-US" sz="2400" b="1" dirty="0" err="1">
                <a:effectLst>
                  <a:outerShdw blurRad="38100" dist="38100" dir="2700000" algn="tl">
                    <a:srgbClr val="000000">
                      <a:alpha val="43137"/>
                    </a:srgbClr>
                  </a:outerShdw>
                </a:effectLst>
                <a:latin typeface="Arial"/>
                <a:cs typeface="Arial"/>
              </a:rPr>
              <a:t>Torlapati</a:t>
            </a:r>
            <a:endParaRPr lang="en-US" sz="2400" b="1" dirty="0">
              <a:effectLst>
                <a:outerShdw blurRad="38100" dist="38100" dir="2700000" algn="tl">
                  <a:srgbClr val="000000">
                    <a:alpha val="43137"/>
                  </a:srgbClr>
                </a:outerShdw>
              </a:effectLst>
              <a:latin typeface="Arial"/>
              <a:cs typeface="Arial"/>
            </a:endParaRPr>
          </a:p>
        </p:txBody>
      </p:sp>
      <p:sp>
        <p:nvSpPr>
          <p:cNvPr id="9" name="Rectangle 8"/>
          <p:cNvSpPr/>
          <p:nvPr/>
        </p:nvSpPr>
        <p:spPr>
          <a:xfrm>
            <a:off x="304800" y="1219200"/>
            <a:ext cx="2109873" cy="338554"/>
          </a:xfrm>
          <a:prstGeom prst="rect">
            <a:avLst/>
          </a:prstGeom>
        </p:spPr>
        <p:txBody>
          <a:bodyPr wrap="none">
            <a:spAutoFit/>
          </a:bodyPr>
          <a:lstStyle/>
          <a:p>
            <a:pPr marL="0" indent="0">
              <a:buFont typeface="Arial" pitchFamily="34" charset="0"/>
              <a:buNone/>
            </a:pPr>
            <a:r>
              <a:rPr lang="en-US" sz="1600" b="1" u="sng" dirty="0" smtClean="0"/>
              <a:t>Need 2 CE students</a:t>
            </a:r>
            <a:endParaRPr lang="en-US" sz="1600" b="1" u="sng" dirty="0"/>
          </a:p>
        </p:txBody>
      </p:sp>
    </p:spTree>
    <p:extLst>
      <p:ext uri="{BB962C8B-B14F-4D97-AF65-F5344CB8AC3E}">
        <p14:creationId xmlns:p14="http://schemas.microsoft.com/office/powerpoint/2010/main" val="2544167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3932237"/>
            <a:ext cx="8229600" cy="28495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b="1" u="sng" dirty="0" smtClean="0">
                <a:latin typeface="Arial"/>
                <a:cs typeface="Arial"/>
              </a:rPr>
              <a:t>Project goals:</a:t>
            </a:r>
          </a:p>
          <a:p>
            <a:pPr marL="457200" indent="-457200">
              <a:buFont typeface="Arial" pitchFamily="34" charset="0"/>
              <a:buAutoNum type="arabicPeriod"/>
            </a:pPr>
            <a:r>
              <a:rPr lang="en-US" sz="2400" dirty="0" smtClean="0">
                <a:latin typeface="Arial"/>
                <a:cs typeface="Arial"/>
              </a:rPr>
              <a:t>Identify an urban catchment in NJ </a:t>
            </a:r>
          </a:p>
          <a:p>
            <a:pPr marL="457200" indent="-457200">
              <a:buFont typeface="Arial" pitchFamily="34" charset="0"/>
              <a:buAutoNum type="arabicPeriod"/>
            </a:pPr>
            <a:r>
              <a:rPr lang="en-US" sz="2400" dirty="0" smtClean="0">
                <a:latin typeface="Arial"/>
                <a:cs typeface="Arial"/>
              </a:rPr>
              <a:t>Predict the change in runoff after using green infrastructure or low-impact development (LID) methods</a:t>
            </a:r>
          </a:p>
          <a:p>
            <a:pPr marL="457200" indent="-457200">
              <a:buFont typeface="Arial" pitchFamily="34" charset="0"/>
              <a:buAutoNum type="arabicPeriod"/>
            </a:pPr>
            <a:r>
              <a:rPr lang="en-US" sz="2400" dirty="0" smtClean="0">
                <a:latin typeface="Arial"/>
                <a:cs typeface="Arial"/>
              </a:rPr>
              <a:t>Conduct scenarios using EPA SWMM software</a:t>
            </a:r>
          </a:p>
        </p:txBody>
      </p:sp>
      <p:sp>
        <p:nvSpPr>
          <p:cNvPr id="7" name="Title 6"/>
          <p:cNvSpPr>
            <a:spLocks noGrp="1"/>
          </p:cNvSpPr>
          <p:nvPr>
            <p:ph type="title"/>
          </p:nvPr>
        </p:nvSpPr>
        <p:spPr>
          <a:xfrm>
            <a:off x="152400" y="0"/>
            <a:ext cx="8839200" cy="1143000"/>
          </a:xfrm>
        </p:spPr>
        <p:txBody>
          <a:bodyPr>
            <a:noAutofit/>
          </a:bodyPr>
          <a:lstStyle/>
          <a:p>
            <a:r>
              <a:rPr lang="en-US" b="1" dirty="0" smtClean="0">
                <a:effectLst>
                  <a:outerShdw blurRad="38100" dist="38100" dir="2700000" algn="tl">
                    <a:srgbClr val="000000">
                      <a:alpha val="43137"/>
                    </a:srgbClr>
                  </a:outerShdw>
                </a:effectLst>
                <a:latin typeface="Arial"/>
                <a:cs typeface="Arial"/>
              </a:rPr>
              <a:t>Green infrastructure and </a:t>
            </a:r>
            <a:r>
              <a:rPr lang="en-US" b="1" dirty="0" smtClean="0">
                <a:effectLst>
                  <a:outerShdw blurRad="38100" dist="38100" dir="2700000" algn="tl">
                    <a:srgbClr val="000000">
                      <a:alpha val="43137"/>
                    </a:srgbClr>
                  </a:outerShdw>
                </a:effectLst>
                <a:latin typeface="Arial"/>
                <a:cs typeface="Arial"/>
              </a:rPr>
              <a:t>LID</a:t>
            </a:r>
            <a:br>
              <a:rPr lang="en-US" b="1" dirty="0" smtClean="0">
                <a:effectLst>
                  <a:outerShdw blurRad="38100" dist="38100" dir="2700000" algn="tl">
                    <a:srgbClr val="000000">
                      <a:alpha val="43137"/>
                    </a:srgbClr>
                  </a:outerShdw>
                </a:effectLst>
                <a:latin typeface="Arial"/>
                <a:cs typeface="Arial"/>
              </a:rPr>
            </a:br>
            <a:r>
              <a:rPr lang="en-US" sz="2400" b="1" dirty="0" err="1" smtClean="0">
                <a:effectLst>
                  <a:outerShdw blurRad="38100" dist="38100" dir="2700000" algn="tl">
                    <a:srgbClr val="000000">
                      <a:alpha val="43137"/>
                    </a:srgbClr>
                  </a:outerShdw>
                </a:effectLst>
                <a:latin typeface="Arial"/>
                <a:cs typeface="Arial"/>
              </a:rPr>
              <a:t>Jagadish</a:t>
            </a:r>
            <a:r>
              <a:rPr lang="en-US" sz="2400" b="1" dirty="0" smtClean="0">
                <a:effectLst>
                  <a:outerShdw blurRad="38100" dist="38100" dir="2700000" algn="tl">
                    <a:srgbClr val="000000">
                      <a:alpha val="43137"/>
                    </a:srgbClr>
                  </a:outerShdw>
                </a:effectLst>
                <a:latin typeface="Arial"/>
                <a:cs typeface="Arial"/>
              </a:rPr>
              <a:t> </a:t>
            </a:r>
            <a:r>
              <a:rPr lang="en-US" sz="2400" b="1" dirty="0" err="1" smtClean="0">
                <a:effectLst>
                  <a:outerShdw blurRad="38100" dist="38100" dir="2700000" algn="tl">
                    <a:srgbClr val="000000">
                      <a:alpha val="43137"/>
                    </a:srgbClr>
                  </a:outerShdw>
                </a:effectLst>
                <a:latin typeface="Arial"/>
                <a:cs typeface="Arial"/>
              </a:rPr>
              <a:t>Torlapati</a:t>
            </a:r>
            <a:endParaRPr lang="en-US" sz="2400" b="1" dirty="0">
              <a:effectLst>
                <a:outerShdw blurRad="38100" dist="38100" dir="2700000" algn="tl">
                  <a:srgbClr val="000000">
                    <a:alpha val="43137"/>
                  </a:srgbClr>
                </a:outerShdw>
              </a:effectLst>
              <a:latin typeface="Arial"/>
              <a:cs typeface="Arial"/>
            </a:endParaRPr>
          </a:p>
        </p:txBody>
      </p:sp>
      <p:sp>
        <p:nvSpPr>
          <p:cNvPr id="9" name="Rectangle 8"/>
          <p:cNvSpPr/>
          <p:nvPr/>
        </p:nvSpPr>
        <p:spPr>
          <a:xfrm>
            <a:off x="304800" y="1219200"/>
            <a:ext cx="2224061" cy="369332"/>
          </a:xfrm>
          <a:prstGeom prst="rect">
            <a:avLst/>
          </a:prstGeom>
        </p:spPr>
        <p:txBody>
          <a:bodyPr wrap="none">
            <a:spAutoFit/>
          </a:bodyPr>
          <a:lstStyle/>
          <a:p>
            <a:pPr marL="0" indent="0">
              <a:buFont typeface="Arial" pitchFamily="34" charset="0"/>
              <a:buNone/>
            </a:pPr>
            <a:r>
              <a:rPr lang="en-US" b="1" u="sng" dirty="0" smtClean="0"/>
              <a:t>Need 1 CE student</a:t>
            </a:r>
            <a:endParaRPr lang="en-US" b="1" u="sng" dirty="0"/>
          </a:p>
        </p:txBody>
      </p:sp>
      <p:pic>
        <p:nvPicPr>
          <p:cNvPr id="3" name="Picture 2"/>
          <p:cNvPicPr>
            <a:picLocks noChangeAspect="1"/>
          </p:cNvPicPr>
          <p:nvPr/>
        </p:nvPicPr>
        <p:blipFill>
          <a:blip r:embed="rId3" cstate="print"/>
          <a:stretch>
            <a:fillRect/>
          </a:stretch>
        </p:blipFill>
        <p:spPr>
          <a:xfrm>
            <a:off x="2667000" y="1193800"/>
            <a:ext cx="5892800" cy="2921000"/>
          </a:xfrm>
          <a:prstGeom prst="rect">
            <a:avLst/>
          </a:prstGeom>
        </p:spPr>
      </p:pic>
    </p:spTree>
    <p:extLst>
      <p:ext uri="{BB962C8B-B14F-4D97-AF65-F5344CB8AC3E}">
        <p14:creationId xmlns:p14="http://schemas.microsoft.com/office/powerpoint/2010/main" val="2956750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0"/>
            <a:ext cx="7086600" cy="1219200"/>
          </a:xfrm>
        </p:spPr>
        <p:txBody>
          <a:bodyPr>
            <a:normAutofit/>
          </a:bodyPr>
          <a:lstStyle/>
          <a:p>
            <a:pPr>
              <a:defRPr/>
            </a:pPr>
            <a:r>
              <a:rPr lang="en-US" sz="3200" b="1" dirty="0" smtClean="0">
                <a:solidFill>
                  <a:srgbClr val="C00000"/>
                </a:solidFill>
              </a:rPr>
              <a:t>Engineers on Wheels</a:t>
            </a:r>
            <a:br>
              <a:rPr lang="en-US" sz="3200" b="1" dirty="0" smtClean="0">
                <a:solidFill>
                  <a:srgbClr val="C00000"/>
                </a:solidFill>
              </a:rPr>
            </a:br>
            <a:r>
              <a:rPr lang="en-US" sz="2200" b="1" dirty="0" smtClean="0">
                <a:solidFill>
                  <a:srgbClr val="C00000"/>
                </a:solidFill>
              </a:rPr>
              <a:t>Dr. Jahan and Dr. Nancy </a:t>
            </a:r>
            <a:r>
              <a:rPr lang="en-US" sz="2200" b="1" dirty="0" err="1" smtClean="0">
                <a:solidFill>
                  <a:srgbClr val="C00000"/>
                </a:solidFill>
              </a:rPr>
              <a:t>Dejarnette</a:t>
            </a:r>
            <a:endParaRPr lang="en-US" sz="2200" b="1" dirty="0">
              <a:solidFill>
                <a:srgbClr val="C00000"/>
              </a:solidFill>
            </a:endParaRPr>
          </a:p>
        </p:txBody>
      </p:sp>
      <p:pic>
        <p:nvPicPr>
          <p:cNvPr id="14" name="Picture 13" descr="C:\Documents and Settings\Jahan\Local Settings\Temporary Internet Files\Content.Word\rowanvanDRIV.12.28.09.jpg"/>
          <p:cNvPicPr/>
          <p:nvPr/>
        </p:nvPicPr>
        <p:blipFill>
          <a:blip r:embed="rId3" cstate="print"/>
          <a:srcRect/>
          <a:stretch>
            <a:fillRect/>
          </a:stretch>
        </p:blipFill>
        <p:spPr bwMode="auto">
          <a:xfrm>
            <a:off x="457200" y="1905000"/>
            <a:ext cx="3352800" cy="1600200"/>
          </a:xfrm>
          <a:prstGeom prst="rect">
            <a:avLst/>
          </a:prstGeom>
          <a:noFill/>
          <a:ln w="9525">
            <a:noFill/>
            <a:miter lim="800000"/>
            <a:headEnd/>
            <a:tailEnd/>
          </a:ln>
        </p:spPr>
      </p:pic>
      <p:sp>
        <p:nvSpPr>
          <p:cNvPr id="16" name="TextBox 15"/>
          <p:cNvSpPr txBox="1"/>
          <p:nvPr/>
        </p:nvSpPr>
        <p:spPr>
          <a:xfrm>
            <a:off x="533400" y="3962400"/>
            <a:ext cx="8305800" cy="2246769"/>
          </a:xfrm>
          <a:prstGeom prst="rect">
            <a:avLst/>
          </a:prstGeom>
          <a:noFill/>
        </p:spPr>
        <p:txBody>
          <a:bodyPr wrap="square" rtlCol="0">
            <a:spAutoFit/>
          </a:bodyPr>
          <a:lstStyle/>
          <a:p>
            <a:pPr>
              <a:buFont typeface="Arial" pitchFamily="34" charset="0"/>
              <a:buChar char="•"/>
            </a:pPr>
            <a:r>
              <a:rPr lang="en-US" sz="2000" b="1" dirty="0" smtClean="0">
                <a:solidFill>
                  <a:srgbClr val="C00000"/>
                </a:solidFill>
              </a:rPr>
              <a:t>Develop hands on activities for K-12 outreach</a:t>
            </a:r>
          </a:p>
          <a:p>
            <a:pPr>
              <a:buFont typeface="Arial" pitchFamily="34" charset="0"/>
              <a:buChar char="•"/>
            </a:pPr>
            <a:endParaRPr lang="en-US" sz="2000" b="1" dirty="0" smtClean="0">
              <a:solidFill>
                <a:srgbClr val="C00000"/>
              </a:solidFill>
            </a:endParaRPr>
          </a:p>
          <a:p>
            <a:pPr>
              <a:buFont typeface="Arial" pitchFamily="34" charset="0"/>
              <a:buChar char="•"/>
            </a:pPr>
            <a:r>
              <a:rPr lang="en-US" sz="2000" b="1" dirty="0" smtClean="0">
                <a:solidFill>
                  <a:srgbClr val="C00000"/>
                </a:solidFill>
              </a:rPr>
              <a:t>Travel to select schools for hands-on demonstrations for middle school students</a:t>
            </a:r>
          </a:p>
          <a:p>
            <a:pPr>
              <a:buFont typeface="Arial" pitchFamily="34" charset="0"/>
              <a:buChar char="•"/>
            </a:pPr>
            <a:endParaRPr lang="en-US" sz="2000" b="1" dirty="0">
              <a:solidFill>
                <a:srgbClr val="C00000"/>
              </a:solidFill>
            </a:endParaRPr>
          </a:p>
          <a:p>
            <a:pPr>
              <a:buFont typeface="Arial" pitchFamily="34" charset="0"/>
              <a:buChar char="•"/>
            </a:pPr>
            <a:endParaRPr lang="en-US" sz="2000" b="1" dirty="0" smtClean="0">
              <a:solidFill>
                <a:srgbClr val="C00000"/>
              </a:solidFill>
            </a:endParaRPr>
          </a:p>
          <a:p>
            <a:r>
              <a:rPr lang="en-US" sz="2000" b="1" dirty="0" smtClean="0">
                <a:solidFill>
                  <a:srgbClr val="C00000"/>
                </a:solidFill>
              </a:rPr>
              <a:t> </a:t>
            </a:r>
          </a:p>
        </p:txBody>
      </p:sp>
      <p:pic>
        <p:nvPicPr>
          <p:cNvPr id="6" name="Picture 2"/>
          <p:cNvPicPr>
            <a:picLocks noChangeAspect="1" noChangeArrowheads="1"/>
          </p:cNvPicPr>
          <p:nvPr/>
        </p:nvPicPr>
        <p:blipFill>
          <a:blip r:embed="rId4" cstate="print"/>
          <a:srcRect l="6875" t="20313" r="13125" b="23437"/>
          <a:stretch>
            <a:fillRect/>
          </a:stretch>
        </p:blipFill>
        <p:spPr bwMode="auto">
          <a:xfrm>
            <a:off x="3886200" y="1081088"/>
            <a:ext cx="4851400" cy="2728912"/>
          </a:xfrm>
          <a:prstGeom prst="rect">
            <a:avLst/>
          </a:prstGeom>
          <a:noFill/>
          <a:ln w="9525">
            <a:noFill/>
            <a:miter lim="800000"/>
            <a:headEnd/>
            <a:tailEnd/>
          </a:ln>
        </p:spPr>
      </p:pic>
    </p:spTree>
    <p:extLst>
      <p:ext uri="{BB962C8B-B14F-4D97-AF65-F5344CB8AC3E}">
        <p14:creationId xmlns:p14="http://schemas.microsoft.com/office/powerpoint/2010/main" val="36812836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346552"/>
            <a:ext cx="8686800" cy="1015663"/>
          </a:xfrm>
          <a:prstGeom prst="rect">
            <a:avLst/>
          </a:prstGeom>
          <a:noFill/>
          <a:ln>
            <a:noFill/>
          </a:ln>
        </p:spPr>
        <p:txBody>
          <a:bodyPr wrap="square" rtlCol="0">
            <a:spAutoFit/>
          </a:bodyPr>
          <a:lstStyle/>
          <a:p>
            <a:pPr algn="ctr"/>
            <a:r>
              <a:rPr lang="en-US" sz="3600" b="1" dirty="0" smtClean="0"/>
              <a:t>Trade-Offs for PHEV Adoption</a:t>
            </a:r>
          </a:p>
          <a:p>
            <a:pPr algn="ctr"/>
            <a:r>
              <a:rPr lang="en-US" sz="2400" b="1" dirty="0" smtClean="0"/>
              <a:t>Dr. Riddell and Dr. Bhatia (need 2 CEE, 2 ME)</a:t>
            </a:r>
            <a:endParaRPr lang="en-US" sz="2400" b="1" dirty="0"/>
          </a:p>
        </p:txBody>
      </p:sp>
      <p:sp>
        <p:nvSpPr>
          <p:cNvPr id="7" name="TextBox 6"/>
          <p:cNvSpPr txBox="1"/>
          <p:nvPr/>
        </p:nvSpPr>
        <p:spPr>
          <a:xfrm>
            <a:off x="228600" y="1600200"/>
            <a:ext cx="8610600" cy="5539978"/>
          </a:xfrm>
          <a:prstGeom prst="rect">
            <a:avLst/>
          </a:prstGeom>
          <a:noFill/>
        </p:spPr>
        <p:txBody>
          <a:bodyPr wrap="square" rtlCol="0">
            <a:spAutoFit/>
          </a:bodyPr>
          <a:lstStyle/>
          <a:p>
            <a:pPr marL="234950" indent="-234950">
              <a:buFont typeface="Arial" pitchFamily="34" charset="0"/>
              <a:buChar char="•"/>
            </a:pPr>
            <a:r>
              <a:rPr lang="en-US" sz="2400" b="1" dirty="0" smtClean="0"/>
              <a:t>Examine </a:t>
            </a:r>
            <a:r>
              <a:rPr lang="en-US" sz="2400" b="1" dirty="0" smtClean="0"/>
              <a:t>the effect of Plug-In Hybrid Electric Vehicle (PHEV) integration on emissions, electric generation, gas tax revenue and other factors in New Jersey</a:t>
            </a:r>
          </a:p>
          <a:p>
            <a:pPr marL="692150" lvl="1" indent="-234950">
              <a:buFont typeface="Arial" pitchFamily="34" charset="0"/>
              <a:buChar char="•"/>
            </a:pPr>
            <a:r>
              <a:rPr lang="en-US" sz="2400" b="1" dirty="0" smtClean="0"/>
              <a:t>Quantify commuter behavior in NJ</a:t>
            </a:r>
          </a:p>
          <a:p>
            <a:pPr marL="692150" lvl="1" indent="-234950">
              <a:buFont typeface="Arial" pitchFamily="34" charset="0"/>
              <a:buChar char="•"/>
            </a:pPr>
            <a:r>
              <a:rPr lang="en-US" sz="2400" b="1" dirty="0" smtClean="0"/>
              <a:t>Investigate electric generation in NJ – especially the contrast between peak and off demand </a:t>
            </a:r>
          </a:p>
          <a:p>
            <a:pPr marL="692150" lvl="1" indent="-234950">
              <a:buFont typeface="Arial" pitchFamily="34" charset="0"/>
              <a:buChar char="•"/>
            </a:pPr>
            <a:r>
              <a:rPr lang="en-US" sz="2400" b="1" dirty="0" smtClean="0"/>
              <a:t>Evaluate pollutants resulting from vehicles and </a:t>
            </a:r>
            <a:r>
              <a:rPr lang="en-US" sz="2400" b="1" dirty="0" err="1" smtClean="0"/>
              <a:t>powerplants</a:t>
            </a:r>
            <a:endParaRPr lang="en-US" sz="2400" b="1" dirty="0" smtClean="0"/>
          </a:p>
          <a:p>
            <a:endParaRPr lang="en-US" sz="2400" b="1" dirty="0" smtClean="0"/>
          </a:p>
          <a:p>
            <a:pPr marL="234950" indent="-234950">
              <a:buFont typeface="Arial" pitchFamily="34" charset="0"/>
              <a:buChar char="•"/>
            </a:pPr>
            <a:r>
              <a:rPr lang="en-US" sz="2400" b="1" dirty="0" smtClean="0"/>
              <a:t>Develop recommendations to best utilize PHEV’s</a:t>
            </a:r>
          </a:p>
          <a:p>
            <a:pPr marL="692150" lvl="1" indent="-234950">
              <a:buFont typeface="Arial" pitchFamily="34" charset="0"/>
              <a:buChar char="•"/>
            </a:pPr>
            <a:r>
              <a:rPr lang="en-US" sz="2400" b="1" dirty="0" smtClean="0"/>
              <a:t>Are there regions in NJ they will be most effective?</a:t>
            </a:r>
          </a:p>
          <a:p>
            <a:pPr marL="692150" lvl="1" indent="-234950">
              <a:buFont typeface="Arial" pitchFamily="34" charset="0"/>
              <a:buChar char="•"/>
            </a:pPr>
            <a:r>
              <a:rPr lang="en-US" sz="2400" b="1" dirty="0" smtClean="0"/>
              <a:t>Encourage at-work recharging or not? </a:t>
            </a:r>
          </a:p>
          <a:p>
            <a:pPr marL="692150" lvl="1" indent="-234950">
              <a:buFont typeface="Arial" pitchFamily="34" charset="0"/>
              <a:buChar char="•"/>
            </a:pPr>
            <a:r>
              <a:rPr lang="en-US" sz="2400" b="1" dirty="0" smtClean="0"/>
              <a:t>What to do about lost gas tax revenue?</a:t>
            </a:r>
          </a:p>
          <a:p>
            <a:pPr marL="692150" lvl="1" indent="-234950">
              <a:buFont typeface="Arial" pitchFamily="34" charset="0"/>
              <a:buChar char="•"/>
            </a:pPr>
            <a:endParaRPr lang="en-US" sz="2400" b="1" dirty="0" smtClean="0">
              <a:solidFill>
                <a:srgbClr val="FFFF00"/>
              </a:solidFill>
            </a:endParaRPr>
          </a:p>
          <a:p>
            <a:pPr>
              <a:buFont typeface="Arial" pitchFamily="34" charset="0"/>
              <a:buChar char="•"/>
            </a:pPr>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1295195"/>
            <a:ext cx="3048000" cy="228620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24" y="1295400"/>
            <a:ext cx="2386076" cy="4648201"/>
          </a:xfrm>
          <a:prstGeom prst="rect">
            <a:avLst/>
          </a:prstGeom>
        </p:spPr>
      </p:pic>
      <p:sp>
        <p:nvSpPr>
          <p:cNvPr id="2" name="Title 1"/>
          <p:cNvSpPr>
            <a:spLocks noGrp="1"/>
          </p:cNvSpPr>
          <p:nvPr>
            <p:ph type="ctrTitle"/>
          </p:nvPr>
        </p:nvSpPr>
        <p:spPr>
          <a:xfrm>
            <a:off x="609600" y="0"/>
            <a:ext cx="8229600" cy="1470025"/>
          </a:xfrm>
        </p:spPr>
        <p:txBody>
          <a:bodyPr>
            <a:normAutofit/>
          </a:bodyPr>
          <a:lstStyle/>
          <a:p>
            <a:r>
              <a:rPr lang="en-US" sz="3100" dirty="0" smtClean="0"/>
              <a:t>Design and Validation of a Biaxial Stress Test Stand</a:t>
            </a:r>
            <a:r>
              <a:rPr lang="en-US" sz="3600" dirty="0" smtClean="0"/>
              <a:t/>
            </a:r>
            <a:br>
              <a:rPr lang="en-US" sz="3600" dirty="0" smtClean="0"/>
            </a:br>
            <a:r>
              <a:rPr lang="en-US" sz="3100" dirty="0" smtClean="0"/>
              <a:t>(Riddell – need 2 CEE, 2 ME)</a:t>
            </a:r>
            <a:endParaRPr lang="en-US" sz="3100" dirty="0"/>
          </a:p>
        </p:txBody>
      </p:sp>
      <p:sp>
        <p:nvSpPr>
          <p:cNvPr id="12" name="Content Placeholder 2"/>
          <p:cNvSpPr txBox="1">
            <a:spLocks/>
          </p:cNvSpPr>
          <p:nvPr/>
        </p:nvSpPr>
        <p:spPr>
          <a:xfrm>
            <a:off x="2514600" y="3581400"/>
            <a:ext cx="6324600" cy="2895600"/>
          </a:xfrm>
          <a:prstGeom prst="rect">
            <a:avLst/>
          </a:prstGeom>
        </p:spPr>
        <p:txBody>
          <a:bodyPr vert="horz" lIns="91440" tIns="45720" rIns="91440" bIns="45720" rtlCol="0">
            <a:normAutofit fontScale="92500" lnSpcReduction="20000"/>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en-US" sz="2000" dirty="0" smtClean="0"/>
              <a:t>Existing stand can apply biaxial stress state, </a:t>
            </a:r>
            <a:r>
              <a:rPr lang="en-US" sz="2400" dirty="0" err="1" smtClean="0">
                <a:latin typeface="Symbol" pitchFamily="18" charset="2"/>
              </a:rPr>
              <a:t>s</a:t>
            </a:r>
            <a:r>
              <a:rPr lang="en-US" sz="2400" baseline="-25000" dirty="0" err="1" smtClean="0"/>
              <a:t>xx</a:t>
            </a:r>
            <a:r>
              <a:rPr lang="en-US" sz="2400" dirty="0" smtClean="0"/>
              <a:t> = </a:t>
            </a:r>
            <a:r>
              <a:rPr lang="en-US" sz="2400" dirty="0" err="1" smtClean="0">
                <a:latin typeface="Symbol" pitchFamily="18" charset="2"/>
              </a:rPr>
              <a:t>s</a:t>
            </a:r>
            <a:r>
              <a:rPr lang="en-US" sz="2400" baseline="-25000" dirty="0" err="1" smtClean="0"/>
              <a:t>yy</a:t>
            </a:r>
            <a:r>
              <a:rPr lang="en-US" sz="2400" dirty="0" smtClean="0"/>
              <a:t>; </a:t>
            </a:r>
            <a:r>
              <a:rPr lang="en-US" sz="2400" dirty="0" err="1" smtClean="0">
                <a:latin typeface="Symbol" pitchFamily="18" charset="2"/>
              </a:rPr>
              <a:t>t</a:t>
            </a:r>
            <a:r>
              <a:rPr lang="en-US" sz="2400" baseline="-25000" dirty="0" err="1" smtClean="0"/>
              <a:t>xy</a:t>
            </a:r>
            <a:r>
              <a:rPr lang="en-US" sz="2400" dirty="0" smtClean="0"/>
              <a:t> = 0 </a:t>
            </a:r>
          </a:p>
          <a:p>
            <a:pPr lvl="0">
              <a:spcBef>
                <a:spcPct val="20000"/>
              </a:spcBef>
            </a:pPr>
            <a:r>
              <a:rPr kumimoji="0" lang="en-US" sz="2000" b="0" i="0" u="none" strike="noStrike" kern="1200" cap="none" spc="0" normalizeH="0" baseline="0" noProof="0" dirty="0" smtClean="0">
                <a:ln>
                  <a:noFill/>
                </a:ln>
                <a:effectLst/>
                <a:uLnTx/>
                <a:uFillTx/>
                <a:latin typeface="+mn-lt"/>
                <a:ea typeface="+mn-ea"/>
                <a:cs typeface="+mn-cs"/>
              </a:rPr>
              <a:t>We want a stand that can</a:t>
            </a:r>
            <a:r>
              <a:rPr kumimoji="0" lang="en-US" sz="2000" b="0" i="0" u="none" strike="noStrike" kern="1200" cap="none" spc="0" normalizeH="0" noProof="0" dirty="0" smtClean="0">
                <a:ln>
                  <a:noFill/>
                </a:ln>
                <a:effectLst/>
                <a:uLnTx/>
                <a:uFillTx/>
                <a:latin typeface="+mn-lt"/>
                <a:ea typeface="+mn-ea"/>
                <a:cs typeface="+mn-cs"/>
              </a:rPr>
              <a:t> develop other ratios of  </a:t>
            </a:r>
            <a:r>
              <a:rPr lang="en-US" sz="2400" dirty="0" err="1" smtClean="0">
                <a:latin typeface="Symbol" pitchFamily="18" charset="2"/>
              </a:rPr>
              <a:t>s</a:t>
            </a:r>
            <a:r>
              <a:rPr lang="en-US" sz="2400" baseline="-25000" dirty="0" err="1" smtClean="0"/>
              <a:t>xx</a:t>
            </a:r>
            <a:r>
              <a:rPr lang="en-US" sz="2400" dirty="0" smtClean="0"/>
              <a:t> /</a:t>
            </a:r>
            <a:r>
              <a:rPr lang="en-US" sz="2400" dirty="0" smtClean="0">
                <a:latin typeface="Symbol" pitchFamily="18" charset="2"/>
              </a:rPr>
              <a:t> </a:t>
            </a:r>
            <a:r>
              <a:rPr lang="en-US" sz="2400" dirty="0" err="1" smtClean="0">
                <a:latin typeface="Symbol" pitchFamily="18" charset="2"/>
              </a:rPr>
              <a:t>s</a:t>
            </a:r>
            <a:r>
              <a:rPr lang="en-US" sz="2400" baseline="-25000" dirty="0" err="1" smtClean="0"/>
              <a:t>yy</a:t>
            </a:r>
            <a:r>
              <a:rPr lang="en-US" sz="2400" baseline="-25000" dirty="0" smtClean="0"/>
              <a:t>  </a:t>
            </a:r>
            <a:endParaRPr kumimoji="0" lang="en-US" sz="2400" b="0" i="0" u="none" strike="noStrike" kern="1200" cap="none" spc="0" normalizeH="0" baseline="0" noProof="0" dirty="0" smtClean="0">
              <a:ln>
                <a:noFill/>
              </a:ln>
              <a:effectLst/>
              <a:uLnTx/>
              <a:uFillTx/>
              <a:latin typeface="+mn-lt"/>
              <a:ea typeface="+mn-ea"/>
              <a:cs typeface="+mn-cs"/>
            </a:endParaRPr>
          </a:p>
          <a:p>
            <a:pPr lvl="0">
              <a:spcBef>
                <a:spcPct val="20000"/>
              </a:spcBef>
            </a:pPr>
            <a:r>
              <a:rPr lang="en-US" sz="2000" dirty="0" smtClean="0"/>
              <a:t>Use models from solid mechanics to create design modifications.</a:t>
            </a:r>
          </a:p>
          <a:p>
            <a:pPr lvl="0">
              <a:spcBef>
                <a:spcPct val="20000"/>
              </a:spcBef>
            </a:pPr>
            <a:r>
              <a:rPr lang="en-US" sz="2000" dirty="0" smtClean="0"/>
              <a:t>Manufacture modified stand</a:t>
            </a:r>
          </a:p>
          <a:p>
            <a:pPr lvl="0">
              <a:spcBef>
                <a:spcPct val="20000"/>
              </a:spcBef>
            </a:pPr>
            <a:r>
              <a:rPr lang="en-US" sz="2000" dirty="0" smtClean="0"/>
              <a:t>Use digital image correlation and strain gages to validate the results in the lab.</a:t>
            </a:r>
          </a:p>
          <a:p>
            <a:pPr lvl="0">
              <a:spcBef>
                <a:spcPct val="20000"/>
              </a:spcBef>
            </a:pPr>
            <a:r>
              <a:rPr lang="en-US" sz="2000" dirty="0" smtClean="0"/>
              <a:t>Ultimate application is to study fatigue near stress concentrations, like that found in aircraft.</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5221" y="1295400"/>
            <a:ext cx="3498379"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00" y="152400"/>
            <a:ext cx="8763000" cy="1401763"/>
          </a:xfrm>
        </p:spPr>
        <p:txBody>
          <a:bodyPr>
            <a:normAutofit fontScale="90000"/>
          </a:bodyPr>
          <a:lstStyle/>
          <a:p>
            <a:r>
              <a:rPr lang="en-US" sz="3200" b="1" dirty="0"/>
              <a:t>Structural Testing of </a:t>
            </a:r>
            <a:r>
              <a:rPr lang="en-US" sz="3200" b="1" dirty="0" err="1"/>
              <a:t>Armatherm</a:t>
            </a:r>
            <a:r>
              <a:rPr lang="en-US" sz="3200" b="1" dirty="0"/>
              <a:t> Thermal Barrier</a:t>
            </a:r>
            <a:r>
              <a:rPr lang="en-US" sz="3200" b="1" dirty="0" smtClean="0"/>
              <a:t/>
            </a:r>
            <a:br>
              <a:rPr lang="en-US" sz="3200" b="1" dirty="0" smtClean="0"/>
            </a:br>
            <a:r>
              <a:rPr lang="en-US" sz="3200" b="1" dirty="0" smtClean="0"/>
              <a:t>Cleary and Riddell</a:t>
            </a:r>
            <a:br>
              <a:rPr lang="en-US" sz="3200" b="1" dirty="0" smtClean="0"/>
            </a:br>
            <a:r>
              <a:rPr lang="en-US" sz="3200" b="1" dirty="0" smtClean="0"/>
              <a:t>(Need 3 to 4 students – CEE and ME)</a:t>
            </a:r>
          </a:p>
        </p:txBody>
      </p:sp>
      <p:sp>
        <p:nvSpPr>
          <p:cNvPr id="16387" name="Rectangle 3"/>
          <p:cNvSpPr>
            <a:spLocks noGrp="1" noChangeArrowheads="1"/>
          </p:cNvSpPr>
          <p:nvPr>
            <p:ph idx="1"/>
          </p:nvPr>
        </p:nvSpPr>
        <p:spPr>
          <a:xfrm>
            <a:off x="457200" y="1676400"/>
            <a:ext cx="5410200" cy="2133600"/>
          </a:xfrm>
        </p:spPr>
        <p:txBody>
          <a:bodyPr>
            <a:normAutofit/>
          </a:bodyPr>
          <a:lstStyle/>
          <a:p>
            <a:r>
              <a:rPr lang="en-US" sz="1800" dirty="0" smtClean="0"/>
              <a:t>Construction material used to reduce thermal flows when steel penetrates façade.</a:t>
            </a:r>
          </a:p>
          <a:p>
            <a:r>
              <a:rPr lang="en-US" sz="1800" dirty="0" smtClean="0"/>
              <a:t>Compression, shear, and flexural testing.</a:t>
            </a:r>
          </a:p>
          <a:p>
            <a:r>
              <a:rPr lang="en-US" sz="1800" dirty="0" smtClean="0"/>
              <a:t>Fabrication</a:t>
            </a:r>
          </a:p>
          <a:p>
            <a:r>
              <a:rPr lang="en-US" sz="1800" dirty="0" smtClean="0"/>
              <a:t>Data collection and reduction</a:t>
            </a:r>
          </a:p>
          <a:p>
            <a:r>
              <a:rPr lang="en-US" sz="1800" dirty="0" smtClean="0"/>
              <a:t>Report preparation</a:t>
            </a:r>
          </a:p>
          <a:p>
            <a:endParaRPr lang="en-US" sz="1800" dirty="0" smtClean="0"/>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906" y="1484376"/>
            <a:ext cx="1853781" cy="2410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2660"/>
          <a:stretch/>
        </p:blipFill>
        <p:spPr bwMode="auto">
          <a:xfrm>
            <a:off x="1219200" y="3733800"/>
            <a:ext cx="1264920" cy="2372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3894980"/>
            <a:ext cx="5029813" cy="2682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stretch>
            <a:fillRect/>
          </a:stretch>
        </p:blipFill>
        <p:spPr>
          <a:xfrm>
            <a:off x="211651" y="3173458"/>
            <a:ext cx="2308432" cy="3077909"/>
          </a:xfrm>
          <a:prstGeom prst="rect">
            <a:avLst/>
          </a:prstGeom>
        </p:spPr>
      </p:pic>
      <p:sp>
        <p:nvSpPr>
          <p:cNvPr id="2" name="Title 1"/>
          <p:cNvSpPr>
            <a:spLocks noGrp="1"/>
          </p:cNvSpPr>
          <p:nvPr>
            <p:ph type="title"/>
          </p:nvPr>
        </p:nvSpPr>
        <p:spPr>
          <a:xfrm>
            <a:off x="3242706" y="274638"/>
            <a:ext cx="5901294" cy="1143000"/>
          </a:xfrm>
        </p:spPr>
        <p:txBody>
          <a:bodyPr>
            <a:normAutofit/>
          </a:bodyPr>
          <a:lstStyle/>
          <a:p>
            <a:r>
              <a:rPr lang="en-US" sz="3200" b="1" dirty="0" smtClean="0">
                <a:ln w="1905"/>
                <a:solidFill>
                  <a:schemeClr val="accent3">
                    <a:lumMod val="50000"/>
                  </a:schemeClr>
                </a:solidFill>
                <a:effectLst>
                  <a:innerShdw blurRad="69850" dist="43180" dir="5400000">
                    <a:srgbClr val="000000">
                      <a:alpha val="65000"/>
                    </a:srgbClr>
                  </a:innerShdw>
                </a:effectLst>
              </a:rPr>
              <a:t>EPA </a:t>
            </a:r>
            <a:r>
              <a:rPr lang="en-US" sz="3200" b="1" dirty="0">
                <a:ln w="1905"/>
                <a:solidFill>
                  <a:schemeClr val="accent3">
                    <a:lumMod val="50000"/>
                  </a:schemeClr>
                </a:solidFill>
                <a:effectLst>
                  <a:innerShdw blurRad="69850" dist="43180" dir="5400000">
                    <a:srgbClr val="000000">
                      <a:alpha val="65000"/>
                    </a:srgbClr>
                  </a:innerShdw>
                </a:effectLst>
              </a:rPr>
              <a:t>Campus </a:t>
            </a:r>
            <a:r>
              <a:rPr lang="en-US" sz="3200" b="1" dirty="0" err="1">
                <a:ln w="1905"/>
                <a:solidFill>
                  <a:schemeClr val="accent3">
                    <a:lumMod val="50000"/>
                  </a:schemeClr>
                </a:solidFill>
                <a:effectLst>
                  <a:innerShdw blurRad="69850" dist="43180" dir="5400000">
                    <a:srgbClr val="000000">
                      <a:alpha val="65000"/>
                    </a:srgbClr>
                  </a:innerShdw>
                </a:effectLst>
              </a:rPr>
              <a:t>Rainworks</a:t>
            </a:r>
            <a:r>
              <a:rPr lang="en-US" sz="3200" b="1" dirty="0">
                <a:ln w="1905"/>
                <a:solidFill>
                  <a:schemeClr val="accent3">
                    <a:lumMod val="50000"/>
                  </a:schemeClr>
                </a:solidFill>
                <a:effectLst>
                  <a:innerShdw blurRad="69850" dist="43180" dir="5400000">
                    <a:srgbClr val="000000">
                      <a:alpha val="65000"/>
                    </a:srgbClr>
                  </a:innerShdw>
                </a:effectLst>
              </a:rPr>
              <a:t> Challenge</a:t>
            </a:r>
            <a:br>
              <a:rPr lang="en-US" sz="3200" b="1" dirty="0">
                <a:ln w="1905"/>
                <a:solidFill>
                  <a:schemeClr val="accent3">
                    <a:lumMod val="50000"/>
                  </a:schemeClr>
                </a:solidFill>
                <a:effectLst>
                  <a:innerShdw blurRad="69850" dist="43180" dir="5400000">
                    <a:srgbClr val="000000">
                      <a:alpha val="65000"/>
                    </a:srgbClr>
                  </a:innerShdw>
                </a:effectLst>
              </a:rPr>
            </a:br>
            <a:r>
              <a:rPr lang="en-US" sz="2000" b="1" dirty="0">
                <a:ln w="1905"/>
                <a:solidFill>
                  <a:schemeClr val="accent3">
                    <a:lumMod val="50000"/>
                  </a:schemeClr>
                </a:solidFill>
                <a:effectLst>
                  <a:innerShdw blurRad="69850" dist="43180" dir="5400000">
                    <a:srgbClr val="000000">
                      <a:alpha val="65000"/>
                    </a:srgbClr>
                  </a:innerShdw>
                </a:effectLst>
              </a:rPr>
              <a:t>Dr. </a:t>
            </a:r>
            <a:r>
              <a:rPr lang="en-US" sz="2000" b="1" dirty="0" smtClean="0">
                <a:ln w="1905"/>
                <a:solidFill>
                  <a:schemeClr val="accent3">
                    <a:lumMod val="50000"/>
                  </a:schemeClr>
                </a:solidFill>
                <a:effectLst>
                  <a:innerShdw blurRad="69850" dist="43180" dir="5400000">
                    <a:srgbClr val="000000">
                      <a:alpha val="65000"/>
                    </a:srgbClr>
                  </a:innerShdw>
                </a:effectLst>
              </a:rPr>
              <a:t>Daraio</a:t>
            </a:r>
            <a:endParaRPr lang="en-US" sz="2000" b="1" dirty="0">
              <a:ln w="1905"/>
              <a:solidFill>
                <a:schemeClr val="accent3">
                  <a:lumMod val="50000"/>
                </a:schemeClr>
              </a:solidFill>
              <a:effectLst>
                <a:innerShdw blurRad="69850" dist="43180" dir="5400000">
                  <a:srgbClr val="000000">
                    <a:alpha val="65000"/>
                  </a:srgbClr>
                </a:innerShdw>
              </a:effectLst>
            </a:endParaRPr>
          </a:p>
        </p:txBody>
      </p:sp>
      <p:pic>
        <p:nvPicPr>
          <p:cNvPr id="10" name="Content Placeholder 9"/>
          <p:cNvPicPr>
            <a:picLocks noGrp="1" noChangeAspect="1"/>
          </p:cNvPicPr>
          <p:nvPr>
            <p:ph sz="half" idx="1"/>
          </p:nvPr>
        </p:nvPicPr>
        <p:blipFill rotWithShape="1">
          <a:blip r:embed="rId4" cstate="print"/>
          <a:srcRect l="-681" r="1608"/>
          <a:stretch/>
        </p:blipFill>
        <p:spPr>
          <a:xfrm>
            <a:off x="98637" y="193524"/>
            <a:ext cx="3144069" cy="3061328"/>
          </a:xfrm>
        </p:spPr>
      </p:pic>
      <p:pic>
        <p:nvPicPr>
          <p:cNvPr id="12" name="Picture 11"/>
          <p:cNvPicPr>
            <a:picLocks noChangeAspect="1"/>
          </p:cNvPicPr>
          <p:nvPr/>
        </p:nvPicPr>
        <p:blipFill>
          <a:blip r:embed="rId5" cstate="print"/>
          <a:stretch>
            <a:fillRect/>
          </a:stretch>
        </p:blipFill>
        <p:spPr>
          <a:xfrm>
            <a:off x="2273300" y="4061146"/>
            <a:ext cx="1701718" cy="2542853"/>
          </a:xfrm>
          <a:prstGeom prst="rect">
            <a:avLst/>
          </a:prstGeom>
        </p:spPr>
      </p:pic>
      <p:sp>
        <p:nvSpPr>
          <p:cNvPr id="4" name="Content Placeholder 3"/>
          <p:cNvSpPr>
            <a:spLocks noGrp="1"/>
          </p:cNvSpPr>
          <p:nvPr>
            <p:ph sz="half" idx="2"/>
          </p:nvPr>
        </p:nvSpPr>
        <p:spPr>
          <a:xfrm>
            <a:off x="3975018" y="1600200"/>
            <a:ext cx="5111192" cy="5156085"/>
          </a:xfrm>
        </p:spPr>
        <p:txBody>
          <a:bodyPr>
            <a:normAutofit/>
          </a:bodyPr>
          <a:lstStyle/>
          <a:p>
            <a:r>
              <a:rPr lang="en-US" sz="2400" dirty="0" smtClean="0"/>
              <a:t>Create innovative green infrastructure design for the new engineering building</a:t>
            </a:r>
          </a:p>
          <a:p>
            <a:pPr lvl="1"/>
            <a:r>
              <a:rPr lang="en-US" sz="2000" dirty="0" smtClean="0"/>
              <a:t>Green infrastructure uses vegetation, soils, and natural processes to manage </a:t>
            </a:r>
            <a:r>
              <a:rPr lang="en-US" sz="2000" dirty="0" err="1" smtClean="0"/>
              <a:t>stormwater</a:t>
            </a:r>
            <a:r>
              <a:rPr lang="en-US" sz="2000" dirty="0" smtClean="0"/>
              <a:t> and create healthier urban environments</a:t>
            </a:r>
          </a:p>
          <a:p>
            <a:r>
              <a:rPr lang="en-US" sz="2400" dirty="0" smtClean="0"/>
              <a:t>Show how managing </a:t>
            </a:r>
            <a:r>
              <a:rPr lang="en-US" sz="2400" dirty="0" err="1" smtClean="0"/>
              <a:t>stormwater</a:t>
            </a:r>
            <a:r>
              <a:rPr lang="en-US" sz="2400" dirty="0" smtClean="0"/>
              <a:t> can benefit the campus community and the environment</a:t>
            </a:r>
          </a:p>
          <a:p>
            <a:r>
              <a:rPr lang="en-US" sz="2400" dirty="0" smtClean="0"/>
              <a:t>Winning teams earn a cash prize</a:t>
            </a:r>
          </a:p>
          <a:p>
            <a:r>
              <a:rPr lang="en-US" sz="1800" dirty="0">
                <a:hlinkClick r:id="rId6"/>
              </a:rPr>
              <a:t>http://water.epa.gov/infrastructure/greeninfrastructure/</a:t>
            </a:r>
            <a:r>
              <a:rPr lang="en-US" sz="1800" dirty="0" smtClean="0">
                <a:hlinkClick r:id="rId6"/>
              </a:rPr>
              <a:t>crw_challenge.cfm</a:t>
            </a:r>
            <a:endParaRPr lang="en-US" sz="1800" dirty="0" smtClean="0"/>
          </a:p>
        </p:txBody>
      </p:sp>
      <p:sp>
        <p:nvSpPr>
          <p:cNvPr id="7" name="TextBox 6"/>
          <p:cNvSpPr txBox="1"/>
          <p:nvPr/>
        </p:nvSpPr>
        <p:spPr>
          <a:xfrm>
            <a:off x="7151147" y="0"/>
            <a:ext cx="1992853" cy="369332"/>
          </a:xfrm>
          <a:prstGeom prst="rect">
            <a:avLst/>
          </a:prstGeom>
          <a:noFill/>
        </p:spPr>
        <p:txBody>
          <a:bodyPr wrap="none" rtlCol="0">
            <a:spAutoFit/>
          </a:bodyPr>
          <a:lstStyle/>
          <a:p>
            <a:r>
              <a:rPr lang="en-US" dirty="0" smtClean="0"/>
              <a:t>3-5 CEE students</a:t>
            </a:r>
            <a:endParaRPr lang="en-US" dirty="0"/>
          </a:p>
        </p:txBody>
      </p:sp>
    </p:spTree>
    <p:extLst>
      <p:ext uri="{BB962C8B-B14F-4D97-AF65-F5344CB8AC3E}">
        <p14:creationId xmlns:p14="http://schemas.microsoft.com/office/powerpoint/2010/main" val="41464724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3242706" y="274638"/>
            <a:ext cx="5901294" cy="1143000"/>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t>Climate and Land-Use Change Impacts in Two New Jersey Watersheds</a:t>
            </a:r>
            <a:r>
              <a:rPr lang="en-US" sz="3200" b="1" dirty="0" smtClean="0">
                <a:ln w="1905"/>
                <a:solidFill>
                  <a:schemeClr val="accent3">
                    <a:lumMod val="50000"/>
                  </a:schemeClr>
                </a:solidFill>
                <a:effectLst>
                  <a:innerShdw blurRad="69850" dist="43180" dir="5400000">
                    <a:srgbClr val="000000">
                      <a:alpha val="65000"/>
                    </a:srgbClr>
                  </a:innerShdw>
                </a:effectLst>
              </a:rPr>
              <a:t/>
            </a:r>
            <a:br>
              <a:rPr lang="en-US" sz="3200" b="1" dirty="0" smtClean="0">
                <a:ln w="1905"/>
                <a:solidFill>
                  <a:schemeClr val="accent3">
                    <a:lumMod val="50000"/>
                  </a:schemeClr>
                </a:solidFill>
                <a:effectLst>
                  <a:innerShdw blurRad="69850" dist="43180" dir="5400000">
                    <a:srgbClr val="000000">
                      <a:alpha val="65000"/>
                    </a:srgbClr>
                  </a:innerShdw>
                </a:effectLst>
              </a:rPr>
            </a:br>
            <a:r>
              <a:rPr lang="en-US" sz="2000" b="1" dirty="0" smtClean="0">
                <a:ln w="1905"/>
                <a:solidFill>
                  <a:schemeClr val="tx2">
                    <a:lumMod val="60000"/>
                    <a:lumOff val="40000"/>
                  </a:schemeClr>
                </a:solidFill>
                <a:effectLst>
                  <a:innerShdw blurRad="69850" dist="43180" dir="5400000">
                    <a:srgbClr val="000000">
                      <a:alpha val="65000"/>
                    </a:srgbClr>
                  </a:innerShdw>
                </a:effectLst>
              </a:rPr>
              <a:t>Dr. </a:t>
            </a:r>
            <a:r>
              <a:rPr lang="en-US" sz="2000" b="1" dirty="0" err="1" smtClean="0">
                <a:ln w="1905"/>
                <a:solidFill>
                  <a:schemeClr val="tx2">
                    <a:lumMod val="60000"/>
                    <a:lumOff val="40000"/>
                  </a:schemeClr>
                </a:solidFill>
                <a:effectLst>
                  <a:innerShdw blurRad="69850" dist="43180" dir="5400000">
                    <a:srgbClr val="000000">
                      <a:alpha val="65000"/>
                    </a:srgbClr>
                  </a:innerShdw>
                </a:effectLst>
              </a:rPr>
              <a:t>Daraio</a:t>
            </a:r>
            <a:endParaRPr lang="en-US" sz="2000" b="1" dirty="0">
              <a:ln w="1905"/>
              <a:solidFill>
                <a:schemeClr val="tx2">
                  <a:lumMod val="60000"/>
                  <a:lumOff val="40000"/>
                </a:schemeClr>
              </a:solidFill>
              <a:effectLst>
                <a:innerShdw blurRad="69850" dist="43180" dir="5400000">
                  <a:srgbClr val="000000">
                    <a:alpha val="65000"/>
                  </a:srgbClr>
                </a:innerShdw>
              </a:effectLst>
            </a:endParaRPr>
          </a:p>
        </p:txBody>
      </p:sp>
      <p:sp>
        <p:nvSpPr>
          <p:cNvPr id="6" name="Content Placeholder 3"/>
          <p:cNvSpPr txBox="1">
            <a:spLocks/>
          </p:cNvSpPr>
          <p:nvPr/>
        </p:nvSpPr>
        <p:spPr>
          <a:xfrm>
            <a:off x="3975018" y="1600200"/>
            <a:ext cx="5111192" cy="515608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dirty="0" smtClean="0"/>
          </a:p>
        </p:txBody>
      </p:sp>
      <p:sp>
        <p:nvSpPr>
          <p:cNvPr id="7" name="TextBox 6"/>
          <p:cNvSpPr txBox="1"/>
          <p:nvPr/>
        </p:nvSpPr>
        <p:spPr>
          <a:xfrm>
            <a:off x="0" y="3090"/>
            <a:ext cx="2608406" cy="369332"/>
          </a:xfrm>
          <a:prstGeom prst="rect">
            <a:avLst/>
          </a:prstGeom>
          <a:noFill/>
        </p:spPr>
        <p:txBody>
          <a:bodyPr wrap="none" rtlCol="0">
            <a:spAutoFit/>
          </a:bodyPr>
          <a:lstStyle/>
          <a:p>
            <a:r>
              <a:rPr lang="en-US" dirty="0" smtClean="0"/>
              <a:t>Need 3-5 CEE students</a:t>
            </a:r>
            <a:endParaRPr lang="en-US" dirty="0"/>
          </a:p>
        </p:txBody>
      </p:sp>
      <p:sp>
        <p:nvSpPr>
          <p:cNvPr id="8" name="Rectangle 7"/>
          <p:cNvSpPr/>
          <p:nvPr/>
        </p:nvSpPr>
        <p:spPr>
          <a:xfrm>
            <a:off x="4007675" y="1676400"/>
            <a:ext cx="5043366" cy="3785652"/>
          </a:xfrm>
          <a:prstGeom prst="rect">
            <a:avLst/>
          </a:prstGeom>
        </p:spPr>
        <p:txBody>
          <a:bodyPr wrap="square">
            <a:spAutoFit/>
          </a:bodyPr>
          <a:lstStyle/>
          <a:p>
            <a:pPr marL="342900" indent="-342900">
              <a:buFont typeface="Arial" pitchFamily="34" charset="0"/>
              <a:buChar char="•"/>
            </a:pPr>
            <a:r>
              <a:rPr lang="en-US" sz="2400" dirty="0"/>
              <a:t>Assess the potential impacts of climate and land-use change on stream flow from 2025 – 2100 </a:t>
            </a:r>
            <a:endParaRPr lang="en-US" sz="2400" dirty="0" smtClean="0"/>
          </a:p>
          <a:p>
            <a:pPr marL="342900" indent="-342900">
              <a:buFont typeface="Arial" pitchFamily="34" charset="0"/>
              <a:buChar char="•"/>
            </a:pPr>
            <a:r>
              <a:rPr lang="en-US" sz="2400" dirty="0" smtClean="0"/>
              <a:t>Use General Circulation Model (GCM) climate change data and</a:t>
            </a:r>
          </a:p>
          <a:p>
            <a:pPr marL="342900" indent="-342900">
              <a:buFont typeface="Arial" pitchFamily="34" charset="0"/>
              <a:buChar char="•"/>
            </a:pPr>
            <a:r>
              <a:rPr lang="en-US" sz="2400" dirty="0" smtClean="0"/>
              <a:t>Land-use change projections</a:t>
            </a:r>
          </a:p>
          <a:p>
            <a:pPr marL="342900" indent="-342900">
              <a:buFont typeface="Arial" pitchFamily="34" charset="0"/>
              <a:buChar char="•"/>
            </a:pPr>
            <a:r>
              <a:rPr lang="en-US" sz="2400" dirty="0" smtClean="0"/>
              <a:t>Hydrologic model simulations in the </a:t>
            </a:r>
            <a:r>
              <a:rPr lang="en-US" sz="2400" dirty="0" err="1" smtClean="0"/>
              <a:t>Batsto</a:t>
            </a:r>
            <a:r>
              <a:rPr lang="en-US" sz="2400" dirty="0" smtClean="0"/>
              <a:t> watershed (in the Pinelands National Reserve) and the upper Maurice watershed</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075" y="1143000"/>
            <a:ext cx="3657600" cy="5033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8491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body" idx="4294967295"/>
          </p:nvPr>
        </p:nvSpPr>
        <p:spPr>
          <a:xfrm>
            <a:off x="0" y="1152525"/>
            <a:ext cx="8953500" cy="5562600"/>
          </a:xfrm>
        </p:spPr>
        <p:txBody>
          <a:bodyPr/>
          <a:lstStyle/>
          <a:p>
            <a:pPr marL="0" indent="0" algn="just" eaLnBrk="1" hangingPunct="1">
              <a:buFont typeface="Arial" charset="0"/>
              <a:buNone/>
              <a:defRPr/>
            </a:pPr>
            <a:r>
              <a:rPr lang="en-US" sz="1800" dirty="0" smtClean="0">
                <a:latin typeface="Times New Roman" panose="02020603050405020304" pitchFamily="18" charset="0"/>
                <a:cs typeface="Times New Roman" panose="02020603050405020304" pitchFamily="18" charset="0"/>
              </a:rPr>
              <a:t>To identify impact of predicted sea level rise and extreme events on transit at the system and at component level, where users are potentially most impacted, and recommend changes in system configurations and retrofits, usage and scheduling, proximity and elevation of transportation elements relative to water bodies. </a:t>
            </a:r>
          </a:p>
          <a:p>
            <a:pPr marL="0" indent="0" algn="just" eaLnBrk="1" hangingPunct="1">
              <a:buFont typeface="Arial" charset="0"/>
              <a:buNone/>
              <a:defRPr/>
            </a:pPr>
            <a:r>
              <a:rPr lang="en-US" sz="1800" dirty="0" smtClean="0">
                <a:latin typeface="Times New Roman" panose="02020603050405020304" pitchFamily="18" charset="0"/>
                <a:cs typeface="Times New Roman" panose="02020603050405020304" pitchFamily="18" charset="0"/>
              </a:rPr>
              <a:t>Goals:</a:t>
            </a:r>
          </a:p>
          <a:p>
            <a:pPr algn="just" eaLnBrk="1" hangingPunct="1">
              <a:buFontTx/>
              <a:buChar char="•"/>
              <a:defRPr/>
            </a:pPr>
            <a:r>
              <a:rPr lang="en-US" sz="1800" dirty="0" smtClean="0">
                <a:latin typeface="Times New Roman" panose="02020603050405020304" pitchFamily="18" charset="0"/>
                <a:cs typeface="Times New Roman" panose="02020603050405020304" pitchFamily="18" charset="0"/>
              </a:rPr>
              <a:t>Locating the areas with high risk </a:t>
            </a:r>
          </a:p>
          <a:p>
            <a:pPr marL="0" indent="0" algn="just" eaLnBrk="1" hangingPunct="1">
              <a:buFont typeface="Arial" charset="0"/>
              <a:buNone/>
              <a:defRPr/>
            </a:pPr>
            <a:r>
              <a:rPr lang="en-US"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of flooding</a:t>
            </a:r>
          </a:p>
          <a:p>
            <a:pPr algn="just" eaLnBrk="1" hangingPunct="1">
              <a:buFontTx/>
              <a:buChar char="•"/>
              <a:defRPr/>
            </a:pPr>
            <a:r>
              <a:rPr lang="en-US" sz="1800" dirty="0" smtClean="0">
                <a:latin typeface="Times New Roman" panose="02020603050405020304" pitchFamily="18" charset="0"/>
                <a:cs typeface="Times New Roman" panose="02020603050405020304" pitchFamily="18" charset="0"/>
              </a:rPr>
              <a:t>Identifying the transportation </a:t>
            </a:r>
          </a:p>
          <a:p>
            <a:pPr marL="0" indent="0" algn="just" eaLnBrk="1" hangingPunct="1">
              <a:buFont typeface="Arial" charset="0"/>
              <a:buNone/>
              <a:defRPr/>
            </a:pPr>
            <a:r>
              <a:rPr lang="en-US"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structures located in these regions</a:t>
            </a:r>
          </a:p>
          <a:p>
            <a:pPr algn="just" eaLnBrk="1" hangingPunct="1">
              <a:buFontTx/>
              <a:buChar char="•"/>
              <a:defRPr/>
            </a:pPr>
            <a:r>
              <a:rPr lang="en-US" sz="1800" dirty="0" smtClean="0">
                <a:latin typeface="Times New Roman" panose="02020603050405020304" pitchFamily="18" charset="0"/>
                <a:cs typeface="Times New Roman" panose="02020603050405020304" pitchFamily="18" charset="0"/>
              </a:rPr>
              <a:t>Risk assessment of transportation </a:t>
            </a:r>
          </a:p>
          <a:p>
            <a:pPr marL="0" indent="0" algn="just" eaLnBrk="1" hangingPunct="1">
              <a:buFont typeface="Arial" charset="0"/>
              <a:buNone/>
              <a:defRPr/>
            </a:pPr>
            <a:r>
              <a:rPr lang="en-US"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structures located in the floodplain</a:t>
            </a:r>
          </a:p>
          <a:p>
            <a:pPr algn="just" eaLnBrk="1" hangingPunct="1">
              <a:buFontTx/>
              <a:buChar char="•"/>
              <a:defRPr/>
            </a:pPr>
            <a:r>
              <a:rPr lang="en-US" sz="1800" dirty="0" smtClean="0">
                <a:latin typeface="Times New Roman" panose="02020603050405020304" pitchFamily="18" charset="0"/>
                <a:cs typeface="Times New Roman" panose="02020603050405020304" pitchFamily="18" charset="0"/>
              </a:rPr>
              <a:t>Studying the extent of the damage</a:t>
            </a:r>
          </a:p>
          <a:p>
            <a:pPr marL="0" indent="0" algn="just" eaLnBrk="1" hangingPunct="1">
              <a:buFont typeface="Arial" charset="0"/>
              <a:buNone/>
              <a:defRPr/>
            </a:pPr>
            <a:r>
              <a:rPr lang="en-US" sz="1800" dirty="0" smtClean="0">
                <a:latin typeface="Times New Roman" panose="02020603050405020304" pitchFamily="18" charset="0"/>
                <a:cs typeface="Times New Roman" panose="02020603050405020304" pitchFamily="18" charset="0"/>
              </a:rPr>
              <a:t>      in the following cases:</a:t>
            </a:r>
          </a:p>
          <a:p>
            <a:pPr marL="234950" lvl="1" algn="just" eaLnBrk="1" hangingPunct="1">
              <a:buClr>
                <a:schemeClr val="folHlink"/>
              </a:buClr>
              <a:buFontTx/>
              <a:buChar char="•"/>
              <a:defRPr/>
            </a:pPr>
            <a:r>
              <a:rPr lang="en-US" sz="1800" dirty="0" smtClean="0">
                <a:latin typeface="Times New Roman" panose="02020603050405020304" pitchFamily="18" charset="0"/>
                <a:cs typeface="Times New Roman" panose="02020603050405020304" pitchFamily="18" charset="0"/>
              </a:rPr>
              <a:t>Potential Life losses</a:t>
            </a:r>
          </a:p>
          <a:p>
            <a:pPr marL="234950" lvl="1" algn="just" eaLnBrk="1" hangingPunct="1">
              <a:buClr>
                <a:schemeClr val="folHlink"/>
              </a:buClr>
              <a:buFontTx/>
              <a:buChar char="•"/>
              <a:defRPr/>
            </a:pPr>
            <a:r>
              <a:rPr lang="en-US" sz="1800" dirty="0" smtClean="0">
                <a:latin typeface="Times New Roman" panose="02020603050405020304" pitchFamily="18" charset="0"/>
                <a:cs typeface="Times New Roman" panose="02020603050405020304" pitchFamily="18" charset="0"/>
              </a:rPr>
              <a:t>Potential Damages to properties </a:t>
            </a:r>
          </a:p>
          <a:p>
            <a:pPr marL="6350" lvl="1" indent="0" algn="just" eaLnBrk="1" hangingPunct="1">
              <a:buClr>
                <a:schemeClr val="folHlink"/>
              </a:buClr>
              <a:buFont typeface="Arial" charset="0"/>
              <a:buNone/>
              <a:defRPr/>
            </a:pPr>
            <a:r>
              <a:rPr lang="en-US" sz="1800" dirty="0" smtClean="0">
                <a:latin typeface="Times New Roman" panose="02020603050405020304" pitchFamily="18" charset="0"/>
                <a:cs typeface="Times New Roman" panose="02020603050405020304" pitchFamily="18" charset="0"/>
              </a:rPr>
              <a:t>     and houses</a:t>
            </a:r>
          </a:p>
          <a:p>
            <a:pPr lvl="1" algn="just" eaLnBrk="1" hangingPunct="1">
              <a:buClr>
                <a:schemeClr val="folHlink"/>
              </a:buClr>
              <a:buFontTx/>
              <a:buChar char="•"/>
              <a:defRPr/>
            </a:pPr>
            <a:endParaRPr lang="en-US" sz="1800" dirty="0" smtClean="0">
              <a:latin typeface="Times New Roman" panose="02020603050405020304" pitchFamily="18" charset="0"/>
              <a:cs typeface="Times New Roman" panose="02020603050405020304" pitchFamily="18" charset="0"/>
            </a:endParaRPr>
          </a:p>
          <a:p>
            <a:pPr lvl="1" algn="just" eaLnBrk="1" hangingPunct="1">
              <a:buClr>
                <a:schemeClr val="folHlink"/>
              </a:buClr>
              <a:buFontTx/>
              <a:buChar char="•"/>
              <a:defRPr/>
            </a:pPr>
            <a:endParaRPr lang="en-US" sz="1800" dirty="0" smtClean="0">
              <a:latin typeface="Times New Roman" panose="02020603050405020304" pitchFamily="18" charset="0"/>
              <a:cs typeface="Times New Roman" panose="02020603050405020304" pitchFamily="18" charset="0"/>
            </a:endParaRPr>
          </a:p>
          <a:p>
            <a:pPr algn="just" eaLnBrk="1" hangingPunct="1">
              <a:buFont typeface="Wingdings" pitchFamily="2" charset="2"/>
              <a:buNone/>
              <a:defRPr/>
            </a:pPr>
            <a:endParaRPr lang="en-US" sz="1800" dirty="0" smtClean="0">
              <a:latin typeface="Times New Roman" panose="02020603050405020304" pitchFamily="18" charset="0"/>
              <a:cs typeface="Times New Roman" panose="02020603050405020304" pitchFamily="18" charset="0"/>
            </a:endParaRPr>
          </a:p>
          <a:p>
            <a:pPr algn="just" eaLnBrk="1" hangingPunct="1">
              <a:buFont typeface="Wingdings" pitchFamily="2" charset="2"/>
              <a:buNone/>
              <a:defRPr/>
            </a:pPr>
            <a:endParaRPr lang="en-US" sz="1800" dirty="0" smtClean="0">
              <a:latin typeface="Times New Roman" panose="02020603050405020304" pitchFamily="18" charset="0"/>
              <a:cs typeface="Times New Roman" panose="02020603050405020304" pitchFamily="18" charset="0"/>
            </a:endParaRPr>
          </a:p>
          <a:p>
            <a:pPr algn="just" eaLnBrk="1" hangingPunct="1">
              <a:buFont typeface="Wingdings" pitchFamily="2" charset="2"/>
              <a:buNone/>
              <a:defRPr/>
            </a:pPr>
            <a:endParaRPr lang="en-US" sz="1800" dirty="0" smtClean="0">
              <a:latin typeface="Times New Roman" panose="02020603050405020304" pitchFamily="18" charset="0"/>
              <a:cs typeface="Times New Roman" panose="02020603050405020304" pitchFamily="18" charset="0"/>
            </a:endParaRPr>
          </a:p>
        </p:txBody>
      </p:sp>
      <p:sp>
        <p:nvSpPr>
          <p:cNvPr id="13315" name="Rectangle 2"/>
          <p:cNvSpPr>
            <a:spLocks noGrp="1" noRot="1" noChangeArrowheads="1"/>
          </p:cNvSpPr>
          <p:nvPr>
            <p:ph type="title" idx="4294967295"/>
          </p:nvPr>
        </p:nvSpPr>
        <p:spPr>
          <a:xfrm>
            <a:off x="0" y="0"/>
            <a:ext cx="9144000" cy="1255713"/>
          </a:xfrm>
        </p:spPr>
        <p:txBody>
          <a:bodyPr>
            <a:normAutofit fontScale="90000"/>
          </a:bodyPr>
          <a:lstStyle/>
          <a:p>
            <a:pPr algn="ctr" eaLnBrk="1" hangingPunct="1"/>
            <a:r>
              <a:rPr lang="en-US" altLang="en-US" sz="2600" b="1" smtClean="0">
                <a:solidFill>
                  <a:srgbClr val="000092"/>
                </a:solidFill>
                <a:latin typeface="Times New Roman" pitchFamily="18" charset="0"/>
                <a:cs typeface="Times New Roman" pitchFamily="18" charset="0"/>
              </a:rPr>
              <a:t>Impact Assessment of Predicted Sea‐level Rise And Extreme Storm Events on The Transportation Infrastructures</a:t>
            </a:r>
            <a:br>
              <a:rPr lang="en-US" altLang="en-US" sz="2600" b="1" smtClean="0">
                <a:solidFill>
                  <a:srgbClr val="000092"/>
                </a:solidFill>
                <a:latin typeface="Times New Roman" pitchFamily="18" charset="0"/>
                <a:cs typeface="Times New Roman" pitchFamily="18" charset="0"/>
              </a:rPr>
            </a:br>
            <a:r>
              <a:rPr lang="en-US" altLang="en-US" sz="2600" smtClean="0">
                <a:solidFill>
                  <a:srgbClr val="C00000"/>
                </a:solidFill>
                <a:latin typeface="Times New Roman" pitchFamily="18" charset="0"/>
                <a:cs typeface="Times New Roman" pitchFamily="18" charset="0"/>
              </a:rPr>
              <a:t>Rouzbeh Nazari, Need 3 CEE Students</a:t>
            </a:r>
          </a:p>
        </p:txBody>
      </p:sp>
      <p:pic>
        <p:nvPicPr>
          <p:cNvPr id="13316" name="Picture 2" descr="E:\NYS RISE\Tranportation\Cat 1-4\Sandyc.png"/>
          <p:cNvPicPr>
            <a:picLocks noChangeAspect="1" noChangeArrowheads="1"/>
          </p:cNvPicPr>
          <p:nvPr/>
        </p:nvPicPr>
        <p:blipFill>
          <a:blip r:embed="rId3" cstate="print">
            <a:extLst>
              <a:ext uri="{28A0092B-C50C-407E-A947-70E740481C1C}">
                <a14:useLocalDpi xmlns:a14="http://schemas.microsoft.com/office/drawing/2010/main" val="0"/>
              </a:ext>
            </a:extLst>
          </a:blip>
          <a:srcRect l="9601" t="3333" r="6979" b="2443"/>
          <a:stretch>
            <a:fillRect/>
          </a:stretch>
        </p:blipFill>
        <p:spPr bwMode="auto">
          <a:xfrm>
            <a:off x="3657600" y="2197100"/>
            <a:ext cx="5472113"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3986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3883</TotalTime>
  <Words>1790</Words>
  <Application>Microsoft Office PowerPoint</Application>
  <PresentationFormat>On-screen Show (4:3)</PresentationFormat>
  <Paragraphs>279</Paragraphs>
  <Slides>27</Slides>
  <Notes>27</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Office Theme</vt:lpstr>
      <vt:lpstr>Default Design</vt:lpstr>
      <vt:lpstr>1_Office Theme</vt:lpstr>
      <vt:lpstr>  Wastewater Feasibility Study  Select Communities of Cumberland Dr. K. Jahan   </vt:lpstr>
      <vt:lpstr>Experiments &amp; Demonstrations for STEM Outreach Dr. Jahan and Melanie Basantis</vt:lpstr>
      <vt:lpstr>Engineers on Wheels Dr. Jahan and Dr. Nancy Dejarnette</vt:lpstr>
      <vt:lpstr>PowerPoint Presentation</vt:lpstr>
      <vt:lpstr>Design and Validation of a Biaxial Stress Test Stand (Riddell – need 2 CEE, 2 ME)</vt:lpstr>
      <vt:lpstr>Structural Testing of Armatherm Thermal Barrier Cleary and Riddell (Need 3 to 4 students – CEE and ME)</vt:lpstr>
      <vt:lpstr>EPA Campus Rainworks Challenge Dr. Daraio</vt:lpstr>
      <vt:lpstr>PowerPoint Presentation</vt:lpstr>
      <vt:lpstr>Impact Assessment of Predicted Sea‐level Rise And Extreme Storm Events on The Transportation Infrastructures Rouzbeh Nazari, Need 3 CEE Students</vt:lpstr>
      <vt:lpstr>PowerPoint Presentation</vt:lpstr>
      <vt:lpstr>Calibration of Satellite IR Brightness Temperatures to Estimate Land Surface Temperature Variations within Urban Environment for Health Impacts Rouzbeh Nazari, Need 2 CEE &amp; 2 ECE Students</vt:lpstr>
      <vt:lpstr>NJ DMAVA Energy &amp; Water Interns</vt:lpstr>
      <vt:lpstr>NJ DMAVA Energy Audit Center</vt:lpstr>
      <vt:lpstr>Engineers Without Borders</vt:lpstr>
      <vt:lpstr>Aircraft Hanger Project</vt:lpstr>
      <vt:lpstr>Design of High RAP mixes  Yusuf Mehta, 3 CEE </vt:lpstr>
      <vt:lpstr>Alternative to Nuclear Density Testing Yusuf Mehta, 2 CEE  </vt:lpstr>
      <vt:lpstr>Environmental Impact of RAP Yusuf Mehta 3 CEE students  </vt:lpstr>
      <vt:lpstr>Evaluating impacts of connected vehicle applications Dr. Bhavsar, Parth  (2CEE, 2ECE, 2ME)</vt:lpstr>
      <vt:lpstr>Rooftop Gardens Cleary -need CEE and others</vt:lpstr>
      <vt:lpstr>Concrete Canoe Competition Cleary must be willing to participate in weekend work sessions</vt:lpstr>
      <vt:lpstr>Steel Bridge Competition  Cleary  (Need 3 CEE can also use interested ME; must be willing to participate in weekend work sessions)</vt:lpstr>
      <vt:lpstr>PowerPoint Presentation</vt:lpstr>
      <vt:lpstr>Laser Analysis of Aggregates Dr. Sukumaran, Dr. Ramachandran and Dr. Lim Graduate Student: Andrew Branin and Bless Ann Varghese</vt:lpstr>
      <vt:lpstr>Engineering Innovators without Borders – Development of a mini water turbine and battery storage unit for the developing world Dr. Sukumaran and Patrick Downey with assistance from Caitlin Terry</vt:lpstr>
      <vt:lpstr>Oil biodegradation on shorelines Jagadish Torlapati</vt:lpstr>
      <vt:lpstr>Green infrastructure and LID Jagadish Torlapati</vt:lpstr>
    </vt:vector>
  </TitlesOfParts>
  <Company>Rowan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Jahan</dc:creator>
  <cp:lastModifiedBy>Mehta, Yusuf</cp:lastModifiedBy>
  <cp:revision>497</cp:revision>
  <cp:lastPrinted>2012-08-30T19:38:18Z</cp:lastPrinted>
  <dcterms:created xsi:type="dcterms:W3CDTF">2004-12-22T15:08:40Z</dcterms:created>
  <dcterms:modified xsi:type="dcterms:W3CDTF">2014-08-25T20:49:51Z</dcterms:modified>
</cp:coreProperties>
</file>