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5" r:id="rId7"/>
    <p:sldId id="263" r:id="rId8"/>
    <p:sldId id="276" r:id="rId9"/>
    <p:sldId id="264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8FAB30-05BD-4FEF-A924-1820D8B074D4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4CD241-B3C9-4D86-91F0-064A5A9AEB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rx.net/Testing/BodyCompSit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4419600" cy="1600327"/>
          </a:xfrm>
        </p:spPr>
        <p:txBody>
          <a:bodyPr>
            <a:normAutofit/>
          </a:bodyPr>
          <a:lstStyle/>
          <a:p>
            <a:r>
              <a:rPr lang="en-US" dirty="0" smtClean="0"/>
              <a:t>Beginner adults getting into the gym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Joe Paul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8831612"/>
      </p:ext>
    </p:extLst>
  </p:cSld>
  <p:clrMapOvr>
    <a:masterClrMapping/>
  </p:clrMapOvr>
  <p:transition spd="slow" advClick="0" advTm="10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Circuit Training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812" y="4062578"/>
            <a:ext cx="3131549" cy="24098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505200"/>
            <a:ext cx="2590800" cy="3136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17638"/>
            <a:ext cx="4434720" cy="2288887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1447800" y="19812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00400" y="5073650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1 12"/>
          <p:cNvSpPr/>
          <p:nvPr/>
        </p:nvSpPr>
        <p:spPr>
          <a:xfrm>
            <a:off x="7696200" y="152400"/>
            <a:ext cx="1295400" cy="11430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Circuit without weights </a:t>
            </a:r>
            <a:endParaRPr lang="en-US" dirty="0"/>
          </a:p>
        </p:txBody>
      </p:sp>
      <p:sp>
        <p:nvSpPr>
          <p:cNvPr id="14" name="Line Callout 1 13"/>
          <p:cNvSpPr/>
          <p:nvPr/>
        </p:nvSpPr>
        <p:spPr>
          <a:xfrm rot="19644366">
            <a:off x="529898" y="1730554"/>
            <a:ext cx="1460917" cy="1023146"/>
          </a:xfrm>
          <a:prstGeom prst="borderCallout1">
            <a:avLst>
              <a:gd name="adj1" fmla="val 18750"/>
              <a:gd name="adj2" fmla="val -8333"/>
              <a:gd name="adj3" fmla="val 114116"/>
              <a:gd name="adj4" fmla="val -37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Circuit with weights </a:t>
            </a:r>
            <a:endParaRPr lang="en-US" dirty="0"/>
          </a:p>
        </p:txBody>
      </p:sp>
      <p:sp>
        <p:nvSpPr>
          <p:cNvPr id="15" name="Line Callout 3 14"/>
          <p:cNvSpPr/>
          <p:nvPr/>
        </p:nvSpPr>
        <p:spPr>
          <a:xfrm>
            <a:off x="4267200" y="3810000"/>
            <a:ext cx="1371600" cy="94167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1599"/>
              <a:gd name="adj8" fmla="val 1081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Agility Circuit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5358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What we need before exercise program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First and most important Medical history &amp; Readiness to exercise questionnaire </a:t>
            </a:r>
          </a:p>
          <a:p>
            <a:pPr marL="1097280" lvl="2" indent="-457200"/>
            <a:r>
              <a:rPr lang="en-US" dirty="0" smtClean="0">
                <a:solidFill>
                  <a:srgbClr val="FFC000"/>
                </a:solidFill>
              </a:rPr>
              <a:t>This will tell me if you can/how hard you can exercise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If needed get clearance from your doctor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Once cleared we can do fitness testing to see were you are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062"/>
      </p:ext>
    </p:extLst>
  </p:cSld>
  <p:clrMapOvr>
    <a:masterClrMapping/>
  </p:clrMapOvr>
  <p:transition spd="slow" advClick="0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Fitness testing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Muscular strength- asses overall strength of your muscles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Muscular endurance- asses number of reps you can do in period of time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Flexibility- how flexible your muscles are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Body composition- asses your obesity rate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Aerobic testing- how well you can exercise with oxygen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4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25000">
        <p:checker/>
      </p:transition>
    </mc:Choice>
    <mc:Fallback xmlns="">
      <p:transition spd="slow" advClick="0" advTm="25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Muscular Strength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Muscular </a:t>
            </a:r>
            <a:r>
              <a:rPr lang="en-US" dirty="0">
                <a:solidFill>
                  <a:srgbClr val="FFC000"/>
                </a:solidFill>
              </a:rPr>
              <a:t>strength </a:t>
            </a:r>
            <a:r>
              <a:rPr lang="en-US" dirty="0" smtClean="0">
                <a:solidFill>
                  <a:srgbClr val="FFC000"/>
                </a:solidFill>
              </a:rPr>
              <a:t>will </a:t>
            </a:r>
            <a:r>
              <a:rPr lang="en-US" dirty="0">
                <a:solidFill>
                  <a:srgbClr val="FFC000"/>
                </a:solidFill>
              </a:rPr>
              <a:t>asses what you lift at your </a:t>
            </a:r>
            <a:r>
              <a:rPr lang="en-US" dirty="0" smtClean="0">
                <a:solidFill>
                  <a:srgbClr val="FFC000"/>
                </a:solidFill>
              </a:rPr>
              <a:t>max </a:t>
            </a:r>
            <a:r>
              <a:rPr lang="en-US" dirty="0">
                <a:solidFill>
                  <a:srgbClr val="FFC000"/>
                </a:solidFill>
              </a:rPr>
              <a:t>level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 RM (rep maximum) bench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 RM leg press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689810"/>
            <a:ext cx="2590800" cy="20879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733800"/>
            <a:ext cx="2725487" cy="222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9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20000">
        <p14:prism isContent="1" isInverted="1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Muscular Endurance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 minute push up test- how many push ups can you do in one min</a:t>
            </a:r>
          </a:p>
          <a:p>
            <a:r>
              <a:rPr lang="en-US" dirty="0">
                <a:solidFill>
                  <a:srgbClr val="FFC000"/>
                </a:solidFill>
              </a:rPr>
              <a:t>1</a:t>
            </a:r>
            <a:r>
              <a:rPr lang="en-US" dirty="0" smtClean="0">
                <a:solidFill>
                  <a:srgbClr val="FFC000"/>
                </a:solidFill>
              </a:rPr>
              <a:t> min crunch test- how many sit ups can you do in one min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667000"/>
            <a:ext cx="3359220" cy="3459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34" y="3124200"/>
            <a:ext cx="3688966" cy="255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1375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Flexibility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Sit &amp; Reach- measurement of hamstring flexibility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Trunk extension- lower back flexibility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Shoulder extension- shoulder flexibility   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037798"/>
            <a:ext cx="3686063" cy="2621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46" y="4557713"/>
            <a:ext cx="3879558" cy="156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1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5000">
        <p14:doors dir="vert"/>
      </p:transition>
    </mc:Choice>
    <mc:Fallback xmlns="">
      <p:transition spd="slow" advClick="0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Body Composition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Skin Fold- percentage of body fat from different parts of the body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Triceps, Chest, Upper hip, Abdomen, Quadriceps, Subscapular (shoulder blade)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BMI- Body Mass Index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Hydrostatic Weighing (underwater)- Gold star of fat percentage on body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Hip to waist- ratio of hip circumference to waist circumference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Bioelectrical Impedance- small electrical currents pushed through your body </a:t>
            </a:r>
          </a:p>
        </p:txBody>
      </p:sp>
    </p:spTree>
    <p:extLst>
      <p:ext uri="{BB962C8B-B14F-4D97-AF65-F5344CB8AC3E}">
        <p14:creationId xmlns:p14="http://schemas.microsoft.com/office/powerpoint/2010/main" val="69320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2000">
        <p14:gallery dir="l"/>
      </p:transition>
    </mc:Choice>
    <mc:Fallback>
      <p:transition spd="slow" advClick="0" advTm="3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Skin Fold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Very accurate measure if person does it right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People can feel that it is personal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Different sites for men and women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Men- triceps, chest, quadriceps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Women- triceps, upper hip, quadriceps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For a fourth site for both you can do the subscapular (shoulder blade) </a:t>
            </a:r>
          </a:p>
          <a:p>
            <a:r>
              <a:rPr lang="en-US" dirty="0" smtClean="0">
                <a:solidFill>
                  <a:srgbClr val="FFC000"/>
                </a:solidFill>
                <a:hlinkClick r:id="rId2"/>
              </a:rPr>
              <a:t>Exrx.net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5000">
        <p14:prism/>
      </p:transition>
    </mc:Choice>
    <mc:Fallback xmlns="">
      <p:transition spd="slow" advClick="0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BMI (Body Mass Index)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Measure of the human body shape based on the individuals height and weight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Measured in mass (kg)/height (m</a:t>
            </a:r>
            <a:r>
              <a:rPr lang="en-US" baseline="30000" dirty="0" smtClean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Not the most accurate if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you are very muscular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0"/>
            <a:ext cx="4005262" cy="349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5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5000">
        <p:dissolve/>
      </p:transition>
    </mc:Choice>
    <mc:Fallback xmlns="">
      <p:transition spd="slow" advClick="0" advTm="25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Aerobic Testing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well your body uses oxygen during exercise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Two different types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Maximal- go until you can’t go anymore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Submaximal- go as hard as you can for the allotted time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5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5000">
        <p14:switch dir="r"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Benefits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Decreases risk for disease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Lowers blood pressure and cholesterol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Get the healthy you, that you have always wanted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Builds and maintains healthy muscles, bones, joints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Strengthen immune system 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Improves memory/mental acuity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7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Aerobic Testing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Maximal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Vo2 Max- done on treadmill or a bike</a:t>
            </a: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Submaximal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 mile run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1 minute step test- step up &amp; down on boxes 16.4 in off the ground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4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Benefits Cont.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Build up confidence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Increase energy for everyday living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Reduce stress, depression, and anxiety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Improves sexual performance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Decreases your “inner” age </a:t>
            </a: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FFC000"/>
                </a:solidFill>
              </a:rPr>
              <a:t>http</a:t>
            </a:r>
            <a:r>
              <a:rPr lang="en-US" sz="1200" dirty="0">
                <a:solidFill>
                  <a:srgbClr val="FFC000"/>
                </a:solidFill>
              </a:rPr>
              <a:t>://</a:t>
            </a:r>
            <a:r>
              <a:rPr lang="en-US" sz="1200" dirty="0" err="1">
                <a:solidFill>
                  <a:srgbClr val="FFC000"/>
                </a:solidFill>
              </a:rPr>
              <a:t>www.askmen.com</a:t>
            </a:r>
            <a:r>
              <a:rPr lang="en-US" sz="1200" dirty="0">
                <a:solidFill>
                  <a:srgbClr val="FFC000"/>
                </a:solidFill>
              </a:rPr>
              <a:t>/top_10/fitness/top-10-benefits-of-exercise-for-men.html</a:t>
            </a: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8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0">
        <p14:reveal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What to do at the gym?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Cardiovascular- strengthening your heart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Strength/Resistance Training- toning or bulking up your muscles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Circuit Training- combination of both Cardio and Strength training </a:t>
            </a:r>
          </a:p>
        </p:txBody>
      </p:sp>
    </p:spTree>
    <p:extLst>
      <p:ext uri="{BB962C8B-B14F-4D97-AF65-F5344CB8AC3E}">
        <p14:creationId xmlns:p14="http://schemas.microsoft.com/office/powerpoint/2010/main" val="1004792820"/>
      </p:ext>
    </p:extLst>
  </p:cSld>
  <p:clrMapOvr>
    <a:masterClrMapping/>
  </p:clrMapOvr>
  <p:transition spd="med" advClick="0" advTm="15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Cardiovascular Training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Two types- Aerobic (with oxygen) and Anarobic (without oxygen)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Aerobic Training- lower intensity, steady state exercise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Anarobic Training- high intensity, short burst of max exercise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Way more than just running or biking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Zumba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Spin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Kickboxing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Etc. 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 descr="logo_mirr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029200"/>
            <a:ext cx="1669378" cy="1669378"/>
          </a:xfrm>
          <a:prstGeom prst="rect">
            <a:avLst/>
          </a:prstGeom>
        </p:spPr>
      </p:pic>
      <p:pic>
        <p:nvPicPr>
          <p:cNvPr id="5" name="Picture 4" descr="pm_februar07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407613"/>
            <a:ext cx="2132315" cy="1417638"/>
          </a:xfrm>
          <a:prstGeom prst="rect">
            <a:avLst/>
          </a:prstGeom>
        </p:spPr>
      </p:pic>
      <p:pic>
        <p:nvPicPr>
          <p:cNvPr id="6" name="Picture 5" descr="zumba-64512848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116432"/>
            <a:ext cx="2514600" cy="1530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81042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8000">
        <p:blinds dir="vert"/>
      </p:transition>
    </mc:Choice>
    <mc:Fallback>
      <p:transition spd="slow" advClick="0" advTm="28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What’s best for you?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Aerobic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Low </a:t>
            </a:r>
            <a:r>
              <a:rPr lang="en-US" dirty="0" smtClean="0">
                <a:solidFill>
                  <a:srgbClr val="FFC000"/>
                </a:solidFill>
              </a:rPr>
              <a:t>intensity   optimal </a:t>
            </a:r>
            <a:r>
              <a:rPr lang="en-US" dirty="0" smtClean="0">
                <a:solidFill>
                  <a:srgbClr val="FFC000"/>
                </a:solidFill>
              </a:rPr>
              <a:t>fat burn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Best for weight loss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Increase endurance/Stamina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More cardio based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Better for decreasing risk of disease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Anarobic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Increase force and muscular mass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Best way to train is strength training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Helps the most with increasing metabolism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Burn more calories while not working out 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20637" y="2419927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704622"/>
      </p:ext>
    </p:extLst>
  </p:cSld>
  <p:clrMapOvr>
    <a:masterClrMapping/>
  </p:clrMapOvr>
  <p:transition spd="slow" advClick="0" advTm="4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0"/>
                            </p:stCondLst>
                            <p:childTnLst>
                              <p:par>
                                <p:cTn id="58" presetID="14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Strength/Resistance Training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More traditional way of working out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Can be made more advanced or less traditional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Not just lifting weights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Some of the best workouts are body weight workouts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Great for activities of everyday living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6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5000">
        <p14:flash/>
      </p:transition>
    </mc:Choice>
    <mc:Fallback xmlns="">
      <p:transition spd="slow" advClick="0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Ways to break up Strength Training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Each day do a different muscle group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This will equal more days in the gym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Each day combine two muscle groups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Either agonist (muscle being work) to antagonist (muscle that aids muscle being worked)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Or complimentary muscles- muscles that are being worked as you do a different muscle group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Shoulders-triceps, back-biceps etc.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Finally Push/Pull days </a:t>
            </a:r>
          </a:p>
          <a:p>
            <a:pPr lvl="2"/>
            <a:r>
              <a:rPr lang="en-US" dirty="0" smtClean="0">
                <a:solidFill>
                  <a:srgbClr val="FFC000"/>
                </a:solidFill>
              </a:rPr>
              <a:t>Full body workout but you only do exercises that pull one day and push the next 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8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0">
        <p:split orient="vert"/>
      </p:transition>
    </mc:Choice>
    <mc:Fallback xmlns="">
      <p:transition spd="slow" advClick="0" advTm="3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Circuit Training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Best way to optimize your time at the gym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8</a:t>
            </a:r>
            <a:r>
              <a:rPr lang="en-US" dirty="0">
                <a:solidFill>
                  <a:srgbClr val="FFC000"/>
                </a:solidFill>
              </a:rPr>
              <a:t>-12 exercises with no rest in-between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Workouts can be done in as little at 30 min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Great way to disguise cardio at the gym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Training with a trainer=most bang for your dollar </a:t>
            </a:r>
          </a:p>
          <a:p>
            <a:pPr marL="0" indent="0">
              <a:buNone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4906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671</TotalTime>
  <Words>751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Beginner adults getting into the gym</vt:lpstr>
      <vt:lpstr>Benefits </vt:lpstr>
      <vt:lpstr>Benefits Cont.</vt:lpstr>
      <vt:lpstr>What to do at the gym?</vt:lpstr>
      <vt:lpstr>Cardiovascular Training </vt:lpstr>
      <vt:lpstr>What’s best for you?</vt:lpstr>
      <vt:lpstr>Strength/Resistance Training </vt:lpstr>
      <vt:lpstr>Ways to break up Strength Training </vt:lpstr>
      <vt:lpstr>Circuit Training</vt:lpstr>
      <vt:lpstr>Circuit Training </vt:lpstr>
      <vt:lpstr>What we need before exercise program</vt:lpstr>
      <vt:lpstr>Fitness testing </vt:lpstr>
      <vt:lpstr>Muscular Strength </vt:lpstr>
      <vt:lpstr>Muscular Endurance </vt:lpstr>
      <vt:lpstr>Flexibility </vt:lpstr>
      <vt:lpstr>Body Composition </vt:lpstr>
      <vt:lpstr>Skin Fold </vt:lpstr>
      <vt:lpstr>BMI (Body Mass Index)</vt:lpstr>
      <vt:lpstr>Aerobic Testing </vt:lpstr>
      <vt:lpstr>Aerobic Testing </vt:lpstr>
    </vt:vector>
  </TitlesOfParts>
  <Company>Rowan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Paul, Joseph M.</dc:creator>
  <cp:lastModifiedBy>Paul, Joseph M.</cp:lastModifiedBy>
  <cp:revision>47</cp:revision>
  <dcterms:created xsi:type="dcterms:W3CDTF">2013-02-04T14:32:54Z</dcterms:created>
  <dcterms:modified xsi:type="dcterms:W3CDTF">2013-02-11T14:46:50Z</dcterms:modified>
</cp:coreProperties>
</file>