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0" r:id="rId2"/>
    <p:sldId id="257" r:id="rId3"/>
    <p:sldId id="258" r:id="rId4"/>
    <p:sldId id="268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0000"/>
    <a:srgbClr val="CC3300"/>
    <a:srgbClr val="0000FF"/>
    <a:srgbClr val="003399"/>
    <a:srgbClr val="009900"/>
    <a:srgbClr val="9933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0929"/>
  </p:normalViewPr>
  <p:slideViewPr>
    <p:cSldViewPr snapToGrid="0">
      <p:cViewPr varScale="1">
        <p:scale>
          <a:sx n="69" d="100"/>
          <a:sy n="69" d="100"/>
        </p:scale>
        <p:origin x="124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698" y="-5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CA496081-8F97-4FD2-9C70-1379E1EA90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5A2F4157-2A75-4EC2-BDBC-50D08CECDF5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6024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89" indent="-291265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060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084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7108" indent="-233012" defTabSz="941757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3132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9156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5180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1204" indent="-233012" defTabSz="94175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BE0693-DEC6-43E9-ACB8-44C10C5581CB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0958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B4ACD0F-1C75-4F7F-ABB8-5F7D1038764D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E3E0EB6-5478-4C49-BA56-42616BF8594D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C28F8B5-CF66-42C8-BB66-51D460D1AE2C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7AAE35-03FE-4B05-9CB7-7B9F95316A25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AF0D17-BF76-42D3-B2C5-955FC885D5DF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16E7512-5086-4425-B167-BAB57CAACB68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B0B160-266D-4970-92E2-06D2FF61C7F6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EEBC51-1688-4FBF-9AD9-FE8E317D521F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DA0F110-AE92-4E5F-A4D9-B47011377DED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095710-33E2-4851-B0B9-78DD05B18C62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2FC540-7B6C-4C48-999A-192F4FCBE598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AE37D5-50C8-4A07-80C7-87CEF4A7A03A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B676DE2-C8A1-4183-A94C-32961C4CAEB6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CFB7D7-F1EC-44F4-91B6-993DDF7830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04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C2D05-4763-466A-A1DB-27937CACBE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52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D8C05-E364-4FBF-B98D-7E40BE6FA6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43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77F476-CAC8-4B24-B46F-1ABBDFFBA4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2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996E9-FF77-48F1-8802-DC23861567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95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9661B-2323-40E2-A754-6706165518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81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91757-6B89-4704-8ED3-C7D4DBC5C6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24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59393-6069-4FA3-AE6F-233157A2E5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16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161F0-28FF-42DD-9388-AB8C0CA728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9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DBA48-57D2-484F-BE87-5F8CE6AE0D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34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31FD9-5E74-431B-91EA-F2ABC691F2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3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029B46-8DE3-4CC4-BD39-188A95E75E3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96863" y="296863"/>
            <a:ext cx="8550275" cy="62865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rgbClr val="800000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288088" y="0"/>
            <a:ext cx="2711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chemeClr val="bg2"/>
                </a:solidFill>
              </a:rPr>
              <a:t>S. Mandayam/ DIP/ECE Dept./Rowan 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gineering.rowan.edu/~shreek/fall01/dip/lab1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engineering.rowan.edu/~shreek/spring20/dip/lab1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gineering.rowan.edu/~shreek/fall07/dip/demos/demo1sampling_and_quantization/demo_sampling.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gineering.rowan.edu/~shreek/fall07/dip/demos/demo1sampling_and_quantization/demo_quant.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25" y="422275"/>
            <a:ext cx="7772400" cy="24622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Digital Image Processing</a:t>
            </a:r>
            <a:br>
              <a:rPr lang="en-US" dirty="0" smtClean="0"/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ECE.09.452/ECE.09.552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62088" y="4257675"/>
            <a:ext cx="6400800" cy="1752600"/>
          </a:xfrm>
        </p:spPr>
        <p:txBody>
          <a:bodyPr/>
          <a:lstStyle/>
          <a:p>
            <a:r>
              <a:rPr lang="en-US" altLang="en-US" dirty="0" smtClean="0"/>
              <a:t>Dr. Shreekanth </a:t>
            </a:r>
            <a:r>
              <a:rPr lang="en-US" altLang="en-US" dirty="0" err="1" smtClean="0"/>
              <a:t>Mandayam</a:t>
            </a:r>
            <a:endParaRPr lang="en-US" altLang="en-US" dirty="0" smtClean="0"/>
          </a:p>
          <a:p>
            <a:r>
              <a:rPr lang="en-US" altLang="en-US" sz="2000" dirty="0" smtClean="0"/>
              <a:t>Electrical &amp; Computer Engineering</a:t>
            </a:r>
          </a:p>
          <a:p>
            <a:r>
              <a:rPr lang="en-US" altLang="en-US" sz="2000" dirty="0" smtClean="0"/>
              <a:t>Rowan University</a:t>
            </a:r>
          </a:p>
          <a:p>
            <a:endParaRPr lang="en-US" altLang="en-US" dirty="0" smtClean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49135" y="260330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Digital Image Enhancement</a:t>
            </a:r>
            <a:endParaRPr lang="en-US" sz="32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928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2986088" y="2886075"/>
            <a:ext cx="2971800" cy="2243138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 flipV="1">
            <a:off x="3043238" y="2843213"/>
            <a:ext cx="3014662" cy="2243137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3000375" y="4014788"/>
            <a:ext cx="291465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4457700" y="2871788"/>
            <a:ext cx="14288" cy="2271712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15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71500"/>
          </a:xfrm>
        </p:spPr>
        <p:txBody>
          <a:bodyPr/>
          <a:lstStyle/>
          <a:p>
            <a:pPr>
              <a:defRPr/>
            </a:pPr>
            <a:r>
              <a:rPr lang="en-US" smtClean="0"/>
              <a:t>Pixel Connectivity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953125" y="1809750"/>
            <a:ext cx="1428750" cy="1085850"/>
          </a:xfrm>
          <a:prstGeom prst="rect">
            <a:avLst/>
          </a:prstGeom>
          <a:solidFill>
            <a:srgbClr val="EB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latin typeface="Arial" panose="020B0604020202020204" pitchFamily="34" charset="0"/>
              </a:rPr>
              <a:t>(x+1,y-1)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762375" y="3476625"/>
            <a:ext cx="1428750" cy="108585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  <a:latin typeface="Arial" panose="020B0604020202020204" pitchFamily="34" charset="0"/>
              </a:rPr>
              <a:t>(x,y)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934075" y="3462338"/>
            <a:ext cx="1428750" cy="1085850"/>
          </a:xfrm>
          <a:prstGeom prst="rect">
            <a:avLst/>
          </a:prstGeom>
          <a:solidFill>
            <a:srgbClr val="EB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latin typeface="Arial" panose="020B0604020202020204" pitchFamily="34" charset="0"/>
              </a:rPr>
              <a:t>(x+1,y)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5986463" y="5129213"/>
            <a:ext cx="1428750" cy="1085850"/>
          </a:xfrm>
          <a:prstGeom prst="rect">
            <a:avLst/>
          </a:prstGeom>
          <a:solidFill>
            <a:srgbClr val="EB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latin typeface="Arial" panose="020B0604020202020204" pitchFamily="34" charset="0"/>
              </a:rPr>
              <a:t>(x+1,y+1)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3824288" y="5124450"/>
            <a:ext cx="1428750" cy="1085850"/>
          </a:xfrm>
          <a:prstGeom prst="rect">
            <a:avLst/>
          </a:prstGeom>
          <a:solidFill>
            <a:srgbClr val="EB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latin typeface="Arial" panose="020B0604020202020204" pitchFamily="34" charset="0"/>
              </a:rPr>
              <a:t>(x,y+1)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619250" y="5091113"/>
            <a:ext cx="1428750" cy="1085850"/>
          </a:xfrm>
          <a:prstGeom prst="rect">
            <a:avLst/>
          </a:prstGeom>
          <a:solidFill>
            <a:srgbClr val="EB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latin typeface="Arial" panose="020B0604020202020204" pitchFamily="34" charset="0"/>
              </a:rPr>
              <a:t>(x-1,y+1)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1557338" y="1814513"/>
            <a:ext cx="1428750" cy="1085850"/>
          </a:xfrm>
          <a:prstGeom prst="rect">
            <a:avLst/>
          </a:prstGeom>
          <a:solidFill>
            <a:srgbClr val="EB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latin typeface="Arial" panose="020B0604020202020204" pitchFamily="34" charset="0"/>
              </a:rPr>
              <a:t>(x-1,y-1)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3752850" y="1781175"/>
            <a:ext cx="1428750" cy="1085850"/>
          </a:xfrm>
          <a:prstGeom prst="rect">
            <a:avLst/>
          </a:prstGeom>
          <a:solidFill>
            <a:srgbClr val="EB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latin typeface="Arial" panose="020B0604020202020204" pitchFamily="34" charset="0"/>
              </a:rPr>
              <a:t>(x,y-1)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1576388" y="3505200"/>
            <a:ext cx="1428750" cy="1085850"/>
          </a:xfrm>
          <a:prstGeom prst="rect">
            <a:avLst/>
          </a:prstGeom>
          <a:solidFill>
            <a:srgbClr val="EB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latin typeface="Arial" panose="020B0604020202020204" pitchFamily="34" charset="0"/>
              </a:rPr>
              <a:t>(x-1,y)</a:t>
            </a: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581025" y="1481138"/>
            <a:ext cx="2386013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847725" y="1304925"/>
            <a:ext cx="0" cy="1814513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2979738" y="12319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674688" y="31416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85788"/>
          </a:xfrm>
        </p:spPr>
        <p:txBody>
          <a:bodyPr/>
          <a:lstStyle/>
          <a:p>
            <a:pPr>
              <a:defRPr/>
            </a:pPr>
            <a:r>
              <a:rPr lang="en-US" sz="3200" smtClean="0"/>
              <a:t>Labeling of Connected Components</a:t>
            </a:r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3579813" y="1265238"/>
            <a:ext cx="1457325" cy="434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003366"/>
                </a:solidFill>
              </a:rPr>
              <a:t>Begin scan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487738" y="1925638"/>
            <a:ext cx="1643062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003366"/>
                </a:solidFill>
              </a:rPr>
              <a:t>Position: (x,y)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2943225" y="2500313"/>
            <a:ext cx="2703513" cy="558800"/>
          </a:xfrm>
          <a:prstGeom prst="hexagon">
            <a:avLst>
              <a:gd name="adj" fmla="val 120952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003366"/>
                </a:solidFill>
              </a:rPr>
              <a:t>p(x,y) = 1?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2922588" y="3233738"/>
            <a:ext cx="2794000" cy="558800"/>
          </a:xfrm>
          <a:prstGeom prst="hexagon">
            <a:avLst>
              <a:gd name="adj" fmla="val 125000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003366"/>
                </a:solidFill>
              </a:rPr>
              <a:t>p(x-1,y) = 1?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2951163" y="3916363"/>
            <a:ext cx="2794000" cy="558800"/>
          </a:xfrm>
          <a:prstGeom prst="hexagon">
            <a:avLst>
              <a:gd name="adj" fmla="val 125000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003366"/>
                </a:solidFill>
              </a:rPr>
              <a:t>p(x,y-1) = 1?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2770188" y="4618038"/>
            <a:ext cx="3194050" cy="444500"/>
          </a:xfrm>
          <a:prstGeom prst="hexagon">
            <a:avLst>
              <a:gd name="adj" fmla="val 179643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500" b="1">
                <a:solidFill>
                  <a:schemeClr val="hlink"/>
                </a:solidFill>
              </a:rPr>
              <a:t>p(x-1,y) </a:t>
            </a:r>
            <a:r>
              <a:rPr lang="en-US" altLang="en-US" sz="1100" b="1">
                <a:solidFill>
                  <a:schemeClr val="hlink"/>
                </a:solidFill>
              </a:rPr>
              <a:t>AND</a:t>
            </a:r>
            <a:r>
              <a:rPr lang="en-US" altLang="en-US" sz="1500" b="1">
                <a:solidFill>
                  <a:schemeClr val="hlink"/>
                </a:solidFill>
              </a:rPr>
              <a:t> p(x,y-1) = 1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028950" y="5819775"/>
            <a:ext cx="242093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003366"/>
                </a:solidFill>
              </a:rPr>
              <a:t>class(x,y) = new class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823913" y="1668463"/>
            <a:ext cx="15589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003366"/>
                </a:solidFill>
              </a:rPr>
              <a:t>Update</a:t>
            </a:r>
          </a:p>
          <a:p>
            <a:r>
              <a:rPr lang="en-US" altLang="en-US" sz="2000">
                <a:solidFill>
                  <a:srgbClr val="003366"/>
                </a:solidFill>
              </a:rPr>
              <a:t>position (x,y)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010275" y="3289300"/>
            <a:ext cx="26304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003366"/>
                </a:solidFill>
              </a:rPr>
              <a:t>class(x,y) = class(x-1,y)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6026150" y="4013200"/>
            <a:ext cx="26304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003366"/>
                </a:solidFill>
              </a:rPr>
              <a:t>class(x,y) = class(x,y-1)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505575" y="4703763"/>
            <a:ext cx="1589088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003366"/>
                </a:solidFill>
              </a:rPr>
              <a:t>class(x-1,y)</a:t>
            </a:r>
          </a:p>
          <a:p>
            <a:r>
              <a:rPr lang="en-US" altLang="en-US" sz="2000">
                <a:solidFill>
                  <a:srgbClr val="003366"/>
                </a:solidFill>
              </a:rPr>
              <a:t>= class(x,y-1)</a:t>
            </a: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>
            <a:off x="595313" y="2709863"/>
            <a:ext cx="2070100" cy="1473200"/>
          </a:xfrm>
          <a:prstGeom prst="hexagon">
            <a:avLst>
              <a:gd name="adj" fmla="val 35129"/>
              <a:gd name="vf" fmla="val 1154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003366"/>
                </a:solidFill>
              </a:rPr>
              <a:t>All positions</a:t>
            </a:r>
          </a:p>
          <a:p>
            <a:pPr algn="ctr"/>
            <a:r>
              <a:rPr lang="en-US" altLang="en-US" sz="2000">
                <a:solidFill>
                  <a:srgbClr val="003366"/>
                </a:solidFill>
              </a:rPr>
              <a:t>scanned?</a:t>
            </a:r>
          </a:p>
        </p:txBody>
      </p:sp>
      <p:sp>
        <p:nvSpPr>
          <p:cNvPr id="12303" name="Oval 15"/>
          <p:cNvSpPr>
            <a:spLocks noChangeArrowheads="1"/>
          </p:cNvSpPr>
          <p:nvPr/>
        </p:nvSpPr>
        <p:spPr bwMode="auto">
          <a:xfrm>
            <a:off x="887413" y="4548188"/>
            <a:ext cx="1457325" cy="434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000">
                <a:solidFill>
                  <a:srgbClr val="003366"/>
                </a:solidFill>
              </a:rPr>
              <a:t>End scan</a:t>
            </a:r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2381250" y="2000250"/>
            <a:ext cx="557213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H="1">
            <a:off x="2652713" y="2911475"/>
            <a:ext cx="600075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V="1">
            <a:off x="1619250" y="2381250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1619250" y="4176713"/>
            <a:ext cx="0" cy="354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4313238" y="1687513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>
            <a:off x="4313238" y="2312988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4313238" y="3062288"/>
            <a:ext cx="0" cy="176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Line 23"/>
          <p:cNvSpPr>
            <a:spLocks noChangeShapeType="1"/>
          </p:cNvSpPr>
          <p:nvPr/>
        </p:nvSpPr>
        <p:spPr bwMode="auto">
          <a:xfrm>
            <a:off x="4313238" y="3783013"/>
            <a:ext cx="0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4313238" y="4462463"/>
            <a:ext cx="0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4313238" y="5605463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Line 26"/>
          <p:cNvSpPr>
            <a:spLocks noChangeShapeType="1"/>
          </p:cNvSpPr>
          <p:nvPr/>
        </p:nvSpPr>
        <p:spPr bwMode="auto">
          <a:xfrm>
            <a:off x="4313238" y="6232525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Freeform 27"/>
          <p:cNvSpPr>
            <a:spLocks/>
          </p:cNvSpPr>
          <p:nvPr/>
        </p:nvSpPr>
        <p:spPr bwMode="auto">
          <a:xfrm>
            <a:off x="4313238" y="5395913"/>
            <a:ext cx="2994025" cy="1054100"/>
          </a:xfrm>
          <a:custGeom>
            <a:avLst/>
            <a:gdLst>
              <a:gd name="T0" fmla="*/ 0 w 1886"/>
              <a:gd name="T1" fmla="*/ 574 h 574"/>
              <a:gd name="T2" fmla="*/ 1886 w 1886"/>
              <a:gd name="T3" fmla="*/ 574 h 574"/>
              <a:gd name="T4" fmla="*/ 1886 w 1886"/>
              <a:gd name="T5" fmla="*/ 0 h 574"/>
              <a:gd name="T6" fmla="*/ 0 60000 65536"/>
              <a:gd name="T7" fmla="*/ 0 60000 65536"/>
              <a:gd name="T8" fmla="*/ 0 60000 65536"/>
              <a:gd name="T9" fmla="*/ 0 w 1886"/>
              <a:gd name="T10" fmla="*/ 0 h 574"/>
              <a:gd name="T11" fmla="*/ 1886 w 1886"/>
              <a:gd name="T12" fmla="*/ 574 h 5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6" h="574">
                <a:moveTo>
                  <a:pt x="0" y="574"/>
                </a:moveTo>
                <a:lnTo>
                  <a:pt x="1886" y="574"/>
                </a:lnTo>
                <a:lnTo>
                  <a:pt x="1886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316" name="Freeform 28"/>
          <p:cNvSpPr>
            <a:spLocks/>
          </p:cNvSpPr>
          <p:nvPr/>
        </p:nvSpPr>
        <p:spPr bwMode="auto">
          <a:xfrm>
            <a:off x="2490788" y="3714750"/>
            <a:ext cx="1822450" cy="2735263"/>
          </a:xfrm>
          <a:custGeom>
            <a:avLst/>
            <a:gdLst>
              <a:gd name="T0" fmla="*/ 1148 w 1148"/>
              <a:gd name="T1" fmla="*/ 1723 h 1723"/>
              <a:gd name="T2" fmla="*/ 0 w 1148"/>
              <a:gd name="T3" fmla="*/ 1723 h 1723"/>
              <a:gd name="T4" fmla="*/ 0 w 1148"/>
              <a:gd name="T5" fmla="*/ 0 h 1723"/>
              <a:gd name="T6" fmla="*/ 0 60000 65536"/>
              <a:gd name="T7" fmla="*/ 0 60000 65536"/>
              <a:gd name="T8" fmla="*/ 0 60000 65536"/>
              <a:gd name="T9" fmla="*/ 0 w 1148"/>
              <a:gd name="T10" fmla="*/ 0 h 1723"/>
              <a:gd name="T11" fmla="*/ 1148 w 1148"/>
              <a:gd name="T12" fmla="*/ 1723 h 17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8" h="1723">
                <a:moveTo>
                  <a:pt x="1148" y="1723"/>
                </a:moveTo>
                <a:lnTo>
                  <a:pt x="0" y="1723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317" name="Line 29"/>
          <p:cNvSpPr>
            <a:spLocks noChangeShapeType="1"/>
          </p:cNvSpPr>
          <p:nvPr/>
        </p:nvSpPr>
        <p:spPr bwMode="auto">
          <a:xfrm>
            <a:off x="5715000" y="3509963"/>
            <a:ext cx="300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Line 30"/>
          <p:cNvSpPr>
            <a:spLocks noChangeShapeType="1"/>
          </p:cNvSpPr>
          <p:nvPr/>
        </p:nvSpPr>
        <p:spPr bwMode="auto">
          <a:xfrm>
            <a:off x="5715000" y="4191000"/>
            <a:ext cx="300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Line 31"/>
          <p:cNvSpPr>
            <a:spLocks noChangeShapeType="1"/>
          </p:cNvSpPr>
          <p:nvPr/>
        </p:nvSpPr>
        <p:spPr bwMode="auto">
          <a:xfrm>
            <a:off x="5972175" y="4859338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Freeform 32"/>
          <p:cNvSpPr>
            <a:spLocks/>
          </p:cNvSpPr>
          <p:nvPr/>
        </p:nvSpPr>
        <p:spPr bwMode="auto">
          <a:xfrm>
            <a:off x="4316413" y="3687763"/>
            <a:ext cx="3006725" cy="195262"/>
          </a:xfrm>
          <a:custGeom>
            <a:avLst/>
            <a:gdLst>
              <a:gd name="T0" fmla="*/ 0 w 1894"/>
              <a:gd name="T1" fmla="*/ 123 h 123"/>
              <a:gd name="T2" fmla="*/ 1894 w 1894"/>
              <a:gd name="T3" fmla="*/ 123 h 123"/>
              <a:gd name="T4" fmla="*/ 1892 w 1894"/>
              <a:gd name="T5" fmla="*/ 0 h 123"/>
              <a:gd name="T6" fmla="*/ 0 60000 65536"/>
              <a:gd name="T7" fmla="*/ 0 60000 65536"/>
              <a:gd name="T8" fmla="*/ 0 60000 65536"/>
              <a:gd name="T9" fmla="*/ 0 w 1894"/>
              <a:gd name="T10" fmla="*/ 0 h 123"/>
              <a:gd name="T11" fmla="*/ 1894 w 1894"/>
              <a:gd name="T12" fmla="*/ 123 h 1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4" h="123">
                <a:moveTo>
                  <a:pt x="0" y="123"/>
                </a:moveTo>
                <a:lnTo>
                  <a:pt x="1894" y="123"/>
                </a:lnTo>
                <a:lnTo>
                  <a:pt x="189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321" name="Freeform 33"/>
          <p:cNvSpPr>
            <a:spLocks/>
          </p:cNvSpPr>
          <p:nvPr/>
        </p:nvSpPr>
        <p:spPr bwMode="auto">
          <a:xfrm>
            <a:off x="4292600" y="4410075"/>
            <a:ext cx="3006725" cy="141288"/>
          </a:xfrm>
          <a:custGeom>
            <a:avLst/>
            <a:gdLst>
              <a:gd name="T0" fmla="*/ 0 w 1894"/>
              <a:gd name="T1" fmla="*/ 123 h 123"/>
              <a:gd name="T2" fmla="*/ 1894 w 1894"/>
              <a:gd name="T3" fmla="*/ 123 h 123"/>
              <a:gd name="T4" fmla="*/ 1892 w 1894"/>
              <a:gd name="T5" fmla="*/ 0 h 123"/>
              <a:gd name="T6" fmla="*/ 0 60000 65536"/>
              <a:gd name="T7" fmla="*/ 0 60000 65536"/>
              <a:gd name="T8" fmla="*/ 0 60000 65536"/>
              <a:gd name="T9" fmla="*/ 0 w 1894"/>
              <a:gd name="T10" fmla="*/ 0 h 123"/>
              <a:gd name="T11" fmla="*/ 1894 w 1894"/>
              <a:gd name="T12" fmla="*/ 123 h 1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4" h="123">
                <a:moveTo>
                  <a:pt x="0" y="123"/>
                </a:moveTo>
                <a:lnTo>
                  <a:pt x="1894" y="123"/>
                </a:lnTo>
                <a:lnTo>
                  <a:pt x="189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4398963" y="294163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/>
              <a:t>y</a:t>
            </a: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5626100" y="3189288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/>
              <a:t>y</a:t>
            </a: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5680075" y="38830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/>
              <a:t>y</a:t>
            </a:r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5946775" y="4779963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/>
              <a:t>y</a:t>
            </a:r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1271588" y="4195763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/>
              <a:t>y</a:t>
            </a:r>
          </a:p>
        </p:txBody>
      </p:sp>
      <p:sp>
        <p:nvSpPr>
          <p:cNvPr id="12327" name="AutoShape 39"/>
          <p:cNvSpPr>
            <a:spLocks noChangeArrowheads="1"/>
          </p:cNvSpPr>
          <p:nvPr/>
        </p:nvSpPr>
        <p:spPr bwMode="auto">
          <a:xfrm>
            <a:off x="2779713" y="5141913"/>
            <a:ext cx="3308350" cy="444500"/>
          </a:xfrm>
          <a:prstGeom prst="hexagon">
            <a:avLst>
              <a:gd name="adj" fmla="val 186071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500" b="1">
                <a:solidFill>
                  <a:schemeClr val="hlink"/>
                </a:solidFill>
              </a:rPr>
              <a:t>p(x-1,y) AND p(x,y-1) = 0</a:t>
            </a:r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4398963" y="5503863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/>
              <a:t>y</a:t>
            </a:r>
          </a:p>
        </p:txBody>
      </p:sp>
      <p:sp>
        <p:nvSpPr>
          <p:cNvPr id="12329" name="Line 41"/>
          <p:cNvSpPr>
            <a:spLocks noChangeShapeType="1"/>
          </p:cNvSpPr>
          <p:nvPr/>
        </p:nvSpPr>
        <p:spPr bwMode="auto">
          <a:xfrm flipH="1">
            <a:off x="2486025" y="5357813"/>
            <a:ext cx="300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0" name="Line 42"/>
          <p:cNvSpPr>
            <a:spLocks noChangeShapeType="1"/>
          </p:cNvSpPr>
          <p:nvPr/>
        </p:nvSpPr>
        <p:spPr bwMode="auto">
          <a:xfrm>
            <a:off x="4294188" y="5035550"/>
            <a:ext cx="0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Image Preprocessing</a:t>
            </a:r>
          </a:p>
        </p:txBody>
      </p:sp>
      <p:sp>
        <p:nvSpPr>
          <p:cNvPr id="13315" name="Freeform 3"/>
          <p:cNvSpPr>
            <a:spLocks/>
          </p:cNvSpPr>
          <p:nvPr/>
        </p:nvSpPr>
        <p:spPr bwMode="auto">
          <a:xfrm>
            <a:off x="1728788" y="2203450"/>
            <a:ext cx="5429250" cy="450850"/>
          </a:xfrm>
          <a:custGeom>
            <a:avLst/>
            <a:gdLst>
              <a:gd name="T0" fmla="*/ 0 w 3420"/>
              <a:gd name="T1" fmla="*/ 223 h 223"/>
              <a:gd name="T2" fmla="*/ 0 w 3420"/>
              <a:gd name="T3" fmla="*/ 0 h 223"/>
              <a:gd name="T4" fmla="*/ 3420 w 3420"/>
              <a:gd name="T5" fmla="*/ 0 h 223"/>
              <a:gd name="T6" fmla="*/ 3420 w 3420"/>
              <a:gd name="T7" fmla="*/ 223 h 223"/>
              <a:gd name="T8" fmla="*/ 0 60000 65536"/>
              <a:gd name="T9" fmla="*/ 0 60000 65536"/>
              <a:gd name="T10" fmla="*/ 0 60000 65536"/>
              <a:gd name="T11" fmla="*/ 0 60000 65536"/>
              <a:gd name="T12" fmla="*/ 0 w 3420"/>
              <a:gd name="T13" fmla="*/ 0 h 223"/>
              <a:gd name="T14" fmla="*/ 3420 w 3420"/>
              <a:gd name="T15" fmla="*/ 223 h 2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20" h="223">
                <a:moveTo>
                  <a:pt x="0" y="223"/>
                </a:moveTo>
                <a:lnTo>
                  <a:pt x="0" y="0"/>
                </a:lnTo>
                <a:lnTo>
                  <a:pt x="3420" y="0"/>
                </a:lnTo>
                <a:lnTo>
                  <a:pt x="3420" y="223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4408488" y="1619250"/>
            <a:ext cx="0" cy="585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941388" y="2598738"/>
            <a:ext cx="1839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Enhancement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391275" y="2589213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Restoration</a:t>
            </a:r>
          </a:p>
        </p:txBody>
      </p:sp>
      <p:sp>
        <p:nvSpPr>
          <p:cNvPr id="13319" name="Freeform 7"/>
          <p:cNvSpPr>
            <a:spLocks/>
          </p:cNvSpPr>
          <p:nvPr/>
        </p:nvSpPr>
        <p:spPr bwMode="auto">
          <a:xfrm>
            <a:off x="657225" y="3349625"/>
            <a:ext cx="4870450" cy="450850"/>
          </a:xfrm>
          <a:custGeom>
            <a:avLst/>
            <a:gdLst>
              <a:gd name="T0" fmla="*/ 0 w 3420"/>
              <a:gd name="T1" fmla="*/ 223 h 223"/>
              <a:gd name="T2" fmla="*/ 0 w 3420"/>
              <a:gd name="T3" fmla="*/ 0 h 223"/>
              <a:gd name="T4" fmla="*/ 3420 w 3420"/>
              <a:gd name="T5" fmla="*/ 0 h 223"/>
              <a:gd name="T6" fmla="*/ 3420 w 3420"/>
              <a:gd name="T7" fmla="*/ 223 h 223"/>
              <a:gd name="T8" fmla="*/ 0 60000 65536"/>
              <a:gd name="T9" fmla="*/ 0 60000 65536"/>
              <a:gd name="T10" fmla="*/ 0 60000 65536"/>
              <a:gd name="T11" fmla="*/ 0 60000 65536"/>
              <a:gd name="T12" fmla="*/ 0 w 3420"/>
              <a:gd name="T13" fmla="*/ 0 h 223"/>
              <a:gd name="T14" fmla="*/ 3420 w 3420"/>
              <a:gd name="T15" fmla="*/ 223 h 2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20" h="223">
                <a:moveTo>
                  <a:pt x="0" y="223"/>
                </a:moveTo>
                <a:lnTo>
                  <a:pt x="0" y="0"/>
                </a:lnTo>
                <a:lnTo>
                  <a:pt x="3420" y="0"/>
                </a:lnTo>
                <a:lnTo>
                  <a:pt x="3420" y="223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1770063" y="3078163"/>
            <a:ext cx="1587" cy="271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81013" y="3738563"/>
            <a:ext cx="1001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Spatial</a:t>
            </a:r>
          </a:p>
          <a:p>
            <a:r>
              <a:rPr lang="en-US" altLang="en-US" sz="2000"/>
              <a:t>Domain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4832350" y="3736975"/>
            <a:ext cx="1014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Spectral</a:t>
            </a:r>
          </a:p>
          <a:p>
            <a:r>
              <a:rPr lang="en-US" altLang="en-US" sz="2000"/>
              <a:t>Domain</a:t>
            </a:r>
          </a:p>
        </p:txBody>
      </p:sp>
      <p:sp>
        <p:nvSpPr>
          <p:cNvPr id="13323" name="Freeform 11"/>
          <p:cNvSpPr>
            <a:spLocks/>
          </p:cNvSpPr>
          <p:nvPr/>
        </p:nvSpPr>
        <p:spPr bwMode="auto">
          <a:xfrm>
            <a:off x="523875" y="4603750"/>
            <a:ext cx="2789238" cy="450850"/>
          </a:xfrm>
          <a:custGeom>
            <a:avLst/>
            <a:gdLst>
              <a:gd name="T0" fmla="*/ 0 w 3420"/>
              <a:gd name="T1" fmla="*/ 223 h 223"/>
              <a:gd name="T2" fmla="*/ 0 w 3420"/>
              <a:gd name="T3" fmla="*/ 0 h 223"/>
              <a:gd name="T4" fmla="*/ 3420 w 3420"/>
              <a:gd name="T5" fmla="*/ 0 h 223"/>
              <a:gd name="T6" fmla="*/ 3420 w 3420"/>
              <a:gd name="T7" fmla="*/ 223 h 223"/>
              <a:gd name="T8" fmla="*/ 0 60000 65536"/>
              <a:gd name="T9" fmla="*/ 0 60000 65536"/>
              <a:gd name="T10" fmla="*/ 0 60000 65536"/>
              <a:gd name="T11" fmla="*/ 0 60000 65536"/>
              <a:gd name="T12" fmla="*/ 0 w 3420"/>
              <a:gd name="T13" fmla="*/ 0 h 223"/>
              <a:gd name="T14" fmla="*/ 3420 w 3420"/>
              <a:gd name="T15" fmla="*/ 223 h 2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20" h="223">
                <a:moveTo>
                  <a:pt x="0" y="223"/>
                </a:moveTo>
                <a:lnTo>
                  <a:pt x="0" y="0"/>
                </a:lnTo>
                <a:lnTo>
                  <a:pt x="3420" y="0"/>
                </a:lnTo>
                <a:lnTo>
                  <a:pt x="3420" y="223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1514475" y="4318000"/>
            <a:ext cx="1588" cy="271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01638" y="5008563"/>
            <a:ext cx="18811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Point Processing</a:t>
            </a:r>
          </a:p>
          <a:p>
            <a:pPr>
              <a:buFontTx/>
              <a:buChar char="•"/>
            </a:pPr>
            <a:r>
              <a:rPr lang="en-US" altLang="en-US" sz="2000"/>
              <a:t> &gt;&gt;</a:t>
            </a:r>
            <a:r>
              <a:rPr lang="en-US" altLang="en-US" sz="2000" i="1"/>
              <a:t>imadjust</a:t>
            </a:r>
          </a:p>
          <a:p>
            <a:pPr>
              <a:buFontTx/>
              <a:buChar char="•"/>
            </a:pPr>
            <a:r>
              <a:rPr lang="en-US" altLang="en-US" sz="2000" i="1"/>
              <a:t> &gt;&gt;histeq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2595563" y="5011738"/>
            <a:ext cx="1765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Spatial filtering</a:t>
            </a:r>
          </a:p>
          <a:p>
            <a:pPr>
              <a:buFontTx/>
              <a:buChar char="•"/>
            </a:pPr>
            <a:r>
              <a:rPr lang="en-US" altLang="en-US" sz="2000"/>
              <a:t> &gt;&gt;</a:t>
            </a:r>
            <a:r>
              <a:rPr lang="en-US" altLang="en-US" sz="2000" i="1"/>
              <a:t>filter2</a:t>
            </a: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5383213" y="4375150"/>
            <a:ext cx="11112" cy="311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4884738" y="4673600"/>
            <a:ext cx="14351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Filtering</a:t>
            </a:r>
          </a:p>
          <a:p>
            <a:pPr>
              <a:buFontTx/>
              <a:buChar char="•"/>
            </a:pPr>
            <a:r>
              <a:rPr lang="en-US" altLang="en-US" sz="2000"/>
              <a:t> &gt;&gt;</a:t>
            </a:r>
            <a:r>
              <a:rPr lang="en-US" altLang="en-US" sz="2000" i="1"/>
              <a:t>fft2/ifft2</a:t>
            </a:r>
          </a:p>
          <a:p>
            <a:pPr>
              <a:buFontTx/>
              <a:buChar char="•"/>
            </a:pPr>
            <a:r>
              <a:rPr lang="en-US" altLang="en-US" sz="2000" i="1"/>
              <a:t> &gt;&gt;fftshift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7275513" y="3017838"/>
            <a:ext cx="1587" cy="298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507163" y="3328988"/>
            <a:ext cx="19605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000"/>
              <a:t> Inverse filtering</a:t>
            </a:r>
          </a:p>
          <a:p>
            <a:pPr>
              <a:buFontTx/>
              <a:buChar char="•"/>
            </a:pPr>
            <a:r>
              <a:rPr lang="en-US" altLang="en-US" sz="2000"/>
              <a:t> Wiener filtering</a:t>
            </a:r>
            <a:endParaRPr lang="en-US" altLang="en-US" sz="2000" i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Lab 1: Pixel Operations</a:t>
            </a:r>
          </a:p>
        </p:txBody>
      </p:sp>
      <p:sp>
        <p:nvSpPr>
          <p:cNvPr id="14339" name="Text Box 3">
            <a:hlinkClick r:id="rId3"/>
          </p:cNvPr>
          <p:cNvSpPr txBox="1">
            <a:spLocks noChangeArrowheads="1"/>
          </p:cNvSpPr>
          <p:nvPr/>
        </p:nvSpPr>
        <p:spPr bwMode="auto">
          <a:xfrm>
            <a:off x="979920" y="2764705"/>
            <a:ext cx="74782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hlinkClick r:id="rId4"/>
              </a:rPr>
              <a:t>http</a:t>
            </a:r>
            <a:r>
              <a:rPr lang="en-US" altLang="en-US" dirty="0" smtClean="0">
                <a:hlinkClick r:id="rId4"/>
              </a:rPr>
              <a:t>://users.rowan.edu</a:t>
            </a:r>
            <a:r>
              <a:rPr lang="en-US" altLang="en-US" dirty="0">
                <a:hlinkClick r:id="rId4"/>
              </a:rPr>
              <a:t>/~</a:t>
            </a:r>
            <a:r>
              <a:rPr lang="en-US" altLang="en-US" dirty="0" smtClean="0">
                <a:hlinkClick r:id="rId4"/>
              </a:rPr>
              <a:t>shreek/spring20/dip/labs/lab1.html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2788" y="10477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Summary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42950"/>
          </a:xfrm>
        </p:spPr>
        <p:txBody>
          <a:bodyPr/>
          <a:lstStyle/>
          <a:p>
            <a:pPr>
              <a:defRPr/>
            </a:pPr>
            <a:r>
              <a:rPr lang="en-US" smtClean="0"/>
              <a:t>Plan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750" y="1660525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Pixel Operations</a:t>
            </a:r>
          </a:p>
          <a:p>
            <a:pPr>
              <a:lnSpc>
                <a:spcPct val="90000"/>
              </a:lnSpc>
            </a:pPr>
            <a:endParaRPr lang="en-US" altLang="en-US" sz="2000" dirty="0" smtClean="0"/>
          </a:p>
          <a:p>
            <a:pPr marL="1085850" lvl="2">
              <a:lnSpc>
                <a:spcPct val="90000"/>
              </a:lnSpc>
            </a:pPr>
            <a:r>
              <a:rPr lang="en-US" altLang="en-US" sz="2000" dirty="0" smtClean="0"/>
              <a:t>Point processing</a:t>
            </a:r>
          </a:p>
          <a:p>
            <a:pPr marL="1085850" lvl="2">
              <a:lnSpc>
                <a:spcPct val="90000"/>
              </a:lnSpc>
            </a:pPr>
            <a:endParaRPr lang="en-US" altLang="en-US" sz="2000" dirty="0" smtClean="0"/>
          </a:p>
          <a:p>
            <a:pPr marL="1085850" lvl="2">
              <a:lnSpc>
                <a:spcPct val="90000"/>
              </a:lnSpc>
            </a:pPr>
            <a:r>
              <a:rPr lang="en-US" altLang="en-US" sz="2000" dirty="0" smtClean="0"/>
              <a:t>Histogram equalization</a:t>
            </a:r>
          </a:p>
          <a:p>
            <a:pPr marL="1085850" lvl="2">
              <a:lnSpc>
                <a:spcPct val="90000"/>
              </a:lnSpc>
            </a:pPr>
            <a:endParaRPr lang="en-US" altLang="en-US" sz="2000" dirty="0" smtClean="0"/>
          </a:p>
          <a:p>
            <a:pPr marL="1085850" lvl="2">
              <a:lnSpc>
                <a:spcPct val="90000"/>
              </a:lnSpc>
            </a:pPr>
            <a:r>
              <a:rPr lang="en-US" altLang="en-US" sz="2000" dirty="0" smtClean="0"/>
              <a:t>Connectivity</a:t>
            </a:r>
          </a:p>
          <a:p>
            <a:pPr marL="1085850" lvl="2"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Lab Project 1</a:t>
            </a:r>
          </a:p>
          <a:p>
            <a:pPr>
              <a:lnSpc>
                <a:spcPct val="90000"/>
              </a:lnSpc>
            </a:pPr>
            <a:endParaRPr lang="en-US" altLang="en-US" sz="2000" dirty="0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914756" y="2660865"/>
            <a:ext cx="19669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solidFill>
                  <a:srgbClr val="003399"/>
                </a:solidFill>
                <a:latin typeface="Arial" panose="020B0604020202020204" pitchFamily="34" charset="0"/>
              </a:rPr>
              <a:t>individual pixels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522768" y="3346738"/>
            <a:ext cx="1160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003399"/>
                </a:solidFill>
                <a:latin typeface="Arial" panose="020B0604020202020204" pitchFamily="34" charset="0"/>
              </a:rPr>
              <a:t>all pixels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301981" y="4021426"/>
            <a:ext cx="2233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rgbClr val="003399"/>
                </a:solidFill>
                <a:latin typeface="Arial" panose="020B0604020202020204" pitchFamily="34" charset="0"/>
              </a:rPr>
              <a:t>neighboring pixels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>
            <a:off x="4174981" y="2863272"/>
            <a:ext cx="5715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H="1">
            <a:off x="4914756" y="3540413"/>
            <a:ext cx="5715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3603481" y="4210338"/>
            <a:ext cx="5715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600075"/>
          </a:xfrm>
        </p:spPr>
        <p:txBody>
          <a:bodyPr/>
          <a:lstStyle/>
          <a:p>
            <a:pPr>
              <a:defRPr/>
            </a:pPr>
            <a:r>
              <a:rPr lang="en-US" smtClean="0"/>
              <a:t>DIP: Details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603250" y="1266825"/>
          <a:ext cx="8151813" cy="484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MS Org Chart" r:id="rId4" imgW="2463480" imgH="1466640" progId="OrgPlusWOPX.4">
                  <p:embed followColorScheme="full"/>
                </p:oleObj>
              </mc:Choice>
              <mc:Fallback>
                <p:oleObj name="MS Org Chart" r:id="rId4" imgW="2463480" imgH="1466640" progId="OrgPlusWOPX.4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1266825"/>
                        <a:ext cx="8151813" cy="484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Recall: Sampling &amp; Quantization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Sampling</a:t>
            </a:r>
          </a:p>
          <a:p>
            <a:pPr lvl="1">
              <a:buFontTx/>
              <a:buNone/>
            </a:pPr>
            <a:r>
              <a:rPr lang="en-US" altLang="en-US" sz="1800" dirty="0" smtClean="0">
                <a:hlinkClick r:id="rId3"/>
              </a:rPr>
              <a:t>demos/</a:t>
            </a:r>
            <a:r>
              <a:rPr lang="en-US" altLang="en-US" sz="1800" dirty="0" err="1" smtClean="0">
                <a:hlinkClick r:id="rId3"/>
              </a:rPr>
              <a:t>demo_sampling.m</a:t>
            </a:r>
            <a:endParaRPr lang="en-US" altLang="en-US" sz="18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r>
              <a:rPr lang="en-US" altLang="en-US" dirty="0" smtClean="0"/>
              <a:t>Quantization</a:t>
            </a:r>
          </a:p>
          <a:p>
            <a:pPr lvl="1">
              <a:buFontTx/>
              <a:buNone/>
            </a:pPr>
            <a:r>
              <a:rPr lang="en-US" altLang="en-US" sz="1800" dirty="0" smtClean="0">
                <a:hlinkClick r:id="rId4"/>
              </a:rPr>
              <a:t>demos/</a:t>
            </a:r>
            <a:r>
              <a:rPr lang="en-US" altLang="en-US" sz="1800" dirty="0" err="1" smtClean="0">
                <a:hlinkClick r:id="rId4"/>
              </a:rPr>
              <a:t>demo_quant.m</a:t>
            </a:r>
            <a:endParaRPr lang="en-US" alt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Image Preprocessing</a:t>
            </a:r>
          </a:p>
        </p:txBody>
      </p:sp>
      <p:sp>
        <p:nvSpPr>
          <p:cNvPr id="8195" name="Freeform 3"/>
          <p:cNvSpPr>
            <a:spLocks/>
          </p:cNvSpPr>
          <p:nvPr/>
        </p:nvSpPr>
        <p:spPr bwMode="auto">
          <a:xfrm>
            <a:off x="1728788" y="2203450"/>
            <a:ext cx="5429250" cy="450850"/>
          </a:xfrm>
          <a:custGeom>
            <a:avLst/>
            <a:gdLst>
              <a:gd name="T0" fmla="*/ 0 w 3420"/>
              <a:gd name="T1" fmla="*/ 223 h 223"/>
              <a:gd name="T2" fmla="*/ 0 w 3420"/>
              <a:gd name="T3" fmla="*/ 0 h 223"/>
              <a:gd name="T4" fmla="*/ 3420 w 3420"/>
              <a:gd name="T5" fmla="*/ 0 h 223"/>
              <a:gd name="T6" fmla="*/ 3420 w 3420"/>
              <a:gd name="T7" fmla="*/ 223 h 223"/>
              <a:gd name="T8" fmla="*/ 0 60000 65536"/>
              <a:gd name="T9" fmla="*/ 0 60000 65536"/>
              <a:gd name="T10" fmla="*/ 0 60000 65536"/>
              <a:gd name="T11" fmla="*/ 0 60000 65536"/>
              <a:gd name="T12" fmla="*/ 0 w 3420"/>
              <a:gd name="T13" fmla="*/ 0 h 223"/>
              <a:gd name="T14" fmla="*/ 3420 w 3420"/>
              <a:gd name="T15" fmla="*/ 223 h 2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20" h="223">
                <a:moveTo>
                  <a:pt x="0" y="223"/>
                </a:moveTo>
                <a:lnTo>
                  <a:pt x="0" y="0"/>
                </a:lnTo>
                <a:lnTo>
                  <a:pt x="3420" y="0"/>
                </a:lnTo>
                <a:lnTo>
                  <a:pt x="3420" y="223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408488" y="1619250"/>
            <a:ext cx="0" cy="585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41388" y="2598738"/>
            <a:ext cx="1839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Enhancement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391275" y="2589213"/>
            <a:ext cx="158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Restoration</a:t>
            </a:r>
          </a:p>
        </p:txBody>
      </p:sp>
      <p:sp>
        <p:nvSpPr>
          <p:cNvPr id="8199" name="Freeform 7"/>
          <p:cNvSpPr>
            <a:spLocks/>
          </p:cNvSpPr>
          <p:nvPr/>
        </p:nvSpPr>
        <p:spPr bwMode="auto">
          <a:xfrm>
            <a:off x="657225" y="3349625"/>
            <a:ext cx="4870450" cy="450850"/>
          </a:xfrm>
          <a:custGeom>
            <a:avLst/>
            <a:gdLst>
              <a:gd name="T0" fmla="*/ 0 w 3420"/>
              <a:gd name="T1" fmla="*/ 223 h 223"/>
              <a:gd name="T2" fmla="*/ 0 w 3420"/>
              <a:gd name="T3" fmla="*/ 0 h 223"/>
              <a:gd name="T4" fmla="*/ 3420 w 3420"/>
              <a:gd name="T5" fmla="*/ 0 h 223"/>
              <a:gd name="T6" fmla="*/ 3420 w 3420"/>
              <a:gd name="T7" fmla="*/ 223 h 223"/>
              <a:gd name="T8" fmla="*/ 0 60000 65536"/>
              <a:gd name="T9" fmla="*/ 0 60000 65536"/>
              <a:gd name="T10" fmla="*/ 0 60000 65536"/>
              <a:gd name="T11" fmla="*/ 0 60000 65536"/>
              <a:gd name="T12" fmla="*/ 0 w 3420"/>
              <a:gd name="T13" fmla="*/ 0 h 223"/>
              <a:gd name="T14" fmla="*/ 3420 w 3420"/>
              <a:gd name="T15" fmla="*/ 223 h 2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20" h="223">
                <a:moveTo>
                  <a:pt x="0" y="223"/>
                </a:moveTo>
                <a:lnTo>
                  <a:pt x="0" y="0"/>
                </a:lnTo>
                <a:lnTo>
                  <a:pt x="3420" y="0"/>
                </a:lnTo>
                <a:lnTo>
                  <a:pt x="3420" y="223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>
            <a:off x="1770063" y="3078163"/>
            <a:ext cx="1587" cy="271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81013" y="3738563"/>
            <a:ext cx="1001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Spatial</a:t>
            </a:r>
          </a:p>
          <a:p>
            <a:r>
              <a:rPr lang="en-US" altLang="en-US" sz="2000"/>
              <a:t>Domain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832350" y="3736975"/>
            <a:ext cx="1014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Spectral</a:t>
            </a:r>
          </a:p>
          <a:p>
            <a:r>
              <a:rPr lang="en-US" altLang="en-US" sz="2000"/>
              <a:t>Domain</a:t>
            </a:r>
          </a:p>
        </p:txBody>
      </p:sp>
      <p:sp>
        <p:nvSpPr>
          <p:cNvPr id="8203" name="Freeform 11"/>
          <p:cNvSpPr>
            <a:spLocks/>
          </p:cNvSpPr>
          <p:nvPr/>
        </p:nvSpPr>
        <p:spPr bwMode="auto">
          <a:xfrm>
            <a:off x="523875" y="4603750"/>
            <a:ext cx="2789238" cy="450850"/>
          </a:xfrm>
          <a:custGeom>
            <a:avLst/>
            <a:gdLst>
              <a:gd name="T0" fmla="*/ 0 w 3420"/>
              <a:gd name="T1" fmla="*/ 223 h 223"/>
              <a:gd name="T2" fmla="*/ 0 w 3420"/>
              <a:gd name="T3" fmla="*/ 0 h 223"/>
              <a:gd name="T4" fmla="*/ 3420 w 3420"/>
              <a:gd name="T5" fmla="*/ 0 h 223"/>
              <a:gd name="T6" fmla="*/ 3420 w 3420"/>
              <a:gd name="T7" fmla="*/ 223 h 223"/>
              <a:gd name="T8" fmla="*/ 0 60000 65536"/>
              <a:gd name="T9" fmla="*/ 0 60000 65536"/>
              <a:gd name="T10" fmla="*/ 0 60000 65536"/>
              <a:gd name="T11" fmla="*/ 0 60000 65536"/>
              <a:gd name="T12" fmla="*/ 0 w 3420"/>
              <a:gd name="T13" fmla="*/ 0 h 223"/>
              <a:gd name="T14" fmla="*/ 3420 w 3420"/>
              <a:gd name="T15" fmla="*/ 223 h 2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20" h="223">
                <a:moveTo>
                  <a:pt x="0" y="223"/>
                </a:moveTo>
                <a:lnTo>
                  <a:pt x="0" y="0"/>
                </a:lnTo>
                <a:lnTo>
                  <a:pt x="3420" y="0"/>
                </a:lnTo>
                <a:lnTo>
                  <a:pt x="3420" y="223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1514475" y="4318000"/>
            <a:ext cx="1588" cy="271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01638" y="5008563"/>
            <a:ext cx="18811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Point Processing</a:t>
            </a:r>
          </a:p>
          <a:p>
            <a:pPr>
              <a:buFontTx/>
              <a:buChar char="•"/>
            </a:pPr>
            <a:r>
              <a:rPr lang="en-US" altLang="en-US" sz="2000"/>
              <a:t> &gt;&gt;</a:t>
            </a:r>
            <a:r>
              <a:rPr lang="en-US" altLang="en-US" sz="2000" i="1"/>
              <a:t>imadjust</a:t>
            </a:r>
          </a:p>
          <a:p>
            <a:pPr>
              <a:buFontTx/>
              <a:buChar char="•"/>
            </a:pPr>
            <a:r>
              <a:rPr lang="en-US" altLang="en-US" sz="2000" i="1"/>
              <a:t> &gt;&gt;histeq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595563" y="5011738"/>
            <a:ext cx="1765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Spatial filtering</a:t>
            </a:r>
          </a:p>
          <a:p>
            <a:pPr>
              <a:buFontTx/>
              <a:buChar char="•"/>
            </a:pPr>
            <a:r>
              <a:rPr lang="en-US" altLang="en-US" sz="2000"/>
              <a:t> &gt;&gt;</a:t>
            </a:r>
            <a:r>
              <a:rPr lang="en-US" altLang="en-US" sz="2000" i="1"/>
              <a:t>filter2</a:t>
            </a: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5383213" y="4375150"/>
            <a:ext cx="11112" cy="311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4884738" y="4673600"/>
            <a:ext cx="14351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/>
              <a:t>Filtering</a:t>
            </a:r>
          </a:p>
          <a:p>
            <a:pPr>
              <a:buFontTx/>
              <a:buChar char="•"/>
            </a:pPr>
            <a:r>
              <a:rPr lang="en-US" altLang="en-US" sz="2000"/>
              <a:t> &gt;&gt;</a:t>
            </a:r>
            <a:r>
              <a:rPr lang="en-US" altLang="en-US" sz="2000" i="1"/>
              <a:t>fft2/ifft2</a:t>
            </a:r>
          </a:p>
          <a:p>
            <a:pPr>
              <a:buFontTx/>
              <a:buChar char="•"/>
            </a:pPr>
            <a:r>
              <a:rPr lang="en-US" altLang="en-US" sz="2000" i="1"/>
              <a:t> &gt;&gt;fftshift</a:t>
            </a:r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H="1">
            <a:off x="7275513" y="3017838"/>
            <a:ext cx="1587" cy="298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6507163" y="3328988"/>
            <a:ext cx="19605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000"/>
              <a:t> Inverse filtering</a:t>
            </a:r>
          </a:p>
          <a:p>
            <a:pPr>
              <a:buFontTx/>
              <a:buChar char="•"/>
            </a:pPr>
            <a:r>
              <a:rPr lang="en-US" altLang="en-US" sz="2000"/>
              <a:t> Wiener filtering</a:t>
            </a:r>
            <a:endParaRPr lang="en-US" altLang="en-US" sz="2000"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07350" cy="1143000"/>
          </a:xfrm>
        </p:spPr>
        <p:txBody>
          <a:bodyPr/>
          <a:lstStyle/>
          <a:p>
            <a:pPr>
              <a:defRPr/>
            </a:pPr>
            <a:r>
              <a:rPr lang="en-US" smtClean="0"/>
              <a:t>Point Processing</a:t>
            </a:r>
            <a:br>
              <a:rPr lang="en-US" smtClean="0"/>
            </a:br>
            <a:r>
              <a:rPr lang="en-US" smtClean="0"/>
              <a:t>(Intensity Transformation)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765425" y="2441575"/>
            <a:ext cx="28241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latin typeface="Arial" panose="020B0604020202020204" pitchFamily="34" charset="0"/>
              </a:rPr>
              <a:t>s(x,y) = T{ r(x,y)}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16063" y="3344863"/>
            <a:ext cx="19129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Transformed</a:t>
            </a:r>
          </a:p>
          <a:p>
            <a:r>
              <a:rPr lang="en-US" altLang="en-US">
                <a:latin typeface="Arial" panose="020B0604020202020204" pitchFamily="34" charset="0"/>
              </a:rPr>
              <a:t>Gray Level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229225" y="3413125"/>
            <a:ext cx="16589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Original</a:t>
            </a:r>
          </a:p>
          <a:p>
            <a:r>
              <a:rPr lang="en-US" altLang="en-US">
                <a:latin typeface="Arial" panose="020B0604020202020204" pitchFamily="34" charset="0"/>
              </a:rPr>
              <a:t>Gray Level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473450" y="4498975"/>
            <a:ext cx="2235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Transformation</a:t>
            </a:r>
          </a:p>
          <a:p>
            <a:r>
              <a:rPr lang="en-US" altLang="en-US">
                <a:latin typeface="Arial" panose="020B0604020202020204" pitchFamily="34" charset="0"/>
              </a:rPr>
              <a:t>Function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>
            <a:off x="2411413" y="2857500"/>
            <a:ext cx="469900" cy="555625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4233863" y="2909888"/>
            <a:ext cx="0" cy="1570037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4608513" y="2901950"/>
            <a:ext cx="1373187" cy="581025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738938" y="5675313"/>
            <a:ext cx="1692275" cy="461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latin typeface="Arial" panose="020B0604020202020204" pitchFamily="34" charset="0"/>
              </a:rPr>
              <a:t>&gt;&gt;imadjust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902325" y="2124075"/>
            <a:ext cx="1557338" cy="1514475"/>
          </a:xfrm>
          <a:prstGeom prst="rect">
            <a:avLst/>
          </a:prstGeom>
          <a:noFill/>
          <a:ln w="9525" cap="rnd">
            <a:solidFill>
              <a:srgbClr val="DDDDDD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736725" y="2189163"/>
            <a:ext cx="1557338" cy="1514475"/>
          </a:xfrm>
          <a:prstGeom prst="rect">
            <a:avLst/>
          </a:prstGeom>
          <a:noFill/>
          <a:ln w="9525" cap="rnd">
            <a:solidFill>
              <a:srgbClr val="DDDDDD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Point Processing</a:t>
            </a:r>
          </a:p>
        </p:txBody>
      </p: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1035050" y="1717675"/>
            <a:ext cx="2759075" cy="2541588"/>
            <a:chOff x="656" y="1791"/>
            <a:chExt cx="1738" cy="1601"/>
          </a:xfrm>
        </p:grpSpPr>
        <p:sp>
          <p:nvSpPr>
            <p:cNvPr id="10272" name="Line 6"/>
            <p:cNvSpPr>
              <a:spLocks noChangeShapeType="1"/>
            </p:cNvSpPr>
            <p:nvPr/>
          </p:nvSpPr>
          <p:spPr bwMode="auto">
            <a:xfrm flipV="1">
              <a:off x="1098" y="1791"/>
              <a:ext cx="0" cy="1404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Line 7"/>
            <p:cNvSpPr>
              <a:spLocks noChangeShapeType="1"/>
            </p:cNvSpPr>
            <p:nvPr/>
          </p:nvSpPr>
          <p:spPr bwMode="auto">
            <a:xfrm>
              <a:off x="891" y="3042"/>
              <a:ext cx="1503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Text Box 8"/>
            <p:cNvSpPr txBox="1">
              <a:spLocks noChangeArrowheads="1"/>
            </p:cNvSpPr>
            <p:nvPr/>
          </p:nvSpPr>
          <p:spPr bwMode="auto">
            <a:xfrm>
              <a:off x="1004" y="316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0275" name="Line 9"/>
            <p:cNvSpPr>
              <a:spLocks noChangeShapeType="1"/>
            </p:cNvSpPr>
            <p:nvPr/>
          </p:nvSpPr>
          <p:spPr bwMode="auto">
            <a:xfrm>
              <a:off x="2070" y="3006"/>
              <a:ext cx="0" cy="135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6" name="Line 10"/>
            <p:cNvSpPr>
              <a:spLocks noChangeShapeType="1"/>
            </p:cNvSpPr>
            <p:nvPr/>
          </p:nvSpPr>
          <p:spPr bwMode="auto">
            <a:xfrm>
              <a:off x="951" y="2085"/>
              <a:ext cx="19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Text Box 11"/>
            <p:cNvSpPr txBox="1">
              <a:spLocks noChangeArrowheads="1"/>
            </p:cNvSpPr>
            <p:nvPr/>
          </p:nvSpPr>
          <p:spPr bwMode="auto">
            <a:xfrm>
              <a:off x="1982" y="3140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latin typeface="Arial" panose="020B0604020202020204" pitchFamily="34" charset="0"/>
                </a:rPr>
                <a:t>L-1</a:t>
              </a:r>
            </a:p>
          </p:txBody>
        </p:sp>
        <p:sp>
          <p:nvSpPr>
            <p:cNvPr id="10278" name="Text Box 12"/>
            <p:cNvSpPr txBox="1">
              <a:spLocks noChangeArrowheads="1"/>
            </p:cNvSpPr>
            <p:nvPr/>
          </p:nvSpPr>
          <p:spPr bwMode="auto">
            <a:xfrm>
              <a:off x="656" y="1976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latin typeface="Arial" panose="020B0604020202020204" pitchFamily="34" charset="0"/>
                </a:rPr>
                <a:t>L-1</a:t>
              </a:r>
            </a:p>
          </p:txBody>
        </p:sp>
        <p:sp>
          <p:nvSpPr>
            <p:cNvPr id="10279" name="Text Box 13"/>
            <p:cNvSpPr txBox="1">
              <a:spLocks noChangeArrowheads="1"/>
            </p:cNvSpPr>
            <p:nvPr/>
          </p:nvSpPr>
          <p:spPr bwMode="auto">
            <a:xfrm>
              <a:off x="713" y="29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0280" name="Line 14"/>
            <p:cNvSpPr>
              <a:spLocks noChangeShapeType="1"/>
            </p:cNvSpPr>
            <p:nvPr/>
          </p:nvSpPr>
          <p:spPr bwMode="auto">
            <a:xfrm>
              <a:off x="1098" y="2079"/>
              <a:ext cx="981" cy="963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6" name="Line 15"/>
          <p:cNvSpPr>
            <a:spLocks noChangeShapeType="1"/>
          </p:cNvSpPr>
          <p:nvPr/>
        </p:nvSpPr>
        <p:spPr bwMode="auto">
          <a:xfrm flipV="1">
            <a:off x="5902325" y="1666875"/>
            <a:ext cx="0" cy="222885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Line 16"/>
          <p:cNvSpPr>
            <a:spLocks noChangeShapeType="1"/>
          </p:cNvSpPr>
          <p:nvPr/>
        </p:nvSpPr>
        <p:spPr bwMode="auto">
          <a:xfrm>
            <a:off x="5573713" y="3652838"/>
            <a:ext cx="2386012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Text Box 17"/>
          <p:cNvSpPr txBox="1">
            <a:spLocks noChangeArrowheads="1"/>
          </p:cNvSpPr>
          <p:nvPr/>
        </p:nvSpPr>
        <p:spPr bwMode="auto">
          <a:xfrm>
            <a:off x="5753100" y="38417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0249" name="Line 18"/>
          <p:cNvSpPr>
            <a:spLocks noChangeShapeType="1"/>
          </p:cNvSpPr>
          <p:nvPr/>
        </p:nvSpPr>
        <p:spPr bwMode="auto">
          <a:xfrm>
            <a:off x="7445375" y="3595688"/>
            <a:ext cx="0" cy="214312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9"/>
          <p:cNvSpPr>
            <a:spLocks noChangeShapeType="1"/>
          </p:cNvSpPr>
          <p:nvPr/>
        </p:nvSpPr>
        <p:spPr bwMode="auto">
          <a:xfrm>
            <a:off x="5668963" y="2133600"/>
            <a:ext cx="314325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Text Box 20"/>
          <p:cNvSpPr txBox="1">
            <a:spLocks noChangeArrowheads="1"/>
          </p:cNvSpPr>
          <p:nvPr/>
        </p:nvSpPr>
        <p:spPr bwMode="auto">
          <a:xfrm>
            <a:off x="7305675" y="380841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L-1</a:t>
            </a:r>
          </a:p>
        </p:txBody>
      </p:sp>
      <p:sp>
        <p:nvSpPr>
          <p:cNvPr id="10252" name="Text Box 21"/>
          <p:cNvSpPr txBox="1">
            <a:spLocks noChangeArrowheads="1"/>
          </p:cNvSpPr>
          <p:nvPr/>
        </p:nvSpPr>
        <p:spPr bwMode="auto">
          <a:xfrm>
            <a:off x="5200650" y="1960563"/>
            <a:ext cx="514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L-1</a:t>
            </a:r>
          </a:p>
        </p:txBody>
      </p:sp>
      <p:sp>
        <p:nvSpPr>
          <p:cNvPr id="10253" name="Text Box 22"/>
          <p:cNvSpPr txBox="1">
            <a:spLocks noChangeArrowheads="1"/>
          </p:cNvSpPr>
          <p:nvPr/>
        </p:nvSpPr>
        <p:spPr bwMode="auto">
          <a:xfrm>
            <a:off x="5291138" y="34512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10254" name="Freeform 23"/>
          <p:cNvSpPr>
            <a:spLocks/>
          </p:cNvSpPr>
          <p:nvPr/>
        </p:nvSpPr>
        <p:spPr bwMode="auto">
          <a:xfrm>
            <a:off x="5921375" y="2600325"/>
            <a:ext cx="1585913" cy="757238"/>
          </a:xfrm>
          <a:custGeom>
            <a:avLst/>
            <a:gdLst>
              <a:gd name="T0" fmla="*/ 0 w 999"/>
              <a:gd name="T1" fmla="*/ 477 h 477"/>
              <a:gd name="T2" fmla="*/ 252 w 999"/>
              <a:gd name="T3" fmla="*/ 477 h 477"/>
              <a:gd name="T4" fmla="*/ 612 w 999"/>
              <a:gd name="T5" fmla="*/ 0 h 477"/>
              <a:gd name="T6" fmla="*/ 999 w 999"/>
              <a:gd name="T7" fmla="*/ 0 h 477"/>
              <a:gd name="T8" fmla="*/ 0 60000 65536"/>
              <a:gd name="T9" fmla="*/ 0 60000 65536"/>
              <a:gd name="T10" fmla="*/ 0 60000 65536"/>
              <a:gd name="T11" fmla="*/ 0 60000 65536"/>
              <a:gd name="T12" fmla="*/ 0 w 999"/>
              <a:gd name="T13" fmla="*/ 0 h 477"/>
              <a:gd name="T14" fmla="*/ 999 w 999"/>
              <a:gd name="T15" fmla="*/ 477 h 4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9" h="477">
                <a:moveTo>
                  <a:pt x="0" y="477"/>
                </a:moveTo>
                <a:lnTo>
                  <a:pt x="252" y="477"/>
                </a:lnTo>
                <a:lnTo>
                  <a:pt x="612" y="0"/>
                </a:lnTo>
                <a:lnTo>
                  <a:pt x="999" y="0"/>
                </a:lnTo>
              </a:path>
            </a:pathLst>
          </a:cu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55" name="Text Box 24"/>
          <p:cNvSpPr txBox="1">
            <a:spLocks noChangeArrowheads="1"/>
          </p:cNvSpPr>
          <p:nvPr/>
        </p:nvSpPr>
        <p:spPr bwMode="auto">
          <a:xfrm>
            <a:off x="2335213" y="3783013"/>
            <a:ext cx="27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10256" name="Text Box 25"/>
          <p:cNvSpPr txBox="1">
            <a:spLocks noChangeArrowheads="1"/>
          </p:cNvSpPr>
          <p:nvPr/>
        </p:nvSpPr>
        <p:spPr bwMode="auto">
          <a:xfrm>
            <a:off x="1330325" y="2692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0257" name="Text Box 26"/>
          <p:cNvSpPr txBox="1">
            <a:spLocks noChangeArrowheads="1"/>
          </p:cNvSpPr>
          <p:nvPr/>
        </p:nvSpPr>
        <p:spPr bwMode="auto">
          <a:xfrm>
            <a:off x="6515100" y="3632200"/>
            <a:ext cx="27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10258" name="Text Box 27"/>
          <p:cNvSpPr txBox="1">
            <a:spLocks noChangeArrowheads="1"/>
          </p:cNvSpPr>
          <p:nvPr/>
        </p:nvSpPr>
        <p:spPr bwMode="auto">
          <a:xfrm>
            <a:off x="5614988" y="27892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10259" name="Line 28"/>
          <p:cNvSpPr>
            <a:spLocks noChangeShapeType="1"/>
          </p:cNvSpPr>
          <p:nvPr/>
        </p:nvSpPr>
        <p:spPr bwMode="auto">
          <a:xfrm>
            <a:off x="6340475" y="3348038"/>
            <a:ext cx="0" cy="500062"/>
          </a:xfrm>
          <a:prstGeom prst="line">
            <a:avLst/>
          </a:prstGeom>
          <a:noFill/>
          <a:ln w="12700" cap="rnd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Line 29"/>
          <p:cNvSpPr>
            <a:spLocks noChangeShapeType="1"/>
          </p:cNvSpPr>
          <p:nvPr/>
        </p:nvSpPr>
        <p:spPr bwMode="auto">
          <a:xfrm>
            <a:off x="6907213" y="2614613"/>
            <a:ext cx="0" cy="1214437"/>
          </a:xfrm>
          <a:prstGeom prst="line">
            <a:avLst/>
          </a:prstGeom>
          <a:noFill/>
          <a:ln w="12700" cap="rnd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Line 30"/>
          <p:cNvSpPr>
            <a:spLocks noChangeShapeType="1"/>
          </p:cNvSpPr>
          <p:nvPr/>
        </p:nvSpPr>
        <p:spPr bwMode="auto">
          <a:xfrm>
            <a:off x="5602288" y="2595563"/>
            <a:ext cx="1257300" cy="0"/>
          </a:xfrm>
          <a:prstGeom prst="line">
            <a:avLst/>
          </a:prstGeom>
          <a:noFill/>
          <a:ln w="12700" cap="rnd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Text Box 31"/>
          <p:cNvSpPr txBox="1">
            <a:spLocks noChangeArrowheads="1"/>
          </p:cNvSpPr>
          <p:nvPr/>
        </p:nvSpPr>
        <p:spPr bwMode="auto">
          <a:xfrm>
            <a:off x="6191250" y="3765550"/>
            <a:ext cx="415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r</a:t>
            </a:r>
            <a:r>
              <a:rPr lang="en-US" altLang="en-US" sz="1800" baseline="-250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263" name="Text Box 32"/>
          <p:cNvSpPr txBox="1">
            <a:spLocks noChangeArrowheads="1"/>
          </p:cNvSpPr>
          <p:nvPr/>
        </p:nvSpPr>
        <p:spPr bwMode="auto">
          <a:xfrm>
            <a:off x="6815138" y="3775075"/>
            <a:ext cx="415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r</a:t>
            </a:r>
            <a:r>
              <a:rPr lang="en-US" altLang="en-US" sz="1800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264" name="Text Box 33"/>
          <p:cNvSpPr txBox="1">
            <a:spLocks noChangeArrowheads="1"/>
          </p:cNvSpPr>
          <p:nvPr/>
        </p:nvSpPr>
        <p:spPr bwMode="auto">
          <a:xfrm>
            <a:off x="5529263" y="3132138"/>
            <a:ext cx="415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s</a:t>
            </a:r>
            <a:r>
              <a:rPr lang="en-US" altLang="en-US" sz="1800" baseline="-250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265" name="Text Box 34"/>
          <p:cNvSpPr txBox="1">
            <a:spLocks noChangeArrowheads="1"/>
          </p:cNvSpPr>
          <p:nvPr/>
        </p:nvSpPr>
        <p:spPr bwMode="auto">
          <a:xfrm>
            <a:off x="5310188" y="2398713"/>
            <a:ext cx="415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s</a:t>
            </a:r>
            <a:r>
              <a:rPr lang="en-US" altLang="en-US" sz="1800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266" name="Text Box 35"/>
          <p:cNvSpPr txBox="1">
            <a:spLocks noChangeArrowheads="1"/>
          </p:cNvSpPr>
          <p:nvPr/>
        </p:nvSpPr>
        <p:spPr bwMode="auto">
          <a:xfrm>
            <a:off x="6310313" y="2670175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10267" name="Text Box 36"/>
          <p:cNvSpPr txBox="1">
            <a:spLocks noChangeArrowheads="1"/>
          </p:cNvSpPr>
          <p:nvPr/>
        </p:nvSpPr>
        <p:spPr bwMode="auto">
          <a:xfrm>
            <a:off x="7112000" y="6089650"/>
            <a:ext cx="1438275" cy="4000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i="1">
                <a:latin typeface="Arial" panose="020B0604020202020204" pitchFamily="34" charset="0"/>
              </a:rPr>
              <a:t>&gt;&gt;imadjust</a:t>
            </a:r>
          </a:p>
        </p:txBody>
      </p:sp>
      <p:pic>
        <p:nvPicPr>
          <p:cNvPr id="10268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4389438"/>
            <a:ext cx="2160588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4408488"/>
            <a:ext cx="1041400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4144963"/>
            <a:ext cx="1782762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4241800"/>
            <a:ext cx="96837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Image Histogram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351088" y="1906588"/>
          <a:ext cx="43815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4" imgW="4381200" imgH="2082600" progId="Equation.3">
                  <p:embed/>
                </p:oleObj>
              </mc:Choice>
              <mc:Fallback>
                <p:oleObj name="Equation" r:id="rId4" imgW="4381200" imgH="20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1906588"/>
                        <a:ext cx="4381500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434263" y="5973763"/>
            <a:ext cx="1347787" cy="461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latin typeface="Arial" panose="020B0604020202020204" pitchFamily="34" charset="0"/>
              </a:rPr>
              <a:t>&gt;&gt;imhist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Histogram Equalization</a:t>
            </a:r>
            <a:br>
              <a:rPr lang="en-US" smtClean="0"/>
            </a:br>
            <a:r>
              <a:rPr lang="en-US" smtClean="0"/>
              <a:t>(Balancing)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806575" y="1946275"/>
          <a:ext cx="5384800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4" imgW="5384520" imgH="3060360" progId="Equation.3">
                  <p:embed/>
                </p:oleObj>
              </mc:Choice>
              <mc:Fallback>
                <p:oleObj name="Equation" r:id="rId4" imgW="5384520" imgH="30603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6575" y="1946275"/>
                        <a:ext cx="5384800" cy="306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370763" y="5986463"/>
            <a:ext cx="1365250" cy="4619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latin typeface="Arial" panose="020B0604020202020204" pitchFamily="34" charset="0"/>
              </a:rPr>
              <a:t>&gt;&gt;histeq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FFFFCC"/>
      </a:dk2>
      <a:lt2>
        <a:srgbClr val="000000"/>
      </a:lt2>
      <a:accent1>
        <a:srgbClr val="FF9900"/>
      </a:accent1>
      <a:accent2>
        <a:srgbClr val="00FFFF"/>
      </a:accent2>
      <a:accent3>
        <a:srgbClr val="FFFFFF"/>
      </a:accent3>
      <a:accent4>
        <a:srgbClr val="000000"/>
      </a:accent4>
      <a:accent5>
        <a:srgbClr val="FFCAAA"/>
      </a:accent5>
      <a:accent6>
        <a:srgbClr val="00E7E7"/>
      </a:accent6>
      <a:hlink>
        <a:srgbClr val="003366"/>
      </a:hlink>
      <a:folHlink>
        <a:srgbClr val="00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294</Words>
  <Application>Microsoft Office PowerPoint</Application>
  <PresentationFormat>On-screen Show (4:3)</PresentationFormat>
  <Paragraphs>148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Symbol</vt:lpstr>
      <vt:lpstr>Times New Roman</vt:lpstr>
      <vt:lpstr>Default Design</vt:lpstr>
      <vt:lpstr>MS Org Chart</vt:lpstr>
      <vt:lpstr>Equation</vt:lpstr>
      <vt:lpstr>Digital Image Processing  ECE.09.452/ECE.09.552  </vt:lpstr>
      <vt:lpstr>Plan</vt:lpstr>
      <vt:lpstr>DIP: Details</vt:lpstr>
      <vt:lpstr>Recall: Sampling &amp; Quantization</vt:lpstr>
      <vt:lpstr>Image Preprocessing</vt:lpstr>
      <vt:lpstr>Point Processing (Intensity Transformation)</vt:lpstr>
      <vt:lpstr>Point Processing</vt:lpstr>
      <vt:lpstr>Image Histogram</vt:lpstr>
      <vt:lpstr>Histogram Equalization (Balancing)</vt:lpstr>
      <vt:lpstr>Pixel Connectivity</vt:lpstr>
      <vt:lpstr>Labeling of Connected Components</vt:lpstr>
      <vt:lpstr>Image Preprocessing</vt:lpstr>
      <vt:lpstr>Lab 1: Pixel Operations</vt:lpstr>
      <vt:lpstr>Summary</vt:lpstr>
    </vt:vector>
  </TitlesOfParts>
  <Company>Rowan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Image Processing Lecture</dc:title>
  <dc:creator>Shreekanth Mandayam</dc:creator>
  <cp:lastModifiedBy>Mandayam, Shreekanth A.</cp:lastModifiedBy>
  <cp:revision>168</cp:revision>
  <cp:lastPrinted>2000-01-17T19:27:52Z</cp:lastPrinted>
  <dcterms:created xsi:type="dcterms:W3CDTF">1998-09-21T19:15:22Z</dcterms:created>
  <dcterms:modified xsi:type="dcterms:W3CDTF">2020-01-30T17:13:15Z</dcterms:modified>
</cp:coreProperties>
</file>