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35" r:id="rId2"/>
    <p:sldId id="286" r:id="rId3"/>
    <p:sldId id="321" r:id="rId4"/>
    <p:sldId id="313" r:id="rId5"/>
    <p:sldId id="314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6" r:id="rId17"/>
    <p:sldId id="295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0000"/>
    <a:srgbClr val="CC3300"/>
    <a:srgbClr val="0000FF"/>
    <a:srgbClr val="003399"/>
    <a:srgbClr val="009900"/>
    <a:srgbClr val="EB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napToGrid="0">
      <p:cViewPr varScale="1">
        <p:scale>
          <a:sx n="105" d="100"/>
          <a:sy n="105" d="100"/>
        </p:scale>
        <p:origin x="14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1698" y="-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209A49-31E9-48B0-A2D2-502A53A20C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1F29A6-0A62-41C2-92C7-C0E95A25FD3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6024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757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289" indent="-291265" defTabSz="941757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5060" indent="-233012" defTabSz="941757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1084" indent="-233012" defTabSz="941757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7108" indent="-233012" defTabSz="941757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3132" indent="-233012" defTabSz="9417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9156" indent="-233012" defTabSz="9417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5180" indent="-233012" defTabSz="9417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1204" indent="-233012" defTabSz="9417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1BE0693-DEC6-43E9-ACB8-44C10C5581CB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166496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3B7C26-7A2D-40DE-8C0F-CBF32A479991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F6EE1D1-00D7-4625-B41B-C777036E50BD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4C9D629-31D1-41C1-AA9A-735C88D05F4B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B3EE5B-58B0-412D-8651-D40DD219833D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D68977C-8016-4A8B-896D-D1C681D7E67C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015CF71-8D9F-43E7-8F8F-C0E05A605820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27AAE35-03FE-4B05-9CB7-7B9F95316A25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04936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7689804-E7AA-4C2E-AA58-A4B24015C7A2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AC18001-B709-42DA-9100-DE4AEF7A1DE1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3FB6A7A-E90D-4539-8858-AB282D43AF07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13A386C-3A9C-4959-B13A-DFC1DCCD45EB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E517D1D-A9D9-4ECE-A2F5-5ABA6193C089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FEAE80-B2B0-49B7-A121-4EC50EFFE428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24DF9F1-6416-4257-8153-D81FF8EF6EB2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813BE50-C266-429F-90F6-7B79B9AE9677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5C060AC-602C-4B0B-80BB-EEAEAA29514A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FF0E6F-C74A-49F4-80AB-1104E82EF4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10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E01EC-4F05-449E-8B8D-A3690DB66E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051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7779DF-A7DA-414E-B9E5-89768994AB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215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4314B3-F0DF-4B51-A071-CA659771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6155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59D1A4-9750-499B-8494-028D7EAE41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11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9197C5-BA85-4AF2-A56D-F489600E75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268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062C02-ECD8-446A-A3A1-D30987F0FA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3336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8A232B-0E44-48D0-A8B4-74DB9A43FD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81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E4C93-80DA-45B4-80F6-FED4E1174D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9405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288028-0D69-4F1D-A5AC-1A771B0158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03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2526B6-DEAF-4459-A964-E5734A9860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84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001232E-8249-450C-86FD-C8DBD8AAF73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96863" y="296863"/>
            <a:ext cx="8550275" cy="62865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rgbClr val="800000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288088" y="0"/>
            <a:ext cx="2711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>
                <a:solidFill>
                  <a:schemeClr val="bg2"/>
                </a:solidFill>
              </a:rPr>
              <a:t>S. Mandayam/ DIP/ECE Dept./Rowan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rowan.edu/~shreek/fall19/ecomms/demos/dft.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ngineering.rowan.edu/~shreek/fall01/dip/lab1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users.rowan.edu/~shreek/spring20/dip/labs/lab2.html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5325" y="422275"/>
            <a:ext cx="7772400" cy="24622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Digital Image Processing</a:t>
            </a:r>
            <a:br>
              <a:rPr lang="en-US" dirty="0" smtClean="0"/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ECE.09.452/ECE.09.552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62088" y="4257675"/>
            <a:ext cx="6400800" cy="1752600"/>
          </a:xfrm>
        </p:spPr>
        <p:txBody>
          <a:bodyPr/>
          <a:lstStyle/>
          <a:p>
            <a:r>
              <a:rPr lang="en-US" altLang="en-US" dirty="0" smtClean="0"/>
              <a:t>Dr. Shreekanth </a:t>
            </a:r>
            <a:r>
              <a:rPr lang="en-US" altLang="en-US" dirty="0" err="1" smtClean="0"/>
              <a:t>Mandayam</a:t>
            </a:r>
            <a:endParaRPr lang="en-US" altLang="en-US" dirty="0" smtClean="0"/>
          </a:p>
          <a:p>
            <a:r>
              <a:rPr lang="en-US" altLang="en-US" sz="2000" dirty="0" smtClean="0"/>
              <a:t>Electrical &amp; Computer Engineering</a:t>
            </a:r>
          </a:p>
          <a:p>
            <a:r>
              <a:rPr lang="en-US" altLang="en-US" sz="2000" dirty="0" smtClean="0"/>
              <a:t>Rowan University</a:t>
            </a:r>
          </a:p>
          <a:p>
            <a:endParaRPr lang="en-US" altLang="en-US" dirty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49135" y="260330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Spectral </a:t>
            </a:r>
            <a:r>
              <a:rPr lang="en-US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Filtering</a:t>
            </a:r>
            <a:endParaRPr lang="en-US" sz="32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360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57213"/>
          </a:xfrm>
        </p:spPr>
        <p:txBody>
          <a:bodyPr/>
          <a:lstStyle/>
          <a:p>
            <a:pPr>
              <a:defRPr/>
            </a:pPr>
            <a:r>
              <a:rPr lang="en-US" smtClean="0"/>
              <a:t>DFT Properties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3" y="1368425"/>
            <a:ext cx="7772400" cy="4114800"/>
          </a:xfrm>
        </p:spPr>
        <p:txBody>
          <a:bodyPr/>
          <a:lstStyle/>
          <a:p>
            <a:r>
              <a:rPr lang="en-US" altLang="en-US" sz="2400" b="0" smtClean="0"/>
              <a:t>DFT is periodic</a:t>
            </a:r>
          </a:p>
          <a:p>
            <a:pPr algn="ctr">
              <a:buFontTx/>
              <a:buNone/>
            </a:pPr>
            <a:r>
              <a:rPr lang="en-US" altLang="en-US" sz="2400" b="0" smtClean="0"/>
              <a:t>X[n] = X[n+N] = X[n+2N] = ………</a:t>
            </a:r>
          </a:p>
          <a:p>
            <a:pPr algn="ctr">
              <a:buFontTx/>
              <a:buNone/>
            </a:pPr>
            <a:endParaRPr lang="en-US" altLang="en-US" sz="2400" b="0" smtClean="0"/>
          </a:p>
          <a:p>
            <a:r>
              <a:rPr lang="en-US" altLang="en-US" sz="2400" b="0" smtClean="0"/>
              <a:t>I-DFT is also periodic!</a:t>
            </a:r>
          </a:p>
          <a:p>
            <a:pPr algn="ctr">
              <a:buFontTx/>
              <a:buNone/>
            </a:pPr>
            <a:r>
              <a:rPr lang="en-US" altLang="en-US" sz="2400" b="0" smtClean="0"/>
              <a:t>x[k] = x[k+N]  = x[k+2N] = ……….</a:t>
            </a:r>
          </a:p>
          <a:p>
            <a:endParaRPr lang="en-US" altLang="en-US" sz="2400" b="0" smtClean="0"/>
          </a:p>
          <a:p>
            <a:r>
              <a:rPr lang="en-US" altLang="en-US" sz="2400" b="0" smtClean="0"/>
              <a:t>Where are the “low” and “high” frequencies on the DFT spectrum?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2435225" y="4764088"/>
            <a:ext cx="4435475" cy="1428750"/>
            <a:chOff x="1534" y="3001"/>
            <a:chExt cx="2794" cy="900"/>
          </a:xfrm>
        </p:grpSpPr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>
              <a:off x="1637" y="3227"/>
              <a:ext cx="2673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>
              <a:off x="1655" y="3666"/>
              <a:ext cx="2673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>
              <a:off x="1878" y="3104"/>
              <a:ext cx="0" cy="779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3813" y="3122"/>
              <a:ext cx="0" cy="779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1534" y="3001"/>
              <a:ext cx="26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/>
                <a:t>n=0                               N/2                   n=N</a:t>
              </a:r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1543" y="3447"/>
              <a:ext cx="27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/>
                <a:t>f=0                               f</a:t>
              </a:r>
              <a:r>
                <a:rPr lang="en-US" altLang="en-US" sz="1800" baseline="-25000"/>
                <a:t>s</a:t>
              </a:r>
              <a:r>
                <a:rPr lang="en-US" altLang="en-US" sz="1800"/>
                <a:t>/2                    f = f</a:t>
              </a:r>
              <a:r>
                <a:rPr lang="en-US" altLang="en-US" sz="1800" baseline="-25000"/>
                <a:t>s</a:t>
              </a:r>
              <a:r>
                <a:rPr lang="en-US" altLang="en-US" sz="1800"/>
                <a:t> </a:t>
              </a:r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>
              <a:off x="2887" y="3113"/>
              <a:ext cx="0" cy="779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09613" y="485775"/>
            <a:ext cx="7772400" cy="771525"/>
          </a:xfrm>
        </p:spPr>
        <p:txBody>
          <a:bodyPr/>
          <a:lstStyle/>
          <a:p>
            <a:pPr>
              <a:defRPr/>
            </a:pPr>
            <a:r>
              <a:rPr lang="en-US" smtClean="0"/>
              <a:t>1-D FFT Demo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7918450" y="5918200"/>
            <a:ext cx="8016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Arial" panose="020B0604020202020204" pitchFamily="34" charset="0"/>
              </a:rPr>
              <a:t>&gt;&gt;fft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068388" y="1912938"/>
            <a:ext cx="6621716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latin typeface="Arial" panose="020B0604020202020204" pitchFamily="34" charset="0"/>
                <a:hlinkClick r:id="rId3"/>
              </a:rPr>
              <a:t>http</a:t>
            </a:r>
            <a:r>
              <a:rPr lang="en-US" altLang="en-US" dirty="0" smtClean="0">
                <a:latin typeface="Arial" panose="020B0604020202020204" pitchFamily="34" charset="0"/>
                <a:hlinkClick r:id="rId3"/>
              </a:rPr>
              <a:t>://users.rowan.edu</a:t>
            </a:r>
            <a:r>
              <a:rPr lang="en-US" altLang="en-US" dirty="0">
                <a:latin typeface="Arial" panose="020B0604020202020204" pitchFamily="34" charset="0"/>
                <a:hlinkClick r:id="rId3"/>
              </a:rPr>
              <a:t>/~</a:t>
            </a:r>
            <a:r>
              <a:rPr lang="en-US" altLang="en-US" dirty="0" smtClean="0">
                <a:latin typeface="Arial" panose="020B0604020202020204" pitchFamily="34" charset="0"/>
                <a:hlinkClick r:id="rId3"/>
              </a:rPr>
              <a:t>shreek/fall19/ecomms/demos/dft.m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779463" y="2771775"/>
            <a:ext cx="7273925" cy="3735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title"/>
          </p:nvPr>
        </p:nvSpPr>
        <p:spPr>
          <a:xfrm>
            <a:off x="438150" y="609600"/>
            <a:ext cx="8378825" cy="796925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2-D Continuous Fourier Transform</a:t>
            </a:r>
          </a:p>
        </p:txBody>
      </p:sp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950" y="3167063"/>
            <a:ext cx="1192213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838" y="3152775"/>
            <a:ext cx="11811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8" y="4945063"/>
            <a:ext cx="1204912" cy="120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650" y="4884738"/>
            <a:ext cx="1217613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2" name="Object 8"/>
          <p:cNvGraphicFramePr>
            <a:graphicFrameLocks noChangeAspect="1"/>
          </p:cNvGraphicFramePr>
          <p:nvPr/>
        </p:nvGraphicFramePr>
        <p:xfrm>
          <a:off x="2020888" y="1457325"/>
          <a:ext cx="52197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8" imgW="5219640" imgH="939600" progId="Equation.3">
                  <p:embed/>
                </p:oleObj>
              </mc:Choice>
              <mc:Fallback>
                <p:oleObj name="Equation" r:id="rId8" imgW="5219640" imgH="939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0888" y="1457325"/>
                        <a:ext cx="52197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071563" y="4160838"/>
            <a:ext cx="12366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Spatial</a:t>
            </a:r>
          </a:p>
          <a:p>
            <a:r>
              <a:rPr lang="en-US" altLang="en-US">
                <a:latin typeface="Arial" panose="020B0604020202020204" pitchFamily="34" charset="0"/>
              </a:rPr>
              <a:t>Domain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319838" y="3994150"/>
            <a:ext cx="1625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Spatial</a:t>
            </a:r>
          </a:p>
          <a:p>
            <a:r>
              <a:rPr lang="en-US" altLang="en-US">
                <a:latin typeface="Arial" panose="020B0604020202020204" pitchFamily="34" charset="0"/>
              </a:rPr>
              <a:t>Frequency</a:t>
            </a:r>
          </a:p>
          <a:p>
            <a:r>
              <a:rPr lang="en-US" altLang="en-US">
                <a:latin typeface="Arial" panose="020B0604020202020204" pitchFamily="34" charset="0"/>
              </a:rPr>
              <a:t>Domain</a:t>
            </a: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3822700" y="3933825"/>
            <a:ext cx="841375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3840163" y="5484813"/>
            <a:ext cx="841375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33" name="Group 13"/>
          <p:cNvGrpSpPr>
            <a:grpSpLocks/>
          </p:cNvGrpSpPr>
          <p:nvPr/>
        </p:nvGrpSpPr>
        <p:grpSpPr bwMode="auto">
          <a:xfrm>
            <a:off x="4379913" y="2727325"/>
            <a:ext cx="1377950" cy="1204913"/>
            <a:chOff x="1274" y="1736"/>
            <a:chExt cx="868" cy="759"/>
          </a:xfrm>
        </p:grpSpPr>
        <p:sp>
          <p:nvSpPr>
            <p:cNvPr id="5139" name="Line 14"/>
            <p:cNvSpPr>
              <a:spLocks noChangeShapeType="1"/>
            </p:cNvSpPr>
            <p:nvPr/>
          </p:nvSpPr>
          <p:spPr bwMode="auto">
            <a:xfrm>
              <a:off x="1467" y="1926"/>
              <a:ext cx="0" cy="3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15"/>
            <p:cNvSpPr>
              <a:spLocks noChangeShapeType="1"/>
            </p:cNvSpPr>
            <p:nvPr/>
          </p:nvSpPr>
          <p:spPr bwMode="auto">
            <a:xfrm>
              <a:off x="1467" y="1917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Text Box 16"/>
            <p:cNvSpPr txBox="1">
              <a:spLocks noChangeArrowheads="1"/>
            </p:cNvSpPr>
            <p:nvPr/>
          </p:nvSpPr>
          <p:spPr bwMode="auto">
            <a:xfrm>
              <a:off x="1274" y="220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Arial" panose="020B0604020202020204" pitchFamily="34" charset="0"/>
                </a:rPr>
                <a:t>v</a:t>
              </a:r>
            </a:p>
          </p:txBody>
        </p:sp>
        <p:sp>
          <p:nvSpPr>
            <p:cNvPr id="5142" name="Text Box 17"/>
            <p:cNvSpPr txBox="1">
              <a:spLocks noChangeArrowheads="1"/>
            </p:cNvSpPr>
            <p:nvPr/>
          </p:nvSpPr>
          <p:spPr bwMode="auto">
            <a:xfrm>
              <a:off x="1919" y="173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Arial" panose="020B0604020202020204" pitchFamily="34" charset="0"/>
                </a:rPr>
                <a:t>u</a:t>
              </a:r>
            </a:p>
          </p:txBody>
        </p:sp>
      </p:grpSp>
      <p:grpSp>
        <p:nvGrpSpPr>
          <p:cNvPr id="5134" name="Group 18"/>
          <p:cNvGrpSpPr>
            <a:grpSpLocks/>
          </p:cNvGrpSpPr>
          <p:nvPr/>
        </p:nvGrpSpPr>
        <p:grpSpPr bwMode="auto">
          <a:xfrm>
            <a:off x="2060575" y="2751138"/>
            <a:ext cx="1360488" cy="1204912"/>
            <a:chOff x="1274" y="1736"/>
            <a:chExt cx="857" cy="759"/>
          </a:xfrm>
        </p:grpSpPr>
        <p:sp>
          <p:nvSpPr>
            <p:cNvPr id="5135" name="Line 19"/>
            <p:cNvSpPr>
              <a:spLocks noChangeShapeType="1"/>
            </p:cNvSpPr>
            <p:nvPr/>
          </p:nvSpPr>
          <p:spPr bwMode="auto">
            <a:xfrm>
              <a:off x="1467" y="1926"/>
              <a:ext cx="0" cy="3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20"/>
            <p:cNvSpPr>
              <a:spLocks noChangeShapeType="1"/>
            </p:cNvSpPr>
            <p:nvPr/>
          </p:nvSpPr>
          <p:spPr bwMode="auto">
            <a:xfrm>
              <a:off x="1467" y="1917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Text Box 21"/>
            <p:cNvSpPr txBox="1">
              <a:spLocks noChangeArrowheads="1"/>
            </p:cNvSpPr>
            <p:nvPr/>
          </p:nvSpPr>
          <p:spPr bwMode="auto">
            <a:xfrm>
              <a:off x="1274" y="220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Arial" panose="020B0604020202020204" pitchFamily="34" charset="0"/>
                </a:rPr>
                <a:t>y</a:t>
              </a:r>
            </a:p>
          </p:txBody>
        </p:sp>
        <p:sp>
          <p:nvSpPr>
            <p:cNvPr id="5138" name="Text Box 22"/>
            <p:cNvSpPr txBox="1">
              <a:spLocks noChangeArrowheads="1"/>
            </p:cNvSpPr>
            <p:nvPr/>
          </p:nvSpPr>
          <p:spPr bwMode="auto">
            <a:xfrm>
              <a:off x="1919" y="1736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Arial" panose="020B0604020202020204" pitchFamily="34" charset="0"/>
                </a:rPr>
                <a:t>x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609600"/>
            <a:ext cx="8378825" cy="796925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2-D Discrete Fourier Transform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1785938" y="1601788"/>
          <a:ext cx="5524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4" imgW="5524200" imgH="888840" progId="Equation.3">
                  <p:embed/>
                </p:oleObj>
              </mc:Choice>
              <mc:Fallback>
                <p:oleObj name="Equation" r:id="rId4" imgW="5524200" imgH="8888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1601788"/>
                        <a:ext cx="55245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81913" y="5705475"/>
            <a:ext cx="1039812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Arial" panose="020B0604020202020204" pitchFamily="34" charset="0"/>
              </a:rPr>
              <a:t>&gt;&gt;fft2</a:t>
            </a:r>
          </a:p>
          <a:p>
            <a:r>
              <a:rPr lang="en-US" altLang="en-US" i="1">
                <a:latin typeface="Arial" panose="020B0604020202020204" pitchFamily="34" charset="0"/>
              </a:rPr>
              <a:t>&gt;&gt;ifft2</a:t>
            </a:r>
          </a:p>
        </p:txBody>
      </p:sp>
      <p:grpSp>
        <p:nvGrpSpPr>
          <p:cNvPr id="6149" name="Group 5"/>
          <p:cNvGrpSpPr>
            <a:grpSpLocks/>
          </p:cNvGrpSpPr>
          <p:nvPr/>
        </p:nvGrpSpPr>
        <p:grpSpPr bwMode="auto">
          <a:xfrm>
            <a:off x="2071688" y="2627313"/>
            <a:ext cx="4676775" cy="3890962"/>
            <a:chOff x="1380" y="1214"/>
            <a:chExt cx="2946" cy="2451"/>
          </a:xfrm>
        </p:grpSpPr>
        <p:sp>
          <p:nvSpPr>
            <p:cNvPr id="6150" name="Line 6"/>
            <p:cNvSpPr>
              <a:spLocks noChangeShapeType="1"/>
            </p:cNvSpPr>
            <p:nvPr/>
          </p:nvSpPr>
          <p:spPr bwMode="auto">
            <a:xfrm>
              <a:off x="1761" y="2430"/>
              <a:ext cx="2239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>
              <a:off x="2844" y="1359"/>
              <a:ext cx="0" cy="2142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Line 8"/>
            <p:cNvSpPr>
              <a:spLocks noChangeShapeType="1"/>
            </p:cNvSpPr>
            <p:nvPr/>
          </p:nvSpPr>
          <p:spPr bwMode="auto">
            <a:xfrm>
              <a:off x="1839" y="1260"/>
              <a:ext cx="0" cy="2232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>
              <a:off x="3840" y="1329"/>
              <a:ext cx="0" cy="2142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1437" y="1554"/>
              <a:ext cx="2889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1380" y="3288"/>
              <a:ext cx="2889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1836" y="1566"/>
              <a:ext cx="2007" cy="1728"/>
            </a:xfrm>
            <a:prstGeom prst="rect">
              <a:avLst/>
            </a:prstGeom>
            <a:noFill/>
            <a:ln w="57150">
              <a:solidFill>
                <a:srgbClr val="96969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57" name="Text Box 13"/>
            <p:cNvSpPr txBox="1">
              <a:spLocks noChangeArrowheads="1"/>
            </p:cNvSpPr>
            <p:nvPr/>
          </p:nvSpPr>
          <p:spPr bwMode="auto">
            <a:xfrm>
              <a:off x="1812" y="1214"/>
              <a:ext cx="24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>
                  <a:latin typeface="Arial" panose="020B0604020202020204" pitchFamily="34" charset="0"/>
                </a:rPr>
                <a:t>u=0             u=N/2                 u=N</a:t>
              </a:r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 rot="-5400000">
              <a:off x="547" y="2468"/>
              <a:ext cx="214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>
                  <a:latin typeface="Arial" panose="020B0604020202020204" pitchFamily="34" charset="0"/>
                </a:rPr>
                <a:t>v=N              v=N/2          v=0</a:t>
              </a:r>
            </a:p>
          </p:txBody>
        </p:sp>
        <p:sp>
          <p:nvSpPr>
            <p:cNvPr id="6159" name="Oval 15"/>
            <p:cNvSpPr>
              <a:spLocks noChangeArrowheads="1"/>
            </p:cNvSpPr>
            <p:nvPr/>
          </p:nvSpPr>
          <p:spPr bwMode="auto">
            <a:xfrm>
              <a:off x="2447" y="2072"/>
              <a:ext cx="786" cy="726"/>
            </a:xfrm>
            <a:prstGeom prst="ellipse">
              <a:avLst/>
            </a:prstGeom>
            <a:noFill/>
            <a:ln w="9525">
              <a:solidFill>
                <a:srgbClr val="808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60" name="Arc 16"/>
            <p:cNvSpPr>
              <a:spLocks/>
            </p:cNvSpPr>
            <p:nvPr/>
          </p:nvSpPr>
          <p:spPr bwMode="auto">
            <a:xfrm flipH="1">
              <a:off x="3270" y="2724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576 w 21600"/>
                <a:gd name="T3" fmla="*/ 576 h 21600"/>
                <a:gd name="T4" fmla="*/ 0 w 21600"/>
                <a:gd name="T5" fmla="*/ 57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808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61" name="Arc 17"/>
            <p:cNvSpPr>
              <a:spLocks/>
            </p:cNvSpPr>
            <p:nvPr/>
          </p:nvSpPr>
          <p:spPr bwMode="auto">
            <a:xfrm>
              <a:off x="1825" y="270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576 w 21600"/>
                <a:gd name="T3" fmla="*/ 576 h 21600"/>
                <a:gd name="T4" fmla="*/ 0 w 21600"/>
                <a:gd name="T5" fmla="*/ 57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808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62" name="Arc 18"/>
            <p:cNvSpPr>
              <a:spLocks/>
            </p:cNvSpPr>
            <p:nvPr/>
          </p:nvSpPr>
          <p:spPr bwMode="auto">
            <a:xfrm flipV="1">
              <a:off x="1861" y="1546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576 w 21600"/>
                <a:gd name="T3" fmla="*/ 576 h 21600"/>
                <a:gd name="T4" fmla="*/ 0 w 21600"/>
                <a:gd name="T5" fmla="*/ 57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808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63" name="Arc 19"/>
            <p:cNvSpPr>
              <a:spLocks/>
            </p:cNvSpPr>
            <p:nvPr/>
          </p:nvSpPr>
          <p:spPr bwMode="auto">
            <a:xfrm flipH="1" flipV="1">
              <a:off x="3274" y="156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576 w 21600"/>
                <a:gd name="T3" fmla="*/ 576 h 21600"/>
                <a:gd name="T4" fmla="*/ 0 w 21600"/>
                <a:gd name="T5" fmla="*/ 57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808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2-D DFT Properties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0" dirty="0" smtClean="0"/>
              <a:t>Conjugate symmetry</a:t>
            </a:r>
          </a:p>
          <a:p>
            <a:pPr lvl="1">
              <a:buFontTx/>
              <a:buNone/>
            </a:pPr>
            <a:r>
              <a:rPr lang="en-US" altLang="en-US" sz="1800" i="1" dirty="0" smtClean="0"/>
              <a:t>demos/</a:t>
            </a:r>
            <a:r>
              <a:rPr lang="en-US" altLang="en-US" sz="1800" i="1" dirty="0" err="1" smtClean="0"/>
              <a:t>con_symm_and_trans.m</a:t>
            </a:r>
            <a:endParaRPr lang="en-US" altLang="en-US" sz="1800" i="1" dirty="0" smtClean="0"/>
          </a:p>
          <a:p>
            <a:endParaRPr lang="en-US" altLang="en-US" b="0" dirty="0" smtClean="0"/>
          </a:p>
          <a:p>
            <a:r>
              <a:rPr lang="en-US" altLang="en-US" b="0" dirty="0" smtClean="0"/>
              <a:t>Rotation</a:t>
            </a:r>
          </a:p>
          <a:p>
            <a:pPr lvl="1">
              <a:buFontTx/>
              <a:buNone/>
            </a:pPr>
            <a:r>
              <a:rPr lang="en-US" altLang="en-US" sz="1800" i="1" dirty="0" smtClean="0"/>
              <a:t>demos/</a:t>
            </a:r>
            <a:r>
              <a:rPr lang="en-US" altLang="en-US" sz="1800" i="1" dirty="0" err="1" smtClean="0"/>
              <a:t>rotation.m</a:t>
            </a:r>
            <a:endParaRPr lang="en-US" altLang="en-US" sz="1800" i="1" dirty="0" smtClean="0"/>
          </a:p>
          <a:p>
            <a:pPr lvl="1">
              <a:buFontTx/>
              <a:buNone/>
            </a:pPr>
            <a:endParaRPr lang="en-US" altLang="en-US" sz="1800" dirty="0" smtClean="0"/>
          </a:p>
          <a:p>
            <a:r>
              <a:rPr lang="en-US" altLang="en-US" b="0" dirty="0" err="1" smtClean="0"/>
              <a:t>Separability</a:t>
            </a:r>
            <a:endParaRPr lang="en-US" altLang="en-US" b="0" dirty="0" smtClean="0"/>
          </a:p>
          <a:p>
            <a:pPr lvl="1">
              <a:buFontTx/>
              <a:buNone/>
            </a:pPr>
            <a:r>
              <a:rPr lang="en-US" altLang="en-US" sz="1800" i="1" dirty="0" smtClean="0"/>
              <a:t>demos/</a:t>
            </a:r>
            <a:r>
              <a:rPr lang="en-US" altLang="en-US" sz="1800" i="1" dirty="0" err="1" smtClean="0"/>
              <a:t>separability.m</a:t>
            </a:r>
            <a:r>
              <a:rPr lang="en-US" altLang="en-US" sz="1800" dirty="0" smtClean="0"/>
              <a:t> </a:t>
            </a:r>
            <a:endParaRPr lang="en-US" altLang="en-US" sz="1800" dirty="0" smtClean="0"/>
          </a:p>
          <a:p>
            <a:endParaRPr lang="en-US" altLang="en-US" b="0" dirty="0" smtClean="0"/>
          </a:p>
          <a:p>
            <a:endParaRPr lang="en-US" altLang="en-US" b="0" dirty="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385050" y="6037263"/>
            <a:ext cx="13604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Arial" panose="020B0604020202020204" pitchFamily="34" charset="0"/>
              </a:rPr>
              <a:t>&gt;&gt;fftshift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581275" y="2224088"/>
            <a:ext cx="3186113" cy="2743200"/>
          </a:xfrm>
          <a:prstGeom prst="rect">
            <a:avLst/>
          </a:prstGeom>
          <a:solidFill>
            <a:schemeClr val="tx2"/>
          </a:solidFill>
          <a:ln w="57150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/>
              <a:t>Spectral Filtering: </a:t>
            </a:r>
            <a:br>
              <a:rPr lang="en-US" sz="3200" smtClean="0"/>
            </a:br>
            <a:r>
              <a:rPr lang="en-US" sz="3200" smtClean="0"/>
              <a:t>Radially Symmetric Filter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5413375"/>
            <a:ext cx="7772400" cy="1039813"/>
          </a:xfrm>
        </p:spPr>
        <p:txBody>
          <a:bodyPr/>
          <a:lstStyle/>
          <a:p>
            <a:r>
              <a:rPr lang="en-US" altLang="en-US" sz="2800" b="0" dirty="0" smtClean="0"/>
              <a:t>Low-pass Filter</a:t>
            </a:r>
          </a:p>
          <a:p>
            <a:pPr lvl="1">
              <a:buFontTx/>
              <a:buNone/>
            </a:pPr>
            <a:r>
              <a:rPr lang="en-US" altLang="en-US" sz="1800" dirty="0" smtClean="0"/>
              <a:t>demos/</a:t>
            </a:r>
            <a:r>
              <a:rPr lang="en-US" altLang="en-US" sz="1800" dirty="0" err="1" smtClean="0"/>
              <a:t>lowpassf.m</a:t>
            </a:r>
            <a:endParaRPr lang="en-US" altLang="en-US" sz="1800" dirty="0" smtClean="0"/>
          </a:p>
          <a:p>
            <a:endParaRPr lang="en-US" altLang="en-US" dirty="0" smtClean="0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586038" y="1738313"/>
            <a:ext cx="0" cy="354330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5762625" y="1847850"/>
            <a:ext cx="0" cy="340042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V="1">
            <a:off x="2397125" y="2205038"/>
            <a:ext cx="4137025" cy="11112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2403475" y="4957763"/>
            <a:ext cx="4040188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565400" y="1689100"/>
            <a:ext cx="4022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u=-N/2           u=0                 u=N/2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 rot="-5400000">
            <a:off x="386556" y="3505994"/>
            <a:ext cx="3700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v=N/2              v=0          v=-N/2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3441700" y="2800350"/>
            <a:ext cx="1522413" cy="1403350"/>
          </a:xfrm>
          <a:prstGeom prst="ellipse">
            <a:avLst/>
          </a:prstGeom>
          <a:solidFill>
            <a:srgbClr val="DDDDDD"/>
          </a:solidFill>
          <a:ln w="381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462213" y="3595688"/>
            <a:ext cx="3554412" cy="1587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4181475" y="1895475"/>
            <a:ext cx="0" cy="340042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V="1">
            <a:off x="4179888" y="3051175"/>
            <a:ext cx="652462" cy="547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4135438" y="2947988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D</a:t>
            </a:r>
            <a:r>
              <a:rPr lang="en-US" altLang="en-US" sz="2000" baseline="-25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2754313" y="2389188"/>
            <a:ext cx="874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D(u,v)</a:t>
            </a:r>
            <a:endParaRPr lang="en-US" altLang="en-US" sz="2000" baseline="-25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 2: Spatial and Spectral Filtering</a:t>
            </a:r>
          </a:p>
        </p:txBody>
      </p:sp>
      <p:sp>
        <p:nvSpPr>
          <p:cNvPr id="14339" name="Text Box 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79920" y="2764705"/>
            <a:ext cx="74782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hlinkClick r:id="rId4"/>
              </a:rPr>
              <a:t>http</a:t>
            </a:r>
            <a:r>
              <a:rPr lang="en-US" altLang="en-US" dirty="0" smtClean="0">
                <a:hlinkClick r:id="rId4"/>
              </a:rPr>
              <a:t>://users.rowan.edu</a:t>
            </a:r>
            <a:r>
              <a:rPr lang="en-US" altLang="en-US" dirty="0">
                <a:hlinkClick r:id="rId4"/>
              </a:rPr>
              <a:t>/~</a:t>
            </a:r>
            <a:r>
              <a:rPr lang="en-US" altLang="en-US" dirty="0" smtClean="0">
                <a:hlinkClick r:id="rId4"/>
              </a:rPr>
              <a:t>shreek/spring20/dip/labs/lab2.html</a:t>
            </a:r>
            <a:r>
              <a:rPr lang="en-US" altLang="en-US" dirty="0" smtClean="0"/>
              <a:t> 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294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2788" y="10477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Summary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42950"/>
          </a:xfrm>
        </p:spPr>
        <p:txBody>
          <a:bodyPr/>
          <a:lstStyle/>
          <a:p>
            <a:pPr>
              <a:defRPr/>
            </a:pPr>
            <a:r>
              <a:rPr lang="en-US" smtClean="0"/>
              <a:t>Plan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0" y="1660525"/>
            <a:ext cx="7772400" cy="4786313"/>
          </a:xfrm>
        </p:spPr>
        <p:txBody>
          <a:bodyPr/>
          <a:lstStyle/>
          <a:p>
            <a:r>
              <a:rPr lang="en-US" altLang="en-US" sz="2400" smtClean="0"/>
              <a:t>Image Spectrum</a:t>
            </a:r>
          </a:p>
          <a:p>
            <a:pPr marL="1085850" lvl="2"/>
            <a:r>
              <a:rPr lang="en-US" altLang="en-US" smtClean="0"/>
              <a:t>2-D Fourier Transform (DFT &amp; FFT)</a:t>
            </a:r>
          </a:p>
          <a:p>
            <a:pPr marL="1085850" lvl="2"/>
            <a:r>
              <a:rPr lang="en-US" altLang="en-US" smtClean="0"/>
              <a:t>Spectral Filtering</a:t>
            </a:r>
          </a:p>
          <a:p>
            <a:endParaRPr lang="en-US" altLang="en-US" sz="2400" b="0" smtClean="0"/>
          </a:p>
          <a:p>
            <a:endParaRPr lang="en-US" altLang="en-US" sz="2400" b="0" smtClean="0"/>
          </a:p>
          <a:p>
            <a:r>
              <a:rPr lang="en-US" altLang="en-US" sz="2400" smtClean="0"/>
              <a:t>Lab 2: Spatial and Spectral Filtering</a:t>
            </a:r>
          </a:p>
          <a:p>
            <a:pPr lvl="3"/>
            <a:endParaRPr lang="en-US" altLang="en-US" sz="1800" b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7772400" cy="600075"/>
          </a:xfrm>
        </p:spPr>
        <p:txBody>
          <a:bodyPr/>
          <a:lstStyle/>
          <a:p>
            <a:pPr>
              <a:defRPr/>
            </a:pPr>
            <a:r>
              <a:rPr lang="en-US" smtClean="0"/>
              <a:t>DIP: Details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004609"/>
              </p:ext>
            </p:extLst>
          </p:nvPr>
        </p:nvGraphicFramePr>
        <p:xfrm>
          <a:off x="623888" y="1277938"/>
          <a:ext cx="8110537" cy="482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Organization Chart" r:id="rId4" imgW="2450880" imgH="1460160" progId="OrgPlusWOPX.4">
                  <p:embed followColorScheme="full"/>
                </p:oleObj>
              </mc:Choice>
              <mc:Fallback>
                <p:oleObj name="Organization Chart" r:id="rId4" imgW="2450880" imgH="1460160" progId="OrgPlusWOPX.4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1277938"/>
                        <a:ext cx="8110537" cy="482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42938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Noise Models</a:t>
            </a:r>
          </a:p>
        </p:txBody>
      </p:sp>
      <p:sp>
        <p:nvSpPr>
          <p:cNvPr id="1024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685800" y="3752850"/>
            <a:ext cx="7772400" cy="2657475"/>
          </a:xfrm>
        </p:spPr>
        <p:txBody>
          <a:bodyPr/>
          <a:lstStyle/>
          <a:p>
            <a:r>
              <a:rPr lang="en-US" altLang="en-US" sz="2800" b="0" smtClean="0"/>
              <a:t>SNR</a:t>
            </a:r>
            <a:r>
              <a:rPr lang="en-US" altLang="en-US" sz="2800" b="0" baseline="-25000" smtClean="0"/>
              <a:t>g</a:t>
            </a:r>
            <a:r>
              <a:rPr lang="en-US" altLang="en-US" sz="2800" b="0" smtClean="0"/>
              <a:t> = 10</a:t>
            </a:r>
            <a:r>
              <a:rPr lang="en-US" altLang="en-US" sz="2800" b="0" i="1" smtClean="0">
                <a:latin typeface="Times New Roman" panose="02020603050405020304" pitchFamily="18" charset="0"/>
              </a:rPr>
              <a:t>log</a:t>
            </a:r>
            <a:r>
              <a:rPr lang="en-US" altLang="en-US" sz="2800" b="0" baseline="-25000" smtClean="0">
                <a:latin typeface="Times New Roman" panose="02020603050405020304" pitchFamily="18" charset="0"/>
              </a:rPr>
              <a:t>10</a:t>
            </a:r>
            <a:r>
              <a:rPr lang="en-US" altLang="en-US" sz="2800" b="0" smtClean="0"/>
              <a:t>(P</a:t>
            </a:r>
            <a:r>
              <a:rPr lang="en-US" altLang="en-US" sz="2800" b="0" baseline="-25000" smtClean="0"/>
              <a:t>f</a:t>
            </a:r>
            <a:r>
              <a:rPr lang="en-US" altLang="en-US" sz="2800" b="0" smtClean="0"/>
              <a:t>/P</a:t>
            </a:r>
            <a:r>
              <a:rPr lang="en-US" altLang="en-US" sz="2800" b="0" baseline="-25000" smtClean="0"/>
              <a:t>n</a:t>
            </a:r>
            <a:r>
              <a:rPr lang="en-US" altLang="en-US" sz="2800" b="0" smtClean="0"/>
              <a:t>)</a:t>
            </a:r>
          </a:p>
          <a:p>
            <a:endParaRPr lang="en-US" altLang="en-US" sz="2800" b="0" smtClean="0"/>
          </a:p>
          <a:p>
            <a:r>
              <a:rPr lang="en-US" altLang="en-US" sz="2400" b="0" smtClean="0"/>
              <a:t>Power 		Variance (how?)</a:t>
            </a:r>
          </a:p>
          <a:p>
            <a:endParaRPr lang="en-US" altLang="en-US" sz="2400" b="0" smtClean="0"/>
          </a:p>
          <a:p>
            <a:r>
              <a:rPr lang="en-US" altLang="en-US" sz="2800" b="0" smtClean="0"/>
              <a:t>SNR</a:t>
            </a:r>
            <a:r>
              <a:rPr lang="en-US" altLang="en-US" sz="2800" b="0" baseline="-25000" smtClean="0"/>
              <a:t>g</a:t>
            </a:r>
            <a:r>
              <a:rPr lang="en-US" altLang="en-US" sz="2800" b="0" smtClean="0"/>
              <a:t> = 10</a:t>
            </a:r>
            <a:r>
              <a:rPr lang="en-US" altLang="en-US" sz="2800" b="0" i="1" smtClean="0">
                <a:latin typeface="Times New Roman" panose="02020603050405020304" pitchFamily="18" charset="0"/>
              </a:rPr>
              <a:t>log</a:t>
            </a:r>
            <a:r>
              <a:rPr lang="en-US" altLang="en-US" sz="2800" b="0" baseline="-25000" smtClean="0">
                <a:latin typeface="Times New Roman" panose="02020603050405020304" pitchFamily="18" charset="0"/>
              </a:rPr>
              <a:t>10</a:t>
            </a:r>
            <a:r>
              <a:rPr lang="en-US" altLang="en-US" sz="2800" b="0" smtClean="0"/>
              <a:t>(</a:t>
            </a:r>
            <a:r>
              <a:rPr lang="en-US" altLang="en-US" sz="2800" b="0" smtClean="0">
                <a:latin typeface="Symbol" panose="05050102010706020507" pitchFamily="18" charset="2"/>
              </a:rPr>
              <a:t>s</a:t>
            </a:r>
            <a:r>
              <a:rPr lang="en-US" altLang="en-US" sz="2800" b="0" baseline="-25000" smtClean="0"/>
              <a:t>f</a:t>
            </a:r>
            <a:r>
              <a:rPr lang="en-US" altLang="en-US" sz="2800" b="0" baseline="30000" smtClean="0"/>
              <a:t>2</a:t>
            </a:r>
            <a:r>
              <a:rPr lang="en-US" altLang="en-US" sz="2800" b="0" smtClean="0"/>
              <a:t>/ </a:t>
            </a:r>
            <a:r>
              <a:rPr lang="en-US" altLang="en-US" sz="2800" b="0" smtClean="0">
                <a:latin typeface="Symbol" panose="05050102010706020507" pitchFamily="18" charset="2"/>
              </a:rPr>
              <a:t>s</a:t>
            </a:r>
            <a:r>
              <a:rPr lang="en-US" altLang="en-US" sz="2800" b="0" baseline="-25000" smtClean="0"/>
              <a:t>n</a:t>
            </a:r>
            <a:r>
              <a:rPr lang="en-US" altLang="en-US" sz="2800" b="0" baseline="30000" smtClean="0"/>
              <a:t>2</a:t>
            </a:r>
            <a:r>
              <a:rPr lang="en-US" altLang="en-US" sz="2800" b="0" smtClean="0"/>
              <a:t>)</a:t>
            </a:r>
          </a:p>
        </p:txBody>
      </p:sp>
      <p:grpSp>
        <p:nvGrpSpPr>
          <p:cNvPr id="10244" name="Group 19"/>
          <p:cNvGrpSpPr>
            <a:grpSpLocks/>
          </p:cNvGrpSpPr>
          <p:nvPr/>
        </p:nvGrpSpPr>
        <p:grpSpPr bwMode="auto">
          <a:xfrm>
            <a:off x="2214563" y="1458913"/>
            <a:ext cx="4143375" cy="2130425"/>
            <a:chOff x="1566" y="1864"/>
            <a:chExt cx="2610" cy="1342"/>
          </a:xfrm>
        </p:grpSpPr>
        <p:sp>
          <p:nvSpPr>
            <p:cNvPr id="10246" name="Text Box 7"/>
            <p:cNvSpPr txBox="1">
              <a:spLocks noChangeArrowheads="1"/>
            </p:cNvSpPr>
            <p:nvPr/>
          </p:nvSpPr>
          <p:spPr bwMode="auto">
            <a:xfrm>
              <a:off x="1683" y="1963"/>
              <a:ext cx="5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Arial" panose="020B0604020202020204" pitchFamily="34" charset="0"/>
                </a:rPr>
                <a:t>f(x,y)</a:t>
              </a:r>
            </a:p>
          </p:txBody>
        </p:sp>
        <p:sp>
          <p:nvSpPr>
            <p:cNvPr id="10247" name="Line 10"/>
            <p:cNvSpPr>
              <a:spLocks noChangeShapeType="1"/>
            </p:cNvSpPr>
            <p:nvPr/>
          </p:nvSpPr>
          <p:spPr bwMode="auto">
            <a:xfrm>
              <a:off x="2252" y="2110"/>
              <a:ext cx="4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" name="Text Box 11"/>
            <p:cNvSpPr txBox="1">
              <a:spLocks noChangeArrowheads="1"/>
            </p:cNvSpPr>
            <p:nvPr/>
          </p:nvSpPr>
          <p:spPr bwMode="auto">
            <a:xfrm>
              <a:off x="3402" y="1964"/>
              <a:ext cx="5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Arial" panose="020B0604020202020204" pitchFamily="34" charset="0"/>
                </a:rPr>
                <a:t>g(x,y)</a:t>
              </a:r>
            </a:p>
          </p:txBody>
        </p:sp>
        <p:sp>
          <p:nvSpPr>
            <p:cNvPr id="10249" name="Text Box 12"/>
            <p:cNvSpPr txBox="1">
              <a:spLocks noChangeArrowheads="1"/>
            </p:cNvSpPr>
            <p:nvPr/>
          </p:nvSpPr>
          <p:spPr bwMode="auto">
            <a:xfrm>
              <a:off x="2561" y="2480"/>
              <a:ext cx="5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Arial" panose="020B0604020202020204" pitchFamily="34" charset="0"/>
                </a:rPr>
                <a:t>n(x,y)</a:t>
              </a:r>
            </a:p>
          </p:txBody>
        </p:sp>
        <p:sp>
          <p:nvSpPr>
            <p:cNvPr id="10250" name="Oval 13"/>
            <p:cNvSpPr>
              <a:spLocks noChangeArrowheads="1"/>
            </p:cNvSpPr>
            <p:nvPr/>
          </p:nvSpPr>
          <p:spPr bwMode="auto">
            <a:xfrm>
              <a:off x="2663" y="1952"/>
              <a:ext cx="328" cy="31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b="1">
                  <a:latin typeface="Symbol" panose="05050102010706020507" pitchFamily="18" charset="2"/>
                </a:rPr>
                <a:t>S</a:t>
              </a:r>
            </a:p>
          </p:txBody>
        </p:sp>
        <p:sp>
          <p:nvSpPr>
            <p:cNvPr id="10251" name="Line 14"/>
            <p:cNvSpPr>
              <a:spLocks noChangeShapeType="1"/>
            </p:cNvSpPr>
            <p:nvPr/>
          </p:nvSpPr>
          <p:spPr bwMode="auto">
            <a:xfrm flipV="1">
              <a:off x="2858" y="2256"/>
              <a:ext cx="0" cy="2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Line 15"/>
            <p:cNvSpPr>
              <a:spLocks noChangeShapeType="1"/>
            </p:cNvSpPr>
            <p:nvPr/>
          </p:nvSpPr>
          <p:spPr bwMode="auto">
            <a:xfrm>
              <a:off x="3010" y="2097"/>
              <a:ext cx="4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Rectangle 16"/>
            <p:cNvSpPr>
              <a:spLocks noChangeArrowheads="1"/>
            </p:cNvSpPr>
            <p:nvPr/>
          </p:nvSpPr>
          <p:spPr bwMode="auto">
            <a:xfrm>
              <a:off x="1566" y="1864"/>
              <a:ext cx="2610" cy="134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54" name="Text Box 17"/>
            <p:cNvSpPr txBox="1">
              <a:spLocks noChangeArrowheads="1"/>
            </p:cNvSpPr>
            <p:nvPr/>
          </p:nvSpPr>
          <p:spPr bwMode="auto">
            <a:xfrm>
              <a:off x="1566" y="2869"/>
              <a:ext cx="25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Arial" panose="020B0604020202020204" pitchFamily="34" charset="0"/>
                </a:rPr>
                <a:t>Degradation Model: g = f + n</a:t>
              </a:r>
            </a:p>
          </p:txBody>
        </p:sp>
      </p:grpSp>
      <p:sp>
        <p:nvSpPr>
          <p:cNvPr id="10245" name="Line 21"/>
          <p:cNvSpPr>
            <a:spLocks noChangeShapeType="1"/>
          </p:cNvSpPr>
          <p:nvPr/>
        </p:nvSpPr>
        <p:spPr bwMode="auto">
          <a:xfrm>
            <a:off x="2243138" y="5016500"/>
            <a:ext cx="977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58800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Noise Models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8163" y="1490663"/>
            <a:ext cx="7772400" cy="3529012"/>
          </a:xfrm>
        </p:spPr>
        <p:txBody>
          <a:bodyPr/>
          <a:lstStyle/>
          <a:p>
            <a:r>
              <a:rPr lang="en-US" altLang="en-US" sz="2800" b="0" smtClean="0"/>
              <a:t>N(0,1): zero-mean, unit-variance, Gaussian RV</a:t>
            </a:r>
          </a:p>
          <a:p>
            <a:pPr lvl="1"/>
            <a:endParaRPr lang="en-US" altLang="en-US" sz="2400" b="0" smtClean="0"/>
          </a:p>
          <a:p>
            <a:r>
              <a:rPr lang="en-US" altLang="en-US" sz="2800" b="0" smtClean="0"/>
              <a:t>Theorem:</a:t>
            </a:r>
          </a:p>
          <a:p>
            <a:pPr lvl="1"/>
            <a:r>
              <a:rPr lang="en-US" altLang="en-US" sz="2400" b="0" smtClean="0"/>
              <a:t>N(0,</a:t>
            </a:r>
            <a:r>
              <a:rPr lang="en-US" altLang="en-US" sz="2400" b="0" smtClean="0">
                <a:latin typeface="Symbol" panose="05050102010706020507" pitchFamily="18" charset="2"/>
              </a:rPr>
              <a:t>s</a:t>
            </a:r>
            <a:r>
              <a:rPr lang="en-US" altLang="en-US" sz="2400" b="0" baseline="30000" smtClean="0"/>
              <a:t>2</a:t>
            </a:r>
            <a:r>
              <a:rPr lang="en-US" altLang="en-US" sz="2400" b="0" smtClean="0"/>
              <a:t>) = </a:t>
            </a:r>
            <a:r>
              <a:rPr lang="en-US" altLang="en-US" sz="2400" b="0" smtClean="0">
                <a:latin typeface="Symbol" panose="05050102010706020507" pitchFamily="18" charset="2"/>
              </a:rPr>
              <a:t>s</a:t>
            </a:r>
            <a:r>
              <a:rPr lang="en-US" altLang="en-US" sz="2400" b="0" smtClean="0"/>
              <a:t>N(0,1)</a:t>
            </a:r>
          </a:p>
          <a:p>
            <a:pPr lvl="1"/>
            <a:r>
              <a:rPr lang="en-US" altLang="en-US" sz="2400" b="0" smtClean="0"/>
              <a:t>Use this for generating normally distributed r.v.’s of any variance</a:t>
            </a:r>
          </a:p>
          <a:p>
            <a:pPr lvl="1"/>
            <a:endParaRPr lang="en-US" altLang="en-US" sz="2400" b="0" smtClean="0"/>
          </a:p>
        </p:txBody>
      </p:sp>
      <p:sp>
        <p:nvSpPr>
          <p:cNvPr id="11268" name="Text Box 17"/>
          <p:cNvSpPr txBox="1">
            <a:spLocks noChangeArrowheads="1"/>
          </p:cNvSpPr>
          <p:nvPr/>
        </p:nvSpPr>
        <p:spPr bwMode="auto">
          <a:xfrm>
            <a:off x="7173214" y="6023273"/>
            <a:ext cx="1606530" cy="46166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 dirty="0">
                <a:latin typeface="Arial" panose="020B0604020202020204" pitchFamily="34" charset="0"/>
              </a:rPr>
              <a:t>&gt;&gt;</a:t>
            </a:r>
            <a:r>
              <a:rPr lang="en-US" altLang="en-US" i="1" dirty="0" err="1" smtClean="0">
                <a:latin typeface="Arial" panose="020B0604020202020204" pitchFamily="34" charset="0"/>
              </a:rPr>
              <a:t>imnoise</a:t>
            </a:r>
            <a:endParaRPr lang="en-US" altLang="en-US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Image Preprocessing</a:t>
            </a:r>
          </a:p>
        </p:txBody>
      </p:sp>
      <p:sp>
        <p:nvSpPr>
          <p:cNvPr id="12291" name="Freeform 3"/>
          <p:cNvSpPr>
            <a:spLocks/>
          </p:cNvSpPr>
          <p:nvPr/>
        </p:nvSpPr>
        <p:spPr bwMode="auto">
          <a:xfrm>
            <a:off x="1728788" y="2203450"/>
            <a:ext cx="5429250" cy="450850"/>
          </a:xfrm>
          <a:custGeom>
            <a:avLst/>
            <a:gdLst>
              <a:gd name="T0" fmla="*/ 0 w 3420"/>
              <a:gd name="T1" fmla="*/ 223 h 223"/>
              <a:gd name="T2" fmla="*/ 0 w 3420"/>
              <a:gd name="T3" fmla="*/ 0 h 223"/>
              <a:gd name="T4" fmla="*/ 3420 w 3420"/>
              <a:gd name="T5" fmla="*/ 0 h 223"/>
              <a:gd name="T6" fmla="*/ 3420 w 3420"/>
              <a:gd name="T7" fmla="*/ 223 h 223"/>
              <a:gd name="T8" fmla="*/ 0 60000 65536"/>
              <a:gd name="T9" fmla="*/ 0 60000 65536"/>
              <a:gd name="T10" fmla="*/ 0 60000 65536"/>
              <a:gd name="T11" fmla="*/ 0 60000 65536"/>
              <a:gd name="T12" fmla="*/ 0 w 3420"/>
              <a:gd name="T13" fmla="*/ 0 h 223"/>
              <a:gd name="T14" fmla="*/ 3420 w 3420"/>
              <a:gd name="T15" fmla="*/ 223 h 2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20" h="223">
                <a:moveTo>
                  <a:pt x="0" y="223"/>
                </a:moveTo>
                <a:lnTo>
                  <a:pt x="0" y="0"/>
                </a:lnTo>
                <a:lnTo>
                  <a:pt x="3420" y="0"/>
                </a:lnTo>
                <a:lnTo>
                  <a:pt x="3420" y="223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4408488" y="1619250"/>
            <a:ext cx="0" cy="585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41388" y="2598738"/>
            <a:ext cx="1839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Enhancement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391275" y="2589213"/>
            <a:ext cx="158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Restoration</a:t>
            </a:r>
          </a:p>
        </p:txBody>
      </p:sp>
      <p:sp>
        <p:nvSpPr>
          <p:cNvPr id="12295" name="Freeform 7"/>
          <p:cNvSpPr>
            <a:spLocks/>
          </p:cNvSpPr>
          <p:nvPr/>
        </p:nvSpPr>
        <p:spPr bwMode="auto">
          <a:xfrm>
            <a:off x="657225" y="3349625"/>
            <a:ext cx="4870450" cy="450850"/>
          </a:xfrm>
          <a:custGeom>
            <a:avLst/>
            <a:gdLst>
              <a:gd name="T0" fmla="*/ 0 w 3420"/>
              <a:gd name="T1" fmla="*/ 223 h 223"/>
              <a:gd name="T2" fmla="*/ 0 w 3420"/>
              <a:gd name="T3" fmla="*/ 0 h 223"/>
              <a:gd name="T4" fmla="*/ 3420 w 3420"/>
              <a:gd name="T5" fmla="*/ 0 h 223"/>
              <a:gd name="T6" fmla="*/ 3420 w 3420"/>
              <a:gd name="T7" fmla="*/ 223 h 223"/>
              <a:gd name="T8" fmla="*/ 0 60000 65536"/>
              <a:gd name="T9" fmla="*/ 0 60000 65536"/>
              <a:gd name="T10" fmla="*/ 0 60000 65536"/>
              <a:gd name="T11" fmla="*/ 0 60000 65536"/>
              <a:gd name="T12" fmla="*/ 0 w 3420"/>
              <a:gd name="T13" fmla="*/ 0 h 223"/>
              <a:gd name="T14" fmla="*/ 3420 w 3420"/>
              <a:gd name="T15" fmla="*/ 223 h 2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20" h="223">
                <a:moveTo>
                  <a:pt x="0" y="223"/>
                </a:moveTo>
                <a:lnTo>
                  <a:pt x="0" y="0"/>
                </a:lnTo>
                <a:lnTo>
                  <a:pt x="3420" y="0"/>
                </a:lnTo>
                <a:lnTo>
                  <a:pt x="3420" y="223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1770063" y="3078163"/>
            <a:ext cx="1587" cy="271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81013" y="3738563"/>
            <a:ext cx="10017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Spatial</a:t>
            </a:r>
          </a:p>
          <a:p>
            <a:r>
              <a:rPr lang="en-US" altLang="en-US" sz="2000"/>
              <a:t>Domain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832350" y="3736975"/>
            <a:ext cx="10144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Spectral</a:t>
            </a:r>
          </a:p>
          <a:p>
            <a:r>
              <a:rPr lang="en-US" altLang="en-US" sz="2000"/>
              <a:t>Domain</a:t>
            </a:r>
          </a:p>
        </p:txBody>
      </p:sp>
      <p:sp>
        <p:nvSpPr>
          <p:cNvPr id="12299" name="Freeform 11"/>
          <p:cNvSpPr>
            <a:spLocks/>
          </p:cNvSpPr>
          <p:nvPr/>
        </p:nvSpPr>
        <p:spPr bwMode="auto">
          <a:xfrm>
            <a:off x="523875" y="4603750"/>
            <a:ext cx="2789238" cy="450850"/>
          </a:xfrm>
          <a:custGeom>
            <a:avLst/>
            <a:gdLst>
              <a:gd name="T0" fmla="*/ 0 w 3420"/>
              <a:gd name="T1" fmla="*/ 223 h 223"/>
              <a:gd name="T2" fmla="*/ 0 w 3420"/>
              <a:gd name="T3" fmla="*/ 0 h 223"/>
              <a:gd name="T4" fmla="*/ 3420 w 3420"/>
              <a:gd name="T5" fmla="*/ 0 h 223"/>
              <a:gd name="T6" fmla="*/ 3420 w 3420"/>
              <a:gd name="T7" fmla="*/ 223 h 223"/>
              <a:gd name="T8" fmla="*/ 0 60000 65536"/>
              <a:gd name="T9" fmla="*/ 0 60000 65536"/>
              <a:gd name="T10" fmla="*/ 0 60000 65536"/>
              <a:gd name="T11" fmla="*/ 0 60000 65536"/>
              <a:gd name="T12" fmla="*/ 0 w 3420"/>
              <a:gd name="T13" fmla="*/ 0 h 223"/>
              <a:gd name="T14" fmla="*/ 3420 w 3420"/>
              <a:gd name="T15" fmla="*/ 223 h 2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20" h="223">
                <a:moveTo>
                  <a:pt x="0" y="223"/>
                </a:moveTo>
                <a:lnTo>
                  <a:pt x="0" y="0"/>
                </a:lnTo>
                <a:lnTo>
                  <a:pt x="3420" y="0"/>
                </a:lnTo>
                <a:lnTo>
                  <a:pt x="3420" y="223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1514475" y="4318000"/>
            <a:ext cx="1588" cy="271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01638" y="5008563"/>
            <a:ext cx="18811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Point Processing</a:t>
            </a:r>
          </a:p>
          <a:p>
            <a:pPr>
              <a:buFontTx/>
              <a:buChar char="•"/>
            </a:pPr>
            <a:r>
              <a:rPr lang="en-US" altLang="en-US" sz="2000"/>
              <a:t> &gt;&gt;</a:t>
            </a:r>
            <a:r>
              <a:rPr lang="en-US" altLang="en-US" sz="2000" i="1"/>
              <a:t>imadjust</a:t>
            </a:r>
          </a:p>
          <a:p>
            <a:pPr>
              <a:buFontTx/>
              <a:buChar char="•"/>
            </a:pPr>
            <a:r>
              <a:rPr lang="en-US" altLang="en-US" sz="2000" i="1"/>
              <a:t> &gt;&gt;histeq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2595563" y="5011738"/>
            <a:ext cx="1765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Spatial filtering</a:t>
            </a:r>
          </a:p>
          <a:p>
            <a:pPr>
              <a:buFontTx/>
              <a:buChar char="•"/>
            </a:pPr>
            <a:r>
              <a:rPr lang="en-US" altLang="en-US" sz="2000"/>
              <a:t> &gt;&gt;</a:t>
            </a:r>
            <a:r>
              <a:rPr lang="en-US" altLang="en-US" sz="2000" i="1"/>
              <a:t>filter2</a:t>
            </a: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5383213" y="4375150"/>
            <a:ext cx="11112" cy="311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4884738" y="4673600"/>
            <a:ext cx="14351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Filtering</a:t>
            </a:r>
          </a:p>
          <a:p>
            <a:pPr>
              <a:buFontTx/>
              <a:buChar char="•"/>
            </a:pPr>
            <a:r>
              <a:rPr lang="en-US" altLang="en-US" sz="2000"/>
              <a:t> &gt;&gt;</a:t>
            </a:r>
            <a:r>
              <a:rPr lang="en-US" altLang="en-US" sz="2000" i="1"/>
              <a:t>fft2/ifft2</a:t>
            </a:r>
          </a:p>
          <a:p>
            <a:pPr>
              <a:buFontTx/>
              <a:buChar char="•"/>
            </a:pPr>
            <a:r>
              <a:rPr lang="en-US" altLang="en-US" sz="2000" i="1"/>
              <a:t> &gt;&gt;fftshift</a:t>
            </a:r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7275513" y="3017838"/>
            <a:ext cx="1587" cy="298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6507163" y="3328988"/>
            <a:ext cx="19605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000"/>
              <a:t> Inverse filtering</a:t>
            </a:r>
          </a:p>
          <a:p>
            <a:pPr>
              <a:buFontTx/>
              <a:buChar char="•"/>
            </a:pPr>
            <a:r>
              <a:rPr lang="en-US" altLang="en-US" sz="2000"/>
              <a:t> Wiener filtering</a:t>
            </a:r>
            <a:endParaRPr lang="en-US" altLang="en-US" sz="2000" i="1"/>
          </a:p>
        </p:txBody>
      </p:sp>
      <p:sp>
        <p:nvSpPr>
          <p:cNvPr id="12307" name="Oval 19"/>
          <p:cNvSpPr>
            <a:spLocks noChangeArrowheads="1"/>
          </p:cNvSpPr>
          <p:nvPr/>
        </p:nvSpPr>
        <p:spPr bwMode="auto">
          <a:xfrm>
            <a:off x="4370388" y="3627438"/>
            <a:ext cx="2322512" cy="2366962"/>
          </a:xfrm>
          <a:prstGeom prst="ellips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87363"/>
          </a:xfrm>
        </p:spPr>
        <p:txBody>
          <a:bodyPr/>
          <a:lstStyle/>
          <a:p>
            <a:pPr>
              <a:defRPr/>
            </a:pPr>
            <a:r>
              <a:rPr lang="en-US" smtClean="0"/>
              <a:t>Recall: 1-D CFT</a:t>
            </a:r>
          </a:p>
        </p:txBody>
      </p:sp>
      <p:grpSp>
        <p:nvGrpSpPr>
          <p:cNvPr id="2053" name="Group 3"/>
          <p:cNvGrpSpPr>
            <a:grpSpLocks/>
          </p:cNvGrpSpPr>
          <p:nvPr/>
        </p:nvGrpSpPr>
        <p:grpSpPr bwMode="auto">
          <a:xfrm>
            <a:off x="1009650" y="1292225"/>
            <a:ext cx="6124575" cy="3213100"/>
            <a:chOff x="394" y="1025"/>
            <a:chExt cx="3858" cy="2024"/>
          </a:xfrm>
        </p:grpSpPr>
        <p:graphicFrame>
          <p:nvGraphicFramePr>
            <p:cNvPr id="2051" name="Object 4"/>
            <p:cNvGraphicFramePr>
              <a:graphicFrameLocks noChangeAspect="1"/>
            </p:cNvGraphicFramePr>
            <p:nvPr/>
          </p:nvGraphicFramePr>
          <p:xfrm>
            <a:off x="509" y="1288"/>
            <a:ext cx="2664" cy="1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7" name="Equation" r:id="rId4" imgW="4228920" imgH="1917360" progId="Equation.3">
                    <p:embed/>
                  </p:oleObj>
                </mc:Choice>
                <mc:Fallback>
                  <p:oleObj name="Equation" r:id="rId4" imgW="4228920" imgH="191736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9" y="1288"/>
                          <a:ext cx="2664" cy="1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6" name="Text Box 5"/>
            <p:cNvSpPr txBox="1">
              <a:spLocks noChangeArrowheads="1"/>
            </p:cNvSpPr>
            <p:nvPr/>
          </p:nvSpPr>
          <p:spPr bwMode="auto">
            <a:xfrm>
              <a:off x="394" y="1025"/>
              <a:ext cx="30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u="sng"/>
                <a:t>Continuous Fourier Transform (CFT)</a:t>
              </a:r>
              <a:endParaRPr lang="en-US" altLang="en-US"/>
            </a:p>
          </p:txBody>
        </p:sp>
        <p:sp>
          <p:nvSpPr>
            <p:cNvPr id="2057" name="Text Box 6"/>
            <p:cNvSpPr txBox="1">
              <a:spLocks noChangeArrowheads="1"/>
            </p:cNvSpPr>
            <p:nvPr/>
          </p:nvSpPr>
          <p:spPr bwMode="auto">
            <a:xfrm>
              <a:off x="3192" y="2044"/>
              <a:ext cx="10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/>
                <a:t>Frequency, [Hz]</a:t>
              </a:r>
            </a:p>
          </p:txBody>
        </p:sp>
        <p:sp>
          <p:nvSpPr>
            <p:cNvPr id="2058" name="Line 7"/>
            <p:cNvSpPr>
              <a:spLocks noChangeShapeType="1"/>
            </p:cNvSpPr>
            <p:nvPr/>
          </p:nvSpPr>
          <p:spPr bwMode="auto">
            <a:xfrm>
              <a:off x="2911" y="1539"/>
              <a:ext cx="448" cy="51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Text Box 8"/>
            <p:cNvSpPr txBox="1">
              <a:spLocks noChangeArrowheads="1"/>
            </p:cNvSpPr>
            <p:nvPr/>
          </p:nvSpPr>
          <p:spPr bwMode="auto">
            <a:xfrm>
              <a:off x="1005" y="2645"/>
              <a:ext cx="73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/>
                <a:t>Amplitude</a:t>
              </a:r>
            </a:p>
            <a:p>
              <a:r>
                <a:rPr lang="en-US" altLang="en-US" sz="1800"/>
                <a:t>Spectrum</a:t>
              </a:r>
            </a:p>
          </p:txBody>
        </p:sp>
        <p:sp>
          <p:nvSpPr>
            <p:cNvPr id="2060" name="Text Box 9"/>
            <p:cNvSpPr txBox="1">
              <a:spLocks noChangeArrowheads="1"/>
            </p:cNvSpPr>
            <p:nvPr/>
          </p:nvSpPr>
          <p:spPr bwMode="auto">
            <a:xfrm>
              <a:off x="2013" y="2351"/>
              <a:ext cx="6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/>
                <a:t>Phase</a:t>
              </a:r>
            </a:p>
            <a:p>
              <a:r>
                <a:rPr lang="en-US" altLang="en-US" sz="1800"/>
                <a:t>Spectrum</a:t>
              </a:r>
            </a:p>
          </p:txBody>
        </p:sp>
        <p:sp>
          <p:nvSpPr>
            <p:cNvPr id="2061" name="Line 10"/>
            <p:cNvSpPr>
              <a:spLocks noChangeShapeType="1"/>
            </p:cNvSpPr>
            <p:nvPr/>
          </p:nvSpPr>
          <p:spPr bwMode="auto">
            <a:xfrm>
              <a:off x="1271" y="2463"/>
              <a:ext cx="0" cy="21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Line 11"/>
            <p:cNvSpPr>
              <a:spLocks noChangeShapeType="1"/>
            </p:cNvSpPr>
            <p:nvPr/>
          </p:nvSpPr>
          <p:spPr bwMode="auto">
            <a:xfrm>
              <a:off x="1839" y="2346"/>
              <a:ext cx="179" cy="132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54" name="Group 12"/>
          <p:cNvGrpSpPr>
            <a:grpSpLocks/>
          </p:cNvGrpSpPr>
          <p:nvPr/>
        </p:nvGrpSpPr>
        <p:grpSpPr bwMode="auto">
          <a:xfrm>
            <a:off x="925513" y="4872038"/>
            <a:ext cx="4791075" cy="1308100"/>
            <a:chOff x="653" y="2976"/>
            <a:chExt cx="3018" cy="824"/>
          </a:xfrm>
        </p:grpSpPr>
        <p:graphicFrame>
          <p:nvGraphicFramePr>
            <p:cNvPr id="2050" name="Object 13"/>
            <p:cNvGraphicFramePr>
              <a:graphicFrameLocks noChangeAspect="1"/>
            </p:cNvGraphicFramePr>
            <p:nvPr/>
          </p:nvGraphicFramePr>
          <p:xfrm>
            <a:off x="783" y="3248"/>
            <a:ext cx="2888" cy="5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8" name="Equation" r:id="rId6" imgW="4584600" imgH="876240" progId="Equation.3">
                    <p:embed/>
                  </p:oleObj>
                </mc:Choice>
                <mc:Fallback>
                  <p:oleObj name="Equation" r:id="rId6" imgW="4584600" imgH="87624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3" y="3248"/>
                          <a:ext cx="2888" cy="5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5" name="Text Box 14"/>
            <p:cNvSpPr txBox="1">
              <a:spLocks noChangeArrowheads="1"/>
            </p:cNvSpPr>
            <p:nvPr/>
          </p:nvSpPr>
          <p:spPr bwMode="auto">
            <a:xfrm>
              <a:off x="653" y="2976"/>
              <a:ext cx="26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u="sng"/>
                <a:t>Inverse  Fourier Transform (IFT)</a:t>
              </a:r>
              <a:endParaRPr lang="en-US" alt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25463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Recall: 1-D DFT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7713" y="1336675"/>
            <a:ext cx="7772400" cy="25923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b="0" smtClean="0"/>
              <a:t>Discrete Domains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smtClean="0"/>
              <a:t>Discrete Time: 		k = 0, 1, 2, 3, …………, N-1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smtClean="0"/>
              <a:t>Discrete Frequency:	n = 0, 1, 2, 3, …………, N-1</a:t>
            </a:r>
          </a:p>
          <a:p>
            <a:pPr lvl="1">
              <a:lnSpc>
                <a:spcPct val="90000"/>
              </a:lnSpc>
            </a:pPr>
            <a:endParaRPr lang="en-US" altLang="en-US" sz="2000" b="0" smtClean="0"/>
          </a:p>
          <a:p>
            <a:pPr>
              <a:lnSpc>
                <a:spcPct val="90000"/>
              </a:lnSpc>
            </a:pPr>
            <a:endParaRPr lang="en-US" altLang="en-US" sz="2400" b="0" smtClean="0"/>
          </a:p>
          <a:p>
            <a:pPr>
              <a:lnSpc>
                <a:spcPct val="90000"/>
              </a:lnSpc>
            </a:pPr>
            <a:r>
              <a:rPr lang="en-US" altLang="en-US" sz="2400" b="0" smtClean="0"/>
              <a:t>Discrete Fourier Transform</a:t>
            </a:r>
          </a:p>
          <a:p>
            <a:pPr>
              <a:lnSpc>
                <a:spcPct val="90000"/>
              </a:lnSpc>
            </a:pPr>
            <a:endParaRPr lang="en-US" altLang="en-US" sz="2400" b="0" smtClean="0"/>
          </a:p>
          <a:p>
            <a:pPr>
              <a:lnSpc>
                <a:spcPct val="90000"/>
              </a:lnSpc>
            </a:pPr>
            <a:endParaRPr lang="en-US" altLang="en-US" sz="2400" b="0" smtClean="0"/>
          </a:p>
          <a:p>
            <a:pPr>
              <a:lnSpc>
                <a:spcPct val="90000"/>
              </a:lnSpc>
            </a:pPr>
            <a:endParaRPr lang="en-US" altLang="en-US" sz="2400" b="0" smtClean="0"/>
          </a:p>
          <a:p>
            <a:pPr>
              <a:lnSpc>
                <a:spcPct val="90000"/>
              </a:lnSpc>
            </a:pPr>
            <a:r>
              <a:rPr lang="en-US" altLang="en-US" sz="2400" b="0" smtClean="0"/>
              <a:t>Inverse DFT</a:t>
            </a:r>
          </a:p>
        </p:txBody>
      </p:sp>
      <p:grpSp>
        <p:nvGrpSpPr>
          <p:cNvPr id="3078" name="Group 4"/>
          <p:cNvGrpSpPr>
            <a:grpSpLocks/>
          </p:cNvGrpSpPr>
          <p:nvPr/>
        </p:nvGrpSpPr>
        <p:grpSpPr bwMode="auto">
          <a:xfrm>
            <a:off x="5072063" y="1250950"/>
            <a:ext cx="2524125" cy="517525"/>
            <a:chOff x="3156" y="1194"/>
            <a:chExt cx="1590" cy="326"/>
          </a:xfrm>
        </p:grpSpPr>
        <p:sp>
          <p:nvSpPr>
            <p:cNvPr id="3083" name="Freeform 5"/>
            <p:cNvSpPr>
              <a:spLocks/>
            </p:cNvSpPr>
            <p:nvPr/>
          </p:nvSpPr>
          <p:spPr bwMode="auto">
            <a:xfrm>
              <a:off x="3156" y="1434"/>
              <a:ext cx="1590" cy="86"/>
            </a:xfrm>
            <a:custGeom>
              <a:avLst/>
              <a:gdLst>
                <a:gd name="T0" fmla="*/ 0 w 1590"/>
                <a:gd name="T1" fmla="*/ 86 h 86"/>
                <a:gd name="T2" fmla="*/ 86 w 1590"/>
                <a:gd name="T3" fmla="*/ 0 h 86"/>
                <a:gd name="T4" fmla="*/ 1590 w 1590"/>
                <a:gd name="T5" fmla="*/ 0 h 86"/>
                <a:gd name="T6" fmla="*/ 1520 w 1590"/>
                <a:gd name="T7" fmla="*/ 70 h 8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90"/>
                <a:gd name="T13" fmla="*/ 0 h 86"/>
                <a:gd name="T14" fmla="*/ 1590 w 1590"/>
                <a:gd name="T15" fmla="*/ 86 h 8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90" h="86">
                  <a:moveTo>
                    <a:pt x="0" y="86"/>
                  </a:moveTo>
                  <a:lnTo>
                    <a:pt x="86" y="0"/>
                  </a:lnTo>
                  <a:lnTo>
                    <a:pt x="1590" y="0"/>
                  </a:lnTo>
                  <a:lnTo>
                    <a:pt x="1520" y="7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084" name="Text Box 6"/>
            <p:cNvSpPr txBox="1">
              <a:spLocks noChangeArrowheads="1"/>
            </p:cNvSpPr>
            <p:nvPr/>
          </p:nvSpPr>
          <p:spPr bwMode="auto">
            <a:xfrm>
              <a:off x="3402" y="1194"/>
              <a:ext cx="12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>
                  <a:latin typeface="Arial" panose="020B0604020202020204" pitchFamily="34" charset="0"/>
                </a:rPr>
                <a:t>Equal time intervals</a:t>
              </a:r>
            </a:p>
          </p:txBody>
        </p:sp>
      </p:grpSp>
      <p:sp>
        <p:nvSpPr>
          <p:cNvPr id="3079" name="Freeform 7"/>
          <p:cNvSpPr>
            <a:spLocks/>
          </p:cNvSpPr>
          <p:nvPr/>
        </p:nvSpPr>
        <p:spPr bwMode="auto">
          <a:xfrm flipV="1">
            <a:off x="5038725" y="2525713"/>
            <a:ext cx="2524125" cy="136525"/>
          </a:xfrm>
          <a:custGeom>
            <a:avLst/>
            <a:gdLst>
              <a:gd name="T0" fmla="*/ 0 w 1590"/>
              <a:gd name="T1" fmla="*/ 86 h 86"/>
              <a:gd name="T2" fmla="*/ 86 w 1590"/>
              <a:gd name="T3" fmla="*/ 0 h 86"/>
              <a:gd name="T4" fmla="*/ 1590 w 1590"/>
              <a:gd name="T5" fmla="*/ 0 h 86"/>
              <a:gd name="T6" fmla="*/ 1520 w 1590"/>
              <a:gd name="T7" fmla="*/ 70 h 86"/>
              <a:gd name="T8" fmla="*/ 0 60000 65536"/>
              <a:gd name="T9" fmla="*/ 0 60000 65536"/>
              <a:gd name="T10" fmla="*/ 0 60000 65536"/>
              <a:gd name="T11" fmla="*/ 0 60000 65536"/>
              <a:gd name="T12" fmla="*/ 0 w 1590"/>
              <a:gd name="T13" fmla="*/ 0 h 86"/>
              <a:gd name="T14" fmla="*/ 1590 w 1590"/>
              <a:gd name="T15" fmla="*/ 86 h 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90" h="86">
                <a:moveTo>
                  <a:pt x="0" y="86"/>
                </a:moveTo>
                <a:lnTo>
                  <a:pt x="86" y="0"/>
                </a:lnTo>
                <a:lnTo>
                  <a:pt x="1590" y="0"/>
                </a:lnTo>
                <a:lnTo>
                  <a:pt x="1520" y="7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294313" y="2727325"/>
            <a:ext cx="2463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latin typeface="Arial" panose="020B0604020202020204" pitchFamily="34" charset="0"/>
              </a:rPr>
              <a:t>Equal frequency intervals</a:t>
            </a:r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/>
        </p:nvGraphicFramePr>
        <p:xfrm>
          <a:off x="2376488" y="3876675"/>
          <a:ext cx="32766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4" imgW="3276360" imgH="1041120" progId="Equation.3">
                  <p:embed/>
                </p:oleObj>
              </mc:Choice>
              <mc:Fallback>
                <p:oleObj name="Equation" r:id="rId4" imgW="3276360" imgH="10411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6488" y="3876675"/>
                        <a:ext cx="32766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0"/>
          <p:cNvGraphicFramePr>
            <a:graphicFrameLocks noChangeAspect="1"/>
          </p:cNvGraphicFramePr>
          <p:nvPr/>
        </p:nvGraphicFramePr>
        <p:xfrm>
          <a:off x="2322513" y="5402263"/>
          <a:ext cx="34163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6" imgW="3416040" imgH="1041120" progId="Equation.3">
                  <p:embed/>
                </p:oleObj>
              </mc:Choice>
              <mc:Fallback>
                <p:oleObj name="Equation" r:id="rId6" imgW="3416040" imgH="104112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2513" y="5402263"/>
                        <a:ext cx="34163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Text Box 11"/>
          <p:cNvSpPr txBox="1">
            <a:spLocks noChangeArrowheads="1"/>
          </p:cNvSpPr>
          <p:nvPr/>
        </p:nvSpPr>
        <p:spPr bwMode="auto">
          <a:xfrm>
            <a:off x="5932488" y="4287838"/>
            <a:ext cx="21828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n = 0, 1, 2,….., N-1</a:t>
            </a:r>
          </a:p>
        </p:txBody>
      </p:sp>
      <p:sp>
        <p:nvSpPr>
          <p:cNvPr id="3082" name="Text Box 12"/>
          <p:cNvSpPr txBox="1">
            <a:spLocks noChangeArrowheads="1"/>
          </p:cNvSpPr>
          <p:nvPr/>
        </p:nvSpPr>
        <p:spPr bwMode="auto">
          <a:xfrm>
            <a:off x="5875338" y="5826125"/>
            <a:ext cx="21828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k = 0, 1, 2,….., N-1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23888"/>
          </a:xfrm>
        </p:spPr>
        <p:txBody>
          <a:bodyPr/>
          <a:lstStyle/>
          <a:p>
            <a:pPr>
              <a:defRPr/>
            </a:pPr>
            <a:r>
              <a:rPr lang="en-US" sz="2800" smtClean="0"/>
              <a:t>How to get the frequency axis in the DFT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76350"/>
            <a:ext cx="7772400" cy="4114800"/>
          </a:xfrm>
        </p:spPr>
        <p:txBody>
          <a:bodyPr/>
          <a:lstStyle/>
          <a:p>
            <a:r>
              <a:rPr lang="en-US" altLang="en-US" sz="2400" b="0" smtClean="0"/>
              <a:t>The DFT operation just converts one set of number, x[k] into another set of numbers X[n] - there is no explicit definition of time or frequency</a:t>
            </a:r>
          </a:p>
          <a:p>
            <a:endParaRPr lang="en-US" altLang="en-US" sz="2400" b="0" smtClean="0"/>
          </a:p>
          <a:p>
            <a:endParaRPr lang="en-US" altLang="en-US" sz="2400" b="0" smtClean="0"/>
          </a:p>
          <a:p>
            <a:endParaRPr lang="en-US" altLang="en-US" sz="2400" b="0" smtClean="0"/>
          </a:p>
          <a:p>
            <a:endParaRPr lang="en-US" altLang="en-US" sz="2400" b="0" smtClean="0"/>
          </a:p>
          <a:p>
            <a:r>
              <a:rPr lang="en-US" altLang="en-US" sz="2400" b="0" smtClean="0"/>
              <a:t>How can we relate the DFT to the CFT and obtain spectral amplitudes for discrete frequencies? 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616075" y="2573338"/>
          <a:ext cx="17780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4" imgW="1777680" imgH="1320480" progId="Equation.3">
                  <p:embed/>
                </p:oleObj>
              </mc:Choice>
              <mc:Fallback>
                <p:oleObj name="Equation" r:id="rId4" imgW="1777680" imgH="1320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075" y="2573338"/>
                        <a:ext cx="177800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5024438" y="2530475"/>
          <a:ext cx="18923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Equation" r:id="rId6" imgW="1892160" imgH="1320480" progId="Equation.3">
                  <p:embed/>
                </p:oleObj>
              </mc:Choice>
              <mc:Fallback>
                <p:oleObj name="Equation" r:id="rId6" imgW="1892160" imgH="1320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4438" y="2530475"/>
                        <a:ext cx="189230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Line 6"/>
          <p:cNvSpPr>
            <a:spLocks noChangeShapeType="1"/>
          </p:cNvSpPr>
          <p:nvPr/>
        </p:nvSpPr>
        <p:spPr bwMode="auto">
          <a:xfrm>
            <a:off x="3624263" y="3165475"/>
            <a:ext cx="1309687" cy="0"/>
          </a:xfrm>
          <a:prstGeom prst="line">
            <a:avLst/>
          </a:prstGeom>
          <a:noFill/>
          <a:ln w="76200">
            <a:solidFill>
              <a:srgbClr val="80808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6996113" y="3482975"/>
            <a:ext cx="149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(N-point FFT)</a:t>
            </a:r>
          </a:p>
        </p:txBody>
      </p:sp>
      <p:grpSp>
        <p:nvGrpSpPr>
          <p:cNvPr id="4105" name="Group 8"/>
          <p:cNvGrpSpPr>
            <a:grpSpLocks/>
          </p:cNvGrpSpPr>
          <p:nvPr/>
        </p:nvGrpSpPr>
        <p:grpSpPr bwMode="auto">
          <a:xfrm>
            <a:off x="1890713" y="5008563"/>
            <a:ext cx="4435475" cy="1849437"/>
            <a:chOff x="1191" y="3155"/>
            <a:chExt cx="2794" cy="1165"/>
          </a:xfrm>
        </p:grpSpPr>
        <p:sp>
          <p:nvSpPr>
            <p:cNvPr id="4107" name="Line 9"/>
            <p:cNvSpPr>
              <a:spLocks noChangeShapeType="1"/>
            </p:cNvSpPr>
            <p:nvPr/>
          </p:nvSpPr>
          <p:spPr bwMode="auto">
            <a:xfrm>
              <a:off x="1294" y="3381"/>
              <a:ext cx="2673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Line 10"/>
            <p:cNvSpPr>
              <a:spLocks noChangeShapeType="1"/>
            </p:cNvSpPr>
            <p:nvPr/>
          </p:nvSpPr>
          <p:spPr bwMode="auto">
            <a:xfrm>
              <a:off x="1312" y="3820"/>
              <a:ext cx="2673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Line 11"/>
            <p:cNvSpPr>
              <a:spLocks noChangeShapeType="1"/>
            </p:cNvSpPr>
            <p:nvPr/>
          </p:nvSpPr>
          <p:spPr bwMode="auto">
            <a:xfrm>
              <a:off x="1535" y="3258"/>
              <a:ext cx="0" cy="779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Line 12"/>
            <p:cNvSpPr>
              <a:spLocks noChangeShapeType="1"/>
            </p:cNvSpPr>
            <p:nvPr/>
          </p:nvSpPr>
          <p:spPr bwMode="auto">
            <a:xfrm>
              <a:off x="3470" y="3276"/>
              <a:ext cx="0" cy="779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Text Box 13"/>
            <p:cNvSpPr txBox="1">
              <a:spLocks noChangeArrowheads="1"/>
            </p:cNvSpPr>
            <p:nvPr/>
          </p:nvSpPr>
          <p:spPr bwMode="auto">
            <a:xfrm>
              <a:off x="1191" y="3155"/>
              <a:ext cx="265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/>
                <a:t>n=0      1     2     3     4                            n=N</a:t>
              </a:r>
            </a:p>
          </p:txBody>
        </p:sp>
        <p:sp>
          <p:nvSpPr>
            <p:cNvPr id="4112" name="Text Box 14"/>
            <p:cNvSpPr txBox="1">
              <a:spLocks noChangeArrowheads="1"/>
            </p:cNvSpPr>
            <p:nvPr/>
          </p:nvSpPr>
          <p:spPr bwMode="auto">
            <a:xfrm>
              <a:off x="1200" y="3601"/>
              <a:ext cx="27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/>
                <a:t>f=0                                                        f = f</a:t>
              </a:r>
              <a:r>
                <a:rPr lang="en-US" altLang="en-US" sz="1800" baseline="-25000"/>
                <a:t>s</a:t>
              </a:r>
              <a:r>
                <a:rPr lang="en-US" altLang="en-US" sz="1800"/>
                <a:t> </a:t>
              </a:r>
            </a:p>
          </p:txBody>
        </p:sp>
        <p:sp>
          <p:nvSpPr>
            <p:cNvPr id="4113" name="Line 15"/>
            <p:cNvSpPr>
              <a:spLocks noChangeShapeType="1"/>
            </p:cNvSpPr>
            <p:nvPr/>
          </p:nvSpPr>
          <p:spPr bwMode="auto">
            <a:xfrm>
              <a:off x="2269" y="3259"/>
              <a:ext cx="0" cy="779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Line 16"/>
            <p:cNvSpPr>
              <a:spLocks noChangeShapeType="1"/>
            </p:cNvSpPr>
            <p:nvPr/>
          </p:nvSpPr>
          <p:spPr bwMode="auto">
            <a:xfrm>
              <a:off x="2535" y="3267"/>
              <a:ext cx="0" cy="779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Line 17"/>
            <p:cNvSpPr>
              <a:spLocks noChangeShapeType="1"/>
            </p:cNvSpPr>
            <p:nvPr/>
          </p:nvSpPr>
          <p:spPr bwMode="auto">
            <a:xfrm>
              <a:off x="1763" y="3268"/>
              <a:ext cx="0" cy="779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Line 18"/>
            <p:cNvSpPr>
              <a:spLocks noChangeShapeType="1"/>
            </p:cNvSpPr>
            <p:nvPr/>
          </p:nvSpPr>
          <p:spPr bwMode="auto">
            <a:xfrm>
              <a:off x="2013" y="3260"/>
              <a:ext cx="0" cy="779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Line 19"/>
            <p:cNvSpPr>
              <a:spLocks noChangeShapeType="1"/>
            </p:cNvSpPr>
            <p:nvPr/>
          </p:nvSpPr>
          <p:spPr bwMode="auto">
            <a:xfrm>
              <a:off x="2097" y="3967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Line 20"/>
            <p:cNvSpPr>
              <a:spLocks noChangeShapeType="1"/>
            </p:cNvSpPr>
            <p:nvPr/>
          </p:nvSpPr>
          <p:spPr bwMode="auto">
            <a:xfrm>
              <a:off x="2535" y="3962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100" name="Object 21"/>
            <p:cNvGraphicFramePr>
              <a:graphicFrameLocks noChangeAspect="1"/>
            </p:cNvGraphicFramePr>
            <p:nvPr/>
          </p:nvGraphicFramePr>
          <p:xfrm>
            <a:off x="2328" y="3865"/>
            <a:ext cx="159" cy="4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2" name="Equation" r:id="rId8" imgW="253800" imgH="723600" progId="Equation.3">
                    <p:embed/>
                  </p:oleObj>
                </mc:Choice>
                <mc:Fallback>
                  <p:oleObj name="Equation" r:id="rId8" imgW="253800" imgH="72360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8" y="3865"/>
                          <a:ext cx="159" cy="45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06" name="AutoShape 22"/>
          <p:cNvSpPr>
            <a:spLocks noChangeArrowheads="1"/>
          </p:cNvSpPr>
          <p:nvPr/>
        </p:nvSpPr>
        <p:spPr bwMode="auto">
          <a:xfrm>
            <a:off x="6842125" y="4664075"/>
            <a:ext cx="2139950" cy="2193925"/>
          </a:xfrm>
          <a:prstGeom prst="irregularSeal1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Need to </a:t>
            </a:r>
          </a:p>
          <a:p>
            <a:pPr algn="ctr"/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know f</a:t>
            </a:r>
            <a:r>
              <a:rPr lang="en-US" altLang="en-US" b="1" baseline="-25000">
                <a:solidFill>
                  <a:schemeClr val="bg1"/>
                </a:solidFill>
                <a:latin typeface="Arial" panose="020B0604020202020204" pitchFamily="34" charset="0"/>
              </a:rPr>
              <a:t>s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FFFFCC"/>
      </a:dk2>
      <a:lt2>
        <a:srgbClr val="000000"/>
      </a:lt2>
      <a:accent1>
        <a:srgbClr val="FF9900"/>
      </a:accent1>
      <a:accent2>
        <a:srgbClr val="00FFFF"/>
      </a:accent2>
      <a:accent3>
        <a:srgbClr val="FFFFFF"/>
      </a:accent3>
      <a:accent4>
        <a:srgbClr val="000000"/>
      </a:accent4>
      <a:accent5>
        <a:srgbClr val="FFCAAA"/>
      </a:accent5>
      <a:accent6>
        <a:srgbClr val="00E7E7"/>
      </a:accent6>
      <a:hlink>
        <a:srgbClr val="003366"/>
      </a:hlink>
      <a:folHlink>
        <a:srgbClr val="0066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3189</TotalTime>
  <Words>408</Words>
  <Application>Microsoft Office PowerPoint</Application>
  <PresentationFormat>On-screen Show (4:3)</PresentationFormat>
  <Paragraphs>148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Times New Roman</vt:lpstr>
      <vt:lpstr>Arial</vt:lpstr>
      <vt:lpstr>Symbol</vt:lpstr>
      <vt:lpstr>Default Design</vt:lpstr>
      <vt:lpstr>Microsoft Equation 3.0</vt:lpstr>
      <vt:lpstr>Organization Chart Add-in for Microsoft Office programs</vt:lpstr>
      <vt:lpstr>Digital Image Processing  ECE.09.452/ECE.09.552  </vt:lpstr>
      <vt:lpstr>Plan</vt:lpstr>
      <vt:lpstr>DIP: Details</vt:lpstr>
      <vt:lpstr>Noise Models</vt:lpstr>
      <vt:lpstr>Noise Models</vt:lpstr>
      <vt:lpstr>Image Preprocessing</vt:lpstr>
      <vt:lpstr>Recall: 1-D CFT</vt:lpstr>
      <vt:lpstr>Recall: 1-D DFT</vt:lpstr>
      <vt:lpstr>How to get the frequency axis in the DFT</vt:lpstr>
      <vt:lpstr>DFT Properties</vt:lpstr>
      <vt:lpstr>1-D FFT Demo</vt:lpstr>
      <vt:lpstr>2-D Continuous Fourier Transform</vt:lpstr>
      <vt:lpstr>2-D Discrete Fourier Transform</vt:lpstr>
      <vt:lpstr>2-D DFT Properties</vt:lpstr>
      <vt:lpstr>Spectral Filtering:  Radially Symmetric Filter</vt:lpstr>
      <vt:lpstr>Lab 2: Spatial and Spectral Filtering</vt:lpstr>
      <vt:lpstr>Summary</vt:lpstr>
    </vt:vector>
  </TitlesOfParts>
  <Company>Rowan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Image Processing Lecture</dc:title>
  <dc:creator>Shreekanth Mandayam</dc:creator>
  <cp:lastModifiedBy>Mandayam, Shreekanth A.</cp:lastModifiedBy>
  <cp:revision>184</cp:revision>
  <cp:lastPrinted>2000-01-17T19:27:52Z</cp:lastPrinted>
  <dcterms:created xsi:type="dcterms:W3CDTF">1998-09-21T19:15:22Z</dcterms:created>
  <dcterms:modified xsi:type="dcterms:W3CDTF">2020-02-07T14:38:21Z</dcterms:modified>
</cp:coreProperties>
</file>