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6" r:id="rId3"/>
    <p:sldId id="297" r:id="rId4"/>
    <p:sldId id="298" r:id="rId5"/>
    <p:sldId id="299" r:id="rId6"/>
    <p:sldId id="302" r:id="rId7"/>
    <p:sldId id="305" r:id="rId8"/>
    <p:sldId id="301" r:id="rId9"/>
    <p:sldId id="303" r:id="rId10"/>
    <p:sldId id="304" r:id="rId11"/>
    <p:sldId id="300" r:id="rId12"/>
    <p:sldId id="306" r:id="rId1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F5FB3"/>
    <a:srgbClr val="008080"/>
    <a:srgbClr val="666699"/>
    <a:srgbClr val="CC0000"/>
    <a:srgbClr val="89B0FF"/>
    <a:srgbClr val="BB6843"/>
    <a:srgbClr val="537E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6" autoAdjust="0"/>
    <p:restoredTop sz="94660"/>
  </p:normalViewPr>
  <p:slideViewPr>
    <p:cSldViewPr>
      <p:cViewPr varScale="1">
        <p:scale>
          <a:sx n="102" d="100"/>
          <a:sy n="102" d="100"/>
        </p:scale>
        <p:origin x="-95" y="-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52" y="-90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bg1"/>
                </a:solidFill>
                <a:latin typeface="Wingdings" pitchFamily="2" charset="2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bg1"/>
                </a:solidFill>
                <a:latin typeface="Wingdings" pitchFamily="2" charset="2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bg1"/>
                </a:solidFill>
                <a:latin typeface="Wingdings" pitchFamily="2" charset="2"/>
              </a:defRPr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bg1"/>
                </a:solidFill>
                <a:latin typeface="Wingdings" pitchFamily="2" charset="2"/>
              </a:defRPr>
            </a:lvl1pPr>
          </a:lstStyle>
          <a:p>
            <a:fld id="{7C378581-78BD-40BD-A1B3-192ADF1D19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8581-78BD-40BD-A1B3-192ADF1D19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hnatyshin@rowan.edu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33" name="Picture 7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30" name="Text Box 1054"/>
          <p:cNvSpPr txBox="1">
            <a:spLocks noChangeArrowheads="1"/>
          </p:cNvSpPr>
          <p:nvPr/>
        </p:nvSpPr>
        <p:spPr bwMode="auto">
          <a:xfrm>
            <a:off x="2181225" y="6172200"/>
            <a:ext cx="48006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b="1">
                <a:solidFill>
                  <a:schemeClr val="bg1"/>
                </a:solidFill>
                <a:latin typeface="Geneva" pitchFamily="34" charset="0"/>
              </a:rPr>
              <a:t>CONFIDENTIAL </a:t>
            </a:r>
            <a:r>
              <a:rPr lang="en-US" sz="600">
                <a:solidFill>
                  <a:schemeClr val="bg1"/>
                </a:solidFill>
              </a:rPr>
              <a:t>─</a:t>
            </a:r>
            <a:r>
              <a:rPr lang="en-US" sz="700" b="1">
                <a:solidFill>
                  <a:schemeClr val="bg1"/>
                </a:solidFill>
                <a:latin typeface="Geneva" pitchFamily="34" charset="0"/>
              </a:rPr>
              <a:t> RESTRICTED ACCESS:</a:t>
            </a:r>
            <a:r>
              <a:rPr lang="en-US" sz="700">
                <a:solidFill>
                  <a:schemeClr val="bg1"/>
                </a:solidFill>
                <a:latin typeface="Geneva" pitchFamily="34" charset="0"/>
              </a:rPr>
              <a:t> This information may not be disclosed, copied, or transmitted in any format without the prior written consent of OPNET Technologies, Inc.   </a:t>
            </a:r>
            <a:br>
              <a:rPr lang="en-US" sz="700">
                <a:solidFill>
                  <a:schemeClr val="bg1"/>
                </a:solidFill>
                <a:latin typeface="Geneva" pitchFamily="34" charset="0"/>
              </a:rPr>
            </a:br>
            <a:r>
              <a:rPr lang="en-US" sz="700">
                <a:solidFill>
                  <a:schemeClr val="bg1"/>
                </a:solidFill>
                <a:latin typeface="Arial Black"/>
              </a:rPr>
              <a:t>©</a:t>
            </a:r>
            <a:r>
              <a:rPr lang="en-US" sz="700">
                <a:solidFill>
                  <a:schemeClr val="bg1"/>
                </a:solidFill>
                <a:latin typeface="Geneva" pitchFamily="34" charset="0"/>
              </a:rPr>
              <a:t> 2007 OPNET Technologies, Inc.</a:t>
            </a:r>
            <a:r>
              <a:rPr lang="en-US" sz="7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2700" y="3733800"/>
            <a:ext cx="9140825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Garamond" pitchFamily="18" charset="0"/>
                <a:ea typeface="ヒラギノ角ゴ Pro W3" pitchFamily="-109" charset="-128"/>
              </a:rPr>
              <a:t>Using OPNET software at</a:t>
            </a:r>
            <a:r>
              <a:rPr lang="en-US" sz="3600" b="1" baseline="0" dirty="0" smtClean="0">
                <a:solidFill>
                  <a:schemeClr val="tx1"/>
                </a:solidFill>
                <a:latin typeface="Garamond" pitchFamily="18" charset="0"/>
                <a:ea typeface="ヒラギノ角ゴ Pro W3" pitchFamily="-109" charset="-128"/>
              </a:rPr>
              <a:t> Rowan University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tabLst>
                <a:tab pos="4114800" algn="ctr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Dr. </a:t>
            </a:r>
            <a:r>
              <a:rPr lang="en-US" sz="2000" b="1" kern="1200" dirty="0" err="1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Vasil</a:t>
            </a:r>
            <a:r>
              <a:rPr lang="en-US" sz="2000" b="1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 </a:t>
            </a:r>
            <a:r>
              <a:rPr lang="en-US" sz="2000" b="1" kern="1200" dirty="0" err="1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Hnatyshin</a:t>
            </a:r>
            <a:endParaRPr lang="en-US" sz="2000" b="1" kern="1200" dirty="0" smtClean="0">
              <a:solidFill>
                <a:schemeClr val="tx2"/>
              </a:solidFill>
              <a:latin typeface="Times New Roman" pitchFamily="18" charset="0"/>
              <a:ea typeface="ヒラギノ角ゴ Pro W3" pitchFamily="-109" charset="-128"/>
              <a:cs typeface="+mn-cs"/>
            </a:endParaRPr>
          </a:p>
          <a:p>
            <a:pPr algn="ctr">
              <a:tabLst>
                <a:tab pos="4114800" algn="ctr"/>
              </a:tabLst>
            </a:pPr>
            <a:r>
              <a:rPr lang="en-US" sz="1800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Computer Science Department</a:t>
            </a:r>
          </a:p>
          <a:p>
            <a:pPr algn="ctr">
              <a:tabLst>
                <a:tab pos="4114800" algn="ctr"/>
              </a:tabLst>
            </a:pPr>
            <a:r>
              <a:rPr lang="en-US" sz="1800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Rowan University</a:t>
            </a:r>
          </a:p>
          <a:p>
            <a:pPr algn="ctr">
              <a:tabLst>
                <a:tab pos="4114800" algn="ctr"/>
              </a:tabLst>
            </a:pPr>
            <a:r>
              <a:rPr lang="en-US" sz="1800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Glassboro, NJ 08028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ctr"/>
              </a:tabLst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</a:rPr>
              <a:t>E-mail: </a:t>
            </a:r>
            <a:r>
              <a:rPr lang="en-US" sz="1800" kern="1200" dirty="0" smtClean="0">
                <a:solidFill>
                  <a:schemeClr val="tx2"/>
                </a:solidFill>
                <a:latin typeface="Times New Roman" pitchFamily="18" charset="0"/>
                <a:ea typeface="ヒラギノ角ゴ Pro W3" pitchFamily="-109" charset="-128"/>
                <a:cs typeface="+mn-cs"/>
                <a:hlinkClick r:id="rId3"/>
              </a:rPr>
              <a:t>hnatyshin@rowan.edu</a:t>
            </a:r>
            <a:endParaRPr lang="en-US" sz="1800" kern="1200" dirty="0" smtClean="0">
              <a:solidFill>
                <a:schemeClr val="tx2"/>
              </a:solidFill>
              <a:latin typeface="Times New Roman" pitchFamily="18" charset="0"/>
              <a:ea typeface="ヒラギノ角ゴ Pro W3" pitchFamily="-109" charset="-128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US" sz="1600" dirty="0">
              <a:solidFill>
                <a:schemeClr val="tx2"/>
              </a:solidFill>
              <a:latin typeface="Garamond" pitchFamily="18" charset="0"/>
              <a:ea typeface="ヒラギノ角ゴ Pro W3" pitchFamily="-109" charset="-128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black">
          <a:xfrm>
            <a:off x="2667000" y="3505200"/>
            <a:ext cx="342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imes" pitchFamily="-109" charset="0"/>
              </a:rPr>
              <a:t>Session </a:t>
            </a:r>
            <a:r>
              <a:rPr lang="en-US" sz="2000" dirty="0" smtClean="0">
                <a:latin typeface="Times" pitchFamily="-109" charset="0"/>
              </a:rPr>
              <a:t>1020</a:t>
            </a:r>
            <a:endParaRPr lang="en-US" sz="2000" dirty="0">
              <a:latin typeface="Times" pitchFamily="-109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286000" y="6248400"/>
            <a:ext cx="48006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b="1" dirty="0">
                <a:solidFill>
                  <a:srgbClr val="537E0D"/>
                </a:solidFill>
                <a:latin typeface="Geneva" pitchFamily="34" charset="0"/>
                <a:ea typeface="ヒラギノ角ゴ Pro W3" pitchFamily="-109" charset="-128"/>
              </a:rPr>
              <a:t>CONFIDENTIAL </a:t>
            </a:r>
            <a:r>
              <a:rPr lang="en-US" sz="600" dirty="0">
                <a:solidFill>
                  <a:srgbClr val="537E0D"/>
                </a:solidFill>
                <a:ea typeface="ヒラギノ角ゴ Pro W3" pitchFamily="-109" charset="-128"/>
              </a:rPr>
              <a:t>─</a:t>
            </a:r>
            <a:r>
              <a:rPr lang="en-US" sz="700" b="1" dirty="0">
                <a:solidFill>
                  <a:srgbClr val="537E0D"/>
                </a:solidFill>
                <a:latin typeface="Geneva" pitchFamily="34" charset="0"/>
                <a:ea typeface="ヒラギノ角ゴ Pro W3" pitchFamily="-109" charset="-128"/>
              </a:rPr>
              <a:t> RESTRICTED ACCESS:</a:t>
            </a:r>
            <a:r>
              <a:rPr lang="en-US" sz="700" dirty="0">
                <a:solidFill>
                  <a:srgbClr val="537E0D"/>
                </a:solidFill>
                <a:latin typeface="Geneva" pitchFamily="34" charset="0"/>
                <a:ea typeface="ヒラギノ角ゴ Pro W3" pitchFamily="-109" charset="-128"/>
              </a:rPr>
              <a:t> This information may not be disclosed, copied, or transmitted in any format without the prior written consent of OPNET Technologies, Inc.   </a:t>
            </a:r>
            <a:br>
              <a:rPr lang="en-US" sz="700" dirty="0">
                <a:solidFill>
                  <a:srgbClr val="537E0D"/>
                </a:solidFill>
                <a:latin typeface="Geneva" pitchFamily="34" charset="0"/>
                <a:ea typeface="ヒラギノ角ゴ Pro W3" pitchFamily="-109" charset="-128"/>
              </a:rPr>
            </a:br>
            <a:r>
              <a:rPr lang="en-US" sz="700" dirty="0">
                <a:solidFill>
                  <a:srgbClr val="537E0D"/>
                </a:solidFill>
                <a:latin typeface="Geneva" pitchFamily="34" charset="0"/>
                <a:ea typeface="ヒラギノ角ゴ Pro W3" pitchFamily="-109" charset="-128"/>
              </a:rPr>
              <a:t>© 2010 OPNET Technologies, Inc.</a:t>
            </a:r>
            <a:r>
              <a:rPr lang="en-US" sz="700" dirty="0">
                <a:solidFill>
                  <a:srgbClr val="537E0D"/>
                </a:solidFill>
                <a:latin typeface="Arial Black" pitchFamily="34" charset="0"/>
                <a:ea typeface="ヒラギノ角ゴ Pro W3" pitchFamily="-109" charset="-128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65113"/>
            <a:ext cx="2176463" cy="6211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65113"/>
            <a:ext cx="6381750" cy="6211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783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3113" y="1371600"/>
            <a:ext cx="4279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9" name="Picture 7" descr="page_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8558213" y="6564313"/>
            <a:ext cx="533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BB6843"/>
                </a:solidFill>
                <a:latin typeface="Times" pitchFamily="18" charset="0"/>
              </a:rPr>
              <a:t> </a:t>
            </a:r>
            <a:fld id="{AE1F48A0-627C-4A15-9501-293F6CD16F57}" type="slidenum">
              <a:rPr lang="en-US" sz="1200">
                <a:latin typeface="Times" pitchFamily="18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white">
          <a:xfrm>
            <a:off x="149225" y="57150"/>
            <a:ext cx="6784975" cy="198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" dirty="0" smtClean="0">
                <a:solidFill>
                  <a:schemeClr val="tx2"/>
                </a:solidFill>
                <a:latin typeface="Garamond" pitchFamily="18" charset="0"/>
                <a:ea typeface="ヒラギノ角ゴ Pro W3" pitchFamily="-109" charset="-128"/>
              </a:rPr>
              <a:t>Session </a:t>
            </a:r>
            <a:r>
              <a:rPr lang="en-US" sz="800" dirty="0" smtClean="0">
                <a:solidFill>
                  <a:schemeClr val="tx2"/>
                </a:solidFill>
                <a:latin typeface="Garamond" pitchFamily="18" charset="0"/>
                <a:ea typeface="ヒラギノ角ゴ Pro W3" pitchFamily="-109" charset="-128"/>
              </a:rPr>
              <a:t>1020</a:t>
            </a:r>
            <a:r>
              <a:rPr lang="en-US" sz="800" dirty="0" smtClean="0">
                <a:solidFill>
                  <a:schemeClr val="tx2"/>
                </a:solidFill>
                <a:latin typeface="Garamond" pitchFamily="18" charset="0"/>
                <a:ea typeface="ヒラギノ角ゴ Pro W3" pitchFamily="-109" charset="-128"/>
              </a:rPr>
              <a:t>: Using OPNET software at</a:t>
            </a:r>
            <a:r>
              <a:rPr lang="en-US" sz="800" baseline="0" dirty="0" smtClean="0">
                <a:solidFill>
                  <a:schemeClr val="tx2"/>
                </a:solidFill>
                <a:latin typeface="Garamond" pitchFamily="18" charset="0"/>
                <a:ea typeface="ヒラギノ角ゴ Pro W3" pitchFamily="-109" charset="-128"/>
              </a:rPr>
              <a:t> Rowan University</a:t>
            </a:r>
            <a:endParaRPr lang="en-US" sz="800" dirty="0">
              <a:latin typeface="Franklin Gothic Medium" pitchFamily="34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1113" y="6623050"/>
            <a:ext cx="8262937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b="1">
                <a:solidFill>
                  <a:srgbClr val="000000"/>
                </a:solidFill>
                <a:ea typeface="ヒラギノ角ゴ Pro W3" pitchFamily="-109" charset="-128"/>
              </a:rPr>
              <a:t>CONFIDENTIAL </a:t>
            </a:r>
            <a:r>
              <a:rPr lang="en-US" sz="600">
                <a:ea typeface="ヒラギノ角ゴ Pro W3" pitchFamily="-109" charset="-128"/>
              </a:rPr>
              <a:t>─ </a:t>
            </a:r>
            <a:r>
              <a:rPr lang="en-US" sz="600" b="1">
                <a:solidFill>
                  <a:srgbClr val="000000"/>
                </a:solidFill>
                <a:ea typeface="ヒラギノ角ゴ Pro W3" pitchFamily="-109" charset="-128"/>
              </a:rPr>
              <a:t>RESTRICTED ACCESS:</a:t>
            </a:r>
            <a:r>
              <a:rPr lang="en-US" sz="600">
                <a:solidFill>
                  <a:srgbClr val="000000"/>
                </a:solidFill>
                <a:ea typeface="ヒラギノ角ゴ Pro W3" pitchFamily="-109" charset="-128"/>
              </a:rPr>
              <a:t> This information may not be disclosed, copied, or transmitted in any format without the prior written consent of OPNET Technologies, Inc.   © 2010 OPNET Technologies, Inc.</a:t>
            </a:r>
          </a:p>
        </p:txBody>
      </p:sp>
      <p:sp>
        <p:nvSpPr>
          <p:cNvPr id="122922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201613" y="265113"/>
            <a:ext cx="6732587" cy="877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7" name="Text Box 47"/>
          <p:cNvSpPr txBox="1">
            <a:spLocks noChangeArrowheads="1"/>
          </p:cNvSpPr>
          <p:nvPr/>
        </p:nvSpPr>
        <p:spPr bwMode="auto">
          <a:xfrm>
            <a:off x="228600" y="14478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4" name="Rectangle 5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" y="1371600"/>
            <a:ext cx="8710613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>
          <a:solidFill>
            <a:srgbClr val="537E0D"/>
          </a:solidFill>
          <a:latin typeface="Garamond" pitchFamily="18" charset="0"/>
        </a:defRPr>
      </a:lvl9pPr>
    </p:titleStyle>
    <p:bodyStyle>
      <a:lvl1pPr marL="174625" indent="-17462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537E0D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  <a:ea typeface="+mn-ea"/>
          <a:cs typeface="+mn-cs"/>
        </a:defRPr>
      </a:lvl1pPr>
      <a:lvl2pPr marL="460375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150000"/>
        <a:buChar char="•"/>
        <a:defRPr sz="2000">
          <a:solidFill>
            <a:schemeClr val="tx2"/>
          </a:solidFill>
          <a:latin typeface="+mn-lt"/>
        </a:defRPr>
      </a:lvl2pPr>
      <a:lvl3pPr marL="744538" indent="-169863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75000"/>
        <a:buFont typeface="Wingdings" pitchFamily="2" charset="2"/>
        <a:buChar char="§"/>
        <a:defRPr>
          <a:solidFill>
            <a:schemeClr val="tx2"/>
          </a:solidFill>
          <a:latin typeface="+mn-lt"/>
        </a:defRPr>
      </a:lvl3pPr>
      <a:lvl4pPr marL="1028700" indent="-169863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Char char="•"/>
        <a:defRPr sz="1600">
          <a:solidFill>
            <a:schemeClr val="tx2"/>
          </a:solidFill>
          <a:latin typeface="+mn-lt"/>
        </a:defRPr>
      </a:lvl4pPr>
      <a:lvl5pPr marL="1314450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40000"/>
        <a:buFont typeface="Wingdings" pitchFamily="2" charset="2"/>
        <a:buChar char="q"/>
        <a:defRPr sz="1400">
          <a:solidFill>
            <a:schemeClr val="tx2"/>
          </a:solidFill>
          <a:latin typeface="+mn-lt"/>
        </a:defRPr>
      </a:lvl5pPr>
      <a:lvl6pPr marL="1771650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40000"/>
        <a:buFont typeface="Wingdings" pitchFamily="2" charset="2"/>
        <a:buChar char="q"/>
        <a:defRPr sz="14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40000"/>
        <a:buFont typeface="Wingdings" pitchFamily="2" charset="2"/>
        <a:buChar char="q"/>
        <a:defRPr sz="1400">
          <a:solidFill>
            <a:schemeClr val="tx2"/>
          </a:solidFill>
          <a:latin typeface="+mn-lt"/>
        </a:defRPr>
      </a:lvl7pPr>
      <a:lvl8pPr marL="2686050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40000"/>
        <a:buFont typeface="Wingdings" pitchFamily="2" charset="2"/>
        <a:buChar char="q"/>
        <a:defRPr sz="1400">
          <a:solidFill>
            <a:schemeClr val="tx2"/>
          </a:solidFill>
          <a:latin typeface="+mn-lt"/>
        </a:defRPr>
      </a:lvl8pPr>
      <a:lvl9pPr marL="3143250" indent="-17145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537E0D"/>
        </a:buClr>
        <a:buSzPct val="40000"/>
        <a:buFont typeface="Wingdings" pitchFamily="2" charset="2"/>
        <a:buChar char="q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10613" cy="5410200"/>
          </a:xfrm>
        </p:spPr>
        <p:txBody>
          <a:bodyPr/>
          <a:lstStyle/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/>
              <a:t>CS </a:t>
            </a:r>
            <a:r>
              <a:rPr lang="en-US" b="1" dirty="0" smtClean="0"/>
              <a:t>06.416: </a:t>
            </a:r>
            <a:r>
              <a:rPr lang="en-US" kern="1200" dirty="0"/>
              <a:t>TCP/IP and Internet Protocols and Technologies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B. </a:t>
            </a:r>
            <a:r>
              <a:rPr lang="en-US" dirty="0" err="1" smtClean="0"/>
              <a:t>Forouzan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TCP/IP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Protocol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Suite”</a:t>
            </a:r>
            <a:endParaRPr lang="en-US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Typical IT Guru assignments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Introductory </a:t>
            </a:r>
            <a:r>
              <a:rPr lang="en-US" dirty="0"/>
              <a:t>lab </a:t>
            </a:r>
            <a:r>
              <a:rPr lang="en-US" dirty="0" smtClean="0"/>
              <a:t>that reviews basic OPNET features</a:t>
            </a:r>
            <a:endParaRPr lang="en-US" dirty="0"/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Creating and configuring network </a:t>
            </a:r>
            <a:r>
              <a:rPr lang="en-US" dirty="0" smtClean="0"/>
              <a:t>topology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Configuring basic TCP and IP properties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Configuring and deploying applications</a:t>
            </a:r>
            <a:endParaRPr lang="en-US" dirty="0"/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Running simulation and collecting results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IP Addressing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Create a simulation study of a network with several sub-nets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Compute and configure IP addresses according to the provided specification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Other assignments: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IP Routing,  TCP’s Flow and Congestion Control, </a:t>
            </a:r>
            <a:r>
              <a:rPr lang="en-US" dirty="0" err="1" smtClean="0"/>
              <a:t>QoS</a:t>
            </a:r>
            <a:r>
              <a:rPr lang="en-US" dirty="0" smtClean="0"/>
              <a:t> mechanisms, open-ended group projects.</a:t>
            </a:r>
            <a:endParaRPr lang="en-US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OPNET Modeler is </a:t>
            </a:r>
            <a:r>
              <a:rPr lang="en-US" sz="2400" dirty="0"/>
              <a:t>being used in the following courses: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CS 04.400: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Computer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Science Senior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Project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CS 01.395: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Topics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in Computer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Science</a:t>
            </a:r>
            <a:endParaRPr lang="en-US" kern="1200" dirty="0" smtClean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Approach to teaching OPNET Modeler</a:t>
            </a:r>
          </a:p>
          <a:p>
            <a:pPr marL="517525" lvl="1" indent="-228600">
              <a:lnSpc>
                <a:spcPct val="100000"/>
              </a:lnSpc>
            </a:pPr>
            <a:r>
              <a:rPr lang="en-US" dirty="0" smtClean="0"/>
              <a:t>OPNET’s tutorials and reference manuals</a:t>
            </a:r>
          </a:p>
          <a:p>
            <a:pPr marL="517525" lvl="1" indent="-228600">
              <a:lnSpc>
                <a:spcPct val="100000"/>
              </a:lnSpc>
            </a:pPr>
            <a:r>
              <a:rPr lang="en-US" dirty="0" smtClean="0"/>
              <a:t>Comment, </a:t>
            </a:r>
            <a:r>
              <a:rPr lang="en-US" dirty="0" smtClean="0"/>
              <a:t>re-factor</a:t>
            </a:r>
            <a:r>
              <a:rPr lang="en-US" dirty="0" smtClean="0"/>
              <a:t>, and debug already written code</a:t>
            </a:r>
          </a:p>
          <a:p>
            <a:pPr marL="517525" lvl="1" indent="-228600">
              <a:lnSpc>
                <a:spcPct val="100000"/>
              </a:lnSpc>
            </a:pPr>
            <a:r>
              <a:rPr lang="en-US" dirty="0" smtClean="0"/>
              <a:t>Re-write and expand portions of the code</a:t>
            </a:r>
          </a:p>
          <a:p>
            <a:pPr marL="517525" lvl="1" indent="-228600">
              <a:lnSpc>
                <a:spcPct val="100000"/>
              </a:lnSpc>
            </a:pPr>
            <a:r>
              <a:rPr lang="en-US" dirty="0" smtClean="0"/>
              <a:t>Endless one-on-one sessions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OPNET Modeler Projects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err="1" smtClean="0"/>
              <a:t>QoS</a:t>
            </a:r>
            <a:r>
              <a:rPr lang="en-US" kern="1200" dirty="0" smtClean="0"/>
              <a:t> in the Internet: Modified </a:t>
            </a:r>
            <a:r>
              <a:rPr lang="en-US" kern="1200" dirty="0" smtClean="0"/>
              <a:t>IP </a:t>
            </a:r>
            <a:r>
              <a:rPr lang="en-US" kern="1200" dirty="0" smtClean="0"/>
              <a:t>layer process models to support Bandwidth Distribution Scheme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err="1" smtClean="0"/>
              <a:t>GeoAODV</a:t>
            </a:r>
            <a:r>
              <a:rPr lang="en-US" kern="1200" dirty="0" smtClean="0"/>
              <a:t>: modified OPNET implementation of AODV protocol to improve efficiency of route discovery process through the use of GPS coordinates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Undergraduate Research with </a:t>
            </a:r>
            <a:r>
              <a:rPr lang="en-US" sz="3600" dirty="0" smtClean="0"/>
              <a:t>OPNET Modeler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10613" cy="5257800"/>
          </a:xfrm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IT </a:t>
            </a:r>
            <a:r>
              <a:rPr lang="en-US" sz="2400" dirty="0" smtClean="0"/>
              <a:t>Guru is an excellent tool to facilitate the classroom learning process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Contains excellent illustration of numerous networking concepts 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Enables students better appreciate the importance of the protocol configuration parameters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Provides valuable </a:t>
            </a:r>
            <a:r>
              <a:rPr lang="en-US" dirty="0" smtClean="0"/>
              <a:t>hands-on </a:t>
            </a:r>
            <a:r>
              <a:rPr lang="en-US" dirty="0" smtClean="0"/>
              <a:t>experience configuring and setting-up various network configurations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Students become more enthusiastic about the subject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ea typeface="+mn-ea"/>
                <a:cs typeface="+mn-cs"/>
              </a:rPr>
              <a:t>Students </a:t>
            </a:r>
            <a:r>
              <a:rPr lang="en-US" sz="2300" dirty="0">
                <a:ea typeface="+mn-ea"/>
                <a:cs typeface="+mn-cs"/>
              </a:rPr>
              <a:t>understand the course material </a:t>
            </a:r>
            <a:r>
              <a:rPr lang="en-US" sz="2300" dirty="0" smtClean="0">
                <a:ea typeface="+mn-ea"/>
                <a:cs typeface="+mn-cs"/>
              </a:rPr>
              <a:t>better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Using OPNET software may </a:t>
            </a:r>
            <a:r>
              <a:rPr lang="en-US" dirty="0" smtClean="0"/>
              <a:t>require more work for the instructor and </a:t>
            </a:r>
            <a:r>
              <a:rPr lang="en-US" dirty="0" smtClean="0"/>
              <a:t>may </a:t>
            </a:r>
            <a:r>
              <a:rPr lang="en-US" smtClean="0"/>
              <a:t>appear to have </a:t>
            </a:r>
            <a:r>
              <a:rPr lang="en-US" dirty="0" smtClean="0"/>
              <a:t>somewhat </a:t>
            </a:r>
            <a:r>
              <a:rPr lang="en-US" dirty="0" smtClean="0"/>
              <a:t>steep learning curve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300" dirty="0" smtClean="0">
                <a:ea typeface="+mn-ea"/>
                <a:cs typeface="+mn-cs"/>
              </a:rPr>
              <a:t>OPNET Modeler is more appropriate for graduate studies and it is difficult to incorporate it into undergraduate study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265113"/>
            <a:ext cx="6732587" cy="877887"/>
          </a:xfrm>
        </p:spPr>
        <p:txBody>
          <a:bodyPr/>
          <a:lstStyle/>
          <a:p>
            <a:r>
              <a:rPr lang="en-US" sz="4000" dirty="0" smtClean="0"/>
              <a:t>Outline of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30188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 Computer Science Program at Rowan University</a:t>
            </a:r>
          </a:p>
          <a:p>
            <a:pPr marL="517525" lvl="1" indent="-22860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 </a:t>
            </a:r>
            <a:r>
              <a:rPr lang="en-US" sz="2400" dirty="0" smtClean="0"/>
              <a:t>About Rowan University </a:t>
            </a:r>
          </a:p>
          <a:p>
            <a:pPr marL="517525" lvl="1" indent="-2286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 The Computer Science Department </a:t>
            </a:r>
          </a:p>
          <a:p>
            <a:pPr marL="230188" indent="-230188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 Academic instruction using OPNET products </a:t>
            </a:r>
          </a:p>
          <a:p>
            <a:pPr marL="517525" lvl="1" indent="-2286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 Teaching with IT Guru</a:t>
            </a:r>
          </a:p>
          <a:p>
            <a:pPr marL="517525" lvl="1" indent="-2286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  Undergraduate research using OPNET Modeler</a:t>
            </a:r>
          </a:p>
          <a:p>
            <a:pPr marL="230188" indent="-230188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 Summary and Conclusions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10613" cy="2438400"/>
          </a:xfrm>
        </p:spPr>
        <p:txBody>
          <a:bodyPr/>
          <a:lstStyle/>
          <a:p>
            <a:pPr marL="230188" indent="-230188"/>
            <a:r>
              <a:rPr lang="en-US" sz="2400" dirty="0" smtClean="0"/>
              <a:t> Rowan University </a:t>
            </a:r>
            <a:r>
              <a:rPr lang="en-US" sz="2400" dirty="0" smtClean="0"/>
              <a:t>was founded </a:t>
            </a:r>
            <a:r>
              <a:rPr lang="en-US" sz="2400" dirty="0" smtClean="0"/>
              <a:t>in 1923</a:t>
            </a:r>
          </a:p>
          <a:p>
            <a:pPr marL="230188" indent="-230188"/>
            <a:r>
              <a:rPr lang="en-US" sz="2400" dirty="0" smtClean="0"/>
              <a:t> The main </a:t>
            </a:r>
            <a:r>
              <a:rPr lang="en-US" sz="2400" dirty="0"/>
              <a:t>campus </a:t>
            </a:r>
          </a:p>
          <a:p>
            <a:pPr marL="517525" lvl="1" indent="-228600"/>
            <a:r>
              <a:rPr lang="en-US" sz="2400" dirty="0" smtClean="0">
                <a:ea typeface="+mn-ea"/>
                <a:cs typeface="+mn-cs"/>
              </a:rPr>
              <a:t> Is located in </a:t>
            </a:r>
            <a:r>
              <a:rPr lang="en-US" sz="2400" dirty="0" smtClean="0">
                <a:ea typeface="+mn-ea"/>
                <a:cs typeface="+mn-cs"/>
              </a:rPr>
              <a:t>southern </a:t>
            </a:r>
            <a:r>
              <a:rPr lang="en-US" sz="2400" dirty="0" smtClean="0">
                <a:ea typeface="+mn-ea"/>
                <a:cs typeface="+mn-cs"/>
              </a:rPr>
              <a:t>part of New Jersey </a:t>
            </a:r>
          </a:p>
          <a:p>
            <a:pPr marL="517525" lvl="1" indent="-228600"/>
            <a:r>
              <a:rPr lang="en-US" sz="2400" dirty="0" smtClean="0">
                <a:ea typeface="+mn-ea"/>
                <a:cs typeface="+mn-cs"/>
              </a:rPr>
              <a:t> Is </a:t>
            </a:r>
            <a:r>
              <a:rPr lang="en-US" sz="2400" dirty="0">
                <a:ea typeface="+mn-ea"/>
                <a:cs typeface="+mn-cs"/>
              </a:rPr>
              <a:t>nestled in historic </a:t>
            </a:r>
            <a:r>
              <a:rPr lang="en-US" sz="2400" dirty="0" smtClean="0">
                <a:ea typeface="+mn-ea"/>
                <a:cs typeface="+mn-cs"/>
              </a:rPr>
              <a:t>town </a:t>
            </a:r>
            <a:r>
              <a:rPr lang="en-US" sz="2400" dirty="0">
                <a:ea typeface="+mn-ea"/>
                <a:cs typeface="+mn-cs"/>
              </a:rPr>
              <a:t>of Glassboro  </a:t>
            </a:r>
          </a:p>
          <a:p>
            <a:pPr marL="517525" lvl="1" indent="-228600"/>
            <a:r>
              <a:rPr lang="en-US" sz="2400" dirty="0" smtClean="0">
                <a:ea typeface="+mn-ea"/>
                <a:cs typeface="+mn-cs"/>
              </a:rPr>
              <a:t> Is </a:t>
            </a:r>
            <a:r>
              <a:rPr lang="en-US" sz="2400" dirty="0">
                <a:ea typeface="+mn-ea"/>
                <a:cs typeface="+mn-cs"/>
              </a:rPr>
              <a:t>only 30 minutes from Philadelphia's famed South Street </a:t>
            </a:r>
          </a:p>
          <a:p>
            <a:pPr marL="517525" lvl="1" indent="-228600"/>
            <a:r>
              <a:rPr lang="en-US" sz="2400" dirty="0" smtClean="0">
                <a:ea typeface="+mn-ea"/>
                <a:cs typeface="+mn-cs"/>
              </a:rPr>
              <a:t> Is </a:t>
            </a:r>
            <a:r>
              <a:rPr lang="en-US" sz="2400" dirty="0">
                <a:ea typeface="+mn-ea"/>
                <a:cs typeface="+mn-cs"/>
              </a:rPr>
              <a:t>only 45 minutes from the Atlantic City </a:t>
            </a:r>
            <a:r>
              <a:rPr lang="en-US" sz="2400" dirty="0" smtClean="0">
                <a:ea typeface="+mn-ea"/>
                <a:cs typeface="+mn-cs"/>
              </a:rPr>
              <a:t>Boardwalk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About Rowan University</a:t>
            </a:r>
            <a:endParaRPr lang="en-US" sz="4000" dirty="0"/>
          </a:p>
        </p:txBody>
      </p:sp>
      <p:pic>
        <p:nvPicPr>
          <p:cNvPr id="192514" name="Picture 2" descr="http://ts3.mm.bing.net/images/thumbnail.aspx?q=215158490886&amp;id=e7c95846f688bb1e983f59ea38ac9587&amp;url=http%3a%2f%2fwww.usp-sports.com%2fRowan%2520Logo%25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1524000" cy="809626"/>
          </a:xfrm>
          <a:prstGeom prst="rect">
            <a:avLst/>
          </a:prstGeom>
          <a:noFill/>
        </p:spPr>
      </p:pic>
      <p:pic>
        <p:nvPicPr>
          <p:cNvPr id="7" name="Picture 2" descr="http://www.andrew.ac.jp/i-center/school/NJSCIS/Rowan%20Univer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4106587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62400" y="3657600"/>
            <a:ext cx="5181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buClr>
                <a:srgbClr val="537E0D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+mn-lt"/>
              </a:rPr>
              <a:t> Nearly 10,000 students pursuing degrees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in</a:t>
            </a:r>
          </a:p>
          <a:p>
            <a:pPr marL="687388" lvl="1" indent="-230188">
              <a:spcBef>
                <a:spcPts val="600"/>
              </a:spcBef>
              <a:buClr>
                <a:srgbClr val="537E0D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36 undergraduate majors,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687388" lvl="1" indent="-230188">
              <a:spcBef>
                <a:spcPts val="600"/>
              </a:spcBef>
              <a:buClr>
                <a:srgbClr val="537E0D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7 teacher certification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programs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687388" lvl="1" indent="-230188">
              <a:spcBef>
                <a:spcPts val="600"/>
              </a:spcBef>
              <a:buClr>
                <a:srgbClr val="537E0D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26 master’s degree programs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and</a:t>
            </a:r>
          </a:p>
          <a:p>
            <a:pPr marL="687388" lvl="1" indent="-230188">
              <a:spcBef>
                <a:spcPts val="600"/>
              </a:spcBef>
              <a:buClr>
                <a:srgbClr val="537E0D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A doctorate in educational leadership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00600"/>
          </a:xfrm>
        </p:spPr>
        <p:txBody>
          <a:bodyPr/>
          <a:lstStyle/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Nationally </a:t>
            </a:r>
            <a:r>
              <a:rPr lang="en-US" sz="2400" dirty="0"/>
              <a:t>accredited program by Accreditation Board for Engineering and Technology (ABET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marL="230188" indent="-230188">
              <a:lnSpc>
                <a:spcPct val="100000"/>
              </a:lnSpc>
            </a:pPr>
            <a:r>
              <a:rPr lang="en-US" dirty="0"/>
              <a:t>1</a:t>
            </a:r>
            <a:r>
              <a:rPr lang="en-US" sz="2400" dirty="0" smtClean="0"/>
              <a:t>6 </a:t>
            </a:r>
            <a:r>
              <a:rPr lang="en-US" sz="2400" dirty="0"/>
              <a:t>highly qualified faculty  with diverse areas of </a:t>
            </a:r>
            <a:r>
              <a:rPr lang="en-US" sz="2400" dirty="0" smtClean="0"/>
              <a:t>research including: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 smtClean="0"/>
              <a:t>Artificial Intelligence, Robotics, and Natural </a:t>
            </a:r>
            <a:r>
              <a:rPr lang="en-US" sz="2400" kern="1200" dirty="0"/>
              <a:t>Language Processing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 smtClean="0"/>
              <a:t>Operating Systems, Computer Architectures, and Distributed </a:t>
            </a:r>
            <a:r>
              <a:rPr lang="en-US" sz="2400" kern="1200" dirty="0"/>
              <a:t>Systems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 smtClean="0"/>
              <a:t>Computer Communication and Networks, Wireless Technology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 smtClean="0"/>
              <a:t>Computer and Network Security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 smtClean="0"/>
              <a:t>Simulation and Modeling of Computer </a:t>
            </a:r>
            <a:r>
              <a:rPr lang="en-US" sz="2400" kern="1200" dirty="0" smtClean="0"/>
              <a:t>Systems</a:t>
            </a:r>
            <a:endParaRPr lang="en-US" sz="2400" kern="1200" dirty="0"/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1200" dirty="0"/>
              <a:t>Software Engineering </a:t>
            </a:r>
            <a:r>
              <a:rPr lang="en-US" sz="2400" kern="1200" dirty="0" smtClean="0"/>
              <a:t>and Databases </a:t>
            </a:r>
            <a:endParaRPr lang="en-US" sz="24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28600"/>
            <a:ext cx="6732587" cy="10302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About Computer Science Department at Rowan University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10613" cy="5181600"/>
          </a:xfrm>
        </p:spPr>
        <p:txBody>
          <a:bodyPr/>
          <a:lstStyle/>
          <a:p>
            <a:pPr marL="230188" indent="-2301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IT Guru is being used in the following courses: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CS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06.410: </a:t>
            </a:r>
            <a:r>
              <a:rPr lang="en-US" kern="1200" dirty="0" smtClean="0"/>
              <a:t>Data Communications and Networking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CS 06.415: </a:t>
            </a:r>
            <a:r>
              <a:rPr lang="en-US" kern="1200" dirty="0" smtClean="0"/>
              <a:t>Wireless Networks, Protocols, and Applications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/>
              <a:t>CS </a:t>
            </a:r>
            <a:r>
              <a:rPr lang="en-US" b="1" dirty="0"/>
              <a:t>06.416: </a:t>
            </a:r>
            <a:r>
              <a:rPr lang="en-US" kern="1200" dirty="0"/>
              <a:t>TCP/IP and Internet Protocols and </a:t>
            </a:r>
            <a:r>
              <a:rPr lang="en-US" kern="1200" dirty="0" smtClean="0"/>
              <a:t>Technologies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Each </a:t>
            </a:r>
            <a:r>
              <a:rPr lang="en-US" kern="1200" dirty="0" smtClean="0"/>
              <a:t>course meets </a:t>
            </a:r>
            <a:r>
              <a:rPr lang="en-US" kern="1200" dirty="0" smtClean="0"/>
              <a:t>twice a week for </a:t>
            </a:r>
            <a:r>
              <a:rPr lang="en-US" kern="1200" dirty="0" smtClean="0"/>
              <a:t>a 75 </a:t>
            </a:r>
            <a:r>
              <a:rPr lang="en-US" kern="1200" dirty="0" smtClean="0"/>
              <a:t>minute lecture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Each course includes assignments using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 Ethereal and/or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 OPNET IT Guru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Each course introduces OPNET software via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A lecture </a:t>
            </a:r>
            <a:r>
              <a:rPr lang="en-US" kern="1200" dirty="0" smtClean="0"/>
              <a:t>about </a:t>
            </a:r>
            <a:r>
              <a:rPr lang="en-US" kern="1200" dirty="0" smtClean="0"/>
              <a:t>modeling and IT </a:t>
            </a:r>
            <a:r>
              <a:rPr lang="en-US" kern="1200" dirty="0" smtClean="0"/>
              <a:t>Guru/Modeler features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Reading </a:t>
            </a:r>
            <a:r>
              <a:rPr lang="en-US" kern="1200" dirty="0" smtClean="0"/>
              <a:t>assignments </a:t>
            </a:r>
            <a:r>
              <a:rPr lang="en-US" kern="1200" dirty="0" smtClean="0"/>
              <a:t>about IT Guru/Modeler features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In </a:t>
            </a:r>
            <a:r>
              <a:rPr lang="en-US" kern="1200" dirty="0"/>
              <a:t>class </a:t>
            </a:r>
            <a:r>
              <a:rPr lang="en-US" kern="1200" dirty="0" smtClean="0"/>
              <a:t>examples of various features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10613" cy="5334000"/>
          </a:xfrm>
        </p:spPr>
        <p:txBody>
          <a:bodyPr/>
          <a:lstStyle/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OPNET assignments are usually set-up as follows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Discuss the theoretical part in class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Show several example of configuring the corresponding feature in OPNET 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Ask students to complete an example started in class or conduct a separate simulation study that illustrates features of the discussed topic.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We </a:t>
            </a:r>
            <a:r>
              <a:rPr lang="en-US" kern="1200" dirty="0" smtClean="0"/>
              <a:t>use several types of OPNET assignments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 smtClean="0"/>
              <a:t>Take-home </a:t>
            </a:r>
            <a:r>
              <a:rPr lang="en-US" kern="1200" dirty="0"/>
              <a:t>practical assignment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/>
              <a:t>Complete simulation example started in class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/>
              <a:t>Take-home laboratory assignments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/>
              <a:t>Conduct a complete simulation study 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1200" dirty="0"/>
              <a:t>Exploratory laboratory </a:t>
            </a:r>
            <a:r>
              <a:rPr lang="en-US" kern="1200" dirty="0" smtClean="0"/>
              <a:t>assignments/end-of-semester projects</a:t>
            </a:r>
            <a:endParaRPr lang="en-US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143000"/>
            <a:ext cx="8610600" cy="5334000"/>
          </a:xfrm>
        </p:spPr>
        <p:txBody>
          <a:bodyPr/>
          <a:lstStyle/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The simulation study requires students to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Complete configuration of the simulated study by setting a </a:t>
            </a:r>
            <a:r>
              <a:rPr lang="en-US" dirty="0"/>
              <a:t>certain </a:t>
            </a:r>
            <a:r>
              <a:rPr lang="en-US" dirty="0" smtClean="0"/>
              <a:t>features or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Create </a:t>
            </a:r>
            <a:r>
              <a:rPr lang="en-US" dirty="0"/>
              <a:t>a complete model of a simulated system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Debug their simulation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Analyze collected results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Depending on the assignments students may work in </a:t>
            </a:r>
            <a:r>
              <a:rPr lang="en-US" dirty="0" smtClean="0"/>
              <a:t>groups or individually</a:t>
            </a:r>
            <a:endParaRPr lang="en-US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All of the OPNET assignments are developed “in-house”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As semester progresses 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The complexity of the assignments increases 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The amount of OPNET configuration details decreases</a:t>
            </a:r>
            <a:endParaRPr lang="en-US" kern="1200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10613" cy="5410200"/>
          </a:xfrm>
        </p:spPr>
        <p:txBody>
          <a:bodyPr/>
          <a:lstStyle/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/>
              <a:t>CS 06.410: </a:t>
            </a:r>
            <a:r>
              <a:rPr lang="en-US" kern="1200" dirty="0"/>
              <a:t>Data Communications and Networking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J. Kurose and K. Ross, "Computer Networking: A Top-Down Approach Featuring the Internet“</a:t>
            </a:r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Typical IT Guru assignments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Introductory </a:t>
            </a:r>
            <a:r>
              <a:rPr lang="en-US" dirty="0"/>
              <a:t>lab that teaches how to use basic software features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Creating and configuring network topology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Running simulation and collecting results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This assignment corresponds to </a:t>
            </a:r>
            <a:r>
              <a:rPr lang="en-US" dirty="0" smtClean="0"/>
              <a:t>in-class discussion </a:t>
            </a:r>
            <a:r>
              <a:rPr lang="en-US" dirty="0" smtClean="0"/>
              <a:t>about OSI reference model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Introduction to Application layer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Configuring </a:t>
            </a:r>
            <a:r>
              <a:rPr lang="en-US" dirty="0"/>
              <a:t>standard applications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Creating user profiles and deploying defined </a:t>
            </a:r>
            <a:r>
              <a:rPr lang="en-US" dirty="0" smtClean="0"/>
              <a:t>applications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This </a:t>
            </a:r>
            <a:r>
              <a:rPr lang="en-US" dirty="0" smtClean="0"/>
              <a:t>assignment introduces students to such simple applications as FTP, E-mail, Remote Login (telnet), etc.</a:t>
            </a:r>
            <a:endParaRPr lang="en-US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10613" cy="5257800"/>
          </a:xfrm>
        </p:spPr>
        <p:txBody>
          <a:bodyPr/>
          <a:lstStyle/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Typical IT Guru assignments (cont.)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Studying HTTP protocol 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Compare performance of various configurations of HTTP protocol 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Persistent vs. Non-persistent connection, Pipelined connections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/>
              <a:t>This assignment examines in depth HTTP features</a:t>
            </a:r>
            <a:endParaRPr lang="en-US" dirty="0" smtClean="0"/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Introduction to Transport layer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Basic TCP </a:t>
            </a:r>
            <a:r>
              <a:rPr lang="en-US" dirty="0" smtClean="0"/>
              <a:t>configuration </a:t>
            </a:r>
            <a:r>
              <a:rPr lang="en-US" dirty="0" smtClean="0"/>
              <a:t>parameters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This assignment introduces student to basic transport layer configuration parameters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Influence of TCP and UDP on the traffic performance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Examine how connection set-up and reliability of TCP (e.g. re-transmissions) influence the delay experienced by the network applications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Use </a:t>
            </a:r>
            <a:r>
              <a:rPr lang="en-US" dirty="0"/>
              <a:t>performance </a:t>
            </a:r>
            <a:r>
              <a:rPr lang="en-US" dirty="0" smtClean="0"/>
              <a:t>of applications running over UDP for comparison</a:t>
            </a:r>
          </a:p>
          <a:p>
            <a:pPr marL="517525" lvl="1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Introduction to Network </a:t>
            </a:r>
            <a:r>
              <a:rPr lang="en-US" dirty="0" smtClean="0"/>
              <a:t>layer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/>
              <a:t>Examine basic configuration features of IP layer (e.g. influence of various MTU sizes on application performance)</a:t>
            </a:r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dirty="0" smtClean="0"/>
          </a:p>
          <a:p>
            <a:pPr marL="801688" lvl="2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dirty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  <a:p>
            <a:pPr marL="231775" indent="-228600">
              <a:lnSpc>
                <a:spcPct val="100000"/>
              </a:lnSpc>
              <a:spcBef>
                <a:spcPts val="600"/>
              </a:spcBef>
              <a:defRPr/>
            </a:pPr>
            <a:endParaRPr lang="en-US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13" y="265113"/>
            <a:ext cx="5970587" cy="877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Teaching with </a:t>
            </a:r>
            <a:r>
              <a:rPr lang="en-US" dirty="0"/>
              <a:t>IT Guru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NK10_Presentation(2)">
  <a:themeElements>
    <a:clrScheme name="OPNK10_Presentatio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PNK10_Presentation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NK10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NK10_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NK10_Presentation 8">
        <a:dk1>
          <a:srgbClr val="0B0C0F"/>
        </a:dk1>
        <a:lt1>
          <a:srgbClr val="FFFFFF"/>
        </a:lt1>
        <a:dk2>
          <a:srgbClr val="000000"/>
        </a:dk2>
        <a:lt2>
          <a:srgbClr val="5F5F5F"/>
        </a:lt2>
        <a:accent1>
          <a:srgbClr val="3B4A8B"/>
        </a:accent1>
        <a:accent2>
          <a:srgbClr val="B70501"/>
        </a:accent2>
        <a:accent3>
          <a:srgbClr val="FFFFFF"/>
        </a:accent3>
        <a:accent4>
          <a:srgbClr val="08090B"/>
        </a:accent4>
        <a:accent5>
          <a:srgbClr val="AFB1C4"/>
        </a:accent5>
        <a:accent6>
          <a:srgbClr val="A60401"/>
        </a:accent6>
        <a:hlink>
          <a:srgbClr val="22A7D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OPNK10_Presentation(2)</Template>
  <TotalTime>324</TotalTime>
  <Words>932</Words>
  <Application>Microsoft Office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OPNK10_Presentation(2)</vt:lpstr>
      <vt:lpstr>Slide 1</vt:lpstr>
      <vt:lpstr>Outline of Presentation</vt:lpstr>
      <vt:lpstr>About Rowan University</vt:lpstr>
      <vt:lpstr>About Computer Science Department at Rowan University</vt:lpstr>
      <vt:lpstr>Teaching with IT Guru</vt:lpstr>
      <vt:lpstr>Teaching with IT Guru</vt:lpstr>
      <vt:lpstr>Teaching with IT Guru</vt:lpstr>
      <vt:lpstr>Teaching with IT Guru</vt:lpstr>
      <vt:lpstr>Teaching with IT Guru</vt:lpstr>
      <vt:lpstr>Teaching with IT Guru</vt:lpstr>
      <vt:lpstr>Undergraduate Research with OPNET Modeler</vt:lpstr>
      <vt:lpstr>Summary and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</dc:creator>
  <cp:lastModifiedBy>Vasil Hnatyshin</cp:lastModifiedBy>
  <cp:revision>39</cp:revision>
  <dcterms:created xsi:type="dcterms:W3CDTF">2010-08-14T13:23:38Z</dcterms:created>
  <dcterms:modified xsi:type="dcterms:W3CDTF">2010-08-16T15:22:14Z</dcterms:modified>
</cp:coreProperties>
</file>