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9bb0154c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9bb0154c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9bb0154c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9bb0154c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9bb0154c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9bb0154c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9bf4bb302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9bf4bb302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9bb0154c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9bb0154c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9bb0154c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9bb0154c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49bb0154c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49bb0154c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Governor's</a:t>
            </a:r>
            <a:r>
              <a:rPr lang="en"/>
              <a:t> COS emailed frustrated with lack of attention to this issue. Michigan radio show</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9cc2dfa9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9cc2dfa9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462d0605e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62d0605e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9cc2dfa9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9cc2dfa9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9bb0154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9bb0154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49d08becf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49d08becf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9d08becf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9d08becf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9bb0154c9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9bb0154c9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This new plan was designed to reduce costs by switching the city’s supplier from Detroit Water and Sewerage Department to the Karegnondi Water Authority.</a:t>
            </a:r>
            <a:endParaRPr sz="1800">
              <a:solidFill>
                <a:schemeClr val="dk2"/>
              </a:solidFill>
              <a:latin typeface="Roboto"/>
              <a:ea typeface="Roboto"/>
              <a:cs typeface="Roboto"/>
              <a:sym typeface="Roboto"/>
            </a:endParaRPr>
          </a:p>
          <a:p>
            <a:pPr indent="-342900" lvl="0" marL="457200" rtl="0" algn="l">
              <a:lnSpc>
                <a:spcPct val="115000"/>
              </a:lnSpc>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Water Crisis started because of this new planned supply line when Flint turned back to the Flint River temporary in April 2014 for the first since they switched away from it in the 1960’s.</a:t>
            </a:r>
            <a:endParaRPr sz="1800">
              <a:solidFill>
                <a:schemeClr val="dk2"/>
              </a:solidFill>
              <a:latin typeface="Roboto"/>
              <a:ea typeface="Roboto"/>
              <a:cs typeface="Roboto"/>
              <a:sym typeface="Roboto"/>
            </a:endParaRPr>
          </a:p>
          <a:p>
            <a:pPr indent="0" lvl="0" marL="0" rtl="0" algn="l">
              <a:spcBef>
                <a:spcPts val="16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49cc2dfa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9cc2dfa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49cc2dfa9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9cc2dfa9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Flint River water is high in corrosive chloride, due to years of dumping automotive factory waste into river, maybe because of salting roads?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49bb0154c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49bb0154c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Iron released from corroded pipes reacted with chlorine, making it unavailable to function as a disinfectant. In turn, bacteria levels spiked. More chlorine added, which reduced coliform count, but lead to formation of THHM </a:t>
            </a:r>
            <a:r>
              <a:rPr lang="en"/>
              <a:t>https://theconversation.com/the-science-behind-the-flint-water-crisis-corrosion-of-pipes-erosion-of-trust-53776</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9bb0154c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9bb0154c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conducted by EPA and VA Tech. Lead is a neurotoxin, especially dangerous to children.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npr.org/sections/thetwo-way/2016/04/20/465545378/lead-laced-water-in-flint-a-step-by-step-look-at-the-makings-of-a-crisis" TargetMode="External"/><Relationship Id="rId4" Type="http://schemas.openxmlformats.org/officeDocument/2006/relationships/hyperlink" Target="https://www.sciencedaily.com/releases/2017/02/170201092656.htm" TargetMode="External"/><Relationship Id="rId5" Type="http://schemas.openxmlformats.org/officeDocument/2006/relationships/hyperlink" Target="https://www.cnn.com/2016/03/04/us/flint-water-crisis-fast-facts/index.html" TargetMode="External"/><Relationship Id="rId6" Type="http://schemas.openxmlformats.org/officeDocument/2006/relationships/hyperlink" Target="https://docs.wixstatic.com/ugd/60e74e_3a1b40a31a444f9ebd7aa084240225cf.pdf" TargetMode="External"/><Relationship Id="rId7" Type="http://schemas.openxmlformats.org/officeDocument/2006/relationships/hyperlink" Target="https://www.freep.com/story/news/local/michigan/2016/01/07/governor-meet-morning-flint-mayor/7840219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theconversation.com/the-science-behind-the-flint-water-crisis-corrosion-of-pipes-erosion-of-trust-53776" TargetMode="External"/><Relationship Id="rId4" Type="http://schemas.openxmlformats.org/officeDocument/2006/relationships/hyperlink" Target="https://www.census.gov/quickfacts/fact/table/flintcitymichigan/PST045217" TargetMode="External"/><Relationship Id="rId5" Type="http://schemas.openxmlformats.org/officeDocument/2006/relationships/hyperlink" Target="https://www.cnn.com/2016/01/21/health/flint-water-mona-hanna-attis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3"/>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Flint Michigan Water Crisis</a:t>
            </a:r>
            <a:endParaRPr/>
          </a:p>
        </p:txBody>
      </p:sp>
      <p:sp>
        <p:nvSpPr>
          <p:cNvPr id="86" name="Google Shape;86;p13"/>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Luke Anderson, Stephen Palmer, Kyle Taylor, and Will Weise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Regulations</a:t>
            </a:r>
            <a:endParaRPr/>
          </a:p>
        </p:txBody>
      </p:sp>
      <p:sp>
        <p:nvSpPr>
          <p:cNvPr id="159" name="Google Shape;159;p22"/>
          <p:cNvSpPr txBox="1"/>
          <p:nvPr>
            <p:ph idx="1" type="body"/>
          </p:nvPr>
        </p:nvSpPr>
        <p:spPr>
          <a:xfrm>
            <a:off x="311700" y="1229875"/>
            <a:ext cx="41523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32 samples were sent from Walters’ home to Edwards. </a:t>
            </a:r>
            <a:endParaRPr/>
          </a:p>
          <a:p>
            <a:pPr indent="-342900" lvl="0" marL="457200" rtl="0" algn="l">
              <a:spcBef>
                <a:spcPts val="0"/>
              </a:spcBef>
              <a:spcAft>
                <a:spcPts val="0"/>
              </a:spcAft>
              <a:buSzPts val="1800"/>
              <a:buChar char="-"/>
            </a:pPr>
            <a:r>
              <a:rPr lang="en"/>
              <a:t>EPA MCL on lead in water is 15 ppb.</a:t>
            </a:r>
            <a:endParaRPr/>
          </a:p>
          <a:p>
            <a:pPr indent="-342900" lvl="0" marL="457200" rtl="0" algn="l">
              <a:spcBef>
                <a:spcPts val="0"/>
              </a:spcBef>
              <a:spcAft>
                <a:spcPts val="0"/>
              </a:spcAft>
              <a:buSzPts val="1800"/>
              <a:buChar char="-"/>
            </a:pPr>
            <a:r>
              <a:rPr lang="en"/>
              <a:t>All samples were above this mark</a:t>
            </a:r>
            <a:endParaRPr/>
          </a:p>
          <a:p>
            <a:pPr indent="-342900" lvl="0" marL="457200" rtl="0" algn="l">
              <a:spcBef>
                <a:spcPts val="0"/>
              </a:spcBef>
              <a:spcAft>
                <a:spcPts val="0"/>
              </a:spcAft>
              <a:buSzPts val="1800"/>
              <a:buChar char="-"/>
            </a:pPr>
            <a:r>
              <a:rPr lang="en"/>
              <a:t>Four were above 5000 ppb, which is the threshold for hazardous waste.</a:t>
            </a:r>
            <a:endParaRPr/>
          </a:p>
          <a:p>
            <a:pPr indent="-342900" lvl="0" marL="457200" rtl="0" algn="l">
              <a:spcBef>
                <a:spcPts val="0"/>
              </a:spcBef>
              <a:spcAft>
                <a:spcPts val="0"/>
              </a:spcAft>
              <a:buSzPts val="1800"/>
              <a:buChar char="-"/>
            </a:pPr>
            <a:r>
              <a:rPr lang="en"/>
              <a:t>One sample contained 13200 ppb of lead. </a:t>
            </a:r>
            <a:endParaRPr/>
          </a:p>
        </p:txBody>
      </p:sp>
      <p:pic>
        <p:nvPicPr>
          <p:cNvPr id="160" name="Google Shape;160;p22"/>
          <p:cNvPicPr preferRelativeResize="0"/>
          <p:nvPr/>
        </p:nvPicPr>
        <p:blipFill>
          <a:blip r:embed="rId3">
            <a:alphaModFix/>
          </a:blip>
          <a:stretch>
            <a:fillRect/>
          </a:stretch>
        </p:blipFill>
        <p:spPr>
          <a:xfrm>
            <a:off x="4361525" y="1170200"/>
            <a:ext cx="4668900" cy="2929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Significance</a:t>
            </a:r>
            <a:endParaRPr/>
          </a:p>
        </p:txBody>
      </p:sp>
      <p:sp>
        <p:nvSpPr>
          <p:cNvPr id="166" name="Google Shape;166;p23"/>
          <p:cNvSpPr txBox="1"/>
          <p:nvPr>
            <p:ph idx="1" type="body"/>
          </p:nvPr>
        </p:nvSpPr>
        <p:spPr>
          <a:xfrm>
            <a:off x="955500" y="1117863"/>
            <a:ext cx="3616500" cy="316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The Good-</a:t>
            </a:r>
            <a:endParaRPr u="sng"/>
          </a:p>
          <a:p>
            <a:pPr indent="0" lvl="0" marL="0" rtl="0" algn="l">
              <a:spcBef>
                <a:spcPts val="1600"/>
              </a:spcBef>
              <a:spcAft>
                <a:spcPts val="1600"/>
              </a:spcAft>
              <a:buNone/>
            </a:pPr>
            <a:r>
              <a:rPr lang="en"/>
              <a:t>- </a:t>
            </a:r>
            <a:r>
              <a:rPr lang="en"/>
              <a:t>Mayor Karen Weaver </a:t>
            </a:r>
            <a:r>
              <a:rPr lang="en"/>
              <a:t>planned</a:t>
            </a:r>
            <a:r>
              <a:rPr lang="en"/>
              <a:t> to invest in redoing the cities pipes (15,000 water service lines)</a:t>
            </a:r>
            <a:endParaRPr/>
          </a:p>
        </p:txBody>
      </p:sp>
      <p:sp>
        <p:nvSpPr>
          <p:cNvPr id="167" name="Google Shape;167;p23"/>
          <p:cNvSpPr txBox="1"/>
          <p:nvPr>
            <p:ph idx="1" type="body"/>
          </p:nvPr>
        </p:nvSpPr>
        <p:spPr>
          <a:xfrm>
            <a:off x="4928650" y="990288"/>
            <a:ext cx="3616500" cy="316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The Bad-</a:t>
            </a:r>
            <a:endParaRPr u="sng"/>
          </a:p>
          <a:p>
            <a:pPr indent="0" lvl="0" marL="0" rtl="0" algn="l">
              <a:spcBef>
                <a:spcPts val="1600"/>
              </a:spcBef>
              <a:spcAft>
                <a:spcPts val="0"/>
              </a:spcAft>
              <a:buNone/>
            </a:pPr>
            <a:r>
              <a:rPr lang="en"/>
              <a:t>- Cost $350 million dollars in michigan taxpayer money</a:t>
            </a:r>
            <a:endParaRPr/>
          </a:p>
          <a:p>
            <a:pPr indent="0" lvl="0" marL="0" rtl="0" algn="l">
              <a:spcBef>
                <a:spcPts val="1600"/>
              </a:spcBef>
              <a:spcAft>
                <a:spcPts val="0"/>
              </a:spcAft>
              <a:buNone/>
            </a:pPr>
            <a:r>
              <a:rPr lang="en"/>
              <a:t>- $100 million from the federal government</a:t>
            </a:r>
            <a:endParaRPr/>
          </a:p>
          <a:p>
            <a:pPr indent="0" lvl="0" marL="0" rtl="0" algn="l">
              <a:spcBef>
                <a:spcPts val="1600"/>
              </a:spcBef>
              <a:spcAft>
                <a:spcPts val="0"/>
              </a:spcAft>
              <a:buNone/>
            </a:pPr>
            <a:r>
              <a:rPr lang="en"/>
              <a:t>- 90 people became sick and 12 died from exposure to legionella bacteria</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68" name="Google Shape;168;p23"/>
          <p:cNvPicPr preferRelativeResize="0"/>
          <p:nvPr/>
        </p:nvPicPr>
        <p:blipFill>
          <a:blip r:embed="rId3">
            <a:alphaModFix/>
          </a:blip>
          <a:stretch>
            <a:fillRect/>
          </a:stretch>
        </p:blipFill>
        <p:spPr>
          <a:xfrm>
            <a:off x="1433676" y="2951900"/>
            <a:ext cx="2660152" cy="1772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4"/>
          <p:cNvSpPr txBox="1"/>
          <p:nvPr>
            <p:ph type="title"/>
          </p:nvPr>
        </p:nvSpPr>
        <p:spPr>
          <a:xfrm>
            <a:off x="311700" y="3699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of Contaminants</a:t>
            </a:r>
            <a:endParaRPr/>
          </a:p>
        </p:txBody>
      </p:sp>
      <p:sp>
        <p:nvSpPr>
          <p:cNvPr id="174" name="Google Shape;174;p24"/>
          <p:cNvSpPr txBox="1"/>
          <p:nvPr>
            <p:ph idx="1" type="body"/>
          </p:nvPr>
        </p:nvSpPr>
        <p:spPr>
          <a:xfrm>
            <a:off x="311700" y="1229875"/>
            <a:ext cx="471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Lead</a:t>
            </a:r>
            <a:endParaRPr u="sng"/>
          </a:p>
          <a:p>
            <a:pPr indent="0" lvl="0" marL="0" rtl="0" algn="l">
              <a:spcBef>
                <a:spcPts val="1600"/>
              </a:spcBef>
              <a:spcAft>
                <a:spcPts val="0"/>
              </a:spcAft>
              <a:buNone/>
            </a:pPr>
            <a:r>
              <a:rPr lang="en"/>
              <a:t>- A very soft malleable metal (useful for pipe manufacturing)</a:t>
            </a:r>
            <a:endParaRPr/>
          </a:p>
          <a:p>
            <a:pPr indent="0" lvl="0" marL="0" rtl="0" algn="l">
              <a:spcBef>
                <a:spcPts val="1600"/>
              </a:spcBef>
              <a:spcAft>
                <a:spcPts val="0"/>
              </a:spcAft>
              <a:buNone/>
            </a:pPr>
            <a:r>
              <a:rPr lang="en"/>
              <a:t>- Can cause permanent brain damage </a:t>
            </a:r>
            <a:endParaRPr/>
          </a:p>
          <a:p>
            <a:pPr indent="0" lvl="0" marL="0" rtl="0" algn="l">
              <a:spcBef>
                <a:spcPts val="1600"/>
              </a:spcBef>
              <a:spcAft>
                <a:spcPts val="1600"/>
              </a:spcAft>
              <a:buNone/>
            </a:pPr>
            <a:r>
              <a:rPr lang="en"/>
              <a:t>- Long-term health problems including high blood pressure and kidney damage</a:t>
            </a:r>
            <a:endParaRPr/>
          </a:p>
        </p:txBody>
      </p:sp>
      <p:sp>
        <p:nvSpPr>
          <p:cNvPr id="175" name="Google Shape;175;p24"/>
          <p:cNvSpPr txBox="1"/>
          <p:nvPr>
            <p:ph idx="1" type="body"/>
          </p:nvPr>
        </p:nvSpPr>
        <p:spPr>
          <a:xfrm>
            <a:off x="5229975" y="1327900"/>
            <a:ext cx="3237600" cy="224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Legionella</a:t>
            </a:r>
            <a:endParaRPr u="sng"/>
          </a:p>
          <a:p>
            <a:pPr indent="0" lvl="0" marL="0" rtl="0" algn="l">
              <a:spcBef>
                <a:spcPts val="1600"/>
              </a:spcBef>
              <a:spcAft>
                <a:spcPts val="0"/>
              </a:spcAft>
              <a:buNone/>
            </a:pPr>
            <a:r>
              <a:rPr lang="en"/>
              <a:t>- Can cause Legionnaires’ Disease</a:t>
            </a:r>
            <a:endParaRPr/>
          </a:p>
          <a:p>
            <a:pPr indent="0" lvl="0" marL="0" rtl="0" algn="l">
              <a:spcBef>
                <a:spcPts val="1600"/>
              </a:spcBef>
              <a:spcAft>
                <a:spcPts val="0"/>
              </a:spcAft>
              <a:buNone/>
            </a:pPr>
            <a:r>
              <a:rPr lang="en"/>
              <a:t>- It is a strictly aerobic bacterium</a:t>
            </a:r>
            <a:endParaRPr/>
          </a:p>
          <a:p>
            <a:pPr indent="0" lvl="0" marL="0" rtl="0" algn="l">
              <a:spcBef>
                <a:spcPts val="1600"/>
              </a:spcBef>
              <a:spcAft>
                <a:spcPts val="1600"/>
              </a:spcAft>
              <a:buNone/>
            </a:pPr>
            <a:r>
              <a:rPr lang="en"/>
              <a:t>- Found naturally in freshwater</a:t>
            </a:r>
            <a:endParaRPr/>
          </a:p>
        </p:txBody>
      </p:sp>
      <p:pic>
        <p:nvPicPr>
          <p:cNvPr id="176" name="Google Shape;176;p24"/>
          <p:cNvPicPr preferRelativeResize="0"/>
          <p:nvPr/>
        </p:nvPicPr>
        <p:blipFill>
          <a:blip r:embed="rId3">
            <a:alphaModFix/>
          </a:blip>
          <a:stretch>
            <a:fillRect/>
          </a:stretch>
        </p:blipFill>
        <p:spPr>
          <a:xfrm>
            <a:off x="7047850" y="313625"/>
            <a:ext cx="1419725" cy="1419725"/>
          </a:xfrm>
          <a:prstGeom prst="rect">
            <a:avLst/>
          </a:prstGeom>
          <a:noFill/>
          <a:ln>
            <a:noFill/>
          </a:ln>
        </p:spPr>
      </p:pic>
      <p:pic>
        <p:nvPicPr>
          <p:cNvPr id="177" name="Google Shape;177;p24"/>
          <p:cNvPicPr preferRelativeResize="0"/>
          <p:nvPr/>
        </p:nvPicPr>
        <p:blipFill rotWithShape="1">
          <a:blip r:embed="rId4">
            <a:alphaModFix/>
          </a:blip>
          <a:srcRect b="0" l="37205" r="0" t="55661"/>
          <a:stretch/>
        </p:blipFill>
        <p:spPr>
          <a:xfrm>
            <a:off x="1120575" y="3739575"/>
            <a:ext cx="2406526" cy="1132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Mistakes Made</a:t>
            </a:r>
            <a:endParaRPr/>
          </a:p>
        </p:txBody>
      </p:sp>
      <p:sp>
        <p:nvSpPr>
          <p:cNvPr id="183" name="Google Shape;183;p2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Flint Water Treatment Plant did not properly treat Flint River water</a:t>
            </a:r>
            <a:endParaRPr/>
          </a:p>
          <a:p>
            <a:pPr indent="-317500" lvl="1" marL="914400" rtl="0" algn="l">
              <a:spcBef>
                <a:spcPts val="0"/>
              </a:spcBef>
              <a:spcAft>
                <a:spcPts val="0"/>
              </a:spcAft>
              <a:buSzPts val="1400"/>
              <a:buChar char="○"/>
            </a:pPr>
            <a:r>
              <a:rPr lang="en"/>
              <a:t>Flint River is high in corrosive chloride</a:t>
            </a:r>
            <a:endParaRPr/>
          </a:p>
          <a:p>
            <a:pPr indent="-317500" lvl="2" marL="1371600" rtl="0" algn="l">
              <a:spcBef>
                <a:spcPts val="0"/>
              </a:spcBef>
              <a:spcAft>
                <a:spcPts val="0"/>
              </a:spcAft>
              <a:buSzPts val="1400"/>
              <a:buChar char="■"/>
            </a:pPr>
            <a:r>
              <a:rPr lang="en"/>
              <a:t>Due to factory waste</a:t>
            </a:r>
            <a:endParaRPr/>
          </a:p>
          <a:p>
            <a:pPr indent="-317500" lvl="1" marL="914400" rtl="0" algn="l">
              <a:spcBef>
                <a:spcPts val="0"/>
              </a:spcBef>
              <a:spcAft>
                <a:spcPts val="0"/>
              </a:spcAft>
              <a:buSzPts val="1400"/>
              <a:buChar char="○"/>
            </a:pPr>
            <a:r>
              <a:rPr lang="en"/>
              <a:t>10 month engineering effort undertaken to prepare plant for Flint River water </a:t>
            </a:r>
            <a:endParaRPr/>
          </a:p>
          <a:p>
            <a:pPr indent="-317500" lvl="2" marL="1371600" rtl="0" algn="l">
              <a:spcBef>
                <a:spcPts val="0"/>
              </a:spcBef>
              <a:spcAft>
                <a:spcPts val="0"/>
              </a:spcAft>
              <a:buSzPts val="1400"/>
              <a:buChar char="■"/>
            </a:pPr>
            <a:r>
              <a:rPr lang="en"/>
              <a:t>This process normally takes 2-3 years</a:t>
            </a:r>
            <a:endParaRPr/>
          </a:p>
          <a:p>
            <a:pPr indent="-317500" lvl="1" marL="914400" rtl="0" algn="l">
              <a:spcBef>
                <a:spcPts val="0"/>
              </a:spcBef>
              <a:spcAft>
                <a:spcPts val="0"/>
              </a:spcAft>
              <a:buSzPts val="1400"/>
              <a:buChar char="○"/>
            </a:pPr>
            <a:r>
              <a:rPr lang="en"/>
              <a:t>No record of </a:t>
            </a:r>
            <a:r>
              <a:rPr lang="en"/>
              <a:t>corrosion</a:t>
            </a:r>
            <a:r>
              <a:rPr lang="en"/>
              <a:t> control strategies tests</a:t>
            </a:r>
            <a:endParaRPr/>
          </a:p>
          <a:p>
            <a:pPr indent="-342900" lvl="0" marL="457200" rtl="0" algn="l">
              <a:spcBef>
                <a:spcPts val="0"/>
              </a:spcBef>
              <a:spcAft>
                <a:spcPts val="0"/>
              </a:spcAft>
              <a:buSzPts val="1800"/>
              <a:buChar char="●"/>
            </a:pPr>
            <a:r>
              <a:rPr lang="en"/>
              <a:t>No corrosion control added to pipes</a:t>
            </a:r>
            <a:endParaRPr/>
          </a:p>
          <a:p>
            <a:pPr indent="-342900" lvl="0" marL="457200" rtl="0" algn="l">
              <a:spcBef>
                <a:spcPts val="0"/>
              </a:spcBef>
              <a:spcAft>
                <a:spcPts val="0"/>
              </a:spcAft>
              <a:buSzPts val="1800"/>
              <a:buChar char="●"/>
            </a:pPr>
            <a:r>
              <a:rPr lang="en"/>
              <a:t>Replacing Flint’s lead pipelines could cost $1.5 billion </a:t>
            </a:r>
            <a:endParaRPr/>
          </a:p>
        </p:txBody>
      </p:sp>
      <p:pic>
        <p:nvPicPr>
          <p:cNvPr id="184" name="Google Shape;184;p25"/>
          <p:cNvPicPr preferRelativeResize="0"/>
          <p:nvPr/>
        </p:nvPicPr>
        <p:blipFill>
          <a:blip r:embed="rId3">
            <a:alphaModFix/>
          </a:blip>
          <a:stretch>
            <a:fillRect/>
          </a:stretch>
        </p:blipFill>
        <p:spPr>
          <a:xfrm>
            <a:off x="2339425" y="3463775"/>
            <a:ext cx="2606599" cy="15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Moral Issues </a:t>
            </a:r>
            <a:endParaRPr/>
          </a:p>
        </p:txBody>
      </p:sp>
      <p:sp>
        <p:nvSpPr>
          <p:cNvPr id="190" name="Google Shape;190;p2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Greed</a:t>
            </a:r>
            <a:endParaRPr/>
          </a:p>
          <a:p>
            <a:pPr indent="-317500" lvl="1" marL="914400" rtl="0" algn="l">
              <a:spcBef>
                <a:spcPts val="0"/>
              </a:spcBef>
              <a:spcAft>
                <a:spcPts val="0"/>
              </a:spcAft>
              <a:buSzPts val="1400"/>
              <a:buChar char="○"/>
            </a:pPr>
            <a:r>
              <a:rPr lang="en"/>
              <a:t>DWSD offered to reconnect Flint to their pipes and waive restoration fee. </a:t>
            </a:r>
            <a:endParaRPr/>
          </a:p>
          <a:p>
            <a:pPr indent="-317500" lvl="1" marL="914400" rtl="0" algn="l">
              <a:spcBef>
                <a:spcPts val="0"/>
              </a:spcBef>
              <a:spcAft>
                <a:spcPts val="0"/>
              </a:spcAft>
              <a:buSzPts val="1400"/>
              <a:buChar char="○"/>
            </a:pPr>
            <a:r>
              <a:rPr lang="en"/>
              <a:t>City declines citing concerns that water rates will rise more than $12 million</a:t>
            </a:r>
            <a:endParaRPr/>
          </a:p>
          <a:p>
            <a:pPr indent="-317500" lvl="1" marL="914400" rtl="0" algn="l">
              <a:spcBef>
                <a:spcPts val="0"/>
              </a:spcBef>
              <a:spcAft>
                <a:spcPts val="0"/>
              </a:spcAft>
              <a:buSzPts val="1400"/>
              <a:buChar char="○"/>
            </a:pPr>
            <a:r>
              <a:rPr lang="en"/>
              <a:t>“The increase in costs would not be in the best interests of the city or its water users.” - City of Flint </a:t>
            </a:r>
            <a:endParaRPr/>
          </a:p>
          <a:p>
            <a:pPr indent="-342900" lvl="0" marL="457200" rtl="0" algn="l">
              <a:spcBef>
                <a:spcPts val="0"/>
              </a:spcBef>
              <a:spcAft>
                <a:spcPts val="0"/>
              </a:spcAft>
              <a:buSzPts val="1800"/>
              <a:buChar char="●"/>
            </a:pPr>
            <a:r>
              <a:rPr lang="en"/>
              <a:t>October 2014- GM stops using Flint River water in plant, costs city $400,000. </a:t>
            </a:r>
            <a:endParaRPr/>
          </a:p>
          <a:p>
            <a:pPr indent="-317500" lvl="1" marL="914400" rtl="0" algn="l">
              <a:spcBef>
                <a:spcPts val="0"/>
              </a:spcBef>
              <a:spcAft>
                <a:spcPts val="0"/>
              </a:spcAft>
              <a:buSzPts val="1400"/>
              <a:buChar char="○"/>
            </a:pPr>
            <a:r>
              <a:rPr lang="en"/>
              <a:t>Why didn’t Flint investigate this?</a:t>
            </a:r>
            <a:endParaRPr/>
          </a:p>
          <a:p>
            <a:pPr indent="-317500" lvl="1" marL="914400" rtl="0" algn="l">
              <a:spcBef>
                <a:spcPts val="0"/>
              </a:spcBef>
              <a:spcAft>
                <a:spcPts val="0"/>
              </a:spcAft>
              <a:buSzPts val="1400"/>
              <a:buChar char="○"/>
            </a:pPr>
            <a:r>
              <a:rPr lang="en"/>
              <a:t>Why didn’t GM warn Flint of toxic water?</a:t>
            </a:r>
            <a:endParaRPr/>
          </a:p>
          <a:p>
            <a:pPr indent="-342900" lvl="0" marL="457200" rtl="0" algn="l">
              <a:spcBef>
                <a:spcPts val="0"/>
              </a:spcBef>
              <a:spcAft>
                <a:spcPts val="0"/>
              </a:spcAft>
              <a:buSzPts val="1800"/>
              <a:buChar char="●"/>
            </a:pPr>
            <a:r>
              <a:rPr lang="en"/>
              <a:t>“</a:t>
            </a:r>
            <a:r>
              <a:rPr lang="en"/>
              <a:t>Wait and see” approach</a:t>
            </a:r>
            <a:endParaRPr sz="1100">
              <a:solidFill>
                <a:srgbClr val="000000"/>
              </a:solidFill>
              <a:latin typeface="Arial"/>
              <a:ea typeface="Arial"/>
              <a:cs typeface="Arial"/>
              <a:sym typeface="Arial"/>
            </a:endParaRPr>
          </a:p>
          <a:p>
            <a:pPr indent="-317500" lvl="1" marL="914400" rtl="0" algn="l">
              <a:spcBef>
                <a:spcPts val="0"/>
              </a:spcBef>
              <a:spcAft>
                <a:spcPts val="0"/>
              </a:spcAft>
              <a:buSzPts val="1400"/>
              <a:buChar char="○"/>
            </a:pPr>
            <a:r>
              <a:rPr lang="en"/>
              <a:t>Governor’s Chief of Staff indicated his frustration with lack of attention to Flint Water Crisis in an email</a:t>
            </a:r>
            <a:endParaRPr/>
          </a:p>
          <a:p>
            <a:pPr indent="0" lvl="0" marL="0" rtl="0" algn="l">
              <a:spcBef>
                <a:spcPts val="1600"/>
              </a:spcBef>
              <a:spcAft>
                <a:spcPts val="1600"/>
              </a:spcAft>
              <a:buNone/>
            </a:pPr>
            <a:r>
              <a:t/>
            </a:r>
            <a:endParaRPr/>
          </a:p>
        </p:txBody>
      </p:sp>
      <p:pic>
        <p:nvPicPr>
          <p:cNvPr id="191" name="Google Shape;191;p26"/>
          <p:cNvPicPr preferRelativeResize="0"/>
          <p:nvPr/>
        </p:nvPicPr>
        <p:blipFill>
          <a:blip r:embed="rId3">
            <a:alphaModFix/>
          </a:blip>
          <a:stretch>
            <a:fillRect/>
          </a:stretch>
        </p:blipFill>
        <p:spPr>
          <a:xfrm>
            <a:off x="3578450" y="37675"/>
            <a:ext cx="2867500" cy="161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Ethical Issues </a:t>
            </a:r>
            <a:endParaRPr/>
          </a:p>
        </p:txBody>
      </p:sp>
      <p:sp>
        <p:nvSpPr>
          <p:cNvPr id="197" name="Google Shape;197;p27"/>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City may have had knowledge of need for corrosion control</a:t>
            </a:r>
            <a:endParaRPr/>
          </a:p>
          <a:p>
            <a:pPr indent="-317500" lvl="1" marL="914400" rtl="0" algn="l">
              <a:spcBef>
                <a:spcPts val="0"/>
              </a:spcBef>
              <a:spcAft>
                <a:spcPts val="0"/>
              </a:spcAft>
              <a:buSzPts val="1400"/>
              <a:buChar char="○"/>
            </a:pPr>
            <a:r>
              <a:rPr lang="en"/>
              <a:t>Since DWSD used corrosion control</a:t>
            </a:r>
            <a:endParaRPr/>
          </a:p>
          <a:p>
            <a:pPr indent="-317500" lvl="1" marL="914400" rtl="0" algn="l">
              <a:spcBef>
                <a:spcPts val="0"/>
              </a:spcBef>
              <a:spcAft>
                <a:spcPts val="0"/>
              </a:spcAft>
              <a:buSzPts val="1400"/>
              <a:buChar char="○"/>
            </a:pPr>
            <a:r>
              <a:rPr lang="en"/>
              <a:t> They did not use any because of cost</a:t>
            </a:r>
            <a:endParaRPr/>
          </a:p>
          <a:p>
            <a:pPr indent="-317500" lvl="1" marL="914400" rtl="0" algn="l">
              <a:spcBef>
                <a:spcPts val="0"/>
              </a:spcBef>
              <a:spcAft>
                <a:spcPts val="0"/>
              </a:spcAft>
              <a:buSzPts val="1400"/>
              <a:buChar char="○"/>
            </a:pPr>
            <a:r>
              <a:rPr lang="en"/>
              <a:t>By not adding corrosion inhibitor, Flint would save $140 per day</a:t>
            </a:r>
            <a:endParaRPr/>
          </a:p>
          <a:p>
            <a:pPr indent="-342900" lvl="0" marL="457200" rtl="0" algn="l">
              <a:spcBef>
                <a:spcPts val="0"/>
              </a:spcBef>
              <a:spcAft>
                <a:spcPts val="0"/>
              </a:spcAft>
              <a:buSzPts val="1800"/>
              <a:buChar char="●"/>
            </a:pPr>
            <a:r>
              <a:rPr lang="en"/>
              <a:t>Governor Rick Snyder says TTHM levels are not of concern because risk of disease only increases after years of consumption</a:t>
            </a:r>
            <a:endParaRPr/>
          </a:p>
          <a:p>
            <a:pPr indent="-342900" lvl="0" marL="457200" rtl="0" algn="l">
              <a:spcBef>
                <a:spcPts val="0"/>
              </a:spcBef>
              <a:spcAft>
                <a:spcPts val="0"/>
              </a:spcAft>
              <a:buSzPts val="1800"/>
              <a:buChar char="●"/>
            </a:pPr>
            <a:r>
              <a:rPr lang="en"/>
              <a:t>Water quality workers tampered with evidence</a:t>
            </a:r>
            <a:r>
              <a:rPr lang="en"/>
              <a:t> </a:t>
            </a:r>
            <a:endParaRPr/>
          </a:p>
        </p:txBody>
      </p:sp>
      <p:pic>
        <p:nvPicPr>
          <p:cNvPr id="198" name="Google Shape;198;p27"/>
          <p:cNvPicPr preferRelativeResize="0"/>
          <p:nvPr/>
        </p:nvPicPr>
        <p:blipFill>
          <a:blip r:embed="rId3">
            <a:alphaModFix/>
          </a:blip>
          <a:stretch>
            <a:fillRect/>
          </a:stretch>
        </p:blipFill>
        <p:spPr>
          <a:xfrm>
            <a:off x="7099825" y="85175"/>
            <a:ext cx="1856700" cy="1631050"/>
          </a:xfrm>
          <a:prstGeom prst="rect">
            <a:avLst/>
          </a:prstGeom>
          <a:noFill/>
          <a:ln>
            <a:noFill/>
          </a:ln>
        </p:spPr>
      </p:pic>
      <p:pic>
        <p:nvPicPr>
          <p:cNvPr id="199" name="Google Shape;199;p27"/>
          <p:cNvPicPr preferRelativeResize="0"/>
          <p:nvPr/>
        </p:nvPicPr>
        <p:blipFill>
          <a:blip r:embed="rId4">
            <a:alphaModFix/>
          </a:blip>
          <a:stretch>
            <a:fillRect/>
          </a:stretch>
        </p:blipFill>
        <p:spPr>
          <a:xfrm>
            <a:off x="5668366" y="3302500"/>
            <a:ext cx="3369669" cy="1631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Issues</a:t>
            </a:r>
            <a:endParaRPr/>
          </a:p>
        </p:txBody>
      </p:sp>
      <p:sp>
        <p:nvSpPr>
          <p:cNvPr id="205" name="Google Shape;205;p2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Lead </a:t>
            </a:r>
            <a:r>
              <a:rPr lang="en"/>
              <a:t>severely</a:t>
            </a:r>
            <a:r>
              <a:rPr lang="en"/>
              <a:t> </a:t>
            </a:r>
            <a:r>
              <a:rPr lang="en"/>
              <a:t>affects</a:t>
            </a:r>
            <a:r>
              <a:rPr lang="en"/>
              <a:t> children </a:t>
            </a:r>
            <a:endParaRPr/>
          </a:p>
          <a:p>
            <a:pPr indent="-317500" lvl="1" marL="914400" rtl="0" algn="l">
              <a:spcBef>
                <a:spcPts val="0"/>
              </a:spcBef>
              <a:spcAft>
                <a:spcPts val="0"/>
              </a:spcAft>
              <a:buSzPts val="1400"/>
              <a:buChar char="○"/>
            </a:pPr>
            <a:r>
              <a:rPr lang="en"/>
              <a:t>Permanent effects on cognitive abilities, IQ</a:t>
            </a:r>
            <a:endParaRPr/>
          </a:p>
          <a:p>
            <a:pPr indent="-317500" lvl="1" marL="914400" rtl="0" algn="l">
              <a:spcBef>
                <a:spcPts val="0"/>
              </a:spcBef>
              <a:spcAft>
                <a:spcPts val="0"/>
              </a:spcAft>
              <a:buSzPts val="1400"/>
              <a:buChar char="○"/>
            </a:pPr>
            <a:r>
              <a:rPr lang="en"/>
              <a:t>Effects are nearly permanent </a:t>
            </a:r>
            <a:endParaRPr/>
          </a:p>
          <a:p>
            <a:pPr indent="-317500" lvl="2" marL="1371600" rtl="0" algn="l">
              <a:spcBef>
                <a:spcPts val="0"/>
              </a:spcBef>
              <a:spcAft>
                <a:spcPts val="0"/>
              </a:spcAft>
              <a:buSzPts val="1400"/>
              <a:buChar char="■"/>
            </a:pPr>
            <a:r>
              <a:rPr lang="en"/>
              <a:t>Especially in a poor community</a:t>
            </a:r>
            <a:endParaRPr/>
          </a:p>
          <a:p>
            <a:pPr indent="-317500" lvl="2" marL="1371600" rtl="0" algn="l">
              <a:spcBef>
                <a:spcPts val="0"/>
              </a:spcBef>
              <a:spcAft>
                <a:spcPts val="0"/>
              </a:spcAft>
              <a:buSzPts val="1400"/>
              <a:buChar char="■"/>
            </a:pPr>
            <a:r>
              <a:rPr lang="en"/>
              <a:t>Poor nutrition </a:t>
            </a:r>
            <a:endParaRPr/>
          </a:p>
          <a:p>
            <a:pPr indent="-317500" lvl="1" marL="914400" rtl="0" algn="l">
              <a:spcBef>
                <a:spcPts val="0"/>
              </a:spcBef>
              <a:spcAft>
                <a:spcPts val="0"/>
              </a:spcAft>
              <a:buSzPts val="1400"/>
              <a:buChar char="○"/>
            </a:pPr>
            <a:r>
              <a:rPr lang="en"/>
              <a:t>25.7% of population under 18 years old</a:t>
            </a:r>
            <a:endParaRPr/>
          </a:p>
          <a:p>
            <a:pPr indent="-317500" lvl="1" marL="914400" rtl="0" algn="l">
              <a:spcBef>
                <a:spcPts val="0"/>
              </a:spcBef>
              <a:spcAft>
                <a:spcPts val="0"/>
              </a:spcAft>
              <a:buSzPts val="1400"/>
              <a:buChar char="○"/>
            </a:pPr>
            <a:r>
              <a:rPr lang="en"/>
              <a:t>7.6% under 5 years old</a:t>
            </a:r>
            <a:endParaRPr/>
          </a:p>
          <a:p>
            <a:pPr indent="-317500" lvl="1" marL="914400" rtl="0" algn="l">
              <a:spcBef>
                <a:spcPts val="0"/>
              </a:spcBef>
              <a:spcAft>
                <a:spcPts val="0"/>
              </a:spcAft>
              <a:buSzPts val="1400"/>
              <a:buChar char="○"/>
            </a:pPr>
            <a:r>
              <a:rPr lang="en"/>
              <a:t>24,672 children </a:t>
            </a:r>
            <a:r>
              <a:rPr lang="en"/>
              <a:t>affected</a:t>
            </a:r>
            <a:endParaRPr/>
          </a:p>
          <a:p>
            <a:pPr indent="-342900" lvl="0" marL="457200" rtl="0" algn="l">
              <a:spcBef>
                <a:spcPts val="0"/>
              </a:spcBef>
              <a:spcAft>
                <a:spcPts val="0"/>
              </a:spcAft>
              <a:buSzPts val="1800"/>
              <a:buChar char="●"/>
            </a:pPr>
            <a:r>
              <a:rPr lang="en"/>
              <a:t>41.2% of population below poverty line</a:t>
            </a:r>
            <a:endParaRPr/>
          </a:p>
          <a:p>
            <a:pPr indent="-317500" lvl="1" marL="914400" rtl="0" algn="l">
              <a:spcBef>
                <a:spcPts val="0"/>
              </a:spcBef>
              <a:spcAft>
                <a:spcPts val="0"/>
              </a:spcAft>
              <a:buSzPts val="1400"/>
              <a:buChar char="○"/>
            </a:pPr>
            <a:r>
              <a:rPr lang="en"/>
              <a:t>Flint was already downtrodden </a:t>
            </a:r>
            <a:endParaRPr/>
          </a:p>
          <a:p>
            <a:pPr indent="-317500" lvl="1" marL="914400" rtl="0" algn="l">
              <a:spcBef>
                <a:spcPts val="0"/>
              </a:spcBef>
              <a:spcAft>
                <a:spcPts val="0"/>
              </a:spcAft>
              <a:buSzPts val="1400"/>
              <a:buChar char="○"/>
            </a:pPr>
            <a:r>
              <a:rPr lang="en"/>
              <a:t>Median income (13-17): $26,330</a:t>
            </a:r>
            <a:endParaRPr/>
          </a:p>
          <a:p>
            <a:pPr indent="-342900" lvl="0" marL="457200" rtl="0" algn="l">
              <a:spcBef>
                <a:spcPts val="0"/>
              </a:spcBef>
              <a:spcAft>
                <a:spcPts val="0"/>
              </a:spcAft>
              <a:buSzPts val="1800"/>
              <a:buChar char="●"/>
            </a:pPr>
            <a:r>
              <a:rPr lang="en"/>
              <a:t>12 people died from </a:t>
            </a:r>
            <a:r>
              <a:rPr lang="en"/>
              <a:t>Legionnaires</a:t>
            </a:r>
            <a:r>
              <a:rPr lang="en"/>
              <a:t> disease</a:t>
            </a:r>
            <a:endParaRPr/>
          </a:p>
          <a:p>
            <a:pPr indent="0" lvl="0" marL="457200" rtl="0" algn="l">
              <a:spcBef>
                <a:spcPts val="1600"/>
              </a:spcBef>
              <a:spcAft>
                <a:spcPts val="1600"/>
              </a:spcAft>
              <a:buNone/>
            </a:pPr>
            <a:r>
              <a:t/>
            </a:r>
            <a:endParaRPr/>
          </a:p>
        </p:txBody>
      </p:sp>
      <p:pic>
        <p:nvPicPr>
          <p:cNvPr id="206" name="Google Shape;206;p28"/>
          <p:cNvPicPr preferRelativeResize="0"/>
          <p:nvPr/>
        </p:nvPicPr>
        <p:blipFill>
          <a:blip r:embed="rId3">
            <a:alphaModFix/>
          </a:blip>
          <a:stretch>
            <a:fillRect/>
          </a:stretch>
        </p:blipFill>
        <p:spPr>
          <a:xfrm>
            <a:off x="5022300" y="293788"/>
            <a:ext cx="3810000" cy="2143125"/>
          </a:xfrm>
          <a:prstGeom prst="rect">
            <a:avLst/>
          </a:prstGeom>
          <a:noFill/>
          <a:ln>
            <a:noFill/>
          </a:ln>
        </p:spPr>
      </p:pic>
      <p:pic>
        <p:nvPicPr>
          <p:cNvPr id="207" name="Google Shape;207;p28"/>
          <p:cNvPicPr preferRelativeResize="0"/>
          <p:nvPr/>
        </p:nvPicPr>
        <p:blipFill>
          <a:blip r:embed="rId4">
            <a:alphaModFix/>
          </a:blip>
          <a:stretch>
            <a:fillRect/>
          </a:stretch>
        </p:blipFill>
        <p:spPr>
          <a:xfrm>
            <a:off x="5445100" y="2598825"/>
            <a:ext cx="2964400" cy="2223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Aftermath</a:t>
            </a:r>
            <a:endParaRPr/>
          </a:p>
        </p:txBody>
      </p:sp>
      <p:sp>
        <p:nvSpPr>
          <p:cNvPr id="213" name="Google Shape;213;p29"/>
          <p:cNvSpPr txBox="1"/>
          <p:nvPr>
            <p:ph idx="1" type="body"/>
          </p:nvPr>
        </p:nvSpPr>
        <p:spPr>
          <a:xfrm>
            <a:off x="311700" y="1017800"/>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New pipeline still </a:t>
            </a:r>
            <a:r>
              <a:rPr lang="en"/>
              <a:t>under construction</a:t>
            </a:r>
            <a:endParaRPr/>
          </a:p>
          <a:p>
            <a:pPr indent="-342900" lvl="0" marL="457200" rtl="0" algn="l">
              <a:spcBef>
                <a:spcPts val="0"/>
              </a:spcBef>
              <a:spcAft>
                <a:spcPts val="0"/>
              </a:spcAft>
              <a:buSzPts val="1800"/>
              <a:buChar char="●"/>
            </a:pPr>
            <a:r>
              <a:rPr lang="en"/>
              <a:t>Many lawsuits</a:t>
            </a:r>
            <a:endParaRPr/>
          </a:p>
          <a:p>
            <a:pPr indent="-317500" lvl="1" marL="914400" rtl="0" algn="l">
              <a:spcBef>
                <a:spcPts val="0"/>
              </a:spcBef>
              <a:spcAft>
                <a:spcPts val="0"/>
              </a:spcAft>
              <a:buSzPts val="1400"/>
              <a:buChar char="○"/>
            </a:pPr>
            <a:r>
              <a:rPr lang="en"/>
              <a:t>Many charged with conspiracy, misconduct, false pretenses</a:t>
            </a:r>
            <a:endParaRPr/>
          </a:p>
          <a:p>
            <a:pPr indent="-317500" lvl="1" marL="914400" rtl="0" algn="l">
              <a:spcBef>
                <a:spcPts val="0"/>
              </a:spcBef>
              <a:spcAft>
                <a:spcPts val="0"/>
              </a:spcAft>
              <a:buSzPts val="1400"/>
              <a:buChar char="○"/>
            </a:pPr>
            <a:r>
              <a:rPr lang="en"/>
              <a:t>A couple charged for tampering with evidence</a:t>
            </a:r>
            <a:endParaRPr/>
          </a:p>
          <a:p>
            <a:pPr indent="-317500" lvl="1" marL="914400" rtl="0" algn="l">
              <a:spcBef>
                <a:spcPts val="0"/>
              </a:spcBef>
              <a:spcAft>
                <a:spcPts val="0"/>
              </a:spcAft>
              <a:buSzPts val="1400"/>
              <a:buChar char="○"/>
            </a:pPr>
            <a:r>
              <a:rPr lang="en"/>
              <a:t>Two engineering firms for </a:t>
            </a:r>
            <a:r>
              <a:rPr lang="en"/>
              <a:t>negligence</a:t>
            </a:r>
            <a:r>
              <a:rPr lang="en"/>
              <a:t> and fraud</a:t>
            </a:r>
            <a:endParaRPr/>
          </a:p>
          <a:p>
            <a:pPr indent="-342900" lvl="0" marL="457200" rtl="0" algn="l">
              <a:spcBef>
                <a:spcPts val="0"/>
              </a:spcBef>
              <a:spcAft>
                <a:spcPts val="0"/>
              </a:spcAft>
              <a:buSzPts val="1800"/>
              <a:buChar char="●"/>
            </a:pPr>
            <a:r>
              <a:rPr lang="en"/>
              <a:t>March 17, 2017- EPA awards $100 million to Flint for water infrastructure upgrades</a:t>
            </a:r>
            <a:endParaRPr/>
          </a:p>
          <a:p>
            <a:pPr indent="-342900" lvl="0" marL="457200" rtl="0" algn="l">
              <a:spcBef>
                <a:spcPts val="0"/>
              </a:spcBef>
              <a:spcAft>
                <a:spcPts val="0"/>
              </a:spcAft>
              <a:buSzPts val="1800"/>
              <a:buChar char="●"/>
            </a:pPr>
            <a:r>
              <a:rPr lang="en"/>
              <a:t>State responsible for replacing 18,000 household connections to the street main</a:t>
            </a:r>
            <a:endParaRPr/>
          </a:p>
          <a:p>
            <a:pPr indent="-317500" lvl="1" marL="914400" rtl="0" algn="l">
              <a:spcBef>
                <a:spcPts val="0"/>
              </a:spcBef>
              <a:spcAft>
                <a:spcPts val="0"/>
              </a:spcAft>
              <a:buSzPts val="1400"/>
              <a:buChar char="○"/>
            </a:pPr>
            <a:r>
              <a:rPr lang="en"/>
              <a:t>5,854 replaced as of Nov. 30, 2017</a:t>
            </a:r>
            <a:endParaRPr/>
          </a:p>
          <a:p>
            <a:pPr indent="-342900" lvl="0" marL="457200" rtl="0" algn="l">
              <a:spcBef>
                <a:spcPts val="0"/>
              </a:spcBef>
              <a:spcAft>
                <a:spcPts val="0"/>
              </a:spcAft>
              <a:buSzPts val="1800"/>
              <a:buChar char="●"/>
            </a:pPr>
            <a:r>
              <a:rPr lang="en"/>
              <a:t> Health and Human services director on trial for failing to alert public about Legionnaires outbreak</a:t>
            </a:r>
            <a:endParaRPr/>
          </a:p>
          <a:p>
            <a:pPr indent="-317500" lvl="1" marL="914400" rtl="0" algn="l">
              <a:spcBef>
                <a:spcPts val="0"/>
              </a:spcBef>
              <a:spcAft>
                <a:spcPts val="0"/>
              </a:spcAft>
              <a:buSzPts val="1400"/>
              <a:buChar char="○"/>
            </a:pPr>
            <a:r>
              <a:rPr lang="en"/>
              <a:t>Caused by bacteria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219" name="Google Shape;219;p3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https://www.npr.org/sections/thetwo-way/2016/04/20/465545378/lead-laced-water-in-flint-a-step-by-step-look-at-the-makings-of-a-crisis</a:t>
            </a:r>
            <a:endParaRPr/>
          </a:p>
          <a:p>
            <a:pPr indent="0" lvl="0" marL="0" rtl="0" algn="l">
              <a:spcBef>
                <a:spcPts val="1600"/>
              </a:spcBef>
              <a:spcAft>
                <a:spcPts val="0"/>
              </a:spcAft>
              <a:buNone/>
            </a:pPr>
            <a:r>
              <a:rPr lang="en" u="sng">
                <a:solidFill>
                  <a:schemeClr val="hlink"/>
                </a:solidFill>
                <a:hlinkClick r:id="rId4"/>
              </a:rPr>
              <a:t>https://www.sciencedaily.com/releases/2017/02/170201092656.htm</a:t>
            </a:r>
            <a:endParaRPr/>
          </a:p>
          <a:p>
            <a:pPr indent="0" lvl="0" marL="0" rtl="0" algn="l">
              <a:spcBef>
                <a:spcPts val="1600"/>
              </a:spcBef>
              <a:spcAft>
                <a:spcPts val="0"/>
              </a:spcAft>
              <a:buNone/>
            </a:pPr>
            <a:r>
              <a:rPr lang="en" u="sng">
                <a:solidFill>
                  <a:schemeClr val="hlink"/>
                </a:solidFill>
                <a:hlinkClick r:id="rId5"/>
              </a:rPr>
              <a:t>https://www.cnn.com/2016/03/04/us/flint-water-crisis-fast-facts/index.html</a:t>
            </a:r>
            <a:endParaRPr/>
          </a:p>
          <a:p>
            <a:pPr indent="0" lvl="0" marL="0" rtl="0" algn="l">
              <a:spcBef>
                <a:spcPts val="1600"/>
              </a:spcBef>
              <a:spcAft>
                <a:spcPts val="0"/>
              </a:spcAft>
              <a:buNone/>
            </a:pPr>
            <a:r>
              <a:rPr lang="en" u="sng">
                <a:solidFill>
                  <a:schemeClr val="hlink"/>
                </a:solidFill>
                <a:hlinkClick r:id="rId6"/>
              </a:rPr>
              <a:t>https://docs.wixstatic.com/ugd/60e74e_3a1b40a31a444f9ebd7aa084240225cf.pdf</a:t>
            </a:r>
            <a:endParaRPr/>
          </a:p>
          <a:p>
            <a:pPr indent="0" lvl="0" marL="0" rtl="0" algn="l">
              <a:spcBef>
                <a:spcPts val="1600"/>
              </a:spcBef>
              <a:spcAft>
                <a:spcPts val="0"/>
              </a:spcAft>
              <a:buNone/>
            </a:pPr>
            <a:r>
              <a:rPr lang="en" u="sng">
                <a:solidFill>
                  <a:schemeClr val="hlink"/>
                </a:solidFill>
                <a:hlinkClick r:id="rId7"/>
              </a:rPr>
              <a:t>https://www.freep.com/story/news/local/michigan/2016/01/07/governor-meet-morning-flint-mayor/78402190/</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225" name="Google Shape;225;p31"/>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https://theconversation.com/the-science-behind-the-flint-water-crisis-corrosion-of-pipes-erosion-of-trust-53776</a:t>
            </a:r>
            <a:endParaRPr/>
          </a:p>
          <a:p>
            <a:pPr indent="0" lvl="0" marL="0" rtl="0" algn="l">
              <a:spcBef>
                <a:spcPts val="1600"/>
              </a:spcBef>
              <a:spcAft>
                <a:spcPts val="0"/>
              </a:spcAft>
              <a:buNone/>
            </a:pPr>
            <a:r>
              <a:rPr lang="en" u="sng">
                <a:solidFill>
                  <a:schemeClr val="hlink"/>
                </a:solidFill>
                <a:hlinkClick r:id="rId4"/>
              </a:rPr>
              <a:t>https://www.census.gov/quickfacts/fact/table/flintcitymichigan/PST045217</a:t>
            </a:r>
            <a:endParaRPr/>
          </a:p>
          <a:p>
            <a:pPr indent="0" lvl="0" marL="0" rtl="0" algn="l">
              <a:spcBef>
                <a:spcPts val="1600"/>
              </a:spcBef>
              <a:spcAft>
                <a:spcPts val="0"/>
              </a:spcAft>
              <a:buNone/>
            </a:pPr>
            <a:r>
              <a:rPr lang="en" u="sng">
                <a:solidFill>
                  <a:schemeClr val="hlink"/>
                </a:solidFill>
                <a:hlinkClick r:id="rId5"/>
              </a:rPr>
              <a:t>https://www.cnn.com/2016/01/21/health/flint-water-mona-hanna-attish/</a:t>
            </a:r>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92" name="Google Shape;92;p14"/>
          <p:cNvSpPr txBox="1"/>
          <p:nvPr>
            <p:ph idx="1" type="body"/>
          </p:nvPr>
        </p:nvSpPr>
        <p:spPr>
          <a:xfrm>
            <a:off x="311700" y="1229875"/>
            <a:ext cx="5364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Seventh biggest city in Michigan with a population of around 96,000 spanning 34 square miles.</a:t>
            </a:r>
            <a:endParaRPr/>
          </a:p>
          <a:p>
            <a:pPr indent="-342900" lvl="0" marL="457200" rtl="0" algn="l">
              <a:spcBef>
                <a:spcPts val="0"/>
              </a:spcBef>
              <a:spcAft>
                <a:spcPts val="0"/>
              </a:spcAft>
              <a:buSzPts val="1800"/>
              <a:buChar char="●"/>
            </a:pPr>
            <a:r>
              <a:rPr lang="en"/>
              <a:t>Located in Genesee County</a:t>
            </a:r>
            <a:endParaRPr/>
          </a:p>
          <a:p>
            <a:pPr indent="-342900" lvl="0" marL="457200" rtl="0" algn="l">
              <a:spcBef>
                <a:spcPts val="0"/>
              </a:spcBef>
              <a:spcAft>
                <a:spcPts val="0"/>
              </a:spcAft>
              <a:buSzPts val="1800"/>
              <a:buChar char="●"/>
            </a:pPr>
            <a:r>
              <a:rPr lang="en"/>
              <a:t>Home to one of the largest manufacturing complexes of General Motors.</a:t>
            </a:r>
            <a:endParaRPr/>
          </a:p>
          <a:p>
            <a:pPr indent="0" lvl="0" marL="457200" rtl="0" algn="l">
              <a:spcBef>
                <a:spcPts val="1600"/>
              </a:spcBef>
              <a:spcAft>
                <a:spcPts val="1600"/>
              </a:spcAft>
              <a:buNone/>
            </a:pPr>
            <a:r>
              <a:t/>
            </a:r>
            <a:endParaRPr/>
          </a:p>
        </p:txBody>
      </p:sp>
      <p:pic>
        <p:nvPicPr>
          <p:cNvPr id="93" name="Google Shape;93;p14"/>
          <p:cNvPicPr preferRelativeResize="0"/>
          <p:nvPr/>
        </p:nvPicPr>
        <p:blipFill>
          <a:blip r:embed="rId3">
            <a:alphaModFix/>
          </a:blip>
          <a:stretch>
            <a:fillRect/>
          </a:stretch>
        </p:blipFill>
        <p:spPr>
          <a:xfrm>
            <a:off x="5402725" y="1229864"/>
            <a:ext cx="3741275" cy="25721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Demographic</a:t>
            </a:r>
            <a:endParaRPr/>
          </a:p>
        </p:txBody>
      </p:sp>
      <p:pic>
        <p:nvPicPr>
          <p:cNvPr id="99" name="Google Shape;99;p15"/>
          <p:cNvPicPr preferRelativeResize="0"/>
          <p:nvPr/>
        </p:nvPicPr>
        <p:blipFill>
          <a:blip r:embed="rId3">
            <a:alphaModFix/>
          </a:blip>
          <a:stretch>
            <a:fillRect/>
          </a:stretch>
        </p:blipFill>
        <p:spPr>
          <a:xfrm>
            <a:off x="311700" y="1246513"/>
            <a:ext cx="3452200" cy="2650475"/>
          </a:xfrm>
          <a:prstGeom prst="rect">
            <a:avLst/>
          </a:prstGeom>
          <a:noFill/>
          <a:ln cap="flat" cmpd="sng" w="9525">
            <a:solidFill>
              <a:schemeClr val="dk2"/>
            </a:solidFill>
            <a:prstDash val="solid"/>
            <a:round/>
            <a:headEnd len="sm" w="sm" type="none"/>
            <a:tailEnd len="sm" w="sm" type="none"/>
          </a:ln>
        </p:spPr>
      </p:pic>
      <p:pic>
        <p:nvPicPr>
          <p:cNvPr id="100" name="Google Shape;100;p15"/>
          <p:cNvPicPr preferRelativeResize="0"/>
          <p:nvPr/>
        </p:nvPicPr>
        <p:blipFill>
          <a:blip r:embed="rId4">
            <a:alphaModFix/>
          </a:blip>
          <a:stretch>
            <a:fillRect/>
          </a:stretch>
        </p:blipFill>
        <p:spPr>
          <a:xfrm>
            <a:off x="4001675" y="1517738"/>
            <a:ext cx="4830626" cy="210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Demographic</a:t>
            </a:r>
            <a:endParaRPr/>
          </a:p>
        </p:txBody>
      </p:sp>
      <p:pic>
        <p:nvPicPr>
          <p:cNvPr id="106" name="Google Shape;106;p16"/>
          <p:cNvPicPr preferRelativeResize="0"/>
          <p:nvPr/>
        </p:nvPicPr>
        <p:blipFill>
          <a:blip r:embed="rId3">
            <a:alphaModFix/>
          </a:blip>
          <a:stretch>
            <a:fillRect/>
          </a:stretch>
        </p:blipFill>
        <p:spPr>
          <a:xfrm>
            <a:off x="311700" y="1255675"/>
            <a:ext cx="4025199" cy="2632150"/>
          </a:xfrm>
          <a:prstGeom prst="rect">
            <a:avLst/>
          </a:prstGeom>
          <a:noFill/>
          <a:ln cap="flat" cmpd="sng" w="9525">
            <a:solidFill>
              <a:schemeClr val="dk2"/>
            </a:solidFill>
            <a:prstDash val="solid"/>
            <a:round/>
            <a:headEnd len="sm" w="sm" type="none"/>
            <a:tailEnd len="sm" w="sm" type="none"/>
          </a:ln>
        </p:spPr>
      </p:pic>
      <p:pic>
        <p:nvPicPr>
          <p:cNvPr id="107" name="Google Shape;107;p16"/>
          <p:cNvPicPr preferRelativeResize="0"/>
          <p:nvPr/>
        </p:nvPicPr>
        <p:blipFill>
          <a:blip r:embed="rId4">
            <a:alphaModFix/>
          </a:blip>
          <a:stretch>
            <a:fillRect/>
          </a:stretch>
        </p:blipFill>
        <p:spPr>
          <a:xfrm>
            <a:off x="4807100" y="1255675"/>
            <a:ext cx="4025201" cy="26321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Plan</a:t>
            </a:r>
            <a:endParaRPr/>
          </a:p>
        </p:txBody>
      </p:sp>
      <p:sp>
        <p:nvSpPr>
          <p:cNvPr id="113" name="Google Shape;113;p17"/>
          <p:cNvSpPr txBox="1"/>
          <p:nvPr>
            <p:ph idx="1" type="body"/>
          </p:nvPr>
        </p:nvSpPr>
        <p:spPr>
          <a:xfrm>
            <a:off x="311700" y="1229875"/>
            <a:ext cx="4842300" cy="3339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342900" lvl="0" marL="457200" rtl="0" algn="l">
              <a:spcBef>
                <a:spcPts val="1600"/>
              </a:spcBef>
              <a:spcAft>
                <a:spcPts val="0"/>
              </a:spcAft>
              <a:buSzPts val="1800"/>
              <a:buChar char="●"/>
            </a:pPr>
            <a:r>
              <a:rPr lang="en"/>
              <a:t>Reduce costs by switching from Detroit Water and Sewerage (DWSD) to Karegnondi Water Authority</a:t>
            </a:r>
            <a:endParaRPr/>
          </a:p>
          <a:p>
            <a:pPr indent="-342900" lvl="0" marL="457200" rtl="0" algn="l">
              <a:spcBef>
                <a:spcPts val="0"/>
              </a:spcBef>
              <a:spcAft>
                <a:spcPts val="0"/>
              </a:spcAft>
              <a:buSzPts val="1800"/>
              <a:buChar char="●"/>
            </a:pPr>
            <a:r>
              <a:rPr lang="en"/>
              <a:t>Crisis started when supply line switched for the first time since the 1960’s</a:t>
            </a:r>
            <a:endParaRPr/>
          </a:p>
        </p:txBody>
      </p:sp>
      <p:pic>
        <p:nvPicPr>
          <p:cNvPr id="114" name="Google Shape;114;p17"/>
          <p:cNvPicPr preferRelativeResize="0"/>
          <p:nvPr/>
        </p:nvPicPr>
        <p:blipFill rotWithShape="1">
          <a:blip r:embed="rId3">
            <a:alphaModFix/>
          </a:blip>
          <a:srcRect b="3032" l="3479" r="3497" t="3935"/>
          <a:stretch/>
        </p:blipFill>
        <p:spPr>
          <a:xfrm>
            <a:off x="5282100" y="804550"/>
            <a:ext cx="3428126" cy="3428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Proposed Pipe</a:t>
            </a:r>
            <a:endParaRPr/>
          </a:p>
        </p:txBody>
      </p:sp>
      <p:sp>
        <p:nvSpPr>
          <p:cNvPr id="120" name="Google Shape;120;p1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1" name="Google Shape;121;p18"/>
          <p:cNvPicPr preferRelativeResize="0"/>
          <p:nvPr/>
        </p:nvPicPr>
        <p:blipFill>
          <a:blip r:embed="rId3">
            <a:alphaModFix/>
          </a:blip>
          <a:stretch>
            <a:fillRect/>
          </a:stretch>
        </p:blipFill>
        <p:spPr>
          <a:xfrm>
            <a:off x="33025" y="1125964"/>
            <a:ext cx="9144000" cy="2280621"/>
          </a:xfrm>
          <a:prstGeom prst="rect">
            <a:avLst/>
          </a:prstGeom>
          <a:noFill/>
          <a:ln>
            <a:noFill/>
          </a:ln>
        </p:spPr>
      </p:pic>
      <p:sp>
        <p:nvSpPr>
          <p:cNvPr id="122" name="Google Shape;122;p18"/>
          <p:cNvSpPr txBox="1"/>
          <p:nvPr/>
        </p:nvSpPr>
        <p:spPr>
          <a:xfrm>
            <a:off x="132075" y="3464775"/>
            <a:ext cx="957600" cy="4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FLINT</a:t>
            </a:r>
            <a:endParaRPr b="1"/>
          </a:p>
        </p:txBody>
      </p:sp>
      <p:cxnSp>
        <p:nvCxnSpPr>
          <p:cNvPr id="123" name="Google Shape;123;p18"/>
          <p:cNvCxnSpPr>
            <a:stCxn id="122" idx="0"/>
          </p:cNvCxnSpPr>
          <p:nvPr/>
        </p:nvCxnSpPr>
        <p:spPr>
          <a:xfrm rot="10800000">
            <a:off x="396375" y="2787675"/>
            <a:ext cx="214500" cy="677100"/>
          </a:xfrm>
          <a:prstGeom prst="straightConnector1">
            <a:avLst/>
          </a:prstGeom>
          <a:noFill/>
          <a:ln cap="flat" cmpd="sng" w="76200">
            <a:solidFill>
              <a:schemeClr val="dk2"/>
            </a:solidFill>
            <a:prstDash val="solid"/>
            <a:round/>
            <a:headEnd len="med" w="med" type="none"/>
            <a:tailEnd len="med" w="med" type="triangle"/>
          </a:ln>
        </p:spPr>
      </p:cxnSp>
      <p:sp>
        <p:nvSpPr>
          <p:cNvPr id="124" name="Google Shape;124;p18"/>
          <p:cNvSpPr txBox="1"/>
          <p:nvPr/>
        </p:nvSpPr>
        <p:spPr>
          <a:xfrm>
            <a:off x="8148700" y="657725"/>
            <a:ext cx="8670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LAKE HURON</a:t>
            </a:r>
            <a:endParaRPr b="1"/>
          </a:p>
        </p:txBody>
      </p:sp>
      <p:cxnSp>
        <p:nvCxnSpPr>
          <p:cNvPr id="125" name="Google Shape;125;p18"/>
          <p:cNvCxnSpPr/>
          <p:nvPr/>
        </p:nvCxnSpPr>
        <p:spPr>
          <a:xfrm>
            <a:off x="8538900" y="1168050"/>
            <a:ext cx="293400" cy="670200"/>
          </a:xfrm>
          <a:prstGeom prst="straightConnector1">
            <a:avLst/>
          </a:prstGeom>
          <a:noFill/>
          <a:ln cap="flat" cmpd="sng" w="76200">
            <a:solidFill>
              <a:schemeClr val="dk2"/>
            </a:solidFill>
            <a:prstDash val="solid"/>
            <a:round/>
            <a:headEnd len="med" w="med" type="none"/>
            <a:tailEnd len="med" w="med" type="triangle"/>
          </a:ln>
        </p:spPr>
      </p:cxnSp>
      <p:sp>
        <p:nvSpPr>
          <p:cNvPr id="126" name="Google Shape;126;p18"/>
          <p:cNvSpPr/>
          <p:nvPr/>
        </p:nvSpPr>
        <p:spPr>
          <a:xfrm>
            <a:off x="371525" y="2630925"/>
            <a:ext cx="8239500" cy="224275"/>
          </a:xfrm>
          <a:custGeom>
            <a:rect b="b" l="l" r="r" t="t"/>
            <a:pathLst>
              <a:path extrusionOk="0" h="8971" w="329580">
                <a:moveTo>
                  <a:pt x="0" y="1981"/>
                </a:moveTo>
                <a:cubicBezTo>
                  <a:pt x="3302" y="2697"/>
                  <a:pt x="9907" y="5118"/>
                  <a:pt x="19814" y="6274"/>
                </a:cubicBezTo>
                <a:cubicBezTo>
                  <a:pt x="29721" y="7430"/>
                  <a:pt x="43096" y="9136"/>
                  <a:pt x="59443" y="8916"/>
                </a:cubicBezTo>
                <a:cubicBezTo>
                  <a:pt x="75790" y="8696"/>
                  <a:pt x="72873" y="6439"/>
                  <a:pt x="117896" y="4953"/>
                </a:cubicBezTo>
                <a:cubicBezTo>
                  <a:pt x="162919" y="3467"/>
                  <a:pt x="294299" y="826"/>
                  <a:pt x="329580" y="0"/>
                </a:cubicBezTo>
              </a:path>
            </a:pathLst>
          </a:custGeom>
          <a:noFill/>
          <a:ln cap="flat" cmpd="sng" w="76200">
            <a:solidFill>
              <a:srgbClr val="FF0000"/>
            </a:solidFill>
            <a:prstDash val="lgDash"/>
            <a:round/>
            <a:headEnd len="med" w="med" type="none"/>
            <a:tailEnd len="med" w="med" type="none"/>
          </a:ln>
        </p:spPr>
      </p:sp>
      <p:sp>
        <p:nvSpPr>
          <p:cNvPr id="127" name="Google Shape;127;p18"/>
          <p:cNvSpPr txBox="1"/>
          <p:nvPr/>
        </p:nvSpPr>
        <p:spPr>
          <a:xfrm>
            <a:off x="2782275" y="3596875"/>
            <a:ext cx="1832700" cy="3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EXISTING DWSD PIPE</a:t>
            </a:r>
            <a:endParaRPr b="1"/>
          </a:p>
        </p:txBody>
      </p:sp>
      <p:cxnSp>
        <p:nvCxnSpPr>
          <p:cNvPr id="128" name="Google Shape;128;p18"/>
          <p:cNvCxnSpPr/>
          <p:nvPr/>
        </p:nvCxnSpPr>
        <p:spPr>
          <a:xfrm rot="10800000">
            <a:off x="3826425" y="2919775"/>
            <a:ext cx="214500" cy="677100"/>
          </a:xfrm>
          <a:prstGeom prst="straightConnector1">
            <a:avLst/>
          </a:prstGeom>
          <a:noFill/>
          <a:ln cap="flat" cmpd="sng" w="76200">
            <a:solidFill>
              <a:srgbClr val="FF0000"/>
            </a:solidFill>
            <a:prstDash val="solid"/>
            <a:round/>
            <a:headEnd len="med" w="med" type="none"/>
            <a:tailEnd len="med" w="med" type="triangle"/>
          </a:ln>
        </p:spPr>
      </p:cxnSp>
      <p:sp>
        <p:nvSpPr>
          <p:cNvPr id="129" name="Google Shape;129;p18"/>
          <p:cNvSpPr/>
          <p:nvPr/>
        </p:nvSpPr>
        <p:spPr>
          <a:xfrm>
            <a:off x="429325" y="1821825"/>
            <a:ext cx="7983550" cy="784325"/>
          </a:xfrm>
          <a:custGeom>
            <a:rect b="b" l="l" r="r" t="t"/>
            <a:pathLst>
              <a:path extrusionOk="0" h="31373" w="319342">
                <a:moveTo>
                  <a:pt x="0" y="31373"/>
                </a:moveTo>
                <a:cubicBezTo>
                  <a:pt x="1156" y="30107"/>
                  <a:pt x="-605" y="24988"/>
                  <a:pt x="6935" y="23777"/>
                </a:cubicBezTo>
                <a:cubicBezTo>
                  <a:pt x="14476" y="22566"/>
                  <a:pt x="38638" y="25319"/>
                  <a:pt x="45243" y="24108"/>
                </a:cubicBezTo>
                <a:cubicBezTo>
                  <a:pt x="51848" y="22897"/>
                  <a:pt x="41169" y="17613"/>
                  <a:pt x="46563" y="16512"/>
                </a:cubicBezTo>
                <a:cubicBezTo>
                  <a:pt x="51957" y="15411"/>
                  <a:pt x="71992" y="19485"/>
                  <a:pt x="77606" y="17503"/>
                </a:cubicBezTo>
                <a:cubicBezTo>
                  <a:pt x="83220" y="15522"/>
                  <a:pt x="74964" y="6935"/>
                  <a:pt x="80248" y="4623"/>
                </a:cubicBezTo>
                <a:cubicBezTo>
                  <a:pt x="85532" y="2311"/>
                  <a:pt x="104355" y="2973"/>
                  <a:pt x="109309" y="3633"/>
                </a:cubicBezTo>
                <a:cubicBezTo>
                  <a:pt x="114263" y="4294"/>
                  <a:pt x="105347" y="7926"/>
                  <a:pt x="109970" y="8586"/>
                </a:cubicBezTo>
                <a:cubicBezTo>
                  <a:pt x="114593" y="9247"/>
                  <a:pt x="132536" y="8532"/>
                  <a:pt x="137049" y="7596"/>
                </a:cubicBezTo>
                <a:cubicBezTo>
                  <a:pt x="141562" y="6660"/>
                  <a:pt x="106667" y="4238"/>
                  <a:pt x="137049" y="2972"/>
                </a:cubicBezTo>
                <a:cubicBezTo>
                  <a:pt x="167431" y="1706"/>
                  <a:pt x="288960" y="495"/>
                  <a:pt x="319342" y="0"/>
                </a:cubicBezTo>
              </a:path>
            </a:pathLst>
          </a:custGeom>
          <a:noFill/>
          <a:ln cap="flat" cmpd="sng" w="76200">
            <a:solidFill>
              <a:srgbClr val="1155CC"/>
            </a:solidFill>
            <a:prstDash val="solid"/>
            <a:round/>
            <a:headEnd len="med" w="med" type="none"/>
            <a:tailEnd len="med" w="med" type="none"/>
          </a:ln>
        </p:spPr>
      </p:sp>
      <p:cxnSp>
        <p:nvCxnSpPr>
          <p:cNvPr id="130" name="Google Shape;130;p18"/>
          <p:cNvCxnSpPr/>
          <p:nvPr/>
        </p:nvCxnSpPr>
        <p:spPr>
          <a:xfrm>
            <a:off x="4173000" y="1052450"/>
            <a:ext cx="318300" cy="695100"/>
          </a:xfrm>
          <a:prstGeom prst="straightConnector1">
            <a:avLst/>
          </a:prstGeom>
          <a:noFill/>
          <a:ln cap="flat" cmpd="sng" w="76200">
            <a:solidFill>
              <a:srgbClr val="1155CC"/>
            </a:solidFill>
            <a:prstDash val="solid"/>
            <a:round/>
            <a:headEnd len="med" w="med" type="none"/>
            <a:tailEnd len="med" w="med" type="triangle"/>
          </a:ln>
        </p:spPr>
      </p:cxnSp>
      <p:sp>
        <p:nvSpPr>
          <p:cNvPr id="131" name="Google Shape;131;p18"/>
          <p:cNvSpPr txBox="1"/>
          <p:nvPr/>
        </p:nvSpPr>
        <p:spPr>
          <a:xfrm>
            <a:off x="3649150" y="632950"/>
            <a:ext cx="1419900" cy="3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KAREGNONDI PIPE</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Timeline</a:t>
            </a:r>
            <a:endParaRPr/>
          </a:p>
        </p:txBody>
      </p:sp>
      <p:sp>
        <p:nvSpPr>
          <p:cNvPr id="137" name="Google Shape;137;p19"/>
          <p:cNvSpPr txBox="1"/>
          <p:nvPr>
            <p:ph idx="1" type="body"/>
          </p:nvPr>
        </p:nvSpPr>
        <p:spPr>
          <a:xfrm>
            <a:off x="311700" y="96902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2011: State of Michigan takes over Flint’s budget</a:t>
            </a:r>
            <a:endParaRPr/>
          </a:p>
          <a:p>
            <a:pPr indent="0" lvl="0" marL="0" rtl="0" algn="l">
              <a:spcBef>
                <a:spcPts val="1600"/>
              </a:spcBef>
              <a:spcAft>
                <a:spcPts val="0"/>
              </a:spcAft>
              <a:buNone/>
            </a:pPr>
            <a:r>
              <a:rPr lang="en"/>
              <a:t>March 22, 2012: Plan for new pipeline from Lake Huron to Flint is announced</a:t>
            </a:r>
            <a:endParaRPr/>
          </a:p>
          <a:p>
            <a:pPr indent="0" lvl="0" marL="0" rtl="0" algn="l">
              <a:spcBef>
                <a:spcPts val="1600"/>
              </a:spcBef>
              <a:spcAft>
                <a:spcPts val="0"/>
              </a:spcAft>
              <a:buNone/>
            </a:pPr>
            <a:r>
              <a:rPr lang="en"/>
              <a:t>April 25, 2014: City temporarily switches to water from Flint River</a:t>
            </a:r>
            <a:endParaRPr/>
          </a:p>
          <a:p>
            <a:pPr indent="0" lvl="0" marL="0" rtl="0" algn="l">
              <a:spcBef>
                <a:spcPts val="1600"/>
              </a:spcBef>
              <a:spcAft>
                <a:spcPts val="0"/>
              </a:spcAft>
              <a:buNone/>
            </a:pPr>
            <a:r>
              <a:rPr lang="en"/>
              <a:t>Sept. 5, 2014: Citizens advised to boil water due to fecal coliform bacteria</a:t>
            </a:r>
            <a:endParaRPr/>
          </a:p>
          <a:p>
            <a:pPr indent="0" lvl="0" marL="0" rtl="0" algn="l">
              <a:spcBef>
                <a:spcPts val="1600"/>
              </a:spcBef>
              <a:spcAft>
                <a:spcPts val="0"/>
              </a:spcAft>
              <a:buNone/>
            </a:pPr>
            <a:r>
              <a:rPr lang="en"/>
              <a:t>Feb. 26, 2015: Hazardous levels of lead detected in Flint</a:t>
            </a:r>
            <a:endParaRPr/>
          </a:p>
          <a:p>
            <a:pPr indent="0" lvl="0" marL="0" rtl="0" algn="l">
              <a:spcBef>
                <a:spcPts val="1600"/>
              </a:spcBef>
              <a:spcAft>
                <a:spcPts val="0"/>
              </a:spcAft>
              <a:buNone/>
            </a:pPr>
            <a:r>
              <a:rPr lang="en"/>
              <a:t>Sept. 11, 2015: VA Tech study finds that river water is corroding old pipes and lead is </a:t>
            </a:r>
            <a:r>
              <a:rPr lang="en"/>
              <a:t>leaching</a:t>
            </a:r>
            <a:r>
              <a:rPr lang="en"/>
              <a:t> into the water</a:t>
            </a:r>
            <a:endParaRPr/>
          </a:p>
          <a:p>
            <a:pPr indent="0" lvl="0" marL="0" rtl="0" algn="l">
              <a:spcBef>
                <a:spcPts val="1600"/>
              </a:spcBef>
              <a:spcAft>
                <a:spcPts val="1600"/>
              </a:spcAft>
              <a:buNone/>
            </a:pPr>
            <a:r>
              <a:rPr lang="en"/>
              <a:t>Oct. 15, 2015: City switches back to DWSD</a:t>
            </a:r>
            <a:endParaRPr/>
          </a:p>
        </p:txBody>
      </p:sp>
      <p:pic>
        <p:nvPicPr>
          <p:cNvPr id="138" name="Google Shape;138;p19"/>
          <p:cNvPicPr preferRelativeResize="0"/>
          <p:nvPr/>
        </p:nvPicPr>
        <p:blipFill>
          <a:blip r:embed="rId3">
            <a:alphaModFix/>
          </a:blip>
          <a:stretch>
            <a:fillRect/>
          </a:stretch>
        </p:blipFill>
        <p:spPr>
          <a:xfrm>
            <a:off x="6219450" y="67425"/>
            <a:ext cx="2520151" cy="1417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Exposure of Bacteria</a:t>
            </a:r>
            <a:endParaRPr/>
          </a:p>
        </p:txBody>
      </p:sp>
      <p:sp>
        <p:nvSpPr>
          <p:cNvPr id="144" name="Google Shape;144;p20"/>
          <p:cNvSpPr txBox="1"/>
          <p:nvPr>
            <p:ph idx="1" type="body"/>
          </p:nvPr>
        </p:nvSpPr>
        <p:spPr>
          <a:xfrm>
            <a:off x="311700" y="1229875"/>
            <a:ext cx="56022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After switching the water source to the Flint River, water becomes smelly and discolored.</a:t>
            </a:r>
            <a:endParaRPr/>
          </a:p>
          <a:p>
            <a:pPr indent="-342900" lvl="0" marL="457200" rtl="0" algn="l">
              <a:spcBef>
                <a:spcPts val="0"/>
              </a:spcBef>
              <a:spcAft>
                <a:spcPts val="0"/>
              </a:spcAft>
              <a:buSzPts val="1800"/>
              <a:buChar char="-"/>
            </a:pPr>
            <a:r>
              <a:rPr lang="en"/>
              <a:t>August 2014, E coli and coliform bacteria increases, residents boil their water. </a:t>
            </a:r>
            <a:endParaRPr/>
          </a:p>
          <a:p>
            <a:pPr indent="-342900" lvl="0" marL="457200" rtl="0" algn="l">
              <a:spcBef>
                <a:spcPts val="0"/>
              </a:spcBef>
              <a:spcAft>
                <a:spcPts val="0"/>
              </a:spcAft>
              <a:buSzPts val="1800"/>
              <a:buChar char="-"/>
            </a:pPr>
            <a:r>
              <a:rPr lang="en"/>
              <a:t>City adds more chlorine to the water</a:t>
            </a:r>
            <a:endParaRPr/>
          </a:p>
          <a:p>
            <a:pPr indent="-342900" lvl="0" marL="457200" rtl="0" algn="l">
              <a:spcBef>
                <a:spcPts val="0"/>
              </a:spcBef>
              <a:spcAft>
                <a:spcPts val="0"/>
              </a:spcAft>
              <a:buSzPts val="1800"/>
              <a:buChar char="-"/>
            </a:pPr>
            <a:r>
              <a:rPr lang="en"/>
              <a:t>Jan. 2015, Flint violates the SDWA total trihalomethanes (TTHM) levels </a:t>
            </a:r>
            <a:endParaRPr/>
          </a:p>
          <a:p>
            <a:pPr indent="-342900" lvl="0" marL="457200" rtl="0" algn="l">
              <a:spcBef>
                <a:spcPts val="0"/>
              </a:spcBef>
              <a:spcAft>
                <a:spcPts val="0"/>
              </a:spcAft>
              <a:buSzPts val="1800"/>
              <a:buChar char="-"/>
            </a:pPr>
            <a:r>
              <a:rPr lang="en"/>
              <a:t>High levels of TTHM leads to city using bottled water.</a:t>
            </a:r>
            <a:endParaRPr/>
          </a:p>
        </p:txBody>
      </p:sp>
      <p:pic>
        <p:nvPicPr>
          <p:cNvPr id="145" name="Google Shape;145;p20"/>
          <p:cNvPicPr preferRelativeResize="0"/>
          <p:nvPr/>
        </p:nvPicPr>
        <p:blipFill>
          <a:blip r:embed="rId3">
            <a:alphaModFix/>
          </a:blip>
          <a:stretch>
            <a:fillRect/>
          </a:stretch>
        </p:blipFill>
        <p:spPr>
          <a:xfrm>
            <a:off x="5913900" y="1229875"/>
            <a:ext cx="3151302" cy="2363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Lead</a:t>
            </a:r>
            <a:endParaRPr/>
          </a:p>
        </p:txBody>
      </p:sp>
      <p:sp>
        <p:nvSpPr>
          <p:cNvPr id="151" name="Google Shape;151;p21"/>
          <p:cNvSpPr txBox="1"/>
          <p:nvPr>
            <p:ph idx="1" type="body"/>
          </p:nvPr>
        </p:nvSpPr>
        <p:spPr>
          <a:xfrm>
            <a:off x="0" y="1229875"/>
            <a:ext cx="54714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Feb. 2015, a city test is conducted.</a:t>
            </a:r>
            <a:endParaRPr/>
          </a:p>
          <a:p>
            <a:pPr indent="-342900" lvl="0" marL="457200" rtl="0" algn="l">
              <a:spcBef>
                <a:spcPts val="0"/>
              </a:spcBef>
              <a:spcAft>
                <a:spcPts val="0"/>
              </a:spcAft>
              <a:buSzPts val="1800"/>
              <a:buChar char="-"/>
            </a:pPr>
            <a:r>
              <a:rPr lang="en"/>
              <a:t>Officials didn’t use a corrosion-control like phosphoric acid treatment to maintain the stability of rust layers inside the service lines which contained lead. </a:t>
            </a:r>
            <a:endParaRPr/>
          </a:p>
          <a:p>
            <a:pPr indent="-342900" lvl="0" marL="457200" rtl="0" algn="l">
              <a:spcBef>
                <a:spcPts val="0"/>
              </a:spcBef>
              <a:spcAft>
                <a:spcPts val="0"/>
              </a:spcAft>
              <a:buSzPts val="1800"/>
              <a:buChar char="-"/>
            </a:pPr>
            <a:r>
              <a:rPr lang="en"/>
              <a:t>As a result, families started to report that they were getting sick (lead is a neurotoxin)</a:t>
            </a:r>
            <a:endParaRPr/>
          </a:p>
          <a:p>
            <a:pPr indent="-342900" lvl="0" marL="457200" rtl="0" algn="l">
              <a:spcBef>
                <a:spcPts val="0"/>
              </a:spcBef>
              <a:spcAft>
                <a:spcPts val="0"/>
              </a:spcAft>
              <a:buSzPts val="1800"/>
              <a:buChar char="-"/>
            </a:pPr>
            <a:r>
              <a:rPr lang="en"/>
              <a:t>Flint resident LeeAnne Walters contacted VA Tech engineer Marc Edwards</a:t>
            </a:r>
            <a:endParaRPr/>
          </a:p>
        </p:txBody>
      </p:sp>
      <p:pic>
        <p:nvPicPr>
          <p:cNvPr id="152" name="Google Shape;152;p21"/>
          <p:cNvPicPr preferRelativeResize="0"/>
          <p:nvPr/>
        </p:nvPicPr>
        <p:blipFill>
          <a:blip r:embed="rId3">
            <a:alphaModFix/>
          </a:blip>
          <a:stretch>
            <a:fillRect/>
          </a:stretch>
        </p:blipFill>
        <p:spPr>
          <a:xfrm>
            <a:off x="4050225" y="257525"/>
            <a:ext cx="2307474" cy="1407525"/>
          </a:xfrm>
          <a:prstGeom prst="rect">
            <a:avLst/>
          </a:prstGeom>
          <a:noFill/>
          <a:ln>
            <a:noFill/>
          </a:ln>
        </p:spPr>
      </p:pic>
      <p:pic>
        <p:nvPicPr>
          <p:cNvPr id="153" name="Google Shape;153;p21"/>
          <p:cNvPicPr preferRelativeResize="0"/>
          <p:nvPr/>
        </p:nvPicPr>
        <p:blipFill>
          <a:blip r:embed="rId4">
            <a:alphaModFix/>
          </a:blip>
          <a:stretch>
            <a:fillRect/>
          </a:stretch>
        </p:blipFill>
        <p:spPr>
          <a:xfrm>
            <a:off x="6357693" y="0"/>
            <a:ext cx="2786314"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