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9" r:id="rId2"/>
    <p:sldId id="257" r:id="rId3"/>
    <p:sldId id="297" r:id="rId4"/>
    <p:sldId id="299" r:id="rId5"/>
    <p:sldId id="259" r:id="rId6"/>
    <p:sldId id="274" r:id="rId7"/>
    <p:sldId id="300" r:id="rId8"/>
    <p:sldId id="261" r:id="rId9"/>
    <p:sldId id="264" r:id="rId10"/>
    <p:sldId id="265" r:id="rId11"/>
    <p:sldId id="305" r:id="rId12"/>
    <p:sldId id="307" r:id="rId13"/>
    <p:sldId id="306" r:id="rId14"/>
    <p:sldId id="312" r:id="rId15"/>
    <p:sldId id="311" r:id="rId16"/>
    <p:sldId id="310" r:id="rId17"/>
    <p:sldId id="313" r:id="rId18"/>
    <p:sldId id="266" r:id="rId19"/>
    <p:sldId id="301" r:id="rId20"/>
    <p:sldId id="285" r:id="rId21"/>
    <p:sldId id="303" r:id="rId22"/>
    <p:sldId id="302" r:id="rId23"/>
    <p:sldId id="308" r:id="rId24"/>
    <p:sldId id="314" r:id="rId25"/>
    <p:sldId id="318" r:id="rId26"/>
    <p:sldId id="319" r:id="rId27"/>
    <p:sldId id="315" r:id="rId28"/>
    <p:sldId id="316" r:id="rId29"/>
    <p:sldId id="31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2105" autoAdjust="0"/>
  </p:normalViewPr>
  <p:slideViewPr>
    <p:cSldViewPr>
      <p:cViewPr varScale="1">
        <p:scale>
          <a:sx n="78" d="100"/>
          <a:sy n="78" d="100"/>
        </p:scale>
        <p:origin x="1158"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B9DF6-60EB-4B9F-AB15-6A2F70F515CF}" type="datetimeFigureOut">
              <a:rPr lang="en-US" smtClean="0"/>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27D5E-57D4-4C94-8B4E-D555386491E1}" type="slidenum">
              <a:rPr lang="en-US" smtClean="0"/>
              <a:pPr/>
              <a:t>‹#›</a:t>
            </a:fld>
            <a:endParaRPr lang="en-US"/>
          </a:p>
        </p:txBody>
      </p:sp>
    </p:spTree>
    <p:extLst>
      <p:ext uri="{BB962C8B-B14F-4D97-AF65-F5344CB8AC3E}">
        <p14:creationId xmlns:p14="http://schemas.microsoft.com/office/powerpoint/2010/main" val="2794139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Price included in FEC I web-book – Do not pay for FEC II web-book!</a:t>
            </a:r>
          </a:p>
          <a:p>
            <a:pPr lvl="1"/>
            <a:r>
              <a:rPr lang="en-US" dirty="0" smtClean="0"/>
              <a:t>Course code for YOUR section – Your Professor will email it to you.</a:t>
            </a:r>
          </a:p>
          <a:p>
            <a:pPr lvl="1"/>
            <a:r>
              <a:rPr lang="en-US" dirty="0" smtClean="0"/>
              <a:t>No PathFinder account? Use Course Code as well</a:t>
            </a:r>
          </a:p>
          <a:p>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4</a:t>
            </a:fld>
            <a:endParaRPr lang="en-US"/>
          </a:p>
        </p:txBody>
      </p:sp>
    </p:spTree>
    <p:extLst>
      <p:ext uri="{BB962C8B-B14F-4D97-AF65-F5344CB8AC3E}">
        <p14:creationId xmlns:p14="http://schemas.microsoft.com/office/powerpoint/2010/main" val="328191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 may also give EC for typical Passport activities (seminar, athletic event, concert,…)</a:t>
            </a:r>
          </a:p>
          <a:p>
            <a:r>
              <a:rPr lang="en-US" dirty="0" smtClean="0"/>
              <a:t>How many students did this last year? How many got all three points? How many went</a:t>
            </a:r>
            <a:r>
              <a:rPr lang="en-US" baseline="0" dirty="0" smtClean="0"/>
              <a:t> up a grade? How many would have gone up a grade if...?</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18</a:t>
            </a:fld>
            <a:endParaRPr lang="en-US"/>
          </a:p>
        </p:txBody>
      </p:sp>
    </p:spTree>
    <p:extLst>
      <p:ext uri="{BB962C8B-B14F-4D97-AF65-F5344CB8AC3E}">
        <p14:creationId xmlns:p14="http://schemas.microsoft.com/office/powerpoint/2010/main" val="228032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many students did this last year? How many got all three points? How many went</a:t>
            </a:r>
            <a:r>
              <a:rPr lang="en-US" baseline="0" dirty="0" smtClean="0"/>
              <a:t> up a grade? How many would have gone up a grade if...?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they glad they went to events?</a:t>
            </a:r>
            <a:endParaRPr lang="en-US" dirty="0" smtClean="0"/>
          </a:p>
          <a:p>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19</a:t>
            </a:fld>
            <a:endParaRPr lang="en-US"/>
          </a:p>
        </p:txBody>
      </p:sp>
    </p:spTree>
    <p:extLst>
      <p:ext uri="{BB962C8B-B14F-4D97-AF65-F5344CB8AC3E}">
        <p14:creationId xmlns:p14="http://schemas.microsoft.com/office/powerpoint/2010/main" val="1393186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Students</a:t>
            </a:r>
          </a:p>
          <a:p>
            <a:r>
              <a:rPr lang="en-US" dirty="0" smtClean="0"/>
              <a:t>URL, username, and password information was emailed to you (if you were enrolled</a:t>
            </a:r>
            <a:r>
              <a:rPr lang="en-US" baseline="0" dirty="0" smtClean="0"/>
              <a:t> by Jan 1)</a:t>
            </a:r>
            <a:endParaRPr lang="en-US" dirty="0" smtClean="0"/>
          </a:p>
          <a:p>
            <a:r>
              <a:rPr lang="en-US" dirty="0" smtClean="0"/>
              <a:t>Help</a:t>
            </a:r>
            <a:r>
              <a:rPr lang="en-US" baseline="0" dirty="0" smtClean="0"/>
              <a:t> Tab FAQs – 2</a:t>
            </a:r>
            <a:r>
              <a:rPr lang="en-US" baseline="30000" dirty="0" smtClean="0"/>
              <a:t>nd</a:t>
            </a:r>
            <a:r>
              <a:rPr lang="en-US" baseline="0" dirty="0" smtClean="0"/>
              <a:t> Quick Start Guide, 3</a:t>
            </a:r>
            <a:r>
              <a:rPr lang="en-US" baseline="30000" dirty="0" smtClean="0"/>
              <a:t>rd</a:t>
            </a:r>
            <a:r>
              <a:rPr lang="en-US" baseline="0" dirty="0" smtClean="0"/>
              <a:t> Student Guide</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20</a:t>
            </a:fld>
            <a:endParaRPr lang="en-US"/>
          </a:p>
        </p:txBody>
      </p:sp>
    </p:spTree>
    <p:extLst>
      <p:ext uri="{BB962C8B-B14F-4D97-AF65-F5344CB8AC3E}">
        <p14:creationId xmlns:p14="http://schemas.microsoft.com/office/powerpoint/2010/main" val="2122339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Students</a:t>
            </a:r>
            <a:r>
              <a:rPr lang="en-US" baseline="0" dirty="0" smtClean="0"/>
              <a:t> to Apply for Internships for this Summer. Even if they don’t get one, the experience of trying will help them get one the following summer.</a:t>
            </a:r>
          </a:p>
          <a:p>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22</a:t>
            </a:fld>
            <a:endParaRPr lang="en-US"/>
          </a:p>
        </p:txBody>
      </p:sp>
    </p:spTree>
    <p:extLst>
      <p:ext uri="{BB962C8B-B14F-4D97-AF65-F5344CB8AC3E}">
        <p14:creationId xmlns:p14="http://schemas.microsoft.com/office/powerpoint/2010/main" val="36912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on or off campus and</a:t>
            </a:r>
            <a:r>
              <a:rPr lang="en-US" baseline="0" dirty="0" smtClean="0"/>
              <a:t> meeting time </a:t>
            </a:r>
            <a:r>
              <a:rPr lang="en-US" baseline="0" dirty="0" err="1" smtClean="0"/>
              <a:t>availablity</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25</a:t>
            </a:fld>
            <a:endParaRPr lang="en-US"/>
          </a:p>
        </p:txBody>
      </p:sp>
    </p:spTree>
    <p:extLst>
      <p:ext uri="{BB962C8B-B14F-4D97-AF65-F5344CB8AC3E}">
        <p14:creationId xmlns:p14="http://schemas.microsoft.com/office/powerpoint/2010/main" val="165661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27</a:t>
            </a:fld>
            <a:endParaRPr lang="en-US"/>
          </a:p>
        </p:txBody>
      </p:sp>
    </p:spTree>
    <p:extLst>
      <p:ext uri="{BB962C8B-B14F-4D97-AF65-F5344CB8AC3E}">
        <p14:creationId xmlns:p14="http://schemas.microsoft.com/office/powerpoint/2010/main" val="346013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food, energy and sanitation</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28</a:t>
            </a:fld>
            <a:endParaRPr lang="en-US"/>
          </a:p>
        </p:txBody>
      </p:sp>
    </p:spTree>
    <p:extLst>
      <p:ext uri="{BB962C8B-B14F-4D97-AF65-F5344CB8AC3E}">
        <p14:creationId xmlns:p14="http://schemas.microsoft.com/office/powerpoint/2010/main" val="4063761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harvest and extract all the resources that we need to sustain human life and culture </a:t>
            </a:r>
            <a:r>
              <a:rPr lang="en-US" sz="1200" b="0" i="0" kern="1200" dirty="0" err="1" smtClean="0">
                <a:solidFill>
                  <a:schemeClr val="tx1"/>
                </a:solidFill>
                <a:effectLst/>
                <a:latin typeface="+mn-lt"/>
                <a:ea typeface="+mn-ea"/>
                <a:cs typeface="+mn-cs"/>
              </a:rPr>
              <a:t>humanempires</a:t>
            </a:r>
            <a:r>
              <a:rPr lang="en-US" sz="1200" b="0" i="0" kern="1200" dirty="0" smtClean="0">
                <a:solidFill>
                  <a:schemeClr val="tx1"/>
                </a:solidFill>
                <a:effectLst/>
                <a:latin typeface="+mn-lt"/>
                <a:ea typeface="+mn-ea"/>
                <a:cs typeface="+mn-cs"/>
              </a:rPr>
              <a:t>. It is the role of the engineer, however, to minimize the effects of damage on the surrounding ecosystems, and design necessary infrastructures that are both efficient and safe.</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29</a:t>
            </a:fld>
            <a:endParaRPr lang="en-US"/>
          </a:p>
        </p:txBody>
      </p:sp>
    </p:spTree>
    <p:extLst>
      <p:ext uri="{BB962C8B-B14F-4D97-AF65-F5344CB8AC3E}">
        <p14:creationId xmlns:p14="http://schemas.microsoft.com/office/powerpoint/2010/main" val="100943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Purchase ebook at </a:t>
            </a:r>
            <a:r>
              <a:rPr lang="en-US" dirty="0" err="1" smtClean="0"/>
              <a:t>Barns&amp;Noble</a:t>
            </a:r>
            <a:r>
              <a:rPr lang="en-US" dirty="0" smtClean="0"/>
              <a:t> on-line or at the store</a:t>
            </a:r>
            <a:r>
              <a:rPr lang="en-US" baseline="0" dirty="0" smtClean="0"/>
              <a:t> on Rowan Blvd.</a:t>
            </a:r>
          </a:p>
          <a:p>
            <a:r>
              <a:rPr lang="en-US" baseline="0" dirty="0" smtClean="0"/>
              <a:t>Lab notebook – Any one will do, just needs identically numbered perforated carbonless transfer pages that create copies as you write</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5</a:t>
            </a:fld>
            <a:endParaRPr lang="en-US"/>
          </a:p>
        </p:txBody>
      </p:sp>
    </p:spTree>
    <p:extLst>
      <p:ext uri="{BB962C8B-B14F-4D97-AF65-F5344CB8AC3E}">
        <p14:creationId xmlns:p14="http://schemas.microsoft.com/office/powerpoint/2010/main" val="351832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a:t>
            </a:r>
            <a:r>
              <a:rPr lang="en-US" baseline="0" dirty="0" smtClean="0"/>
              <a:t> Development - </a:t>
            </a:r>
            <a:r>
              <a:rPr lang="en-US" sz="1200" b="0" i="0" kern="1200" dirty="0" smtClean="0">
                <a:solidFill>
                  <a:schemeClr val="tx1"/>
                </a:solidFill>
                <a:effectLst/>
                <a:latin typeface="+mn-lt"/>
                <a:ea typeface="+mn-ea"/>
                <a:cs typeface="+mn-cs"/>
              </a:rPr>
              <a:t>entire process of creating a new or improved product</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6</a:t>
            </a:fld>
            <a:endParaRPr lang="en-US"/>
          </a:p>
        </p:txBody>
      </p:sp>
    </p:spTree>
    <p:extLst>
      <p:ext uri="{BB962C8B-B14F-4D97-AF65-F5344CB8AC3E}">
        <p14:creationId xmlns:p14="http://schemas.microsoft.com/office/powerpoint/2010/main" val="83566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Introduce students to the science and art of design by evaluating the work of practicing designers;</a:t>
            </a:r>
          </a:p>
          <a:p>
            <a:r>
              <a:rPr lang="en-US" sz="1200" b="0" i="0" kern="1200" dirty="0" smtClean="0">
                <a:solidFill>
                  <a:schemeClr val="tx1"/>
                </a:solidFill>
                <a:effectLst/>
                <a:latin typeface="+mn-lt"/>
                <a:ea typeface="+mn-ea"/>
                <a:cs typeface="+mn-cs"/>
              </a:rPr>
              <a:t>Introduce multidisciplinary teams of engineering students to unifying engineering science principles such as mass, momentum and energy balances; materials; thermodynamics, and electricity/magnetism using a consumer product or engineering process as a test bed;</a:t>
            </a:r>
          </a:p>
          <a:p>
            <a:r>
              <a:rPr lang="en-US" sz="1200" b="0" i="0" kern="1200" dirty="0" smtClean="0">
                <a:solidFill>
                  <a:schemeClr val="tx1"/>
                </a:solidFill>
                <a:effectLst/>
                <a:latin typeface="+mn-lt"/>
                <a:ea typeface="+mn-ea"/>
                <a:cs typeface="+mn-cs"/>
              </a:rPr>
              <a:t>Enable students to determine how scientific principles, material properties, manufacturing techniques, cost, safety requirements, environmental considerations and intellectual property rights impact product design, within the context of ethical engineering behavior;</a:t>
            </a:r>
          </a:p>
          <a:p>
            <a:r>
              <a:rPr lang="en-US" sz="1200" b="0" i="0" kern="1200" dirty="0" smtClean="0">
                <a:solidFill>
                  <a:schemeClr val="tx1"/>
                </a:solidFill>
                <a:effectLst/>
                <a:latin typeface="+mn-lt"/>
                <a:ea typeface="+mn-ea"/>
                <a:cs typeface="+mn-cs"/>
              </a:rPr>
              <a:t>Continue development of technical communication skills in written, oral, and graphical formats, and</a:t>
            </a:r>
          </a:p>
          <a:p>
            <a:r>
              <a:rPr lang="en-US" sz="1200" b="0" i="0" kern="1200" dirty="0" smtClean="0">
                <a:solidFill>
                  <a:schemeClr val="tx1"/>
                </a:solidFill>
                <a:effectLst/>
                <a:latin typeface="+mn-lt"/>
                <a:ea typeface="+mn-ea"/>
                <a:cs typeface="+mn-cs"/>
              </a:rPr>
              <a:t>Continue development of time management, and critical thinking skills.</a:t>
            </a:r>
          </a:p>
          <a:p>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8</a:t>
            </a:fld>
            <a:endParaRPr lang="en-US"/>
          </a:p>
        </p:txBody>
      </p:sp>
    </p:spTree>
    <p:extLst>
      <p:ext uri="{BB962C8B-B14F-4D97-AF65-F5344CB8AC3E}">
        <p14:creationId xmlns:p14="http://schemas.microsoft.com/office/powerpoint/2010/main" val="108457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sections may do un-lecture activities during the lab period and vice versa.</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9</a:t>
            </a:fld>
            <a:endParaRPr lang="en-US"/>
          </a:p>
        </p:txBody>
      </p:sp>
    </p:spTree>
    <p:extLst>
      <p:ext uri="{BB962C8B-B14F-4D97-AF65-F5344CB8AC3E}">
        <p14:creationId xmlns:p14="http://schemas.microsoft.com/office/powerpoint/2010/main" val="1502270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Engineering Projects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(Reports, Memos, Annotated Bibliographies, Presentations, Lab notebook, In class performance,  etc.)</a:t>
            </a:r>
          </a:p>
          <a:p>
            <a:r>
              <a:rPr lang="en-US" sz="1200" kern="1200" dirty="0" smtClean="0">
                <a:solidFill>
                  <a:schemeClr val="tx1"/>
                </a:solidFill>
                <a:effectLst/>
                <a:latin typeface="+mn-lt"/>
                <a:ea typeface="+mn-ea"/>
                <a:cs typeface="+mn-cs"/>
              </a:rPr>
              <a:t>50%</a:t>
            </a:r>
          </a:p>
          <a:p>
            <a:r>
              <a:rPr lang="en-US" sz="1200" kern="1200" dirty="0" smtClean="0">
                <a:solidFill>
                  <a:schemeClr val="tx1"/>
                </a:solidFill>
                <a:effectLst/>
                <a:latin typeface="+mn-lt"/>
                <a:ea typeface="+mn-ea"/>
                <a:cs typeface="+mn-cs"/>
              </a:rPr>
              <a:t>Homework (Other than </a:t>
            </a:r>
            <a:r>
              <a:rPr lang="en-US" sz="1200" kern="1200" dirty="0" err="1" smtClean="0">
                <a:solidFill>
                  <a:schemeClr val="tx1"/>
                </a:solidFill>
                <a:effectLst/>
                <a:latin typeface="+mn-lt"/>
                <a:ea typeface="+mn-ea"/>
                <a:cs typeface="+mn-cs"/>
              </a:rPr>
              <a:t>GameLab</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(PathFinder exercises, Traditional homework, In-class assignments or quizzes, etc.)</a:t>
            </a:r>
          </a:p>
          <a:p>
            <a:r>
              <a:rPr lang="en-US" sz="1200" kern="1200" dirty="0" smtClean="0">
                <a:solidFill>
                  <a:schemeClr val="tx1"/>
                </a:solidFill>
                <a:effectLst/>
                <a:latin typeface="+mn-lt"/>
                <a:ea typeface="+mn-ea"/>
                <a:cs typeface="+mn-cs"/>
              </a:rPr>
              <a:t>15%</a:t>
            </a:r>
          </a:p>
          <a:p>
            <a:r>
              <a:rPr lang="en-US" sz="1200" kern="1200" dirty="0" err="1" smtClean="0">
                <a:solidFill>
                  <a:schemeClr val="tx1"/>
                </a:solidFill>
                <a:effectLst/>
                <a:latin typeface="+mn-lt"/>
                <a:ea typeface="+mn-ea"/>
                <a:cs typeface="+mn-cs"/>
              </a:rPr>
              <a:t>GameLab</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15%</a:t>
            </a:r>
          </a:p>
          <a:p>
            <a:r>
              <a:rPr lang="en-US" sz="1200" kern="1200" dirty="0" smtClean="0">
                <a:solidFill>
                  <a:schemeClr val="tx1"/>
                </a:solidFill>
                <a:effectLst/>
                <a:latin typeface="+mn-lt"/>
                <a:ea typeface="+mn-ea"/>
                <a:cs typeface="+mn-cs"/>
              </a:rPr>
              <a:t>Professionalism/Ethics</a:t>
            </a:r>
          </a:p>
          <a:p>
            <a:r>
              <a:rPr lang="en-US" sz="1200" kern="1200" dirty="0" smtClean="0">
                <a:solidFill>
                  <a:schemeClr val="tx1"/>
                </a:solidFill>
                <a:effectLst/>
                <a:latin typeface="+mn-lt"/>
                <a:ea typeface="+mn-ea"/>
                <a:cs typeface="+mn-cs"/>
              </a:rPr>
              <a:t>5%</a:t>
            </a:r>
          </a:p>
          <a:p>
            <a:r>
              <a:rPr lang="en-US" sz="1200" kern="1200" dirty="0" smtClean="0">
                <a:solidFill>
                  <a:schemeClr val="tx1"/>
                </a:solidFill>
                <a:effectLst/>
                <a:latin typeface="+mn-lt"/>
                <a:ea typeface="+mn-ea"/>
                <a:cs typeface="+mn-cs"/>
              </a:rPr>
              <a:t>Midterm Exam</a:t>
            </a:r>
          </a:p>
          <a:p>
            <a:r>
              <a:rPr lang="en-US" sz="1200" kern="1200" dirty="0" smtClean="0">
                <a:solidFill>
                  <a:schemeClr val="tx1"/>
                </a:solidFill>
                <a:effectLst/>
                <a:latin typeface="+mn-lt"/>
                <a:ea typeface="+mn-ea"/>
                <a:cs typeface="+mn-cs"/>
              </a:rPr>
              <a:t>5%</a:t>
            </a:r>
          </a:p>
          <a:p>
            <a:r>
              <a:rPr lang="en-US" sz="1200" kern="1200" dirty="0" smtClean="0">
                <a:solidFill>
                  <a:schemeClr val="tx1"/>
                </a:solidFill>
                <a:effectLst/>
                <a:latin typeface="+mn-lt"/>
                <a:ea typeface="+mn-ea"/>
                <a:cs typeface="+mn-cs"/>
              </a:rPr>
              <a:t>Final Exam</a:t>
            </a:r>
          </a:p>
          <a:p>
            <a:r>
              <a:rPr lang="en-US" sz="1200" kern="1200" dirty="0" smtClean="0">
                <a:solidFill>
                  <a:schemeClr val="tx1"/>
                </a:solidFill>
                <a:effectLst/>
                <a:latin typeface="+mn-lt"/>
                <a:ea typeface="+mn-ea"/>
                <a:cs typeface="+mn-cs"/>
              </a:rPr>
              <a:t>10%</a:t>
            </a:r>
          </a:p>
          <a:p>
            <a:r>
              <a:rPr lang="en-US" sz="1200" b="1" kern="1200" dirty="0" smtClean="0">
                <a:solidFill>
                  <a:schemeClr val="tx1"/>
                </a:solidFill>
                <a:effectLst/>
                <a:latin typeface="+mn-lt"/>
                <a:ea typeface="+mn-ea"/>
                <a:cs typeface="+mn-cs"/>
              </a:rPr>
              <a:t>Total</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100%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10</a:t>
            </a:fld>
            <a:endParaRPr lang="en-US"/>
          </a:p>
        </p:txBody>
      </p:sp>
    </p:spTree>
    <p:extLst>
      <p:ext uri="{BB962C8B-B14F-4D97-AF65-F5344CB8AC3E}">
        <p14:creationId xmlns:p14="http://schemas.microsoft.com/office/powerpoint/2010/main" val="51625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platform provides the opportunity for students to personalize their learning experience in FEC II.  The platform is</a:t>
            </a:r>
            <a:r>
              <a:rPr lang="en-US" baseline="0" dirty="0" smtClean="0"/>
              <a:t> designed so that students complete homework assignments as individual “quests” or activities.  Students are provided with the opportunity to select their path through the system (more on this on the next slide).  Have students watch the short YouTube video that describes the platform.  It is also important to let students know that although the platform is called 3D </a:t>
            </a:r>
            <a:r>
              <a:rPr lang="en-US" baseline="0" dirty="0" err="1" smtClean="0"/>
              <a:t>GameLab</a:t>
            </a:r>
            <a:r>
              <a:rPr lang="en-US" baseline="0" dirty="0" smtClean="0"/>
              <a:t>, this system is not a game but rather an online homework system that is designed with game-based properties (leaderboard, points, badges/rewards).  Students should also be told that there are 3 deadlines for </a:t>
            </a:r>
            <a:r>
              <a:rPr lang="en-US" baseline="0" dirty="0" err="1" smtClean="0"/>
              <a:t>GameLab</a:t>
            </a:r>
            <a:r>
              <a:rPr lang="en-US" baseline="0" dirty="0" smtClean="0"/>
              <a:t> throughout the semester (see blue box on slide).  They need to reach these targets by midnight on the day of their lab period during the designated week.  If they don’t reach these benchmarks then they will lose 10% of their total homework grade i.e. 1.5 out of 15 points.  These deadlines are set in place as historically they have been found to help students stay on track for meeting deadlines associated with the course.  After the 1,050 XP deadline (equivalent to a 12.6 out of 15 on their homework if no deadlines are missed) there are no further point deductions.  It is up to the students at this point to determine if they would like to reach the final goal or go beyond this goal.  Also, mention that no additional points are given even if they exceed 1,250 XP (there is up to 2,200 XP on the platform).  The additional quests are there for student personal development and it is up to them to take advantage of them if they would like.</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11</a:t>
            </a:fld>
            <a:endParaRPr lang="en-US"/>
          </a:p>
        </p:txBody>
      </p:sp>
    </p:spTree>
    <p:extLst>
      <p:ext uri="{BB962C8B-B14F-4D97-AF65-F5344CB8AC3E}">
        <p14:creationId xmlns:p14="http://schemas.microsoft.com/office/powerpoint/2010/main" val="282103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on the prior slide, 3D </a:t>
            </a:r>
            <a:r>
              <a:rPr lang="en-US" baseline="0" dirty="0" err="1" smtClean="0"/>
              <a:t>GameLab</a:t>
            </a:r>
            <a:r>
              <a:rPr lang="en-US" baseline="0" dirty="0" smtClean="0"/>
              <a:t> provides the opportunity for students to personalize their learning experience.  On the first day of their class they will receive an e-mail from </a:t>
            </a:r>
            <a:r>
              <a:rPr lang="en-US" baseline="0" dirty="0" err="1" smtClean="0"/>
              <a:t>Rezzly</a:t>
            </a:r>
            <a:r>
              <a:rPr lang="en-US" baseline="0" dirty="0" smtClean="0"/>
              <a:t> asking them to sign in to an account on </a:t>
            </a:r>
            <a:r>
              <a:rPr lang="en-US" baseline="0" dirty="0" err="1" smtClean="0"/>
              <a:t>GameLab</a:t>
            </a:r>
            <a:r>
              <a:rPr lang="en-US" baseline="0" dirty="0" smtClean="0"/>
              <a:t>.  </a:t>
            </a:r>
            <a:r>
              <a:rPr lang="en-US" baseline="0" dirty="0" err="1" smtClean="0"/>
              <a:t>GameLab</a:t>
            </a:r>
            <a:r>
              <a:rPr lang="en-US" baseline="0" dirty="0" smtClean="0"/>
              <a:t> now accepts Google login so students do not need to create a new username and password but can in fact use their Rowan credentials to access their account.  They will then see the “Who Will You Be” quest that serves as the gateway to the platform.  This quest allows students to learn about Rowan’s policy for online communication and to create their own avatar for use with the course.  After this quest has been approved students will have access to 16 different quests on topics that cover all of the learning objectives for the course.  They can pick and choose which quests to do based on topic, interest and type of activity.  As the quests are completed and approved students will earn points and be able to progress through the system and gain access to a larger selection of quests based on pre-requisites completed and the level upon which they find themselves.</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12</a:t>
            </a:fld>
            <a:endParaRPr lang="en-US"/>
          </a:p>
        </p:txBody>
      </p:sp>
    </p:spTree>
    <p:extLst>
      <p:ext uri="{BB962C8B-B14F-4D97-AF65-F5344CB8AC3E}">
        <p14:creationId xmlns:p14="http://schemas.microsoft.com/office/powerpoint/2010/main" val="404970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last slide is just meant to demonstrate to students that the system has a lot of opportunities</a:t>
            </a:r>
            <a:r>
              <a:rPr lang="en-US" baseline="0" dirty="0" smtClean="0"/>
              <a:t> that they can leverage to get additional bonus points.  For instance, students can target completing a badge by looking at what quests need to be completed and then working through those quests first.  They can also seek to up their XP by going after achievements that ask them to complete a certain number of quests or reach a specified level within a given time frame.</a:t>
            </a:r>
            <a:endParaRPr lang="en-US" dirty="0"/>
          </a:p>
        </p:txBody>
      </p:sp>
      <p:sp>
        <p:nvSpPr>
          <p:cNvPr id="4" name="Slide Number Placeholder 3"/>
          <p:cNvSpPr>
            <a:spLocks noGrp="1"/>
          </p:cNvSpPr>
          <p:nvPr>
            <p:ph type="sldNum" sz="quarter" idx="10"/>
          </p:nvPr>
        </p:nvSpPr>
        <p:spPr/>
        <p:txBody>
          <a:bodyPr/>
          <a:lstStyle/>
          <a:p>
            <a:fld id="{ED727D5E-57D4-4C94-8B4E-D555386491E1}" type="slidenum">
              <a:rPr lang="en-US" smtClean="0"/>
              <a:pPr/>
              <a:t>13</a:t>
            </a:fld>
            <a:endParaRPr lang="en-US"/>
          </a:p>
        </p:txBody>
      </p:sp>
    </p:spTree>
    <p:extLst>
      <p:ext uri="{BB962C8B-B14F-4D97-AF65-F5344CB8AC3E}">
        <p14:creationId xmlns:p14="http://schemas.microsoft.com/office/powerpoint/2010/main" val="352359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unterm@rowa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wsen5rg7Lb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users.rowan.edu/~jahan/hunter/global_engineer.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toplink.weforum.org/knowledge/insight/a1Gb0000001hXcwEAE/explore/summar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Welcome to Freshman Engineering Clinic II</a:t>
            </a:r>
            <a:br>
              <a:rPr lang="en-US" dirty="0" smtClean="0"/>
            </a:br>
            <a:r>
              <a:rPr lang="en-US" dirty="0" smtClean="0"/>
              <a:t>Section 17</a:t>
            </a:r>
            <a:br>
              <a:rPr lang="en-US" dirty="0" smtClean="0"/>
            </a:br>
            <a:endParaRPr lang="en-US" dirty="0"/>
          </a:p>
        </p:txBody>
      </p:sp>
      <p:sp>
        <p:nvSpPr>
          <p:cNvPr id="3" name="Subtitle 2"/>
          <p:cNvSpPr>
            <a:spLocks noGrp="1"/>
          </p:cNvSpPr>
          <p:nvPr>
            <p:ph type="subTitle" idx="1"/>
          </p:nvPr>
        </p:nvSpPr>
        <p:spPr/>
        <p:txBody>
          <a:bodyPr>
            <a:normAutofit fontScale="85000" lnSpcReduction="20000"/>
          </a:bodyPr>
          <a:lstStyle/>
          <a:p>
            <a:pPr defTabSz="765572">
              <a:buClr>
                <a:srgbClr val="0000FF"/>
              </a:buClr>
            </a:pPr>
            <a:r>
              <a:rPr lang="en-US" dirty="0">
                <a:solidFill>
                  <a:prstClr val="black"/>
                </a:solidFill>
                <a:latin typeface="Arial"/>
              </a:rPr>
              <a:t>Professor Margaret Hunter</a:t>
            </a:r>
          </a:p>
          <a:p>
            <a:pPr defTabSz="765572">
              <a:buClr>
                <a:srgbClr val="0000FF"/>
              </a:buClr>
            </a:pPr>
            <a:r>
              <a:rPr lang="en-US" kern="0" dirty="0" smtClean="0">
                <a:solidFill>
                  <a:prstClr val="black"/>
                </a:solidFill>
                <a:latin typeface="Arial"/>
                <a:hlinkClick r:id="rId2"/>
              </a:rPr>
              <a:t>hunterm@rowan.edu</a:t>
            </a:r>
            <a:endParaRPr lang="en-US" kern="0" dirty="0" smtClean="0">
              <a:solidFill>
                <a:prstClr val="black"/>
              </a:solidFill>
              <a:latin typeface="Arial"/>
            </a:endParaRPr>
          </a:p>
          <a:p>
            <a:pPr defTabSz="765572">
              <a:buClr>
                <a:srgbClr val="0000FF"/>
              </a:buClr>
            </a:pPr>
            <a:r>
              <a:rPr lang="en-US" kern="0" dirty="0">
                <a:solidFill>
                  <a:prstClr val="black"/>
                </a:solidFill>
                <a:latin typeface="Arial"/>
              </a:rPr>
              <a:t>Office Phone: (856) </a:t>
            </a:r>
            <a:r>
              <a:rPr lang="en-US" kern="0" dirty="0" smtClean="0">
                <a:solidFill>
                  <a:prstClr val="black"/>
                </a:solidFill>
                <a:latin typeface="Arial"/>
              </a:rPr>
              <a:t>727-6148</a:t>
            </a:r>
            <a:endParaRPr lang="en-US" kern="0" dirty="0">
              <a:solidFill>
                <a:prstClr val="black"/>
              </a:solidFill>
              <a:latin typeface="Arial"/>
            </a:endParaRPr>
          </a:p>
          <a:p>
            <a:pPr defTabSz="765572">
              <a:buClr>
                <a:srgbClr val="0000FF"/>
              </a:buClr>
            </a:pPr>
            <a:r>
              <a:rPr lang="en-US" kern="0" dirty="0" smtClean="0">
                <a:solidFill>
                  <a:srgbClr val="FF0000"/>
                </a:solidFill>
              </a:rPr>
              <a:t>SECTION </a:t>
            </a:r>
            <a:r>
              <a:rPr lang="en-US" kern="0" dirty="0">
                <a:solidFill>
                  <a:srgbClr val="FF0000"/>
                </a:solidFill>
              </a:rPr>
              <a:t>17 I</a:t>
            </a:r>
            <a:r>
              <a:rPr lang="en-US" kern="0" cap="all" dirty="0">
                <a:solidFill>
                  <a:srgbClr val="FF0000"/>
                </a:solidFill>
              </a:rPr>
              <a:t>nstructor</a:t>
            </a:r>
            <a:endParaRPr lang="en-US" kern="0" dirty="0">
              <a:solidFill>
                <a:prstClr val="black"/>
              </a:solidFill>
              <a:latin typeface="Arial"/>
            </a:endParaRPr>
          </a:p>
          <a:p>
            <a:pPr defTabSz="765572">
              <a:buClr>
                <a:srgbClr val="0000FF"/>
              </a:buClr>
            </a:pPr>
            <a:endParaRPr lang="en-US" kern="0" cap="all" dirty="0">
              <a:solidFill>
                <a:srgbClr val="FF0000"/>
              </a:solidFill>
              <a:latin typeface="Arial"/>
            </a:endParaRPr>
          </a:p>
          <a:p>
            <a:endParaRPr lang="en-US" dirty="0"/>
          </a:p>
        </p:txBody>
      </p:sp>
    </p:spTree>
    <p:extLst>
      <p:ext uri="{BB962C8B-B14F-4D97-AF65-F5344CB8AC3E}">
        <p14:creationId xmlns:p14="http://schemas.microsoft.com/office/powerpoint/2010/main" val="160519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6640097"/>
              </p:ext>
            </p:extLst>
          </p:nvPr>
        </p:nvGraphicFramePr>
        <p:xfrm>
          <a:off x="457200" y="1600200"/>
          <a:ext cx="8229600" cy="4762152"/>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51990">
                <a:tc>
                  <a:txBody>
                    <a:bodyPr/>
                    <a:lstStyle/>
                    <a:p>
                      <a:pPr marL="182880" marR="0" indent="-182880" algn="ctr">
                        <a:spcBef>
                          <a:spcPts val="0"/>
                        </a:spcBef>
                        <a:spcAft>
                          <a:spcPts val="0"/>
                        </a:spcAft>
                      </a:pPr>
                      <a:r>
                        <a:rPr lang="en-US" sz="2400" dirty="0" smtClean="0">
                          <a:latin typeface="+mn-lt"/>
                          <a:ea typeface="Times New Roman"/>
                        </a:rPr>
                        <a:t>Description</a:t>
                      </a:r>
                      <a:endParaRPr lang="en-US" sz="2400" dirty="0">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latin typeface="+mn-lt"/>
                          <a:ea typeface="Times New Roman"/>
                        </a:rPr>
                        <a:t>Percentage</a:t>
                      </a:r>
                      <a:endParaRPr lang="en-US" sz="2400" dirty="0">
                        <a:latin typeface="+mn-lt"/>
                        <a:ea typeface="Times New Roman"/>
                      </a:endParaRPr>
                    </a:p>
                  </a:txBody>
                  <a:tcPr marL="68580" marR="68580" marT="0" marB="0" anchor="ctr"/>
                </a:tc>
                <a:extLst>
                  <a:ext uri="{0D108BD9-81ED-4DB2-BD59-A6C34878D82A}">
                    <a16:rowId xmlns:a16="http://schemas.microsoft.com/office/drawing/2014/main" val="10000"/>
                  </a:ext>
                </a:extLst>
              </a:tr>
              <a:tr h="1070436">
                <a:tc>
                  <a:txBody>
                    <a:bodyPr/>
                    <a:lstStyle/>
                    <a:p>
                      <a:pPr marL="182880" marR="0" indent="-182880" algn="ctr">
                        <a:spcBef>
                          <a:spcPts val="0"/>
                        </a:spcBef>
                        <a:spcAft>
                          <a:spcPts val="0"/>
                        </a:spcAft>
                      </a:pPr>
                      <a:r>
                        <a:rPr lang="en-US" sz="2400" b="1" dirty="0" smtClean="0">
                          <a:latin typeface="+mn-lt"/>
                          <a:ea typeface="Times New Roman"/>
                        </a:rPr>
                        <a:t>Engineering Projects </a:t>
                      </a:r>
                      <a:br>
                        <a:rPr lang="en-US" sz="2400" b="1" dirty="0" smtClean="0">
                          <a:latin typeface="+mn-lt"/>
                          <a:ea typeface="Times New Roman"/>
                        </a:rPr>
                      </a:br>
                      <a:r>
                        <a:rPr lang="en-US" sz="1800" b="0" dirty="0" smtClean="0">
                          <a:latin typeface="+mn-lt"/>
                          <a:ea typeface="Times New Roman"/>
                        </a:rPr>
                        <a:t>(Reports, Memos, Annotated Bibliographies, Presentations, Lab notebook, In class performance, …)</a:t>
                      </a:r>
                    </a:p>
                  </a:txBody>
                  <a:tcPr marL="68580" marR="68580" marT="0" marB="0" anchor="ctr"/>
                </a:tc>
                <a:tc>
                  <a:txBody>
                    <a:bodyPr/>
                    <a:lstStyle/>
                    <a:p>
                      <a:pPr marL="0" marR="0" algn="ctr">
                        <a:spcBef>
                          <a:spcPts val="0"/>
                        </a:spcBef>
                        <a:spcAft>
                          <a:spcPts val="0"/>
                        </a:spcAft>
                      </a:pPr>
                      <a:r>
                        <a:rPr lang="en-US" sz="2400" dirty="0" smtClean="0">
                          <a:latin typeface="+mn-lt"/>
                          <a:ea typeface="Times New Roman"/>
                        </a:rPr>
                        <a:t>50</a:t>
                      </a:r>
                      <a:endParaRPr lang="en-US" sz="2400" dirty="0">
                        <a:latin typeface="+mn-lt"/>
                        <a:ea typeface="Times New Roman"/>
                      </a:endParaRPr>
                    </a:p>
                  </a:txBody>
                  <a:tcPr marL="68580" marR="68580" marT="0" marB="0" anchor="ctr"/>
                </a:tc>
                <a:extLst>
                  <a:ext uri="{0D108BD9-81ED-4DB2-BD59-A6C34878D82A}">
                    <a16:rowId xmlns:a16="http://schemas.microsoft.com/office/drawing/2014/main" val="10001"/>
                  </a:ext>
                </a:extLst>
              </a:tr>
              <a:tr h="1070436">
                <a:tc>
                  <a:txBody>
                    <a:bodyPr/>
                    <a:lstStyle/>
                    <a:p>
                      <a:pPr marL="182880" marR="0" indent="-182880" algn="ctr">
                        <a:spcBef>
                          <a:spcPts val="0"/>
                        </a:spcBef>
                        <a:spcAft>
                          <a:spcPts val="0"/>
                        </a:spcAft>
                      </a:pPr>
                      <a:r>
                        <a:rPr lang="en-US" sz="2400" b="1" dirty="0" smtClean="0">
                          <a:latin typeface="+mn-lt"/>
                          <a:ea typeface="Times New Roman"/>
                        </a:rPr>
                        <a:t>Homework (Other than </a:t>
                      </a:r>
                      <a:r>
                        <a:rPr lang="en-US" sz="2400" b="1" dirty="0" err="1" smtClean="0">
                          <a:latin typeface="+mn-lt"/>
                          <a:ea typeface="Times New Roman"/>
                        </a:rPr>
                        <a:t>GameLab</a:t>
                      </a:r>
                      <a:r>
                        <a:rPr lang="en-US" sz="2400" b="1" dirty="0" smtClean="0">
                          <a:latin typeface="+mn-lt"/>
                          <a:ea typeface="Times New Roman"/>
                        </a:rPr>
                        <a:t>)</a:t>
                      </a:r>
                    </a:p>
                    <a:p>
                      <a:pPr marL="182880" marR="0" indent="-182880" algn="ctr">
                        <a:spcBef>
                          <a:spcPts val="0"/>
                        </a:spcBef>
                        <a:spcAft>
                          <a:spcPts val="0"/>
                        </a:spcAft>
                      </a:pPr>
                      <a:r>
                        <a:rPr lang="en-US" sz="1800" b="0" dirty="0" smtClean="0">
                          <a:latin typeface="+mn-lt"/>
                          <a:ea typeface="Times New Roman"/>
                        </a:rPr>
                        <a:t>(PathFinder exercises, Traditional homework, In-class assignments or quizzes, etc.)</a:t>
                      </a:r>
                    </a:p>
                  </a:txBody>
                  <a:tcPr marL="68580" marR="68580" marT="0" marB="0" anchor="ctr"/>
                </a:tc>
                <a:tc>
                  <a:txBody>
                    <a:bodyPr/>
                    <a:lstStyle/>
                    <a:p>
                      <a:pPr marL="0" marR="0" algn="ctr">
                        <a:spcBef>
                          <a:spcPts val="0"/>
                        </a:spcBef>
                        <a:spcAft>
                          <a:spcPts val="0"/>
                        </a:spcAft>
                      </a:pPr>
                      <a:r>
                        <a:rPr lang="en-US" sz="2400" dirty="0" smtClean="0">
                          <a:latin typeface="+mn-lt"/>
                          <a:ea typeface="Times New Roman"/>
                        </a:rPr>
                        <a:t>10</a:t>
                      </a:r>
                      <a:endParaRPr lang="en-US" sz="2400" dirty="0">
                        <a:latin typeface="+mn-lt"/>
                        <a:ea typeface="Times New Roman"/>
                      </a:endParaRPr>
                    </a:p>
                  </a:txBody>
                  <a:tcPr marL="68580" marR="68580" marT="0" marB="0" anchor="ctr"/>
                </a:tc>
                <a:extLst>
                  <a:ext uri="{0D108BD9-81ED-4DB2-BD59-A6C34878D82A}">
                    <a16:rowId xmlns:a16="http://schemas.microsoft.com/office/drawing/2014/main" val="10002"/>
                  </a:ext>
                </a:extLst>
              </a:tr>
              <a:tr h="351990">
                <a:tc>
                  <a:txBody>
                    <a:bodyPr/>
                    <a:lstStyle/>
                    <a:p>
                      <a:pPr marL="182880" marR="0" indent="-182880" algn="ctr">
                        <a:spcBef>
                          <a:spcPts val="0"/>
                        </a:spcBef>
                        <a:spcAft>
                          <a:spcPts val="0"/>
                        </a:spcAft>
                      </a:pPr>
                      <a:r>
                        <a:rPr lang="en-US" sz="2400" b="1" dirty="0" err="1" smtClean="0">
                          <a:latin typeface="+mn-lt"/>
                          <a:ea typeface="Times New Roman"/>
                        </a:rPr>
                        <a:t>GameLab</a:t>
                      </a:r>
                      <a:endParaRPr lang="en-US" sz="2400" b="1" dirty="0" smtClean="0">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latin typeface="+mn-lt"/>
                          <a:ea typeface="Times New Roman"/>
                        </a:rPr>
                        <a:t>15</a:t>
                      </a:r>
                      <a:endParaRPr lang="en-US" sz="2400" dirty="0">
                        <a:latin typeface="+mn-lt"/>
                        <a:ea typeface="Times New Roman"/>
                      </a:endParaRPr>
                    </a:p>
                  </a:txBody>
                  <a:tcPr marL="68580" marR="68580" marT="0" marB="0" anchor="ctr"/>
                </a:tc>
                <a:extLst>
                  <a:ext uri="{0D108BD9-81ED-4DB2-BD59-A6C34878D82A}">
                    <a16:rowId xmlns:a16="http://schemas.microsoft.com/office/drawing/2014/main" val="1382585618"/>
                  </a:ext>
                </a:extLst>
              </a:tr>
              <a:tr h="351990">
                <a:tc>
                  <a:txBody>
                    <a:bodyPr/>
                    <a:lstStyle/>
                    <a:p>
                      <a:pPr marL="182880" marR="0" indent="-182880" algn="ctr">
                        <a:spcBef>
                          <a:spcPts val="0"/>
                        </a:spcBef>
                        <a:spcAft>
                          <a:spcPts val="0"/>
                        </a:spcAft>
                      </a:pPr>
                      <a:r>
                        <a:rPr lang="en-US" sz="2400" b="1" dirty="0" smtClean="0">
                          <a:latin typeface="+mn-lt"/>
                          <a:ea typeface="Times New Roman"/>
                        </a:rPr>
                        <a:t>Professionalism/Ethics</a:t>
                      </a:r>
                    </a:p>
                  </a:txBody>
                  <a:tcPr marL="68580" marR="68580" marT="0" marB="0" anchor="ctr"/>
                </a:tc>
                <a:tc>
                  <a:txBody>
                    <a:bodyPr/>
                    <a:lstStyle/>
                    <a:p>
                      <a:pPr marL="0" marR="0" algn="ctr">
                        <a:spcBef>
                          <a:spcPts val="0"/>
                        </a:spcBef>
                        <a:spcAft>
                          <a:spcPts val="0"/>
                        </a:spcAft>
                      </a:pPr>
                      <a:r>
                        <a:rPr lang="en-US" sz="2400" dirty="0" smtClean="0">
                          <a:latin typeface="+mn-lt"/>
                          <a:ea typeface="Times New Roman"/>
                        </a:rPr>
                        <a:t>5</a:t>
                      </a:r>
                      <a:endParaRPr lang="en-US" sz="2400" dirty="0">
                        <a:latin typeface="+mn-lt"/>
                        <a:ea typeface="Times New Roman"/>
                      </a:endParaRPr>
                    </a:p>
                  </a:txBody>
                  <a:tcPr marL="68580" marR="68580" marT="0" marB="0" anchor="ctr"/>
                </a:tc>
                <a:extLst>
                  <a:ext uri="{0D108BD9-81ED-4DB2-BD59-A6C34878D82A}">
                    <a16:rowId xmlns:a16="http://schemas.microsoft.com/office/drawing/2014/main" val="3573917424"/>
                  </a:ext>
                </a:extLst>
              </a:tr>
              <a:tr h="549683">
                <a:tc>
                  <a:txBody>
                    <a:bodyPr/>
                    <a:lstStyle/>
                    <a:p>
                      <a:pPr marL="182880" marR="0" indent="-182880" algn="ctr">
                        <a:spcBef>
                          <a:spcPts val="0"/>
                        </a:spcBef>
                        <a:spcAft>
                          <a:spcPts val="0"/>
                        </a:spcAft>
                      </a:pPr>
                      <a:r>
                        <a:rPr lang="en-US" sz="2400" b="1" dirty="0">
                          <a:latin typeface="+mn-lt"/>
                          <a:ea typeface="Times New Roman"/>
                        </a:rPr>
                        <a:t>Midterm </a:t>
                      </a:r>
                      <a:r>
                        <a:rPr lang="en-US" sz="2400" b="1" dirty="0" smtClean="0">
                          <a:latin typeface="+mn-lt"/>
                          <a:ea typeface="Times New Roman"/>
                        </a:rPr>
                        <a:t>Exam</a:t>
                      </a:r>
                    </a:p>
                    <a:p>
                      <a:pPr marL="182880" marR="0" indent="-182880" algn="ctr">
                        <a:spcBef>
                          <a:spcPts val="0"/>
                        </a:spcBef>
                        <a:spcAft>
                          <a:spcPts val="0"/>
                        </a:spcAft>
                      </a:pPr>
                      <a:endParaRPr lang="en-US" sz="1400" dirty="0">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latin typeface="+mn-lt"/>
                          <a:ea typeface="Times New Roman"/>
                        </a:rPr>
                        <a:t>10</a:t>
                      </a:r>
                      <a:endParaRPr lang="en-US" sz="2400" dirty="0">
                        <a:latin typeface="+mn-lt"/>
                        <a:ea typeface="Times New Roman"/>
                      </a:endParaRPr>
                    </a:p>
                  </a:txBody>
                  <a:tcPr marL="68580" marR="68580" marT="0" marB="0" anchor="ctr"/>
                </a:tc>
                <a:extLst>
                  <a:ext uri="{0D108BD9-81ED-4DB2-BD59-A6C34878D82A}">
                    <a16:rowId xmlns:a16="http://schemas.microsoft.com/office/drawing/2014/main" val="10003"/>
                  </a:ext>
                </a:extLst>
              </a:tr>
              <a:tr h="549683">
                <a:tc>
                  <a:txBody>
                    <a:bodyPr/>
                    <a:lstStyle/>
                    <a:p>
                      <a:pPr marL="182880" marR="0" indent="-182880" algn="ctr">
                        <a:spcBef>
                          <a:spcPts val="0"/>
                        </a:spcBef>
                        <a:spcAft>
                          <a:spcPts val="0"/>
                        </a:spcAft>
                      </a:pPr>
                      <a:r>
                        <a:rPr lang="en-US" sz="2400" b="1" dirty="0">
                          <a:latin typeface="+mn-lt"/>
                          <a:ea typeface="Times New Roman"/>
                        </a:rPr>
                        <a:t>Final </a:t>
                      </a:r>
                      <a:r>
                        <a:rPr lang="en-US" sz="2400" b="1" dirty="0" smtClean="0">
                          <a:latin typeface="+mn-lt"/>
                          <a:ea typeface="Times New Roman"/>
                        </a:rPr>
                        <a:t>Exam</a:t>
                      </a:r>
                    </a:p>
                    <a:p>
                      <a:pPr marL="182880" marR="0" indent="-182880" algn="ctr">
                        <a:spcBef>
                          <a:spcPts val="0"/>
                        </a:spcBef>
                        <a:spcAft>
                          <a:spcPts val="0"/>
                        </a:spcAft>
                      </a:pPr>
                      <a:endParaRPr lang="en-US" sz="1400" dirty="0">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latin typeface="+mn-lt"/>
                          <a:ea typeface="Times New Roman"/>
                        </a:rPr>
                        <a:t>10</a:t>
                      </a:r>
                      <a:endParaRPr lang="en-US" sz="2400" dirty="0">
                        <a:latin typeface="+mn-lt"/>
                        <a:ea typeface="Times New Roman"/>
                      </a:endParaRPr>
                    </a:p>
                  </a:txBody>
                  <a:tcPr marL="68580" marR="68580" marT="0" marB="0" anchor="ctr"/>
                </a:tc>
                <a:extLst>
                  <a:ext uri="{0D108BD9-81ED-4DB2-BD59-A6C34878D82A}">
                    <a16:rowId xmlns:a16="http://schemas.microsoft.com/office/drawing/2014/main" val="10004"/>
                  </a:ext>
                </a:extLst>
              </a:tr>
              <a:tr h="351990">
                <a:tc>
                  <a:txBody>
                    <a:bodyPr/>
                    <a:lstStyle/>
                    <a:p>
                      <a:pPr marL="182880" marR="0" indent="-182880" algn="ctr">
                        <a:spcBef>
                          <a:spcPts val="0"/>
                        </a:spcBef>
                        <a:spcAft>
                          <a:spcPts val="0"/>
                        </a:spcAft>
                      </a:pPr>
                      <a:r>
                        <a:rPr lang="en-US" sz="2400" b="1" dirty="0">
                          <a:latin typeface="+mn-lt"/>
                          <a:ea typeface="Times New Roman"/>
                        </a:rPr>
                        <a:t>Total</a:t>
                      </a:r>
                    </a:p>
                  </a:txBody>
                  <a:tcPr marL="68580" marR="68580" marT="0" marB="0" anchor="ctr"/>
                </a:tc>
                <a:tc>
                  <a:txBody>
                    <a:bodyPr/>
                    <a:lstStyle/>
                    <a:p>
                      <a:pPr marL="0" marR="0" algn="ctr">
                        <a:spcBef>
                          <a:spcPts val="0"/>
                        </a:spcBef>
                        <a:spcAft>
                          <a:spcPts val="0"/>
                        </a:spcAft>
                      </a:pPr>
                      <a:r>
                        <a:rPr lang="en-US" sz="2400" b="1" dirty="0" smtClean="0">
                          <a:latin typeface="+mn-lt"/>
                          <a:ea typeface="Times New Roman"/>
                        </a:rPr>
                        <a:t>100</a:t>
                      </a:r>
                      <a:endParaRPr lang="en-US" sz="2400" b="1" dirty="0">
                        <a:latin typeface="+mn-lt"/>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66" y="-76200"/>
            <a:ext cx="8881133" cy="1239837"/>
          </a:xfrm>
        </p:spPr>
        <p:txBody>
          <a:bodyPr>
            <a:normAutofit fontScale="90000"/>
          </a:bodyPr>
          <a:lstStyle/>
          <a:p>
            <a:r>
              <a:rPr lang="en-US" dirty="0" smtClean="0"/>
              <a:t>Game Based Homework Portal –</a:t>
            </a:r>
            <a:br>
              <a:rPr lang="en-US" dirty="0" smtClean="0"/>
            </a:br>
            <a:r>
              <a:rPr lang="en-US" dirty="0" smtClean="0"/>
              <a:t>3D Game Lab</a:t>
            </a:r>
            <a:r>
              <a:rPr lang="en-US" baseline="30000" dirty="0" smtClean="0"/>
              <a:t>1</a:t>
            </a:r>
            <a:endParaRPr lang="en-US" baseline="30000" dirty="0"/>
          </a:p>
        </p:txBody>
      </p:sp>
      <p:sp>
        <p:nvSpPr>
          <p:cNvPr id="3" name="Content Placeholder 2"/>
          <p:cNvSpPr>
            <a:spLocks noGrp="1"/>
          </p:cNvSpPr>
          <p:nvPr>
            <p:ph idx="1"/>
          </p:nvPr>
        </p:nvSpPr>
        <p:spPr>
          <a:xfrm>
            <a:off x="457200" y="1600200"/>
            <a:ext cx="8229600" cy="4953000"/>
          </a:xfrm>
        </p:spPr>
        <p:txBody>
          <a:bodyPr>
            <a:normAutofit fontScale="92500"/>
          </a:bodyPr>
          <a:lstStyle/>
          <a:p>
            <a:pPr>
              <a:buFont typeface="Arial" pitchFamily="34" charset="0"/>
              <a:buChar char="•"/>
            </a:pPr>
            <a:endParaRPr lang="en-US" sz="2600" dirty="0" smtClean="0"/>
          </a:p>
          <a:p>
            <a:pPr>
              <a:buFont typeface="Arial" pitchFamily="34" charset="0"/>
              <a:buChar char="•"/>
            </a:pPr>
            <a:endParaRPr lang="en-US" sz="2600" dirty="0" smtClean="0"/>
          </a:p>
          <a:p>
            <a:pPr lvl="1"/>
            <a:endParaRPr lang="en-US" dirty="0" smtClean="0"/>
          </a:p>
          <a:p>
            <a:pPr lvl="1"/>
            <a:endParaRPr lang="en-US" dirty="0"/>
          </a:p>
          <a:p>
            <a:pPr lvl="1"/>
            <a:endParaRPr lang="en-US" dirty="0" smtClean="0"/>
          </a:p>
          <a:p>
            <a:pPr lvl="1"/>
            <a:endParaRPr lang="en-US" dirty="0"/>
          </a:p>
          <a:p>
            <a:pPr marL="365760" lvl="1" indent="0">
              <a:buNone/>
            </a:pPr>
            <a:endParaRPr lang="en-US" dirty="0" smtClean="0"/>
          </a:p>
          <a:p>
            <a:pPr marL="365760" lvl="1" indent="0">
              <a:buNone/>
            </a:pPr>
            <a:endParaRPr lang="en-US" dirty="0"/>
          </a:p>
          <a:p>
            <a:pPr marL="365760" lvl="1" indent="0">
              <a:buNone/>
            </a:pPr>
            <a:endParaRPr lang="en-US" dirty="0" smtClean="0"/>
          </a:p>
          <a:p>
            <a:pPr marL="0" indent="0">
              <a:buNone/>
            </a:pPr>
            <a:r>
              <a:rPr lang="en-US" dirty="0">
                <a:hlinkClick r:id="rId3"/>
              </a:rPr>
              <a:t>http://</a:t>
            </a:r>
            <a:r>
              <a:rPr lang="en-US" dirty="0" smtClean="0">
                <a:hlinkClick r:id="rId3"/>
              </a:rPr>
              <a:t>www.youtube.com/watch?v=wsen5rg7Lb0</a:t>
            </a:r>
            <a:endParaRPr lang="en-US" dirty="0" smtClean="0"/>
          </a:p>
          <a:p>
            <a:pPr marL="0" indent="0">
              <a:buNone/>
            </a:pPr>
            <a:endParaRPr lang="en-US" dirty="0"/>
          </a:p>
        </p:txBody>
      </p:sp>
      <p:sp>
        <p:nvSpPr>
          <p:cNvPr id="4" name="TextBox 3"/>
          <p:cNvSpPr txBox="1"/>
          <p:nvPr/>
        </p:nvSpPr>
        <p:spPr>
          <a:xfrm>
            <a:off x="152400" y="6477000"/>
            <a:ext cx="6059478" cy="313932"/>
          </a:xfrm>
          <a:prstGeom prst="rect">
            <a:avLst/>
          </a:prstGeom>
          <a:noFill/>
        </p:spPr>
        <p:txBody>
          <a:bodyPr wrap="square" rtlCol="0">
            <a:spAutoFit/>
          </a:bodyPr>
          <a:lstStyle/>
          <a:p>
            <a:pPr>
              <a:lnSpc>
                <a:spcPct val="90000"/>
              </a:lnSpc>
            </a:pPr>
            <a:r>
              <a:rPr lang="en-US" sz="1600" dirty="0" smtClean="0"/>
              <a:t>1. 3D </a:t>
            </a:r>
            <a:r>
              <a:rPr lang="en-US" sz="1600" dirty="0"/>
              <a:t>Game Lab. http://3dgamelab.com/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179576"/>
            <a:ext cx="4846320" cy="449884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21991797"/>
              </p:ext>
            </p:extLst>
          </p:nvPr>
        </p:nvGraphicFramePr>
        <p:xfrm>
          <a:off x="5334000" y="2971800"/>
          <a:ext cx="3505199" cy="2243328"/>
        </p:xfrm>
        <a:graphic>
          <a:graphicData uri="http://schemas.openxmlformats.org/drawingml/2006/table">
            <a:tbl>
              <a:tblPr firstRow="1" firstCol="1" bandRow="1">
                <a:tableStyleId>{5C22544A-7EE6-4342-B048-85BDC9FD1C3A}</a:tableStyleId>
              </a:tblPr>
              <a:tblGrid>
                <a:gridCol w="3505199">
                  <a:extLst>
                    <a:ext uri="{9D8B030D-6E8A-4147-A177-3AD203B41FA5}">
                      <a16:colId xmlns:a16="http://schemas.microsoft.com/office/drawing/2014/main" val="20000"/>
                    </a:ext>
                  </a:extLst>
                </a:gridCol>
              </a:tblGrid>
              <a:tr h="567317">
                <a:tc>
                  <a:txBody>
                    <a:bodyPr/>
                    <a:lstStyle/>
                    <a:p>
                      <a:pPr marL="0" marR="0" indent="0" algn="ctr">
                        <a:lnSpc>
                          <a:spcPct val="115000"/>
                        </a:lnSpc>
                        <a:spcBef>
                          <a:spcPts val="0"/>
                        </a:spcBef>
                        <a:spcAft>
                          <a:spcPts val="0"/>
                        </a:spcAft>
                        <a:buNone/>
                      </a:pPr>
                      <a:r>
                        <a:rPr lang="en-US" sz="1600" baseline="0" dirty="0" smtClean="0">
                          <a:effectLst/>
                        </a:rPr>
                        <a:t>Deadlines (Due Dates Correspond to Day of your Lab Section)</a:t>
                      </a:r>
                    </a:p>
                    <a:p>
                      <a:pPr marL="342900" marR="0" indent="-342900">
                        <a:lnSpc>
                          <a:spcPct val="115000"/>
                        </a:lnSpc>
                        <a:spcBef>
                          <a:spcPts val="0"/>
                        </a:spcBef>
                        <a:spcAft>
                          <a:spcPts val="0"/>
                        </a:spcAft>
                        <a:buAutoNum type="arabicPlain" startAt="350"/>
                      </a:pPr>
                      <a:r>
                        <a:rPr lang="en-US" sz="1600" baseline="0" dirty="0" smtClean="0">
                          <a:effectLst/>
                        </a:rPr>
                        <a:t>XP Deadline – Week of Feb. 12</a:t>
                      </a:r>
                      <a:r>
                        <a:rPr lang="en-US" sz="1600" baseline="30000" dirty="0" smtClean="0">
                          <a:effectLst/>
                        </a:rPr>
                        <a:t>th</a:t>
                      </a:r>
                      <a:endParaRPr lang="en-US" sz="1600" baseline="0" dirty="0" smtClean="0">
                        <a:effectLst/>
                      </a:endParaRPr>
                    </a:p>
                    <a:p>
                      <a:pPr marL="0" marR="0" indent="0">
                        <a:lnSpc>
                          <a:spcPct val="115000"/>
                        </a:lnSpc>
                        <a:spcBef>
                          <a:spcPts val="0"/>
                        </a:spcBef>
                        <a:spcAft>
                          <a:spcPts val="0"/>
                        </a:spcAft>
                        <a:buNone/>
                      </a:pPr>
                      <a:r>
                        <a:rPr lang="en-US" sz="1600" baseline="0" dirty="0" smtClean="0">
                          <a:effectLst/>
                        </a:rPr>
                        <a:t>700 XP Deadline – Week of March 5</a:t>
                      </a:r>
                      <a:r>
                        <a:rPr lang="en-US" sz="1600" baseline="30000" dirty="0" smtClean="0">
                          <a:effectLst/>
                        </a:rPr>
                        <a:t>th</a:t>
                      </a:r>
                      <a:endParaRPr lang="en-US" sz="1600" baseline="0" dirty="0" smtClean="0">
                        <a:effectLst/>
                      </a:endParaRPr>
                    </a:p>
                    <a:p>
                      <a:pPr marL="0" marR="0" indent="0">
                        <a:lnSpc>
                          <a:spcPct val="115000"/>
                        </a:lnSpc>
                        <a:spcBef>
                          <a:spcPts val="0"/>
                        </a:spcBef>
                        <a:spcAft>
                          <a:spcPts val="0"/>
                        </a:spcAft>
                        <a:buNone/>
                      </a:pPr>
                      <a:r>
                        <a:rPr lang="en-US" sz="1600" baseline="0" dirty="0" smtClean="0">
                          <a:effectLst/>
                        </a:rPr>
                        <a:t>1,050 XP Deadline – Week of April 2</a:t>
                      </a:r>
                      <a:r>
                        <a:rPr lang="en-US" sz="1600" baseline="30000" dirty="0" smtClean="0">
                          <a:effectLst/>
                        </a:rPr>
                        <a:t>nd</a:t>
                      </a:r>
                      <a:r>
                        <a:rPr lang="en-US" sz="1600" baseline="0" dirty="0" smtClean="0">
                          <a:effectLst/>
                        </a:rPr>
                        <a:t> </a:t>
                      </a:r>
                    </a:p>
                    <a:p>
                      <a:pPr marL="0" marR="0" indent="0">
                        <a:lnSpc>
                          <a:spcPct val="115000"/>
                        </a:lnSpc>
                        <a:spcBef>
                          <a:spcPts val="0"/>
                        </a:spcBef>
                        <a:spcAft>
                          <a:spcPts val="0"/>
                        </a:spcAft>
                        <a:buNone/>
                      </a:pPr>
                      <a:endParaRPr lang="en-US" sz="1600" dirty="0" smtClean="0">
                        <a:effectLst/>
                      </a:endParaRPr>
                    </a:p>
                    <a:p>
                      <a:pPr marL="0" marR="0">
                        <a:lnSpc>
                          <a:spcPct val="115000"/>
                        </a:lnSpc>
                        <a:spcBef>
                          <a:spcPts val="0"/>
                        </a:spcBef>
                        <a:spcAft>
                          <a:spcPts val="0"/>
                        </a:spcAft>
                      </a:pPr>
                      <a:r>
                        <a:rPr lang="en-US" sz="1600" dirty="0" smtClean="0">
                          <a:effectLst/>
                        </a:rPr>
                        <a:t>1,250 XP Goal for an “A” by last day of class at 5 pm</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2541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3D Game Lab – Student Freedom</a:t>
            </a:r>
            <a:endParaRPr lang="en-US" sz="4000" dirty="0"/>
          </a:p>
        </p:txBody>
      </p:sp>
      <p:sp>
        <p:nvSpPr>
          <p:cNvPr id="3" name="Content Placeholder 2"/>
          <p:cNvSpPr>
            <a:spLocks noGrp="1"/>
          </p:cNvSpPr>
          <p:nvPr>
            <p:ph idx="1"/>
          </p:nvPr>
        </p:nvSpPr>
        <p:spPr>
          <a:xfrm>
            <a:off x="76200" y="914400"/>
            <a:ext cx="5562600" cy="5791200"/>
          </a:xfrm>
        </p:spPr>
        <p:txBody>
          <a:bodyPr>
            <a:normAutofit/>
          </a:bodyPr>
          <a:lstStyle/>
          <a:p>
            <a:pPr fontAlgn="base"/>
            <a:r>
              <a:rPr lang="en-US" sz="2800" dirty="0"/>
              <a:t>Allows students to personalize their learning </a:t>
            </a:r>
            <a:r>
              <a:rPr lang="en-US" sz="2800" dirty="0" smtClean="0"/>
              <a:t>journey</a:t>
            </a:r>
          </a:p>
          <a:p>
            <a:pPr fontAlgn="base"/>
            <a:r>
              <a:rPr lang="en-US" sz="2800" dirty="0" smtClean="0"/>
              <a:t>Students </a:t>
            </a:r>
            <a:r>
              <a:rPr lang="en-US" sz="2800" dirty="0"/>
              <a:t>are initially given access to 16 </a:t>
            </a:r>
            <a:r>
              <a:rPr lang="en-US" sz="2800" dirty="0" smtClean="0"/>
              <a:t>quests after completion of the gateway “Who Will You Be?” quest</a:t>
            </a:r>
            <a:endParaRPr lang="en-US" sz="2800" dirty="0"/>
          </a:p>
          <a:p>
            <a:pPr fontAlgn="base"/>
            <a:r>
              <a:rPr lang="en-US" sz="2800" dirty="0" smtClean="0"/>
              <a:t>Students </a:t>
            </a:r>
            <a:r>
              <a:rPr lang="en-US" sz="2800" dirty="0"/>
              <a:t>choose quests they want to complete to reach 250 XP and level up</a:t>
            </a:r>
          </a:p>
          <a:p>
            <a:pPr fontAlgn="base"/>
            <a:r>
              <a:rPr lang="en-US" sz="2800" dirty="0" smtClean="0"/>
              <a:t>More </a:t>
            </a:r>
            <a:r>
              <a:rPr lang="en-US" sz="2800" dirty="0"/>
              <a:t>quests become available based on pre-requisites </a:t>
            </a:r>
            <a:r>
              <a:rPr lang="en-US" sz="2800" dirty="0" smtClean="0"/>
              <a:t>and level in the platform</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891" y="1676400"/>
            <a:ext cx="3637109" cy="3115056"/>
          </a:xfrm>
          <a:prstGeom prst="rect">
            <a:avLst/>
          </a:prstGeom>
        </p:spPr>
      </p:pic>
    </p:spTree>
    <p:extLst>
      <p:ext uri="{BB962C8B-B14F-4D97-AF65-F5344CB8AC3E}">
        <p14:creationId xmlns:p14="http://schemas.microsoft.com/office/powerpoint/2010/main" val="162790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3D Game Lab – Badges and Achievements</a:t>
            </a:r>
            <a:endParaRPr lang="en-US" dirty="0"/>
          </a:p>
        </p:txBody>
      </p:sp>
      <p:sp>
        <p:nvSpPr>
          <p:cNvPr id="3" name="Content Placeholder 2"/>
          <p:cNvSpPr>
            <a:spLocks noGrp="1"/>
          </p:cNvSpPr>
          <p:nvPr>
            <p:ph idx="1"/>
          </p:nvPr>
        </p:nvSpPr>
        <p:spPr>
          <a:xfrm>
            <a:off x="76200" y="1447800"/>
            <a:ext cx="5562600" cy="5410200"/>
          </a:xfrm>
        </p:spPr>
        <p:txBody>
          <a:bodyPr>
            <a:normAutofit/>
          </a:bodyPr>
          <a:lstStyle/>
          <a:p>
            <a:pPr fontAlgn="base"/>
            <a:r>
              <a:rPr lang="en-US" sz="2800" dirty="0"/>
              <a:t>Badges and Achievements supply bonus XP to students</a:t>
            </a:r>
          </a:p>
          <a:p>
            <a:pPr fontAlgn="base"/>
            <a:r>
              <a:rPr lang="en-US" sz="2800" dirty="0"/>
              <a:t>Badges are awarded for completing milestones within a specific category</a:t>
            </a:r>
          </a:p>
          <a:p>
            <a:pPr fontAlgn="base"/>
            <a:r>
              <a:rPr lang="en-US" sz="2800" dirty="0"/>
              <a:t>Achievements are awarded for various reasons such as completing a certain number of quests in a given time period</a:t>
            </a:r>
          </a:p>
          <a:p>
            <a:pPr marL="0" indent="0">
              <a:buNone/>
            </a:pPr>
            <a:endParaRPr lang="en-US" dirty="0"/>
          </a:p>
        </p:txBody>
      </p:sp>
      <p:pic>
        <p:nvPicPr>
          <p:cNvPr id="1026" name="Picture 2" descr="https://lh6.googleusercontent.com/J5ATir7DTiWTps4eREbdKRZjh6wWm-LYIDkL5zUK978Nkr0XOfelcMFfk5Ysj6XPEVoI9RU3xk9WjKm_yE4adF-ZeIQ8qrWqPhoqPKkotzzayR7D6r9DT1foSksFao1nLr7uJ1EV9JM"/>
          <p:cNvPicPr>
            <a:picLocks noChangeAspect="1" noChangeArrowheads="1"/>
          </p:cNvPicPr>
          <p:nvPr/>
        </p:nvPicPr>
        <p:blipFill rotWithShape="1">
          <a:blip r:embed="rId3">
            <a:extLst>
              <a:ext uri="{28A0092B-C50C-407E-A947-70E740481C1C}">
                <a14:useLocalDpi xmlns:a14="http://schemas.microsoft.com/office/drawing/2010/main" val="0"/>
              </a:ext>
            </a:extLst>
          </a:blip>
          <a:srcRect l="35774" t="8849" r="24796" b="4000"/>
          <a:stretch/>
        </p:blipFill>
        <p:spPr bwMode="auto">
          <a:xfrm>
            <a:off x="5486400" y="1473883"/>
            <a:ext cx="3505200" cy="435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8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GameLab</a:t>
            </a:r>
            <a:r>
              <a:rPr lang="en-US" dirty="0" smtClean="0"/>
              <a:t> Intro</a:t>
            </a:r>
            <a:endParaRPr lang="en-US" dirty="0"/>
          </a:p>
        </p:txBody>
      </p:sp>
      <p:sp>
        <p:nvSpPr>
          <p:cNvPr id="3" name="Content Placeholder 2">
            <a:extLst>
              <a:ext uri="{FF2B5EF4-FFF2-40B4-BE49-F238E27FC236}">
                <a16:creationId xmlns:a16="http://schemas.microsoft.com/office/drawing/2014/main" id="{7D3F5DAA-35D3-47D9-997D-29E47559AAB5}"/>
              </a:ext>
            </a:extLst>
          </p:cNvPr>
          <p:cNvSpPr txBox="1">
            <a:spLocks/>
          </p:cNvSpPr>
          <p:nvPr/>
        </p:nvSpPr>
        <p:spPr>
          <a:xfrm>
            <a:off x="609600" y="1295400"/>
            <a:ext cx="7848600" cy="4730750"/>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solidFill>
                  <a:srgbClr val="212121"/>
                </a:solidFill>
                <a:latin typeface="Calibri,sans-serif"/>
              </a:rPr>
              <a:t>Hi Everyone,</a:t>
            </a:r>
            <a:endParaRPr lang="en-US" smtClean="0">
              <a:solidFill>
                <a:srgbClr val="212121"/>
              </a:solidFill>
              <a:latin typeface="Segoe UI" panose="020B0502040204020203" pitchFamily="34" charset="0"/>
            </a:endParaRPr>
          </a:p>
          <a:p>
            <a:pPr marL="0" indent="0">
              <a:buFont typeface="Arial" pitchFamily="34" charset="0"/>
              <a:buNone/>
            </a:pPr>
            <a:endParaRPr lang="en-US" smtClean="0">
              <a:solidFill>
                <a:srgbClr val="212121"/>
              </a:solidFill>
              <a:latin typeface="Segoe UI" panose="020B0502040204020203" pitchFamily="34" charset="0"/>
            </a:endParaRPr>
          </a:p>
          <a:p>
            <a:pPr marL="0" indent="0">
              <a:buFont typeface="Arial" pitchFamily="34" charset="0"/>
              <a:buNone/>
            </a:pPr>
            <a:r>
              <a:rPr lang="en-US" smtClean="0">
                <a:solidFill>
                  <a:srgbClr val="212121"/>
                </a:solidFill>
                <a:latin typeface="Calibri,sans-serif"/>
              </a:rPr>
              <a:t>This semester in FEC II we will be using a new platform for homework assignments entitled </a:t>
            </a:r>
            <a:r>
              <a:rPr lang="en-US" sz="2600" smtClean="0">
                <a:solidFill>
                  <a:srgbClr val="0000FF"/>
                </a:solidFill>
                <a:latin typeface="Calibri,sans-serif"/>
              </a:rPr>
              <a:t>GameLab</a:t>
            </a:r>
            <a:r>
              <a:rPr lang="en-US" smtClean="0">
                <a:solidFill>
                  <a:srgbClr val="212121"/>
                </a:solidFill>
                <a:latin typeface="Calibri,sans-serif"/>
              </a:rPr>
              <a:t>.  This homework platform allows you the opportunity to personalize your learning experience and although it has “game” in the title it is really more of a digital homework platform with game-based elements (points, badges and leaderboard).  You will learn a lot more about this platform during your first class this week.</a:t>
            </a:r>
            <a:endParaRPr lang="en-US" smtClean="0">
              <a:solidFill>
                <a:srgbClr val="212121"/>
              </a:solidFill>
              <a:latin typeface="Segoe UI" panose="020B0502040204020203" pitchFamily="34" charset="0"/>
            </a:endParaRPr>
          </a:p>
          <a:p>
            <a:pPr marL="0" indent="0">
              <a:buFont typeface="Arial" pitchFamily="34" charset="0"/>
              <a:buNone/>
            </a:pPr>
            <a:r>
              <a:rPr lang="en-US" smtClean="0">
                <a:solidFill>
                  <a:srgbClr val="212121"/>
                </a:solidFill>
                <a:latin typeface="Calibri,sans-serif"/>
              </a:rPr>
              <a:t> </a:t>
            </a:r>
            <a:endParaRPr lang="en-US" smtClean="0">
              <a:solidFill>
                <a:srgbClr val="212121"/>
              </a:solidFill>
              <a:latin typeface="Segoe UI" panose="020B0502040204020203" pitchFamily="34" charset="0"/>
            </a:endParaRPr>
          </a:p>
          <a:p>
            <a:pPr marL="0" indent="0">
              <a:buFont typeface="Arial" pitchFamily="34" charset="0"/>
              <a:buNone/>
            </a:pPr>
            <a:r>
              <a:rPr lang="en-US" smtClean="0">
                <a:solidFill>
                  <a:srgbClr val="212121"/>
                </a:solidFill>
                <a:latin typeface="Calibri,sans-serif"/>
              </a:rPr>
              <a:t>To provide you with access to GameLab you will receive an </a:t>
            </a:r>
            <a:r>
              <a:rPr lang="en-US" smtClean="0">
                <a:solidFill>
                  <a:srgbClr val="0000FF"/>
                </a:solidFill>
                <a:highlight>
                  <a:srgbClr val="FFFF00"/>
                </a:highlight>
                <a:latin typeface="Calibri,sans-serif"/>
              </a:rPr>
              <a:t>e-mail from </a:t>
            </a:r>
            <a:r>
              <a:rPr lang="en-US" i="1" smtClean="0">
                <a:solidFill>
                  <a:srgbClr val="0000FF"/>
                </a:solidFill>
                <a:highlight>
                  <a:srgbClr val="FFFF00"/>
                </a:highlight>
                <a:latin typeface="Calibri,sans-serif"/>
              </a:rPr>
              <a:t>Rezzly</a:t>
            </a:r>
            <a:r>
              <a:rPr lang="en-US" smtClean="0">
                <a:solidFill>
                  <a:srgbClr val="212121"/>
                </a:solidFill>
                <a:latin typeface="Calibri,sans-serif"/>
              </a:rPr>
              <a:t> asking for you to create an account on the platform.  I will be sending out these e-mails today for all students registered in FEC II.  I ask that you do not delete the e-mail and just wait to register until your first FEC II class this week where your professor as well as either Dr. Streiner or myself will tell you more about the system.</a:t>
            </a:r>
            <a:endParaRPr lang="en-US" smtClean="0">
              <a:solidFill>
                <a:srgbClr val="212121"/>
              </a:solidFill>
              <a:latin typeface="Segoe UI" panose="020B0502040204020203" pitchFamily="34" charset="0"/>
            </a:endParaRPr>
          </a:p>
          <a:p>
            <a:pPr marL="0" indent="0">
              <a:buFont typeface="Arial" pitchFamily="34" charset="0"/>
              <a:buNone/>
            </a:pPr>
            <a:r>
              <a:rPr lang="en-US" smtClean="0">
                <a:solidFill>
                  <a:srgbClr val="212121"/>
                </a:solidFill>
                <a:latin typeface="Calibri,sans-serif"/>
              </a:rPr>
              <a:t> </a:t>
            </a:r>
            <a:endParaRPr lang="en-US" smtClean="0">
              <a:solidFill>
                <a:srgbClr val="212121"/>
              </a:solidFill>
              <a:latin typeface="Segoe UI" panose="020B0502040204020203" pitchFamily="34" charset="0"/>
            </a:endParaRPr>
          </a:p>
          <a:p>
            <a:pPr marL="0" indent="0">
              <a:buFont typeface="Arial" pitchFamily="34" charset="0"/>
              <a:buNone/>
            </a:pPr>
            <a:r>
              <a:rPr lang="en-US" smtClean="0">
                <a:solidFill>
                  <a:srgbClr val="212121"/>
                </a:solidFill>
                <a:latin typeface="Calibri,sans-serif"/>
              </a:rPr>
              <a:t>I look forward to a great semester and providing each of you the chance to personalize your FEC II learning journey.</a:t>
            </a:r>
            <a:endParaRPr lang="en-US" smtClean="0">
              <a:solidFill>
                <a:srgbClr val="212121"/>
              </a:solidFill>
              <a:latin typeface="Segoe UI" panose="020B0502040204020203" pitchFamily="34" charset="0"/>
            </a:endParaRPr>
          </a:p>
          <a:p>
            <a:pPr marL="0" indent="0">
              <a:buFont typeface="Arial" pitchFamily="34" charset="0"/>
              <a:buNone/>
            </a:pPr>
            <a:r>
              <a:rPr lang="en-US" smtClean="0">
                <a:solidFill>
                  <a:srgbClr val="212121"/>
                </a:solidFill>
                <a:latin typeface="Calibri,sans-serif"/>
              </a:rPr>
              <a:t> </a:t>
            </a:r>
            <a:endParaRPr lang="en-US" smtClean="0">
              <a:solidFill>
                <a:srgbClr val="212121"/>
              </a:solidFill>
              <a:latin typeface="Segoe UI" panose="020B0502040204020203" pitchFamily="34" charset="0"/>
            </a:endParaRPr>
          </a:p>
          <a:p>
            <a:pPr marL="0" indent="0">
              <a:buFont typeface="Arial" pitchFamily="34" charset="0"/>
              <a:buNone/>
            </a:pPr>
            <a:r>
              <a:rPr lang="en-US" smtClean="0">
                <a:solidFill>
                  <a:srgbClr val="212121"/>
                </a:solidFill>
                <a:latin typeface="Calibri,sans-serif"/>
              </a:rPr>
              <a:t>Sincerely,</a:t>
            </a:r>
            <a:endParaRPr lang="en-US" smtClean="0">
              <a:solidFill>
                <a:srgbClr val="212121"/>
              </a:solidFill>
              <a:latin typeface="Segoe UI" panose="020B0502040204020203" pitchFamily="34" charset="0"/>
            </a:endParaRPr>
          </a:p>
          <a:p>
            <a:pPr marL="0" indent="0">
              <a:buFont typeface="Arial" pitchFamily="34" charset="0"/>
              <a:buNone/>
            </a:pPr>
            <a:r>
              <a:rPr lang="en-US" smtClean="0">
                <a:solidFill>
                  <a:srgbClr val="212121"/>
                </a:solidFill>
                <a:latin typeface="Calibri,sans-serif"/>
              </a:rPr>
              <a:t> </a:t>
            </a:r>
            <a:endParaRPr lang="en-US" smtClean="0">
              <a:solidFill>
                <a:srgbClr val="212121"/>
              </a:solidFill>
              <a:latin typeface="Segoe UI" panose="020B0502040204020203" pitchFamily="34" charset="0"/>
            </a:endParaRPr>
          </a:p>
          <a:p>
            <a:pPr marL="0" indent="0">
              <a:buFont typeface="Arial" pitchFamily="34" charset="0"/>
              <a:buNone/>
            </a:pPr>
            <a:r>
              <a:rPr lang="en-US" smtClean="0">
                <a:solidFill>
                  <a:srgbClr val="212121"/>
                </a:solidFill>
                <a:latin typeface="Calibri,sans-serif"/>
              </a:rPr>
              <a:t>Dr. Bodnar</a:t>
            </a:r>
            <a:endParaRPr lang="en-US" smtClean="0">
              <a:solidFill>
                <a:srgbClr val="212121"/>
              </a:solidFill>
              <a:latin typeface="Segoe UI" panose="020B0502040204020203" pitchFamily="34" charset="0"/>
            </a:endParaRPr>
          </a:p>
          <a:p>
            <a:endParaRPr lang="en-US" dirty="0"/>
          </a:p>
        </p:txBody>
      </p:sp>
    </p:spTree>
    <p:extLst>
      <p:ext uri="{BB962C8B-B14F-4D97-AF65-F5344CB8AC3E}">
        <p14:creationId xmlns:p14="http://schemas.microsoft.com/office/powerpoint/2010/main" val="295651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GameLab</a:t>
            </a:r>
            <a:r>
              <a:rPr lang="en-US" dirty="0" smtClean="0"/>
              <a:t> Invitation from “</a:t>
            </a:r>
            <a:r>
              <a:rPr lang="en-US" dirty="0" err="1" smtClean="0"/>
              <a:t>Rezzly</a:t>
            </a:r>
            <a:r>
              <a:rPr lang="en-US" dirty="0" smtClean="0"/>
              <a:t>”</a:t>
            </a:r>
            <a:endParaRPr lang="en-US" dirty="0"/>
          </a:p>
        </p:txBody>
      </p:sp>
      <p:sp>
        <p:nvSpPr>
          <p:cNvPr id="3" name="Content Placeholder 2">
            <a:extLst>
              <a:ext uri="{FF2B5EF4-FFF2-40B4-BE49-F238E27FC236}">
                <a16:creationId xmlns:a16="http://schemas.microsoft.com/office/drawing/2014/main" id="{611A709D-04F8-4AC8-A5F3-7014AB7B2539}"/>
              </a:ext>
            </a:extLst>
          </p:cNvPr>
          <p:cNvSpPr txBox="1">
            <a:spLocks/>
          </p:cNvSpPr>
          <p:nvPr/>
        </p:nvSpPr>
        <p:spPr>
          <a:xfrm>
            <a:off x="152400" y="1524000"/>
            <a:ext cx="8458200" cy="4495801"/>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212121"/>
                </a:solidFill>
                <a:latin typeface="Segoe UI" panose="020B0502040204020203" pitchFamily="34" charset="0"/>
              </a:rPr>
              <a:t>Dear Student,</a:t>
            </a:r>
          </a:p>
          <a:p>
            <a:pPr marL="0" indent="0">
              <a:buFont typeface="Arial" pitchFamily="34" charset="0"/>
              <a:buNone/>
            </a:pPr>
            <a:r>
              <a:rPr lang="en-US" dirty="0" smtClean="0">
                <a:solidFill>
                  <a:srgbClr val="212121"/>
                </a:solidFill>
                <a:latin typeface="Segoe UI" panose="020B0502040204020203" pitchFamily="34" charset="0"/>
              </a:rPr>
              <a:t>I am using </a:t>
            </a:r>
            <a:r>
              <a:rPr lang="en-US" dirty="0" err="1" smtClean="0">
                <a:solidFill>
                  <a:srgbClr val="212121"/>
                </a:solidFill>
                <a:latin typeface="Segoe UI" panose="020B0502040204020203" pitchFamily="34" charset="0"/>
              </a:rPr>
              <a:t>Rezzly</a:t>
            </a:r>
            <a:r>
              <a:rPr lang="en-US" dirty="0" smtClean="0">
                <a:solidFill>
                  <a:srgbClr val="212121"/>
                </a:solidFill>
                <a:latin typeface="Segoe UI" panose="020B0502040204020203" pitchFamily="34" charset="0"/>
              </a:rPr>
              <a:t>, an online quest-based learning platform, in our class this year. It provides an overlay for teachers and students to turn an infinite variety of learning activities into a quest-based format, where "players" game their way through the curriculum, students have choice in their learning activities Players earn experience points, achievements, and levels.</a:t>
            </a:r>
          </a:p>
          <a:p>
            <a:pPr marL="0" indent="0">
              <a:buFont typeface="Arial" pitchFamily="34" charset="0"/>
              <a:buNone/>
            </a:pPr>
            <a:endParaRPr lang="en-US" dirty="0" smtClean="0">
              <a:solidFill>
                <a:srgbClr val="212121"/>
              </a:solidFill>
              <a:latin typeface="Segoe UI" panose="020B0502040204020203" pitchFamily="34" charset="0"/>
            </a:endParaRPr>
          </a:p>
          <a:p>
            <a:pPr marL="0" indent="0">
              <a:buFont typeface="Arial" pitchFamily="34" charset="0"/>
              <a:buNone/>
            </a:pPr>
            <a:r>
              <a:rPr lang="en-US" dirty="0" smtClean="0">
                <a:solidFill>
                  <a:srgbClr val="212121"/>
                </a:solidFill>
                <a:latin typeface="Segoe UI" panose="020B0502040204020203" pitchFamily="34" charset="0"/>
              </a:rPr>
              <a:t>To sign up for </a:t>
            </a:r>
            <a:r>
              <a:rPr lang="en-US" dirty="0" err="1" smtClean="0">
                <a:solidFill>
                  <a:srgbClr val="212121"/>
                </a:solidFill>
                <a:latin typeface="Segoe UI" panose="020B0502040204020203" pitchFamily="34" charset="0"/>
              </a:rPr>
              <a:t>Rezzly</a:t>
            </a:r>
            <a:r>
              <a:rPr lang="en-US" dirty="0" smtClean="0">
                <a:solidFill>
                  <a:srgbClr val="212121"/>
                </a:solidFill>
                <a:latin typeface="Segoe UI" panose="020B0502040204020203" pitchFamily="34" charset="0"/>
              </a:rPr>
              <a:t> and accept the invitation to join my Group, please click on the link below and follow the instructions to complete your online profile. Please register using the email address at which you received this invitation as it has been added to our database to allow you access.</a:t>
            </a:r>
          </a:p>
          <a:p>
            <a:pPr marL="0" indent="0">
              <a:buFont typeface="Arial" pitchFamily="34" charset="0"/>
              <a:buNone/>
            </a:pPr>
            <a:endParaRPr lang="en-US" dirty="0" smtClean="0">
              <a:solidFill>
                <a:srgbClr val="212121"/>
              </a:solidFill>
              <a:latin typeface="Segoe UI" panose="020B0502040204020203" pitchFamily="34" charset="0"/>
              <a:hlinkClick r:id="" action="ppaction://noaction"/>
            </a:endParaRPr>
          </a:p>
          <a:p>
            <a:pPr marL="0" indent="0">
              <a:buFont typeface="Arial" pitchFamily="34" charset="0"/>
              <a:buNone/>
            </a:pPr>
            <a:r>
              <a:rPr lang="en-US" dirty="0" smtClean="0">
                <a:solidFill>
                  <a:srgbClr val="212121"/>
                </a:solidFill>
                <a:latin typeface="Segoe UI" panose="020B0502040204020203" pitchFamily="34" charset="0"/>
                <a:hlinkClick r:id="" action="ppaction://noaction"/>
              </a:rPr>
              <a:t>Click Here to Accept Invitation</a:t>
            </a:r>
            <a:endParaRPr lang="en-US" dirty="0" smtClean="0">
              <a:solidFill>
                <a:srgbClr val="212121"/>
              </a:solidFill>
              <a:latin typeface="Segoe UI" panose="020B0502040204020203" pitchFamily="34" charset="0"/>
            </a:endParaRPr>
          </a:p>
          <a:p>
            <a:pPr marL="0" indent="0">
              <a:buFont typeface="Arial" pitchFamily="34" charset="0"/>
              <a:buNone/>
            </a:pPr>
            <a:endParaRPr lang="en-US" dirty="0" smtClean="0">
              <a:solidFill>
                <a:srgbClr val="212121"/>
              </a:solidFill>
              <a:latin typeface="Segoe UI" panose="020B0502040204020203" pitchFamily="34" charset="0"/>
            </a:endParaRPr>
          </a:p>
          <a:p>
            <a:pPr marL="0" indent="0">
              <a:buFont typeface="Arial" pitchFamily="34" charset="0"/>
              <a:buNone/>
            </a:pPr>
            <a:r>
              <a:rPr lang="en-US" dirty="0" smtClean="0">
                <a:solidFill>
                  <a:srgbClr val="212121"/>
                </a:solidFill>
                <a:latin typeface="Segoe UI" panose="020B0502040204020203" pitchFamily="34" charset="0"/>
              </a:rPr>
              <a:t>Thank you and I will see you online!</a:t>
            </a:r>
          </a:p>
          <a:p>
            <a:pPr marL="0" indent="0">
              <a:buFont typeface="Arial" pitchFamily="34" charset="0"/>
              <a:buNone/>
            </a:pPr>
            <a:endParaRPr lang="en-US" dirty="0" smtClean="0">
              <a:solidFill>
                <a:srgbClr val="212121"/>
              </a:solidFill>
              <a:latin typeface="Segoe UI" panose="020B0502040204020203" pitchFamily="34" charset="0"/>
            </a:endParaRPr>
          </a:p>
          <a:p>
            <a:pPr marL="0" indent="0">
              <a:buFont typeface="Arial" pitchFamily="34" charset="0"/>
              <a:buNone/>
            </a:pPr>
            <a:r>
              <a:rPr lang="en-US" dirty="0" smtClean="0">
                <a:solidFill>
                  <a:srgbClr val="212121"/>
                </a:solidFill>
                <a:latin typeface="Segoe UI" panose="020B0502040204020203" pitchFamily="34" charset="0"/>
              </a:rPr>
              <a:t>Cheryl Bodnar</a:t>
            </a:r>
          </a:p>
          <a:p>
            <a:pPr marL="0" indent="0">
              <a:buFont typeface="Arial" pitchFamily="34" charset="0"/>
              <a:buNone/>
            </a:pPr>
            <a:endParaRPr lang="en-US" dirty="0"/>
          </a:p>
        </p:txBody>
      </p:sp>
    </p:spTree>
    <p:extLst>
      <p:ext uri="{BB962C8B-B14F-4D97-AF65-F5344CB8AC3E}">
        <p14:creationId xmlns:p14="http://schemas.microsoft.com/office/powerpoint/2010/main" val="377715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GameLab</a:t>
            </a:r>
            <a:r>
              <a:rPr lang="en-US" dirty="0" smtClean="0"/>
              <a:t> </a:t>
            </a:r>
            <a:br>
              <a:rPr lang="en-US" dirty="0" smtClean="0"/>
            </a:br>
            <a:r>
              <a:rPr lang="en-US" dirty="0" smtClean="0"/>
              <a:t>Click Here to Accept Invitation</a:t>
            </a:r>
            <a:endParaRPr lang="en-US" dirty="0"/>
          </a:p>
        </p:txBody>
      </p:sp>
      <p:pic>
        <p:nvPicPr>
          <p:cNvPr id="3" name="Content Placeholder 3">
            <a:extLst>
              <a:ext uri="{FF2B5EF4-FFF2-40B4-BE49-F238E27FC236}">
                <a16:creationId xmlns:a16="http://schemas.microsoft.com/office/drawing/2014/main" id="{070C4910-7E3A-4EA7-BD67-2EA49125851A}"/>
              </a:ext>
            </a:extLst>
          </p:cNvPr>
          <p:cNvPicPr>
            <a:picLocks noChangeAspect="1"/>
          </p:cNvPicPr>
          <p:nvPr/>
        </p:nvPicPr>
        <p:blipFill>
          <a:blip r:embed="rId2"/>
          <a:stretch>
            <a:fillRect/>
          </a:stretch>
        </p:blipFill>
        <p:spPr>
          <a:xfrm>
            <a:off x="152400" y="2446283"/>
            <a:ext cx="3382606" cy="3746887"/>
          </a:xfrm>
          <a:prstGeom prst="rect">
            <a:avLst/>
          </a:prstGeom>
        </p:spPr>
      </p:pic>
      <p:pic>
        <p:nvPicPr>
          <p:cNvPr id="4" name="Picture 3">
            <a:extLst>
              <a:ext uri="{FF2B5EF4-FFF2-40B4-BE49-F238E27FC236}">
                <a16:creationId xmlns:a16="http://schemas.microsoft.com/office/drawing/2014/main" id="{9FE890F5-B9E8-4234-96D8-E10E52CFF34E}"/>
              </a:ext>
            </a:extLst>
          </p:cNvPr>
          <p:cNvPicPr>
            <a:picLocks noChangeAspect="1"/>
          </p:cNvPicPr>
          <p:nvPr/>
        </p:nvPicPr>
        <p:blipFill>
          <a:blip r:embed="rId3"/>
          <a:stretch>
            <a:fillRect/>
          </a:stretch>
        </p:blipFill>
        <p:spPr>
          <a:xfrm>
            <a:off x="3475457" y="2435773"/>
            <a:ext cx="3143433" cy="3747011"/>
          </a:xfrm>
          <a:prstGeom prst="rect">
            <a:avLst/>
          </a:prstGeom>
        </p:spPr>
      </p:pic>
      <p:pic>
        <p:nvPicPr>
          <p:cNvPr id="5" name="Picture 4">
            <a:extLst>
              <a:ext uri="{FF2B5EF4-FFF2-40B4-BE49-F238E27FC236}">
                <a16:creationId xmlns:a16="http://schemas.microsoft.com/office/drawing/2014/main" id="{31795D88-4BD9-421B-87B9-6865699F0087}"/>
              </a:ext>
            </a:extLst>
          </p:cNvPr>
          <p:cNvPicPr>
            <a:picLocks noChangeAspect="1"/>
          </p:cNvPicPr>
          <p:nvPr/>
        </p:nvPicPr>
        <p:blipFill>
          <a:blip r:embed="rId4"/>
          <a:stretch>
            <a:fillRect/>
          </a:stretch>
        </p:blipFill>
        <p:spPr>
          <a:xfrm>
            <a:off x="6400800" y="2448911"/>
            <a:ext cx="3027546" cy="3747011"/>
          </a:xfrm>
          <a:prstGeom prst="rect">
            <a:avLst/>
          </a:prstGeom>
        </p:spPr>
      </p:pic>
    </p:spTree>
    <p:extLst>
      <p:ext uri="{BB962C8B-B14F-4D97-AF65-F5344CB8AC3E}">
        <p14:creationId xmlns:p14="http://schemas.microsoft.com/office/powerpoint/2010/main" val="299939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on </a:t>
            </a:r>
            <a:r>
              <a:rPr lang="en-US" dirty="0" err="1" smtClean="0"/>
              <a:t>GameLab</a:t>
            </a:r>
            <a:r>
              <a:rPr lang="en-US" dirty="0" smtClean="0"/>
              <a:t>?</a:t>
            </a:r>
            <a:endParaRPr lang="en-US" dirty="0"/>
          </a:p>
        </p:txBody>
      </p:sp>
    </p:spTree>
    <p:extLst>
      <p:ext uri="{BB962C8B-B14F-4D97-AF65-F5344CB8AC3E}">
        <p14:creationId xmlns:p14="http://schemas.microsoft.com/office/powerpoint/2010/main" val="324717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Credit</a:t>
            </a:r>
            <a:endParaRPr lang="en-US" dirty="0"/>
          </a:p>
        </p:txBody>
      </p:sp>
      <p:sp>
        <p:nvSpPr>
          <p:cNvPr id="3" name="Content Placeholder 2"/>
          <p:cNvSpPr>
            <a:spLocks noGrp="1"/>
          </p:cNvSpPr>
          <p:nvPr>
            <p:ph idx="1"/>
          </p:nvPr>
        </p:nvSpPr>
        <p:spPr/>
        <p:txBody>
          <a:bodyPr>
            <a:normAutofit/>
          </a:bodyPr>
          <a:lstStyle/>
          <a:p>
            <a:r>
              <a:rPr lang="en-US" dirty="0" smtClean="0"/>
              <a:t>Attend Engineering </a:t>
            </a:r>
            <a:r>
              <a:rPr lang="en-US" dirty="0"/>
              <a:t>S</a:t>
            </a:r>
            <a:r>
              <a:rPr lang="en-US" dirty="0" smtClean="0"/>
              <a:t>tudent Club Meetings +…</a:t>
            </a:r>
          </a:p>
          <a:p>
            <a:r>
              <a:rPr lang="en-US" b="1" dirty="0" smtClean="0"/>
              <a:t>Extra Credit Form in Syllabus</a:t>
            </a:r>
            <a:endParaRPr lang="en-US" dirty="0" smtClean="0"/>
          </a:p>
          <a:p>
            <a:r>
              <a:rPr lang="en-US" b="1" dirty="0" smtClean="0"/>
              <a:t>Or Use on-Line Rowan </a:t>
            </a:r>
          </a:p>
          <a:p>
            <a:pPr marL="0" indent="0">
              <a:buNone/>
            </a:pPr>
            <a:r>
              <a:rPr lang="en-US" b="1" dirty="0" smtClean="0"/>
              <a:t>Passport Program</a:t>
            </a:r>
          </a:p>
          <a:p>
            <a:pPr lvl="1"/>
            <a:r>
              <a:rPr lang="en-US" dirty="0"/>
              <a:t>I</a:t>
            </a:r>
            <a:r>
              <a:rPr lang="en-US" dirty="0" smtClean="0"/>
              <a:t>f your Professor allows</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99" t="21170" r="21393" b="10986"/>
          <a:stretch/>
        </p:blipFill>
        <p:spPr bwMode="auto">
          <a:xfrm>
            <a:off x="5618264" y="2895600"/>
            <a:ext cx="3157562" cy="36824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Credit – Feedback from FEC I</a:t>
            </a:r>
            <a:endParaRPr lang="en-US" dirty="0"/>
          </a:p>
        </p:txBody>
      </p:sp>
      <p:sp>
        <p:nvSpPr>
          <p:cNvPr id="3" name="Content Placeholder 2"/>
          <p:cNvSpPr>
            <a:spLocks noGrp="1"/>
          </p:cNvSpPr>
          <p:nvPr>
            <p:ph idx="1"/>
          </p:nvPr>
        </p:nvSpPr>
        <p:spPr>
          <a:xfrm>
            <a:off x="228600" y="1600200"/>
            <a:ext cx="8686800" cy="4525963"/>
          </a:xfrm>
        </p:spPr>
        <p:txBody>
          <a:bodyPr/>
          <a:lstStyle/>
          <a:p>
            <a:r>
              <a:rPr lang="en-US" dirty="0" smtClean="0"/>
              <a:t>How many students got all 3 points? show hands</a:t>
            </a:r>
          </a:p>
          <a:p>
            <a:pPr lvl="1"/>
            <a:r>
              <a:rPr lang="en-US" dirty="0" smtClean="0"/>
              <a:t>Of those, how many increased their letter grade?</a:t>
            </a:r>
          </a:p>
          <a:p>
            <a:r>
              <a:rPr lang="en-US" dirty="0" smtClean="0"/>
              <a:t>For all students, if </a:t>
            </a:r>
            <a:r>
              <a:rPr lang="en-US" u="sng" dirty="0" smtClean="0"/>
              <a:t>you</a:t>
            </a:r>
            <a:r>
              <a:rPr lang="en-US" dirty="0" smtClean="0"/>
              <a:t> had earned all 3, would your letter grade have gone up?</a:t>
            </a:r>
          </a:p>
          <a:p>
            <a:pPr marL="0" indent="0">
              <a:buNone/>
            </a:pPr>
            <a:endParaRPr lang="en-US" dirty="0"/>
          </a:p>
        </p:txBody>
      </p:sp>
      <p:pic>
        <p:nvPicPr>
          <p:cNvPr id="1026" name="Picture 2" descr="http://www.teenagehack.com/wp-content/uploads/2015/05/College-Frien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886200"/>
            <a:ext cx="5943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26052" y="6616669"/>
            <a:ext cx="1646348" cy="276999"/>
          </a:xfrm>
          <a:prstGeom prst="rect">
            <a:avLst/>
          </a:prstGeom>
        </p:spPr>
        <p:txBody>
          <a:bodyPr wrap="none">
            <a:spAutoFit/>
          </a:bodyPr>
          <a:lstStyle/>
          <a:p>
            <a:r>
              <a:rPr lang="en-US" sz="1200" dirty="0" smtClean="0">
                <a:solidFill>
                  <a:schemeClr val="bg1"/>
                </a:solidFill>
              </a:rPr>
              <a:t>www.teenagehack.com</a:t>
            </a:r>
            <a:endParaRPr lang="en-US" sz="1200" dirty="0">
              <a:solidFill>
                <a:schemeClr val="bg1"/>
              </a:solidFill>
            </a:endParaRPr>
          </a:p>
        </p:txBody>
      </p:sp>
    </p:spTree>
    <p:extLst>
      <p:ext uri="{BB962C8B-B14F-4D97-AF65-F5344CB8AC3E}">
        <p14:creationId xmlns:p14="http://schemas.microsoft.com/office/powerpoint/2010/main" val="126388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Freshman Engineering Clinic II</a:t>
            </a:r>
            <a:endParaRPr lang="en-US" dirty="0"/>
          </a:p>
        </p:txBody>
      </p:sp>
      <p:sp>
        <p:nvSpPr>
          <p:cNvPr id="3" name="Content Placeholder 2"/>
          <p:cNvSpPr>
            <a:spLocks noGrp="1"/>
          </p:cNvSpPr>
          <p:nvPr>
            <p:ph idx="1"/>
          </p:nvPr>
        </p:nvSpPr>
        <p:spPr/>
        <p:txBody>
          <a:bodyPr>
            <a:normAutofit/>
          </a:bodyPr>
          <a:lstStyle/>
          <a:p>
            <a:r>
              <a:rPr lang="en-US" dirty="0" smtClean="0"/>
              <a:t>News</a:t>
            </a:r>
            <a:endParaRPr lang="en-US" dirty="0"/>
          </a:p>
          <a:p>
            <a:r>
              <a:rPr lang="en-US" dirty="0" smtClean="0"/>
              <a:t>Syllabus</a:t>
            </a:r>
          </a:p>
          <a:p>
            <a:r>
              <a:rPr lang="en-US" dirty="0" smtClean="0"/>
              <a:t>PathFinder</a:t>
            </a:r>
          </a:p>
          <a:p>
            <a:r>
              <a:rPr lang="en-US" dirty="0" err="1" smtClean="0"/>
              <a:t>GameLab</a:t>
            </a:r>
            <a:endParaRPr lang="en-US" dirty="0" smtClean="0"/>
          </a:p>
          <a:p>
            <a:r>
              <a:rPr lang="en-US" dirty="0" smtClean="0"/>
              <a:t>Internships</a:t>
            </a:r>
          </a:p>
          <a:p>
            <a:r>
              <a:rPr lang="en-US" dirty="0" smtClean="0"/>
              <a:t>Break out</a:t>
            </a:r>
            <a:endParaRPr lang="en-US" dirty="0"/>
          </a:p>
        </p:txBody>
      </p:sp>
      <p:sp>
        <p:nvSpPr>
          <p:cNvPr id="5" name="TextBox 4"/>
          <p:cNvSpPr txBox="1"/>
          <p:nvPr/>
        </p:nvSpPr>
        <p:spPr>
          <a:xfrm rot="1288178">
            <a:off x="276116" y="5265066"/>
            <a:ext cx="2765565" cy="1200329"/>
          </a:xfrm>
          <a:prstGeom prst="rect">
            <a:avLst/>
          </a:prstGeom>
          <a:noFill/>
        </p:spPr>
        <p:txBody>
          <a:bodyPr wrap="none" rtlCol="0">
            <a:spAutoFit/>
          </a:bodyPr>
          <a:lstStyle/>
          <a:p>
            <a:r>
              <a:rPr lang="en-US" sz="7200" b="1" dirty="0" smtClean="0">
                <a:solidFill>
                  <a:srgbClr val="FF0000"/>
                </a:solidFill>
              </a:rPr>
              <a:t>TODAY</a:t>
            </a:r>
            <a:endParaRPr lang="en-US" sz="7200" b="1" dirty="0">
              <a:solidFill>
                <a:srgbClr val="FF0000"/>
              </a:solidFill>
            </a:endParaRPr>
          </a:p>
        </p:txBody>
      </p:sp>
      <p:pic>
        <p:nvPicPr>
          <p:cNvPr id="6" name="Picture 5"/>
          <p:cNvPicPr>
            <a:picLocks noChangeAspect="1"/>
          </p:cNvPicPr>
          <p:nvPr/>
        </p:nvPicPr>
        <p:blipFill>
          <a:blip r:embed="rId2"/>
          <a:stretch>
            <a:fillRect/>
          </a:stretch>
        </p:blipFill>
        <p:spPr>
          <a:xfrm>
            <a:off x="3028545" y="1600200"/>
            <a:ext cx="6115455" cy="3439943"/>
          </a:xfrm>
          <a:prstGeom prst="rect">
            <a:avLst/>
          </a:prstGeom>
        </p:spPr>
      </p:pic>
      <p:sp>
        <p:nvSpPr>
          <p:cNvPr id="4" name="Rectangle 3"/>
          <p:cNvSpPr/>
          <p:nvPr/>
        </p:nvSpPr>
        <p:spPr>
          <a:xfrm>
            <a:off x="3952670" y="5040143"/>
            <a:ext cx="5191330" cy="307777"/>
          </a:xfrm>
          <a:prstGeom prst="rect">
            <a:avLst/>
          </a:prstGeom>
        </p:spPr>
        <p:txBody>
          <a:bodyPr wrap="square">
            <a:spAutoFit/>
          </a:bodyPr>
          <a:lstStyle/>
          <a:p>
            <a:r>
              <a:rPr lang="en-US" sz="1400" dirty="0" smtClean="0"/>
              <a:t>www.rowan.edu/adminfinance/facilities/capitalprojects/index2.html</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dirty="0" smtClean="0"/>
              <a:t>PathFinder Web-Book</a:t>
            </a:r>
            <a:endParaRPr lang="en-US" dirty="0"/>
          </a:p>
        </p:txBody>
      </p:sp>
      <p:sp>
        <p:nvSpPr>
          <p:cNvPr id="3" name="Content Placeholder 2"/>
          <p:cNvSpPr>
            <a:spLocks noGrp="1"/>
          </p:cNvSpPr>
          <p:nvPr>
            <p:ph idx="1"/>
          </p:nvPr>
        </p:nvSpPr>
        <p:spPr>
          <a:xfrm>
            <a:off x="228600" y="1371600"/>
            <a:ext cx="8915400" cy="4525963"/>
          </a:xfrm>
        </p:spPr>
        <p:txBody>
          <a:bodyPr/>
          <a:lstStyle/>
          <a:p>
            <a:r>
              <a:rPr lang="en-US" dirty="0" smtClean="0"/>
              <a:t>Flipped Classroom</a:t>
            </a:r>
          </a:p>
          <a:p>
            <a:pPr lvl="1"/>
            <a:r>
              <a:rPr lang="en-US" dirty="0" smtClean="0"/>
              <a:t>Read</a:t>
            </a:r>
            <a:r>
              <a:rPr lang="en-US" dirty="0"/>
              <a:t>→ </a:t>
            </a:r>
            <a:r>
              <a:rPr lang="en-US" dirty="0" smtClean="0"/>
              <a:t>BEFORE Exercises </a:t>
            </a:r>
            <a:r>
              <a:rPr lang="en-US" dirty="0"/>
              <a:t>→ </a:t>
            </a:r>
            <a:endParaRPr lang="en-US" dirty="0" smtClean="0"/>
          </a:p>
          <a:p>
            <a:pPr lvl="1"/>
            <a:r>
              <a:rPr lang="en-US" dirty="0" smtClean="0"/>
              <a:t>Active Learning in Class  </a:t>
            </a:r>
            <a:r>
              <a:rPr lang="en-US" dirty="0"/>
              <a:t>→ </a:t>
            </a:r>
            <a:r>
              <a:rPr lang="en-US" dirty="0" smtClean="0"/>
              <a:t>AFTER Exercises +</a:t>
            </a:r>
            <a:endParaRPr lang="en-US" dirty="0"/>
          </a:p>
          <a:p>
            <a:pPr lvl="1"/>
            <a:endParaRPr lang="en-US" sz="1100" dirty="0"/>
          </a:p>
          <a:p>
            <a:r>
              <a:rPr lang="en-US" dirty="0" smtClean="0"/>
              <a:t>Log in and create your web-book</a:t>
            </a:r>
            <a:endParaRPr lang="en-US" dirty="0"/>
          </a:p>
        </p:txBody>
      </p:sp>
      <p:pic>
        <p:nvPicPr>
          <p:cNvPr id="5" name="Picture 4"/>
          <p:cNvPicPr>
            <a:picLocks noChangeAspect="1"/>
          </p:cNvPicPr>
          <p:nvPr/>
        </p:nvPicPr>
        <p:blipFill>
          <a:blip r:embed="rId3"/>
          <a:stretch>
            <a:fillRect/>
          </a:stretch>
        </p:blipFill>
        <p:spPr>
          <a:xfrm>
            <a:off x="1371600" y="3962400"/>
            <a:ext cx="6105525" cy="2066925"/>
          </a:xfrm>
          <a:prstGeom prst="rect">
            <a:avLst/>
          </a:prstGeom>
        </p:spPr>
      </p:pic>
      <p:sp>
        <p:nvSpPr>
          <p:cNvPr id="7" name="Right Arrow 6"/>
          <p:cNvSpPr/>
          <p:nvPr/>
        </p:nvSpPr>
        <p:spPr>
          <a:xfrm rot="19393106">
            <a:off x="809702" y="55024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6172200"/>
            <a:ext cx="6491585" cy="369332"/>
          </a:xfrm>
          <a:prstGeom prst="rect">
            <a:avLst/>
          </a:prstGeom>
          <a:noFill/>
        </p:spPr>
        <p:txBody>
          <a:bodyPr wrap="none" rtlCol="0">
            <a:spAutoFit/>
          </a:bodyPr>
          <a:lstStyle/>
          <a:p>
            <a:r>
              <a:rPr lang="en-US" dirty="0" smtClean="0"/>
              <a:t>Use your course code to create the web-book for your FAC II section</a:t>
            </a:r>
            <a:endParaRPr lang="en-US" dirty="0"/>
          </a:p>
        </p:txBody>
      </p:sp>
    </p:spTree>
    <p:extLst>
      <p:ext uri="{BB962C8B-B14F-4D97-AF65-F5344CB8AC3E}">
        <p14:creationId xmlns:p14="http://schemas.microsoft.com/office/powerpoint/2010/main" val="2758223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smtClean="0"/>
              <a:t>No PathFinder Account?</a:t>
            </a:r>
            <a:endParaRPr lang="en-US" dirty="0"/>
          </a:p>
        </p:txBody>
      </p:sp>
      <p:pic>
        <p:nvPicPr>
          <p:cNvPr id="4" name="Picture 3"/>
          <p:cNvPicPr>
            <a:picLocks noChangeAspect="1"/>
          </p:cNvPicPr>
          <p:nvPr/>
        </p:nvPicPr>
        <p:blipFill>
          <a:blip r:embed="rId2"/>
          <a:stretch>
            <a:fillRect/>
          </a:stretch>
        </p:blipFill>
        <p:spPr>
          <a:xfrm>
            <a:off x="990600" y="1757854"/>
            <a:ext cx="6610350" cy="2066925"/>
          </a:xfrm>
          <a:prstGeom prst="rect">
            <a:avLst/>
          </a:prstGeom>
        </p:spPr>
      </p:pic>
      <p:sp>
        <p:nvSpPr>
          <p:cNvPr id="5" name="Right Arrow 4"/>
          <p:cNvSpPr/>
          <p:nvPr/>
        </p:nvSpPr>
        <p:spPr>
          <a:xfrm rot="18731710">
            <a:off x="399896" y="31784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3886200"/>
            <a:ext cx="5685018" cy="646331"/>
          </a:xfrm>
          <a:prstGeom prst="rect">
            <a:avLst/>
          </a:prstGeom>
          <a:noFill/>
        </p:spPr>
        <p:txBody>
          <a:bodyPr wrap="none" rtlCol="0">
            <a:spAutoFit/>
          </a:bodyPr>
          <a:lstStyle/>
          <a:p>
            <a:r>
              <a:rPr lang="en-US" dirty="0" smtClean="0"/>
              <a:t>First, use your course code to create a PathFinder Account.</a:t>
            </a:r>
          </a:p>
          <a:p>
            <a:r>
              <a:rPr lang="en-US" dirty="0" smtClean="0"/>
              <a:t>Then, use it again to create your web-book.</a:t>
            </a:r>
            <a:endParaRPr lang="en-US" dirty="0"/>
          </a:p>
        </p:txBody>
      </p:sp>
      <p:sp>
        <p:nvSpPr>
          <p:cNvPr id="7" name="Down Arrow 6"/>
          <p:cNvSpPr/>
          <p:nvPr/>
        </p:nvSpPr>
        <p:spPr>
          <a:xfrm rot="6684332">
            <a:off x="6473780" y="174374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62800" y="2209800"/>
            <a:ext cx="1524000" cy="369332"/>
          </a:xfrm>
          <a:prstGeom prst="rect">
            <a:avLst/>
          </a:prstGeom>
          <a:noFill/>
        </p:spPr>
        <p:txBody>
          <a:bodyPr wrap="square" rtlCol="0">
            <a:spAutoFit/>
          </a:bodyPr>
          <a:lstStyle/>
          <a:p>
            <a:r>
              <a:rPr lang="en-US" dirty="0" smtClean="0"/>
              <a:t>Helpful FAQs</a:t>
            </a:r>
            <a:endParaRPr lang="en-US" dirty="0"/>
          </a:p>
        </p:txBody>
      </p:sp>
    </p:spTree>
    <p:extLst>
      <p:ext uri="{BB962C8B-B14F-4D97-AF65-F5344CB8AC3E}">
        <p14:creationId xmlns:p14="http://schemas.microsoft.com/office/powerpoint/2010/main" val="389114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cademyofwholelearning.org/wp-content/uploads/2015/01/internships.jpg?e43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212469" cy="6245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10238" y="6564814"/>
            <a:ext cx="2733762" cy="307777"/>
          </a:xfrm>
          <a:prstGeom prst="rect">
            <a:avLst/>
          </a:prstGeom>
        </p:spPr>
        <p:txBody>
          <a:bodyPr wrap="none">
            <a:spAutoFit/>
          </a:bodyPr>
          <a:lstStyle/>
          <a:p>
            <a:r>
              <a:rPr lang="en-US" sz="1400" dirty="0" smtClean="0"/>
              <a:t>www.academyofwholelearning.org</a:t>
            </a:r>
            <a:endParaRPr lang="en-US" sz="1400" dirty="0"/>
          </a:p>
        </p:txBody>
      </p:sp>
      <p:sp>
        <p:nvSpPr>
          <p:cNvPr id="2" name="TextBox 1"/>
          <p:cNvSpPr txBox="1"/>
          <p:nvPr/>
        </p:nvSpPr>
        <p:spPr>
          <a:xfrm>
            <a:off x="3419110" y="10886"/>
            <a:ext cx="5724889" cy="1138773"/>
          </a:xfrm>
          <a:prstGeom prst="rect">
            <a:avLst/>
          </a:prstGeom>
          <a:noFill/>
        </p:spPr>
        <p:txBody>
          <a:bodyPr wrap="square" rtlCol="0">
            <a:spAutoFit/>
          </a:bodyPr>
          <a:lstStyle/>
          <a:p>
            <a:r>
              <a:rPr lang="en-US" sz="2800" dirty="0" smtClean="0"/>
              <a:t>Seek a summer internship:</a:t>
            </a:r>
          </a:p>
          <a:p>
            <a:pPr marL="285750" indent="-285750">
              <a:buFont typeface="Arial" panose="020B0604020202020204" pitchFamily="34" charset="0"/>
              <a:buChar char="•"/>
            </a:pPr>
            <a:r>
              <a:rPr lang="en-US" sz="2000" dirty="0" smtClean="0"/>
              <a:t>College of Engineering Webpage - Outreach Office</a:t>
            </a:r>
          </a:p>
          <a:p>
            <a:pPr marL="285750" indent="-285750">
              <a:buFont typeface="Arial" panose="020B0604020202020204" pitchFamily="34" charset="0"/>
              <a:buChar char="•"/>
            </a:pPr>
            <a:r>
              <a:rPr lang="en-US" sz="2000" dirty="0" smtClean="0"/>
              <a:t>Family, </a:t>
            </a:r>
            <a:r>
              <a:rPr lang="en-US" sz="2000" dirty="0"/>
              <a:t>Friends of </a:t>
            </a:r>
            <a:r>
              <a:rPr lang="en-US" sz="2000" dirty="0" smtClean="0"/>
              <a:t>Family, Neighbors</a:t>
            </a:r>
            <a:endParaRPr lang="en-US" sz="2000" dirty="0"/>
          </a:p>
        </p:txBody>
      </p:sp>
      <p:sp>
        <p:nvSpPr>
          <p:cNvPr id="5" name="Rectangle 4"/>
          <p:cNvSpPr/>
          <p:nvPr/>
        </p:nvSpPr>
        <p:spPr>
          <a:xfrm>
            <a:off x="87023" y="5795373"/>
            <a:ext cx="5018377" cy="923330"/>
          </a:xfrm>
          <a:prstGeom prst="rect">
            <a:avLst/>
          </a:prstGeom>
        </p:spPr>
        <p:txBody>
          <a:bodyPr wrap="square">
            <a:spAutoFit/>
          </a:bodyPr>
          <a:lstStyle/>
          <a:p>
            <a:r>
              <a:rPr lang="en-US" b="1" i="1" dirty="0">
                <a:solidFill>
                  <a:srgbClr val="FF0000"/>
                </a:solidFill>
                <a:latin typeface="Cambria" panose="02040503050406030204" pitchFamily="18" charset="0"/>
                <a:ea typeface="Calibri" panose="020F0502020204030204" pitchFamily="34" charset="0"/>
              </a:rPr>
              <a:t>The Spring Career and Graduate School </a:t>
            </a:r>
            <a:r>
              <a:rPr lang="en-US" b="1" i="1" dirty="0" smtClean="0">
                <a:solidFill>
                  <a:srgbClr val="FF0000"/>
                </a:solidFill>
                <a:latin typeface="Cambria" panose="02040503050406030204" pitchFamily="18" charset="0"/>
                <a:ea typeface="Calibri" panose="020F0502020204030204" pitchFamily="34" charset="0"/>
              </a:rPr>
              <a:t>Fair is</a:t>
            </a:r>
          </a:p>
          <a:p>
            <a:r>
              <a:rPr lang="en-US" b="1" i="1" dirty="0" smtClean="0">
                <a:solidFill>
                  <a:srgbClr val="FF0000"/>
                </a:solidFill>
                <a:latin typeface="Cambria" panose="02040503050406030204" pitchFamily="18" charset="0"/>
                <a:ea typeface="Calibri" panose="020F0502020204030204" pitchFamily="34" charset="0"/>
              </a:rPr>
              <a:t>Wednesday</a:t>
            </a:r>
            <a:r>
              <a:rPr lang="en-US" b="1" i="1" dirty="0">
                <a:solidFill>
                  <a:srgbClr val="FF0000"/>
                </a:solidFill>
                <a:latin typeface="Cambria" panose="02040503050406030204" pitchFamily="18" charset="0"/>
                <a:ea typeface="Calibri" panose="020F0502020204030204" pitchFamily="34" charset="0"/>
              </a:rPr>
              <a:t>, February 21, 2018 from 10:00 AM – 2:00 PM in the Rowan Recreation Center </a:t>
            </a:r>
            <a:r>
              <a:rPr lang="en-US" b="1" i="1" dirty="0" smtClean="0">
                <a:solidFill>
                  <a:srgbClr val="FF0000"/>
                </a:solidFill>
                <a:latin typeface="Cambria" panose="02040503050406030204" pitchFamily="18" charset="0"/>
                <a:ea typeface="Calibri" panose="020F0502020204030204" pitchFamily="34" charset="0"/>
              </a:rPr>
              <a:t>gym</a:t>
            </a:r>
            <a:endParaRPr lang="en-US" b="1" dirty="0"/>
          </a:p>
        </p:txBody>
      </p:sp>
    </p:spTree>
    <p:extLst>
      <p:ext uri="{BB962C8B-B14F-4D97-AF65-F5344CB8AC3E}">
        <p14:creationId xmlns:p14="http://schemas.microsoft.com/office/powerpoint/2010/main" val="3426417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into Sections</a:t>
            </a:r>
            <a:endParaRPr lang="en-US" dirty="0"/>
          </a:p>
        </p:txBody>
      </p:sp>
      <p:sp>
        <p:nvSpPr>
          <p:cNvPr id="3" name="Content Placeholder 2"/>
          <p:cNvSpPr>
            <a:spLocks noGrp="1"/>
          </p:cNvSpPr>
          <p:nvPr>
            <p:ph idx="1"/>
          </p:nvPr>
        </p:nvSpPr>
        <p:spPr/>
        <p:txBody>
          <a:bodyPr/>
          <a:lstStyle/>
          <a:p>
            <a:r>
              <a:rPr lang="en-US" dirty="0" smtClean="0"/>
              <a:t>Get to know each other and your professor</a:t>
            </a:r>
          </a:p>
          <a:p>
            <a:r>
              <a:rPr lang="en-US" dirty="0" smtClean="0"/>
              <a:t>Learn what you will do this semester</a:t>
            </a:r>
            <a:endParaRPr lang="en-US" dirty="0"/>
          </a:p>
        </p:txBody>
      </p:sp>
    </p:spTree>
    <p:extLst>
      <p:ext uri="{BB962C8B-B14F-4D97-AF65-F5344CB8AC3E}">
        <p14:creationId xmlns:p14="http://schemas.microsoft.com/office/powerpoint/2010/main" val="2478600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Introduction</a:t>
            </a:r>
            <a:endParaRPr lang="en-US" dirty="0"/>
          </a:p>
        </p:txBody>
      </p:sp>
      <p:sp>
        <p:nvSpPr>
          <p:cNvPr id="3" name="Content Placeholder 2"/>
          <p:cNvSpPr>
            <a:spLocks noGrp="1"/>
          </p:cNvSpPr>
          <p:nvPr>
            <p:ph idx="1"/>
          </p:nvPr>
        </p:nvSpPr>
        <p:spPr>
          <a:effectLst>
            <a:innerShdw blurRad="63500" dist="50800" dir="18900000">
              <a:prstClr val="black">
                <a:alpha val="50000"/>
              </a:prstClr>
            </a:innerShdw>
          </a:effectLst>
        </p:spPr>
        <p:txBody>
          <a:bodyPr/>
          <a:lstStyle/>
          <a:p>
            <a:pPr marL="0" indent="0">
              <a:buNone/>
            </a:pPr>
            <a:r>
              <a:rPr lang="en-US" dirty="0" smtClean="0"/>
              <a:t>Course Project:  </a:t>
            </a:r>
            <a:r>
              <a:rPr lang="en-US" dirty="0" smtClean="0">
                <a:solidFill>
                  <a:srgbClr val="0070C0"/>
                </a:solidFill>
              </a:rPr>
              <a:t>The Global </a:t>
            </a:r>
            <a:r>
              <a:rPr lang="en-US" dirty="0" smtClean="0">
                <a:solidFill>
                  <a:srgbClr val="0070C0"/>
                </a:solidFill>
              </a:rPr>
              <a:t>Engineer</a:t>
            </a:r>
          </a:p>
          <a:p>
            <a:pPr marL="0" indent="0">
              <a:buNone/>
            </a:pPr>
            <a:endParaRPr lang="en-US" dirty="0" smtClean="0">
              <a:solidFill>
                <a:srgbClr val="0070C0"/>
              </a:solidFill>
            </a:endParaRPr>
          </a:p>
          <a:p>
            <a:pPr marL="0" indent="0">
              <a:buNone/>
            </a:pPr>
            <a:r>
              <a:rPr lang="en-US" dirty="0" smtClean="0"/>
              <a:t>Course Website: </a:t>
            </a:r>
          </a:p>
          <a:p>
            <a:pPr marL="0" indent="0">
              <a:buNone/>
            </a:pPr>
            <a:r>
              <a:rPr lang="en-US" sz="2400" dirty="0" smtClean="0">
                <a:hlinkClick r:id="rId2"/>
              </a:rPr>
              <a:t>http</a:t>
            </a:r>
            <a:r>
              <a:rPr lang="en-US" sz="2400" dirty="0">
                <a:hlinkClick r:id="rId2"/>
              </a:rPr>
              <a:t>://users.rowan.edu/~</a:t>
            </a:r>
            <a:r>
              <a:rPr lang="en-US" sz="2400" dirty="0" smtClean="0">
                <a:hlinkClick r:id="rId2"/>
              </a:rPr>
              <a:t>jahan/hunter/global_engineer.htm</a:t>
            </a:r>
            <a:endParaRPr lang="en-US" sz="2400" dirty="0" smtClean="0"/>
          </a:p>
          <a:p>
            <a:pPr lvl="1"/>
            <a:r>
              <a:rPr lang="en-US" dirty="0" smtClean="0"/>
              <a:t>Syllabus </a:t>
            </a:r>
          </a:p>
          <a:p>
            <a:pPr lvl="1"/>
            <a:r>
              <a:rPr lang="en-US" dirty="0" smtClean="0"/>
              <a:t>Schedule</a:t>
            </a:r>
          </a:p>
          <a:p>
            <a:pPr lvl="1"/>
            <a:r>
              <a:rPr lang="en-US" dirty="0"/>
              <a:t>Team Work</a:t>
            </a:r>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1558322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Team Work</a:t>
            </a:r>
            <a:endParaRPr lang="en-US" dirty="0"/>
          </a:p>
        </p:txBody>
      </p:sp>
      <p:sp>
        <p:nvSpPr>
          <p:cNvPr id="4" name="TextBox 3"/>
          <p:cNvSpPr txBox="1"/>
          <p:nvPr/>
        </p:nvSpPr>
        <p:spPr>
          <a:xfrm>
            <a:off x="1219200" y="1600200"/>
            <a:ext cx="54102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Project Management</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Time Management</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Conflict Resolution</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Communication Skills</a:t>
            </a:r>
            <a:endParaRPr lang="en-US" sz="3200" dirty="0"/>
          </a:p>
        </p:txBody>
      </p:sp>
    </p:spTree>
    <p:extLst>
      <p:ext uri="{BB962C8B-B14F-4D97-AF65-F5344CB8AC3E}">
        <p14:creationId xmlns:p14="http://schemas.microsoft.com/office/powerpoint/2010/main" val="27538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Work Policy</a:t>
            </a:r>
            <a:endParaRPr lang="en-US" dirty="0"/>
          </a:p>
        </p:txBody>
      </p:sp>
      <p:sp>
        <p:nvSpPr>
          <p:cNvPr id="3" name="TextBox 2"/>
          <p:cNvSpPr txBox="1"/>
          <p:nvPr/>
        </p:nvSpPr>
        <p:spPr>
          <a:xfrm>
            <a:off x="1371600" y="1676400"/>
            <a:ext cx="69342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If someone is not pulling their weight on their team, they can be fired!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Please inform your Professor if someone is not pulling their weight as early as possible so that it can be dealt with promptly. </a:t>
            </a:r>
            <a:endParaRPr lang="en-US" sz="3200" dirty="0"/>
          </a:p>
        </p:txBody>
      </p:sp>
    </p:spTree>
    <p:extLst>
      <p:ext uri="{BB962C8B-B14F-4D97-AF65-F5344CB8AC3E}">
        <p14:creationId xmlns:p14="http://schemas.microsoft.com/office/powerpoint/2010/main" val="3241250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199" y="20596"/>
            <a:ext cx="7449599" cy="6810632"/>
          </a:xfrm>
          <a:prstGeom prst="rect">
            <a:avLst/>
          </a:prstGeom>
        </p:spPr>
      </p:pic>
      <p:sp>
        <p:nvSpPr>
          <p:cNvPr id="2" name="Title 1"/>
          <p:cNvSpPr>
            <a:spLocks noGrp="1"/>
          </p:cNvSpPr>
          <p:nvPr>
            <p:ph type="title"/>
          </p:nvPr>
        </p:nvSpPr>
        <p:spPr>
          <a:xfrm>
            <a:off x="381000" y="20595"/>
            <a:ext cx="8229600" cy="1143000"/>
          </a:xfrm>
        </p:spPr>
        <p:txBody>
          <a:bodyPr>
            <a:normAutofit fontScale="90000"/>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Global </a:t>
            </a:r>
            <a:r>
              <a:rPr lang="en-US" dirty="0" smtClean="0"/>
              <a:t>Engineer</a:t>
            </a:r>
            <a:endParaRPr lang="en-US" dirty="0"/>
          </a:p>
        </p:txBody>
      </p:sp>
      <p:sp>
        <p:nvSpPr>
          <p:cNvPr id="4" name="Rectangle 3"/>
          <p:cNvSpPr/>
          <p:nvPr/>
        </p:nvSpPr>
        <p:spPr>
          <a:xfrm>
            <a:off x="0" y="6523679"/>
            <a:ext cx="6172200" cy="369332"/>
          </a:xfrm>
          <a:prstGeom prst="rect">
            <a:avLst/>
          </a:prstGeom>
        </p:spPr>
        <p:txBody>
          <a:bodyPr wrap="square">
            <a:spAutoFit/>
          </a:bodyPr>
          <a:lstStyle/>
          <a:p>
            <a:r>
              <a:rPr lang="en-US" dirty="0" smtClean="0">
                <a:hlinkClick r:id="rId4"/>
              </a:rPr>
              <a:t>World Economic Forum</a:t>
            </a:r>
            <a:endParaRPr lang="en-US" dirty="0"/>
          </a:p>
        </p:txBody>
      </p:sp>
    </p:spTree>
    <p:extLst>
      <p:ext uri="{BB962C8B-B14F-4D97-AF65-F5344CB8AC3E}">
        <p14:creationId xmlns:p14="http://schemas.microsoft.com/office/powerpoint/2010/main" val="2868024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Needs for all</a:t>
            </a:r>
            <a:endParaRPr lang="en-US" dirty="0"/>
          </a:p>
        </p:txBody>
      </p:sp>
      <p:pic>
        <p:nvPicPr>
          <p:cNvPr id="3" name="Picture 6" descr="dd00744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243" y="2209800"/>
            <a:ext cx="270351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138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Engineering is not just problem solving</a:t>
            </a:r>
            <a:endParaRPr lang="en-US" dirty="0"/>
          </a:p>
        </p:txBody>
      </p:sp>
      <p:sp>
        <p:nvSpPr>
          <p:cNvPr id="3" name="TextBox 2"/>
          <p:cNvSpPr txBox="1"/>
          <p:nvPr/>
        </p:nvSpPr>
        <p:spPr>
          <a:xfrm>
            <a:off x="1066800" y="1417638"/>
            <a:ext cx="62484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Protecting People and their Environment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Complex Social Issues</a:t>
            </a:r>
          </a:p>
          <a:p>
            <a:pPr marL="285750" indent="-285750">
              <a:buFont typeface="Arial" panose="020B0604020202020204" pitchFamily="34" charset="0"/>
              <a:buChar char="•"/>
            </a:pPr>
            <a:r>
              <a:rPr lang="en-US" sz="2800" dirty="0" smtClean="0"/>
              <a:t>Variety of Regulatory Environments</a:t>
            </a:r>
          </a:p>
          <a:p>
            <a:pPr marL="285750" indent="-285750">
              <a:buFont typeface="Arial" panose="020B0604020202020204" pitchFamily="34" charset="0"/>
              <a:buChar char="•"/>
            </a:pPr>
            <a:r>
              <a:rPr lang="en-US" sz="2800" dirty="0" smtClean="0"/>
              <a:t>Disaster Recovery</a:t>
            </a:r>
          </a:p>
          <a:p>
            <a:pPr marL="285750" indent="-285750">
              <a:buFont typeface="Arial" panose="020B0604020202020204" pitchFamily="34" charset="0"/>
              <a:buChar char="•"/>
            </a:pPr>
            <a:r>
              <a:rPr lang="en-US" sz="2800" dirty="0" smtClean="0"/>
              <a:t>Climate Change</a:t>
            </a:r>
            <a:endParaRPr lang="en-US" sz="2800" dirty="0"/>
          </a:p>
        </p:txBody>
      </p:sp>
    </p:spTree>
    <p:extLst>
      <p:ext uri="{BB962C8B-B14F-4D97-AF65-F5344CB8AC3E}">
        <p14:creationId xmlns:p14="http://schemas.microsoft.com/office/powerpoint/2010/main" val="371037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Taking</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Still need to do it</a:t>
            </a:r>
            <a:r>
              <a:rPr lang="en-US" b="1" dirty="0" smtClean="0"/>
              <a:t>!</a:t>
            </a:r>
          </a:p>
          <a:p>
            <a:endParaRPr lang="en-US" dirty="0"/>
          </a:p>
          <a:p>
            <a:r>
              <a:rPr lang="en-US" dirty="0" smtClean="0"/>
              <a:t>Notebook </a:t>
            </a:r>
          </a:p>
          <a:p>
            <a:pPr lvl="1"/>
            <a:r>
              <a:rPr lang="en-US" dirty="0" smtClean="0"/>
              <a:t>old school</a:t>
            </a:r>
          </a:p>
          <a:p>
            <a:r>
              <a:rPr lang="en-US" dirty="0" smtClean="0"/>
              <a:t>Laptop or </a:t>
            </a:r>
            <a:br>
              <a:rPr lang="en-US" dirty="0" smtClean="0"/>
            </a:br>
            <a:r>
              <a:rPr lang="en-US" dirty="0" smtClean="0"/>
              <a:t>Tablet </a:t>
            </a:r>
          </a:p>
          <a:p>
            <a:pPr lvl="1"/>
            <a:r>
              <a:rPr lang="en-US" dirty="0" smtClean="0"/>
              <a:t>But avoid </a:t>
            </a:r>
            <a:br>
              <a:rPr lang="en-US" dirty="0" smtClean="0"/>
            </a:br>
            <a:r>
              <a:rPr lang="en-US" dirty="0" smtClean="0"/>
              <a:t>distractions</a:t>
            </a:r>
            <a:endParaRPr lang="en-US" dirty="0"/>
          </a:p>
        </p:txBody>
      </p:sp>
      <p:pic>
        <p:nvPicPr>
          <p:cNvPr id="1026" name="Picture 2" descr="http://tusb.stanford.edu/wp-content/uploads/mt/Computers%20and%20Le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622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1950" y="6488668"/>
            <a:ext cx="1848263" cy="369332"/>
          </a:xfrm>
          <a:prstGeom prst="rect">
            <a:avLst/>
          </a:prstGeom>
        </p:spPr>
        <p:txBody>
          <a:bodyPr wrap="none">
            <a:spAutoFit/>
          </a:bodyPr>
          <a:lstStyle/>
          <a:p>
            <a:r>
              <a:rPr lang="en-US" dirty="0" smtClean="0"/>
              <a:t>tusb.stanford.edu</a:t>
            </a:r>
            <a:endParaRPr lang="en-US" dirty="0"/>
          </a:p>
        </p:txBody>
      </p:sp>
    </p:spTree>
    <p:extLst>
      <p:ext uri="{BB962C8B-B14F-4D97-AF65-F5344CB8AC3E}">
        <p14:creationId xmlns:p14="http://schemas.microsoft.com/office/powerpoint/2010/main" val="740009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p>
            <a:r>
              <a:rPr lang="en-US" dirty="0" smtClean="0"/>
              <a:t>News</a:t>
            </a:r>
            <a:endParaRPr lang="en-US" dirty="0"/>
          </a:p>
        </p:txBody>
      </p:sp>
      <p:sp>
        <p:nvSpPr>
          <p:cNvPr id="3" name="Content Placeholder 2"/>
          <p:cNvSpPr>
            <a:spLocks noGrp="1"/>
          </p:cNvSpPr>
          <p:nvPr>
            <p:ph idx="1"/>
          </p:nvPr>
        </p:nvSpPr>
        <p:spPr>
          <a:xfrm>
            <a:off x="457200" y="1600200"/>
            <a:ext cx="4953000" cy="4876800"/>
          </a:xfrm>
        </p:spPr>
        <p:txBody>
          <a:bodyPr>
            <a:normAutofit lnSpcReduction="10000"/>
          </a:bodyPr>
          <a:lstStyle/>
          <a:p>
            <a:r>
              <a:rPr lang="en-US" dirty="0"/>
              <a:t>FEC </a:t>
            </a:r>
            <a:r>
              <a:rPr lang="en-US" dirty="0" smtClean="0"/>
              <a:t>II </a:t>
            </a:r>
            <a:r>
              <a:rPr lang="en-US" dirty="0"/>
              <a:t>Syllabus </a:t>
            </a:r>
            <a:r>
              <a:rPr lang="en-US" dirty="0" smtClean="0"/>
              <a:t>emailed</a:t>
            </a:r>
            <a:endParaRPr lang="en-US" dirty="0"/>
          </a:p>
          <a:p>
            <a:r>
              <a:rPr lang="en-US" dirty="0"/>
              <a:t>Create </a:t>
            </a:r>
            <a:r>
              <a:rPr lang="en-US" dirty="0" smtClean="0"/>
              <a:t>FEC II web-book </a:t>
            </a:r>
          </a:p>
          <a:p>
            <a:pPr lvl="1"/>
            <a:r>
              <a:rPr lang="en-US" dirty="0" smtClean="0"/>
              <a:t>Price included in FEC I </a:t>
            </a:r>
            <a:r>
              <a:rPr lang="en-US" dirty="0" smtClean="0"/>
              <a:t>web-book -FREE</a:t>
            </a:r>
            <a:endParaRPr lang="en-US" dirty="0" smtClean="0"/>
          </a:p>
          <a:p>
            <a:pPr lvl="1"/>
            <a:r>
              <a:rPr lang="en-US" dirty="0" smtClean="0"/>
              <a:t>Course code for YOUR section</a:t>
            </a:r>
          </a:p>
          <a:p>
            <a:pPr lvl="1"/>
            <a:r>
              <a:rPr lang="en-US" dirty="0" smtClean="0"/>
              <a:t>No PathFinder account? Use Course Code</a:t>
            </a:r>
            <a:endParaRPr lang="en-US" dirty="0"/>
          </a:p>
          <a:p>
            <a:r>
              <a:rPr lang="en-US" dirty="0" smtClean="0"/>
              <a:t>Change of Major deadline</a:t>
            </a:r>
          </a:p>
          <a:p>
            <a:pPr lvl="1"/>
            <a:r>
              <a:rPr lang="en-US" dirty="0" smtClean="0"/>
              <a:t>Fall </a:t>
            </a:r>
            <a:r>
              <a:rPr lang="en-US" dirty="0"/>
              <a:t>transfer: </a:t>
            </a:r>
            <a:r>
              <a:rPr lang="en-US" dirty="0" smtClean="0"/>
              <a:t>April </a:t>
            </a:r>
            <a:r>
              <a:rPr lang="en-US" dirty="0"/>
              <a:t>1</a:t>
            </a:r>
          </a:p>
          <a:p>
            <a:endParaRPr lang="en-US" dirty="0"/>
          </a:p>
        </p:txBody>
      </p:sp>
      <p:pic>
        <p:nvPicPr>
          <p:cNvPr id="2050" name="Picture 2" descr="http://static1.squarespace.com/static/53f662b0e4b083b394ab3f14/5412cb03e4b05b5311ce1448/5412cb03e4b05b5311ce1463/1439961587595/henry_rowan_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337" y="1219200"/>
            <a:ext cx="3637254" cy="507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2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Supplies – Same as FEC I</a:t>
            </a:r>
            <a:endParaRPr lang="en-US" dirty="0"/>
          </a:p>
        </p:txBody>
      </p:sp>
      <p:grpSp>
        <p:nvGrpSpPr>
          <p:cNvPr id="9" name="Group 8"/>
          <p:cNvGrpSpPr/>
          <p:nvPr/>
        </p:nvGrpSpPr>
        <p:grpSpPr>
          <a:xfrm>
            <a:off x="4776458" y="1527163"/>
            <a:ext cx="4291343" cy="4572000"/>
            <a:chOff x="4343400" y="1600200"/>
            <a:chExt cx="4291343" cy="4572000"/>
          </a:xfrm>
        </p:grpSpPr>
        <p:pic>
          <p:nvPicPr>
            <p:cNvPr id="10" name="Picture 2" descr="http://rlv.zcache.com/dora_the_explorer_hola_patos_3_ring_binder-p127194596247463602b23j0_400.jpg"/>
            <p:cNvPicPr>
              <a:picLocks noChangeAspect="1" noChangeArrowheads="1"/>
            </p:cNvPicPr>
            <p:nvPr/>
          </p:nvPicPr>
          <p:blipFill rotWithShape="1">
            <a:blip r:embed="rId3">
              <a:extLst>
                <a:ext uri="{28A0092B-C50C-407E-A947-70E740481C1C}">
                  <a14:useLocalDpi xmlns:a14="http://schemas.microsoft.com/office/drawing/2010/main" val="0"/>
                </a:ext>
              </a:extLst>
            </a:blip>
            <a:srcRect r="6139"/>
            <a:stretch/>
          </p:blipFill>
          <p:spPr bwMode="auto">
            <a:xfrm>
              <a:off x="4343400" y="1600200"/>
              <a:ext cx="4291343" cy="4572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34200" y="5715000"/>
              <a:ext cx="1221232" cy="276999"/>
            </a:xfrm>
            <a:prstGeom prst="rect">
              <a:avLst/>
            </a:prstGeom>
          </p:spPr>
          <p:txBody>
            <a:bodyPr wrap="none">
              <a:spAutoFit/>
            </a:bodyPr>
            <a:lstStyle/>
            <a:p>
              <a:r>
                <a:rPr lang="en-US" sz="1200" dirty="0"/>
                <a:t>www.zazzle.com</a:t>
              </a:r>
            </a:p>
          </p:txBody>
        </p:sp>
      </p:grpSp>
      <p:grpSp>
        <p:nvGrpSpPr>
          <p:cNvPr id="6" name="Group 5"/>
          <p:cNvGrpSpPr/>
          <p:nvPr/>
        </p:nvGrpSpPr>
        <p:grpSpPr>
          <a:xfrm>
            <a:off x="4262869" y="1693200"/>
            <a:ext cx="4695825" cy="4267463"/>
            <a:chOff x="-990600" y="609600"/>
            <a:chExt cx="4695825" cy="4267463"/>
          </a:xfrm>
        </p:grpSpPr>
        <p:pic>
          <p:nvPicPr>
            <p:cNvPr id="7" name="Picture 4" descr="https://vbschools.schoolnet.com/files/user_images/tes4saunders/colgstcol3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09600"/>
              <a:ext cx="4695825" cy="42674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66800" y="4600064"/>
              <a:ext cx="1759136" cy="276999"/>
            </a:xfrm>
            <a:prstGeom prst="rect">
              <a:avLst/>
            </a:prstGeom>
          </p:spPr>
          <p:txBody>
            <a:bodyPr wrap="none">
              <a:spAutoFit/>
            </a:bodyPr>
            <a:lstStyle/>
            <a:p>
              <a:r>
                <a:rPr lang="en-US" sz="1200" dirty="0"/>
                <a:t>vbschools.schoolnet.com</a:t>
              </a:r>
            </a:p>
          </p:txBody>
        </p:sp>
      </p:grpSp>
      <p:sp>
        <p:nvSpPr>
          <p:cNvPr id="3" name="Content Placeholder 2"/>
          <p:cNvSpPr>
            <a:spLocks noGrp="1"/>
          </p:cNvSpPr>
          <p:nvPr>
            <p:ph idx="1"/>
          </p:nvPr>
        </p:nvSpPr>
        <p:spPr/>
        <p:txBody>
          <a:bodyPr>
            <a:normAutofit/>
          </a:bodyPr>
          <a:lstStyle/>
          <a:p>
            <a:r>
              <a:rPr lang="en-US" dirty="0" smtClean="0"/>
              <a:t>Freshman Clinic Web-book</a:t>
            </a:r>
          </a:p>
          <a:p>
            <a:r>
              <a:rPr lang="en-US" dirty="0" smtClean="0"/>
              <a:t>Large 3-ring binder </a:t>
            </a:r>
            <a:endParaRPr lang="en-US" dirty="0"/>
          </a:p>
          <a:p>
            <a:r>
              <a:rPr lang="en-US" dirty="0"/>
              <a:t>Laboratory notebook </a:t>
            </a:r>
          </a:p>
          <a:p>
            <a:pPr lvl="0"/>
            <a:r>
              <a:rPr lang="en-US" dirty="0" smtClean="0"/>
              <a:t>Engineering Paper </a:t>
            </a:r>
          </a:p>
          <a:p>
            <a:pPr marL="0" indent="0">
              <a:buNone/>
            </a:pPr>
            <a:endParaRPr lang="en-US" dirty="0"/>
          </a:p>
        </p:txBody>
      </p:sp>
      <p:grpSp>
        <p:nvGrpSpPr>
          <p:cNvPr id="12" name="Group 11"/>
          <p:cNvGrpSpPr/>
          <p:nvPr/>
        </p:nvGrpSpPr>
        <p:grpSpPr>
          <a:xfrm>
            <a:off x="0" y="3977640"/>
            <a:ext cx="2857500" cy="2880360"/>
            <a:chOff x="0" y="3977640"/>
            <a:chExt cx="2857500" cy="2880360"/>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764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8378" y="6581001"/>
              <a:ext cx="999120" cy="276999"/>
            </a:xfrm>
            <a:prstGeom prst="rect">
              <a:avLst/>
            </a:prstGeom>
            <a:noFill/>
          </p:spPr>
          <p:txBody>
            <a:bodyPr wrap="none" rtlCol="0">
              <a:spAutoFit/>
            </a:bodyPr>
            <a:lstStyle/>
            <a:p>
              <a:r>
                <a:rPr lang="en-US" sz="1200" dirty="0" smtClean="0"/>
                <a:t>Amazon.com</a:t>
              </a:r>
              <a:endParaRPr lang="en-US" sz="1200" dirty="0"/>
            </a:p>
          </p:txBody>
        </p:sp>
      </p:grpSp>
      <p:grpSp>
        <p:nvGrpSpPr>
          <p:cNvPr id="14" name="Group 13"/>
          <p:cNvGrpSpPr/>
          <p:nvPr/>
        </p:nvGrpSpPr>
        <p:grpSpPr>
          <a:xfrm>
            <a:off x="2655087" y="4614558"/>
            <a:ext cx="1955013" cy="2220582"/>
            <a:chOff x="2655087" y="4614558"/>
            <a:chExt cx="1955013" cy="2220582"/>
          </a:xfrm>
        </p:grpSpPr>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5087" y="4614558"/>
              <a:ext cx="1955013" cy="195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048000" y="6558141"/>
              <a:ext cx="939744" cy="276999"/>
            </a:xfrm>
            <a:prstGeom prst="rect">
              <a:avLst/>
            </a:prstGeom>
            <a:noFill/>
          </p:spPr>
          <p:txBody>
            <a:bodyPr wrap="none" rtlCol="0">
              <a:spAutoFit/>
            </a:bodyPr>
            <a:lstStyle/>
            <a:p>
              <a:r>
                <a:rPr lang="en-US" sz="1200" dirty="0" smtClean="0"/>
                <a:t>Staples.com</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2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20"/>
                            </p:stCondLst>
                            <p:childTnLst>
                              <p:par>
                                <p:cTn id="13" presetID="10" presetClass="entr" presetSubtype="0" fill="hold" nodeType="afterEffect">
                                  <p:stCondLst>
                                    <p:cond delay="2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Rowan Engineering</a:t>
            </a:r>
            <a:br>
              <a:rPr lang="en-US" dirty="0" smtClean="0"/>
            </a:br>
            <a:r>
              <a:rPr lang="en-US" dirty="0" smtClean="0"/>
              <a:t>Clinic Sequence</a:t>
            </a:r>
            <a:endParaRPr lang="en-US" dirty="0"/>
          </a:p>
        </p:txBody>
      </p:sp>
      <p:sp>
        <p:nvSpPr>
          <p:cNvPr id="3" name="Content Placeholder 2"/>
          <p:cNvSpPr>
            <a:spLocks noGrp="1"/>
          </p:cNvSpPr>
          <p:nvPr>
            <p:ph idx="1"/>
          </p:nvPr>
        </p:nvSpPr>
        <p:spPr/>
        <p:txBody>
          <a:bodyPr>
            <a:normAutofit/>
          </a:bodyPr>
          <a:lstStyle/>
          <a:p>
            <a:r>
              <a:rPr lang="en-US" dirty="0" smtClean="0"/>
              <a:t>Freshman</a:t>
            </a:r>
          </a:p>
          <a:p>
            <a:pPr lvl="1"/>
            <a:r>
              <a:rPr lang="en-US" dirty="0" smtClean="0"/>
              <a:t>Fall: Introduction, Measurement, Rowan Seminar</a:t>
            </a:r>
          </a:p>
          <a:p>
            <a:pPr lvl="1"/>
            <a:r>
              <a:rPr lang="en-US" dirty="0" smtClean="0">
                <a:solidFill>
                  <a:srgbClr val="FF0000"/>
                </a:solidFill>
              </a:rPr>
              <a:t>Spring: Product Development &amp; Customers</a:t>
            </a:r>
          </a:p>
          <a:p>
            <a:r>
              <a:rPr lang="en-US" dirty="0" smtClean="0"/>
              <a:t>Sophomore</a:t>
            </a:r>
          </a:p>
          <a:p>
            <a:pPr lvl="1"/>
            <a:r>
              <a:rPr lang="en-US" dirty="0" smtClean="0"/>
              <a:t>Fall: Design &amp; Technical Writing</a:t>
            </a:r>
          </a:p>
          <a:p>
            <a:pPr lvl="1"/>
            <a:r>
              <a:rPr lang="en-US" dirty="0" smtClean="0"/>
              <a:t>Spring: Design &amp; Public Speaking</a:t>
            </a:r>
          </a:p>
          <a:p>
            <a:r>
              <a:rPr lang="en-US" dirty="0" smtClean="0"/>
              <a:t>Junior/Senior</a:t>
            </a:r>
          </a:p>
          <a:p>
            <a:pPr lvl="1"/>
            <a:r>
              <a:rPr lang="en-US" dirty="0" smtClean="0"/>
              <a:t>Real World Projects - Small Groups</a:t>
            </a:r>
            <a:endParaRPr lang="en-US" dirty="0"/>
          </a:p>
        </p:txBody>
      </p:sp>
      <p:sp>
        <p:nvSpPr>
          <p:cNvPr id="4" name="TextBox 3"/>
          <p:cNvSpPr txBox="1"/>
          <p:nvPr/>
        </p:nvSpPr>
        <p:spPr>
          <a:xfrm rot="20390345">
            <a:off x="6367153" y="5816079"/>
            <a:ext cx="2756717" cy="584775"/>
          </a:xfrm>
          <a:prstGeom prst="rect">
            <a:avLst/>
          </a:prstGeom>
          <a:noFill/>
        </p:spPr>
        <p:txBody>
          <a:bodyPr wrap="none" rtlCol="0">
            <a:spAutoFit/>
          </a:bodyPr>
          <a:lstStyle/>
          <a:p>
            <a:r>
              <a:rPr lang="en-US" sz="3200" b="1" dirty="0" smtClean="0">
                <a:solidFill>
                  <a:srgbClr val="FF0000"/>
                </a:solidFill>
              </a:rPr>
              <a:t>It’s a Hallmark!</a:t>
            </a:r>
            <a:endParaRPr lang="en-US" sz="3200" b="1" dirty="0">
              <a:solidFill>
                <a:srgbClr val="FF0000"/>
              </a:solidFill>
            </a:endParaRPr>
          </a:p>
        </p:txBody>
      </p:sp>
    </p:spTree>
    <p:extLst>
      <p:ext uri="{BB962C8B-B14F-4D97-AF65-F5344CB8AC3E}">
        <p14:creationId xmlns:p14="http://schemas.microsoft.com/office/powerpoint/2010/main" val="1497576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popsci.com/sites/popsci.com/files/styles/large_1x_/public/import/2014/glider%20small.jpg?itok=KGqpIA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54"/>
          <a:stretch/>
        </p:blipFill>
        <p:spPr bwMode="auto">
          <a:xfrm>
            <a:off x="2133601" y="3260570"/>
            <a:ext cx="7010400" cy="35974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Product Design</a:t>
            </a:r>
            <a:endParaRPr lang="en-US" dirty="0"/>
          </a:p>
        </p:txBody>
      </p:sp>
      <p:sp>
        <p:nvSpPr>
          <p:cNvPr id="3" name="Content Placeholder 2"/>
          <p:cNvSpPr>
            <a:spLocks noGrp="1"/>
          </p:cNvSpPr>
          <p:nvPr>
            <p:ph idx="1"/>
          </p:nvPr>
        </p:nvSpPr>
        <p:spPr/>
        <p:txBody>
          <a:bodyPr/>
          <a:lstStyle/>
          <a:p>
            <a:r>
              <a:rPr lang="en-US" dirty="0"/>
              <a:t>Design for </a:t>
            </a:r>
            <a:r>
              <a:rPr lang="en-US" dirty="0" smtClean="0"/>
              <a:t>all focus</a:t>
            </a:r>
          </a:p>
          <a:p>
            <a:pPr lvl="1"/>
            <a:r>
              <a:rPr lang="en-US" dirty="0"/>
              <a:t>D</a:t>
            </a:r>
            <a:r>
              <a:rPr lang="en-US" dirty="0" smtClean="0"/>
              <a:t>esign </a:t>
            </a:r>
            <a:r>
              <a:rPr lang="en-US" dirty="0"/>
              <a:t>engineering products for different and diverse customers</a:t>
            </a:r>
          </a:p>
          <a:p>
            <a:endParaRPr lang="en-US" dirty="0" smtClean="0"/>
          </a:p>
        </p:txBody>
      </p:sp>
      <p:sp>
        <p:nvSpPr>
          <p:cNvPr id="6" name="Rectangle 5"/>
          <p:cNvSpPr/>
          <p:nvPr/>
        </p:nvSpPr>
        <p:spPr>
          <a:xfrm>
            <a:off x="7354728" y="6467590"/>
            <a:ext cx="1789272" cy="369332"/>
          </a:xfrm>
          <a:prstGeom prst="rect">
            <a:avLst/>
          </a:prstGeom>
        </p:spPr>
        <p:txBody>
          <a:bodyPr wrap="none">
            <a:spAutoFit/>
          </a:bodyPr>
          <a:lstStyle/>
          <a:p>
            <a:r>
              <a:rPr lang="en-US" dirty="0" smtClean="0"/>
              <a:t>www.popsci.com</a:t>
            </a:r>
            <a:endParaRPr lang="en-US" dirty="0"/>
          </a:p>
        </p:txBody>
      </p:sp>
    </p:spTree>
    <p:extLst>
      <p:ext uri="{BB962C8B-B14F-4D97-AF65-F5344CB8AC3E}">
        <p14:creationId xmlns:p14="http://schemas.microsoft.com/office/powerpoint/2010/main" val="322623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Freshman Clinic </a:t>
            </a:r>
            <a:r>
              <a:rPr lang="en-US" dirty="0" smtClean="0"/>
              <a:t>II </a:t>
            </a:r>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Evaluate work of practicing designers</a:t>
            </a:r>
          </a:p>
          <a:p>
            <a:r>
              <a:rPr lang="en-US" dirty="0" smtClean="0"/>
              <a:t>Introduce engineering science principles </a:t>
            </a:r>
          </a:p>
          <a:p>
            <a:r>
              <a:rPr lang="en-US" dirty="0" smtClean="0"/>
              <a:t>Introduce product (process) development </a:t>
            </a:r>
          </a:p>
          <a:p>
            <a:pPr lvl="1"/>
            <a:r>
              <a:rPr lang="en-US" dirty="0" smtClean="0"/>
              <a:t>Customers</a:t>
            </a:r>
            <a:r>
              <a:rPr lang="en-US" dirty="0"/>
              <a:t>, intellectual property, </a:t>
            </a:r>
            <a:r>
              <a:rPr lang="en-US" dirty="0" smtClean="0"/>
              <a:t>data, cost, ethics, </a:t>
            </a:r>
          </a:p>
          <a:p>
            <a:r>
              <a:rPr lang="en-US" dirty="0"/>
              <a:t>Continue development of technical communication skills </a:t>
            </a:r>
            <a:endParaRPr lang="en-US" dirty="0" smtClean="0"/>
          </a:p>
          <a:p>
            <a:r>
              <a:rPr lang="en-US" dirty="0" smtClean="0"/>
              <a:t>Continue </a:t>
            </a:r>
            <a:r>
              <a:rPr lang="en-US" dirty="0"/>
              <a:t>development of time management, and critical thinking </a:t>
            </a:r>
            <a:r>
              <a:rPr lang="en-US" dirty="0" smtClean="0"/>
              <a:t>skills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 </a:t>
            </a:r>
            <a:r>
              <a:rPr lang="en-US" dirty="0" smtClean="0"/>
              <a:t>II </a:t>
            </a:r>
            <a:r>
              <a:rPr lang="en-US" dirty="0" smtClean="0"/>
              <a:t>- Major Activities</a:t>
            </a:r>
            <a:endParaRPr lang="en-US" dirty="0"/>
          </a:p>
        </p:txBody>
      </p:sp>
      <p:sp>
        <p:nvSpPr>
          <p:cNvPr id="3" name="Content Placeholder 2"/>
          <p:cNvSpPr>
            <a:spLocks noGrp="1"/>
          </p:cNvSpPr>
          <p:nvPr>
            <p:ph idx="1"/>
          </p:nvPr>
        </p:nvSpPr>
        <p:spPr>
          <a:xfrm>
            <a:off x="457200" y="1600200"/>
            <a:ext cx="8305800" cy="4525963"/>
          </a:xfrm>
        </p:spPr>
        <p:txBody>
          <a:bodyPr>
            <a:normAutofit fontScale="77500" lnSpcReduction="20000"/>
          </a:bodyPr>
          <a:lstStyle/>
          <a:p>
            <a:r>
              <a:rPr lang="en-US" sz="3500" dirty="0" smtClean="0"/>
              <a:t>Un-Lectures</a:t>
            </a:r>
          </a:p>
          <a:p>
            <a:pPr lvl="1"/>
            <a:r>
              <a:rPr lang="en-US" dirty="0" smtClean="0"/>
              <a:t>Active Learning: Physical Challenges, Problem Solving, Discussions…</a:t>
            </a:r>
          </a:p>
          <a:p>
            <a:pPr marL="342900" lvl="1" indent="-342900">
              <a:buFont typeface="Arial" pitchFamily="34" charset="0"/>
              <a:buChar char="•"/>
            </a:pPr>
            <a:r>
              <a:rPr lang="en-US" sz="3500" dirty="0" smtClean="0"/>
              <a:t>Laboratory</a:t>
            </a:r>
          </a:p>
          <a:p>
            <a:pPr marL="742950" lvl="2" indent="-342900"/>
            <a:r>
              <a:rPr lang="en-US" sz="3100" dirty="0" smtClean="0"/>
              <a:t>Universal Design</a:t>
            </a:r>
          </a:p>
          <a:p>
            <a:pPr marL="742950" lvl="2" indent="-342900"/>
            <a:r>
              <a:rPr lang="en-US" sz="3100" dirty="0" smtClean="0"/>
              <a:t>Design for the Other 90 %</a:t>
            </a:r>
          </a:p>
          <a:p>
            <a:pPr marL="742950" lvl="2" indent="-342900"/>
            <a:r>
              <a:rPr lang="en-US" sz="3100" dirty="0" smtClean="0"/>
              <a:t>Instructor-selected Project</a:t>
            </a:r>
          </a:p>
          <a:p>
            <a:pPr marL="342900" lvl="1" indent="-342900">
              <a:buFont typeface="Arial" pitchFamily="34" charset="0"/>
              <a:buChar char="•"/>
            </a:pPr>
            <a:r>
              <a:rPr lang="en-US" sz="3500" dirty="0" smtClean="0"/>
              <a:t>Computers</a:t>
            </a:r>
          </a:p>
          <a:p>
            <a:pPr marL="742950" lvl="2" indent="-342900"/>
            <a:r>
              <a:rPr lang="en-US" sz="3100" dirty="0" smtClean="0"/>
              <a:t>MATLAB</a:t>
            </a:r>
            <a:endParaRPr lang="en-US" sz="3200" dirty="0"/>
          </a:p>
          <a:p>
            <a:pPr marL="742950" lvl="2" indent="-342900"/>
            <a:r>
              <a:rPr lang="en-US" sz="3100" dirty="0" smtClean="0"/>
              <a:t>Word, Excel, </a:t>
            </a:r>
            <a:br>
              <a:rPr lang="en-US" sz="3100" dirty="0" smtClean="0"/>
            </a:br>
            <a:r>
              <a:rPr lang="en-US" sz="3100" dirty="0" smtClean="0"/>
              <a:t>PowerPoint, …</a:t>
            </a:r>
            <a:br>
              <a:rPr lang="en-US" sz="3100" dirty="0" smtClean="0"/>
            </a:br>
            <a:endParaRPr lang="en-US" dirty="0" smtClean="0"/>
          </a:p>
        </p:txBody>
      </p:sp>
      <p:pic>
        <p:nvPicPr>
          <p:cNvPr id="6" name="Picture 2" descr="http://cosmostvstream.info/wp-content/uploads/2015/04/Soviet-UFO-blueprints-how-to-make-a-ufo-information-and-engineer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49968"/>
            <a:ext cx="4800600" cy="27080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62400" y="6626424"/>
            <a:ext cx="1705339" cy="307777"/>
          </a:xfrm>
          <a:prstGeom prst="rect">
            <a:avLst/>
          </a:prstGeom>
        </p:spPr>
        <p:txBody>
          <a:bodyPr wrap="none">
            <a:spAutoFit/>
          </a:bodyPr>
          <a:lstStyle/>
          <a:p>
            <a:r>
              <a:rPr lang="en-US" sz="1400" dirty="0" smtClean="0"/>
              <a:t>cosmostvstream.info</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1963</Words>
  <Application>Microsoft Office PowerPoint</Application>
  <PresentationFormat>On-screen Show (4:3)</PresentationFormat>
  <Paragraphs>261</Paragraphs>
  <Slides>29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Calibri,sans-serif</vt:lpstr>
      <vt:lpstr>Cambria</vt:lpstr>
      <vt:lpstr>Segoe UI</vt:lpstr>
      <vt:lpstr>Times New Roman</vt:lpstr>
      <vt:lpstr>Office Theme</vt:lpstr>
      <vt:lpstr>Welcome to Freshman Engineering Clinic II Section 17 </vt:lpstr>
      <vt:lpstr>Freshman Engineering Clinic II</vt:lpstr>
      <vt:lpstr>Note Taking</vt:lpstr>
      <vt:lpstr>News</vt:lpstr>
      <vt:lpstr>Supplies – Same as FEC I</vt:lpstr>
      <vt:lpstr>Rowan Engineering Clinic Sequence</vt:lpstr>
      <vt:lpstr>Product Design</vt:lpstr>
      <vt:lpstr>Freshman Clinic II Objectives</vt:lpstr>
      <vt:lpstr>FEC II - Major Activities</vt:lpstr>
      <vt:lpstr>Grading</vt:lpstr>
      <vt:lpstr>Game Based Homework Portal – 3D Game Lab1</vt:lpstr>
      <vt:lpstr>3D Game Lab – Student Freedom</vt:lpstr>
      <vt:lpstr>3D Game Lab – Badges and Achievements</vt:lpstr>
      <vt:lpstr>GameLab Intro</vt:lpstr>
      <vt:lpstr>GameLab Invitation from “Rezzly”</vt:lpstr>
      <vt:lpstr>GameLab  Click Here to Accept Invitation</vt:lpstr>
      <vt:lpstr>Questions  on GameLab?</vt:lpstr>
      <vt:lpstr>Extra Credit</vt:lpstr>
      <vt:lpstr>Extra Credit – Feedback from FEC I</vt:lpstr>
      <vt:lpstr>PathFinder Web-Book</vt:lpstr>
      <vt:lpstr>No PathFinder Account?</vt:lpstr>
      <vt:lpstr>PowerPoint Presentation</vt:lpstr>
      <vt:lpstr>Break into Sections</vt:lpstr>
      <vt:lpstr>Course Introduction</vt:lpstr>
      <vt:lpstr>Team Work</vt:lpstr>
      <vt:lpstr>Team Work Policy</vt:lpstr>
      <vt:lpstr>    Global Engineer</vt:lpstr>
      <vt:lpstr>Basic Needs for all</vt:lpstr>
      <vt:lpstr>Engineering is not just problem solving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Freshman Engineering Clinic I</dc:title>
  <dc:creator>caleb</dc:creator>
  <cp:lastModifiedBy>Margaret E Hunter</cp:lastModifiedBy>
  <cp:revision>115</cp:revision>
  <dcterms:created xsi:type="dcterms:W3CDTF">2017-01-05T15:48:47Z</dcterms:created>
  <dcterms:modified xsi:type="dcterms:W3CDTF">2018-01-17T21:12:24Z</dcterms:modified>
</cp:coreProperties>
</file>