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handoutMasterIdLst>
    <p:handoutMasterId r:id="rId11"/>
  </p:handoutMasterIdLst>
  <p:sldIdLst>
    <p:sldId id="258" r:id="rId2"/>
    <p:sldId id="279" r:id="rId3"/>
    <p:sldId id="273" r:id="rId4"/>
    <p:sldId id="274" r:id="rId5"/>
    <p:sldId id="275" r:id="rId6"/>
    <p:sldId id="278" r:id="rId7"/>
    <p:sldId id="276" r:id="rId8"/>
    <p:sldId id="277" r:id="rId9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88"/>
    <p:restoredTop sz="88971" autoAdjust="0"/>
  </p:normalViewPr>
  <p:slideViewPr>
    <p:cSldViewPr>
      <p:cViewPr varScale="1">
        <p:scale>
          <a:sx n="113" d="100"/>
          <a:sy n="113" d="100"/>
        </p:scale>
        <p:origin x="161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8C3EF04-98A9-4261-9F7E-67F66E91A278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4C7EF1D-85BF-4D54-A2B2-FB5064DB3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40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7F77247-A159-4773-94E9-BB80F220670E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0E500D3-27A6-494E-9652-2881E34F4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800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B335E1-600E-4388-8201-EE713B819BC6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7654986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CA" altLang="en-US" dirty="0" smtClean="0"/>
              <a:t>Have students</a:t>
            </a:r>
            <a:r>
              <a:rPr lang="en-CA" altLang="en-US" baseline="0" dirty="0" smtClean="0"/>
              <a:t> open up MATLAB on their computers.</a:t>
            </a:r>
            <a:endParaRPr lang="en-CA" altLang="en-US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B335E1-600E-4388-8201-EE713B819BC6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7654986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CA" altLang="en-US" dirty="0" smtClean="0"/>
              <a:t>Ask</a:t>
            </a:r>
            <a:r>
              <a:rPr lang="en-CA" altLang="en-US" baseline="0" dirty="0" smtClean="0"/>
              <a:t> students what the difference is between Vectors X and Y as well as Matrix A and Matrix B. </a:t>
            </a:r>
          </a:p>
          <a:p>
            <a:pPr eaLnBrk="1" hangingPunct="1">
              <a:spcBef>
                <a:spcPct val="0"/>
              </a:spcBef>
            </a:pPr>
            <a:r>
              <a:rPr lang="en-CA" altLang="en-US" baseline="0" dirty="0" smtClean="0"/>
              <a:t>Answer: x is one row many columns and y is one column many rows. A has 2 rows/3 columns and B has 3 rows/4 columns. </a:t>
            </a:r>
          </a:p>
          <a:p>
            <a:pPr eaLnBrk="1" hangingPunct="1">
              <a:spcBef>
                <a:spcPct val="0"/>
              </a:spcBef>
            </a:pPr>
            <a:r>
              <a:rPr lang="en-CA" altLang="en-US" baseline="0" dirty="0" smtClean="0"/>
              <a:t>Students should complete Warming Up #1 on the challenges sheet (before discussing manipulations)</a:t>
            </a:r>
          </a:p>
          <a:p>
            <a:pPr eaLnBrk="1" hangingPunct="1">
              <a:spcBef>
                <a:spcPct val="0"/>
              </a:spcBef>
            </a:pPr>
            <a:r>
              <a:rPr lang="en-CA" altLang="en-US" baseline="0" dirty="0" smtClean="0"/>
              <a:t>After discussion manipulations, students should complete Warming Up # 2 and 3.</a:t>
            </a:r>
            <a:endParaRPr lang="en-CA" altLang="en-US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B335E1-600E-4388-8201-EE713B819BC6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7654986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CA" altLang="en-US" dirty="0" smtClean="0"/>
              <a:t>The</a:t>
            </a:r>
            <a:r>
              <a:rPr lang="en-CA" altLang="en-US" baseline="0" dirty="0" smtClean="0"/>
              <a:t> plotting example is provided in the MATLAB README file</a:t>
            </a:r>
            <a:endParaRPr lang="en-CA" altLang="en-US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B335E1-600E-4388-8201-EE713B819BC6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20108124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CA" altLang="en-US" dirty="0" smtClean="0"/>
              <a:t>Give</a:t>
            </a:r>
            <a:r>
              <a:rPr lang="en-CA" altLang="en-US" baseline="0" dirty="0" smtClean="0"/>
              <a:t> non-code examples for each of these.</a:t>
            </a:r>
          </a:p>
          <a:p>
            <a:pPr eaLnBrk="1" hangingPunct="1">
              <a:spcBef>
                <a:spcPct val="0"/>
              </a:spcBef>
            </a:pPr>
            <a:endParaRPr lang="en-CA" altLang="en-US" baseline="0" dirty="0" smtClean="0"/>
          </a:p>
          <a:p>
            <a:pPr eaLnBrk="1" hangingPunct="1">
              <a:spcBef>
                <a:spcPct val="0"/>
              </a:spcBef>
            </a:pPr>
            <a:r>
              <a:rPr lang="en-CA" altLang="en-US" baseline="0" dirty="0" smtClean="0"/>
              <a:t>FOR loop: I want to perform 25 push ups. Therefore, I complete the push-up motion for 25 iterations.</a:t>
            </a:r>
          </a:p>
          <a:p>
            <a:pPr eaLnBrk="1" hangingPunct="1">
              <a:spcBef>
                <a:spcPct val="0"/>
              </a:spcBef>
            </a:pPr>
            <a:r>
              <a:rPr lang="en-CA" altLang="en-US" baseline="0" dirty="0" smtClean="0"/>
              <a:t>WHILE loop: I want to perform push ups UNTIL I am too tired to perform any more. Therefore, I complete as many push up as it takes for my muscles to tire out.</a:t>
            </a:r>
          </a:p>
          <a:p>
            <a:pPr eaLnBrk="1" hangingPunct="1">
              <a:spcBef>
                <a:spcPct val="0"/>
              </a:spcBef>
            </a:pPr>
            <a:r>
              <a:rPr lang="en-CA" altLang="en-US" baseline="0" dirty="0" smtClean="0"/>
              <a:t>IF/THEN: If I want to get better at doing push ups, then I need to practice doing push ups.</a:t>
            </a:r>
          </a:p>
          <a:p>
            <a:pPr eaLnBrk="1" hangingPunct="1">
              <a:spcBef>
                <a:spcPct val="0"/>
              </a:spcBef>
            </a:pPr>
            <a:endParaRPr lang="en-CA" altLang="en-US" baseline="0" dirty="0" smtClean="0"/>
          </a:p>
          <a:p>
            <a:pPr eaLnBrk="1" hangingPunct="1">
              <a:spcBef>
                <a:spcPct val="0"/>
              </a:spcBef>
            </a:pPr>
            <a:r>
              <a:rPr lang="en-CA" altLang="en-US" baseline="0" dirty="0" smtClean="0"/>
              <a:t>FOR loop: I will work on homework for 3 hours tonight. Therefore, when 3 hours has expired, I will stop doing homework.</a:t>
            </a:r>
          </a:p>
          <a:p>
            <a:pPr eaLnBrk="1" hangingPunct="1">
              <a:spcBef>
                <a:spcPct val="0"/>
              </a:spcBef>
            </a:pPr>
            <a:r>
              <a:rPr lang="en-CA" altLang="en-US" baseline="0" dirty="0" smtClean="0"/>
              <a:t>WHILE loop: I will work on homework WHILE there is still homework left to do. Therefore, I will continue to work on homework until there is no more homework.</a:t>
            </a:r>
          </a:p>
          <a:p>
            <a:pPr eaLnBrk="1" hangingPunct="1">
              <a:spcBef>
                <a:spcPct val="0"/>
              </a:spcBef>
            </a:pPr>
            <a:r>
              <a:rPr lang="en-CA" altLang="en-US" baseline="0" dirty="0" smtClean="0"/>
              <a:t>IF/THEN: If my homework is due soon, then I should work on my homework.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B335E1-600E-4388-8201-EE713B819BC6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7654986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B335E1-600E-4388-8201-EE713B819BC6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765498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F475D97-7B5D-4D71-83A1-AC069FE1250E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52B2DF8-2D1B-47A8-8329-C74F2C2FD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75D97-7B5D-4D71-83A1-AC069FE1250E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B2DF8-2D1B-47A8-8329-C74F2C2FD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75D97-7B5D-4D71-83A1-AC069FE1250E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B2DF8-2D1B-47A8-8329-C74F2C2FD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75D97-7B5D-4D71-83A1-AC069FE1250E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B2DF8-2D1B-47A8-8329-C74F2C2FD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75D97-7B5D-4D71-83A1-AC069FE1250E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B2DF8-2D1B-47A8-8329-C74F2C2FD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75D97-7B5D-4D71-83A1-AC069FE1250E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B2DF8-2D1B-47A8-8329-C74F2C2FD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F475D97-7B5D-4D71-83A1-AC069FE1250E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52B2DF8-2D1B-47A8-8329-C74F2C2FD59F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F475D97-7B5D-4D71-83A1-AC069FE1250E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52B2DF8-2D1B-47A8-8329-C74F2C2FD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75D97-7B5D-4D71-83A1-AC069FE1250E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B2DF8-2D1B-47A8-8329-C74F2C2FD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75D97-7B5D-4D71-83A1-AC069FE1250E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B2DF8-2D1B-47A8-8329-C74F2C2FD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75D97-7B5D-4D71-83A1-AC069FE1250E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B2DF8-2D1B-47A8-8329-C74F2C2FD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F475D97-7B5D-4D71-83A1-AC069FE1250E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52B2DF8-2D1B-47A8-8329-C74F2C2FD5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confluence.rowan.edu/display/IRT/RowanCloud+and+Citrix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achengineering.org/view_activity.php?url=collection/cub_/activities/cub_detdrawings/cub_detdrawings_lesson01_activity1.x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achengineering.org/view_activity.php?url=collection/cub_/activities/cub_detdrawings/cub_detdrawings_lesson01_activity1.x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achengineering.org/view_activity.php?url=collection/cub_/activities/cub_detdrawings/cub_detdrawings_lesson01_activity1.x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MATLAB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Freshman Engineering Clinic II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5652538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confluence.rowan.edu/display/IRT/RowanCloud+and+Citrix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27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Course Reminders &amp; Deadlines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585" y="2209800"/>
            <a:ext cx="8588829" cy="4325112"/>
          </a:xfrm>
        </p:spPr>
        <p:txBody>
          <a:bodyPr>
            <a:normAutofit/>
          </a:bodyPr>
          <a:lstStyle/>
          <a:p>
            <a:r>
              <a:rPr lang="en-US" altLang="en-US" dirty="0"/>
              <a:t>Pathfinder </a:t>
            </a:r>
          </a:p>
          <a:p>
            <a:pPr lvl="1"/>
            <a:r>
              <a:rPr lang="en-US" altLang="en-US" sz="2400" dirty="0"/>
              <a:t>Before exercises on </a:t>
            </a:r>
            <a:r>
              <a:rPr lang="en-US" altLang="en-US" sz="2400" dirty="0" err="1" smtClean="0"/>
              <a:t>MatLab</a:t>
            </a:r>
            <a:r>
              <a:rPr lang="en-US" altLang="en-US" sz="2400" dirty="0" smtClean="0"/>
              <a:t> due </a:t>
            </a:r>
            <a:r>
              <a:rPr lang="en-US" altLang="en-US" sz="2400" dirty="0"/>
              <a:t>by 11:55 PM on Feb. </a:t>
            </a:r>
            <a:r>
              <a:rPr lang="en-US" altLang="en-US" sz="2400" dirty="0" smtClean="0"/>
              <a:t>19</a:t>
            </a:r>
            <a:r>
              <a:rPr lang="en-US" altLang="en-US" sz="2400" baseline="30000" dirty="0" smtClean="0"/>
              <a:t>th</a:t>
            </a:r>
            <a:endParaRPr lang="en-US" altLang="en-US" sz="2400" dirty="0"/>
          </a:p>
          <a:p>
            <a:r>
              <a:rPr lang="en-US" altLang="en-US" dirty="0"/>
              <a:t>3D Game Lab  </a:t>
            </a:r>
          </a:p>
          <a:p>
            <a:pPr lvl="1"/>
            <a:r>
              <a:rPr lang="en-US" altLang="en-US" sz="2400" dirty="0"/>
              <a:t>2nd  </a:t>
            </a:r>
            <a:r>
              <a:rPr lang="en-US" altLang="en-US" sz="2400" dirty="0"/>
              <a:t>deadline of </a:t>
            </a:r>
            <a:r>
              <a:rPr lang="en-US" altLang="en-US" sz="2400" dirty="0"/>
              <a:t>700 XP </a:t>
            </a:r>
            <a:r>
              <a:rPr lang="en-US" altLang="en-US" sz="2400" dirty="0"/>
              <a:t>midnight </a:t>
            </a:r>
            <a:r>
              <a:rPr lang="en-US" altLang="en-US" sz="2400" dirty="0"/>
              <a:t>March 5th  </a:t>
            </a:r>
            <a:endParaRPr lang="en-US" altLang="en-US" sz="2400" dirty="0"/>
          </a:p>
          <a:p>
            <a:pPr lvl="1"/>
            <a:r>
              <a:rPr lang="en-US" altLang="en-US" sz="2400" dirty="0" err="1"/>
              <a:t>GameLab</a:t>
            </a:r>
            <a:r>
              <a:rPr lang="en-US" altLang="en-US" sz="2400" dirty="0"/>
              <a:t> is 15% of your course grade </a:t>
            </a:r>
          </a:p>
          <a:p>
            <a:pPr lvl="2"/>
            <a:r>
              <a:rPr lang="en-US" altLang="en-US" sz="2000" dirty="0"/>
              <a:t>No activity on the platform </a:t>
            </a:r>
            <a:r>
              <a:rPr lang="en-US" altLang="en-US" sz="2000" u="sng" dirty="0"/>
              <a:t>= B or less </a:t>
            </a:r>
            <a:r>
              <a:rPr lang="en-US" altLang="en-US" sz="2000" dirty="0"/>
              <a:t>for your course grade</a:t>
            </a:r>
          </a:p>
          <a:p>
            <a:r>
              <a:rPr lang="en-US" altLang="en-US" dirty="0" smtClean="0"/>
              <a:t>Universal </a:t>
            </a:r>
            <a:r>
              <a:rPr lang="en-US" altLang="en-US" dirty="0"/>
              <a:t>Design Project</a:t>
            </a:r>
          </a:p>
          <a:p>
            <a:pPr lvl="1"/>
            <a:r>
              <a:rPr lang="en-US" altLang="en-US" sz="2400" dirty="0"/>
              <a:t>Memo Project Lab </a:t>
            </a:r>
            <a:r>
              <a:rPr lang="en-US" altLang="en-US" sz="2400" dirty="0" smtClean="0"/>
              <a:t>#3 </a:t>
            </a:r>
            <a:r>
              <a:rPr lang="en-US" altLang="en-US" sz="2400" dirty="0"/>
              <a:t>due by 5 PM on </a:t>
            </a:r>
            <a:r>
              <a:rPr lang="en-US" altLang="en-US" sz="2400" dirty="0" smtClean="0"/>
              <a:t>Feb.21</a:t>
            </a:r>
            <a:r>
              <a:rPr lang="en-US" altLang="en-US" sz="2400" baseline="30000" dirty="0" smtClean="0"/>
              <a:t>st</a:t>
            </a:r>
            <a:endParaRPr lang="en-US" altLang="en-US" sz="2400" dirty="0" smtClean="0"/>
          </a:p>
          <a:p>
            <a:pPr lvl="1"/>
            <a:r>
              <a:rPr lang="en-US" altLang="en-US" sz="2400" dirty="0" smtClean="0"/>
              <a:t>Final Report and YouTube video due by 5 pm on Feb 28</a:t>
            </a:r>
            <a:r>
              <a:rPr lang="en-US" altLang="en-US" sz="2400" baseline="30000" dirty="0" smtClean="0"/>
              <a:t>th</a:t>
            </a:r>
            <a:r>
              <a:rPr lang="en-US" altLang="en-US" sz="2400" dirty="0" smtClean="0"/>
              <a:t> </a:t>
            </a:r>
            <a:endParaRPr lang="en-US" alt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911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81000"/>
            <a:ext cx="7497763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Intro to MATLAB</a:t>
            </a:r>
            <a:r>
              <a:rPr lang="en-CA" baseline="30000" dirty="0" smtClean="0"/>
              <a:t>1</a:t>
            </a:r>
            <a:endParaRPr lang="en-CA" baseline="30000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1119" y="1371600"/>
            <a:ext cx="9142881" cy="5364051"/>
          </a:xfrm>
        </p:spPr>
        <p:txBody>
          <a:bodyPr>
            <a:normAutofit/>
          </a:bodyPr>
          <a:lstStyle/>
          <a:p>
            <a:r>
              <a:rPr lang="en-US" dirty="0" smtClean="0"/>
              <a:t>MATLAB stands for </a:t>
            </a:r>
            <a:r>
              <a:rPr lang="en-US" dirty="0" err="1" smtClean="0"/>
              <a:t>MATrix</a:t>
            </a:r>
            <a:r>
              <a:rPr lang="en-US" dirty="0" smtClean="0"/>
              <a:t> </a:t>
            </a:r>
            <a:r>
              <a:rPr lang="en-US" dirty="0" err="1" smtClean="0"/>
              <a:t>LABoratory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Computing software that provides:</a:t>
            </a:r>
          </a:p>
          <a:p>
            <a:pPr lvl="1"/>
            <a:r>
              <a:rPr lang="en-US" dirty="0" smtClean="0"/>
              <a:t>Ability to solve equations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lot figures</a:t>
            </a:r>
          </a:p>
          <a:p>
            <a:pPr lvl="1"/>
            <a:r>
              <a:rPr lang="en-US" dirty="0" smtClean="0"/>
              <a:t>Work with matrix functions</a:t>
            </a:r>
          </a:p>
          <a:p>
            <a:endParaRPr lang="en-US" dirty="0" smtClean="0"/>
          </a:p>
          <a:p>
            <a:r>
              <a:rPr lang="en-US" dirty="0" smtClean="0"/>
              <a:t>Has a powerful built in library of commands to make performing operations easier</a:t>
            </a:r>
          </a:p>
          <a:p>
            <a:pPr marL="109728" indent="0">
              <a:buNone/>
            </a:pPr>
            <a:endParaRPr lang="en-US" dirty="0" smtClean="0"/>
          </a:p>
          <a:p>
            <a:endParaRPr lang="en-US" sz="2800" dirty="0" smtClean="0"/>
          </a:p>
          <a:p>
            <a:endParaRPr lang="en-US" dirty="0"/>
          </a:p>
          <a:p>
            <a:endParaRPr lang="en-US" sz="2800" dirty="0" smtClean="0"/>
          </a:p>
          <a:p>
            <a:pPr marL="109728" indent="0">
              <a:buNone/>
            </a:pPr>
            <a:endParaRPr lang="en-US" sz="2800" dirty="0" smtClean="0"/>
          </a:p>
          <a:p>
            <a:pPr marL="109728" indent="0">
              <a:buNone/>
            </a:pPr>
            <a:endParaRPr lang="en-US" sz="2800" dirty="0"/>
          </a:p>
          <a:p>
            <a:pPr marL="595313" indent="-514350"/>
            <a:endParaRPr lang="en-US" altLang="en-US" sz="28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0" y="6400800"/>
            <a:ext cx="912297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hlinkClick r:id="rId3"/>
              </a:rPr>
              <a:t>1.</a:t>
            </a:r>
            <a:r>
              <a:rPr lang="en-US" sz="1200" dirty="0"/>
              <a:t> https://www.mccormick.northwestern.edu/documents/students/undergraduate/introduction-to-matlab.pdf  </a:t>
            </a:r>
          </a:p>
        </p:txBody>
      </p:sp>
    </p:spTree>
    <p:extLst>
      <p:ext uri="{BB962C8B-B14F-4D97-AF65-F5344CB8AC3E}">
        <p14:creationId xmlns:p14="http://schemas.microsoft.com/office/powerpoint/2010/main" val="1849083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81000"/>
            <a:ext cx="7497763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MATLAB Interface</a:t>
            </a:r>
            <a:r>
              <a:rPr lang="en-CA" baseline="30000" dirty="0" smtClean="0"/>
              <a:t>1</a:t>
            </a:r>
            <a:endParaRPr lang="en-CA" baseline="30000" dirty="0"/>
          </a:p>
        </p:txBody>
      </p:sp>
      <p:sp>
        <p:nvSpPr>
          <p:cNvPr id="6" name="Rectangle 5"/>
          <p:cNvSpPr/>
          <p:nvPr/>
        </p:nvSpPr>
        <p:spPr>
          <a:xfrm>
            <a:off x="0" y="6400800"/>
            <a:ext cx="912297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hlinkClick r:id="rId3"/>
              </a:rPr>
              <a:t>1.</a:t>
            </a:r>
            <a:r>
              <a:rPr lang="en-US" sz="1200" dirty="0"/>
              <a:t> https://scriptbucket.wordpress.com/tag/matlab-tutorials/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0"/>
            <a:ext cx="8522563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0148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81000"/>
            <a:ext cx="7497763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Basic Functions of MATLAB</a:t>
            </a:r>
            <a:r>
              <a:rPr lang="en-CA" baseline="30000" dirty="0" smtClean="0"/>
              <a:t>1</a:t>
            </a:r>
            <a:endParaRPr lang="en-CA" baseline="30000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1119" y="1371600"/>
            <a:ext cx="9142881" cy="536405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Creating Vectors/Matrices</a:t>
            </a:r>
          </a:p>
          <a:p>
            <a:pPr lvl="1"/>
            <a:r>
              <a:rPr lang="en-US" dirty="0" smtClean="0"/>
              <a:t>Vectors (only one row or column)</a:t>
            </a:r>
          </a:p>
          <a:p>
            <a:pPr lvl="2"/>
            <a:r>
              <a:rPr lang="en-US" dirty="0" smtClean="0"/>
              <a:t>&gt;&gt;x=[1,2,3,4,5,6]</a:t>
            </a:r>
          </a:p>
          <a:p>
            <a:pPr lvl="2"/>
            <a:r>
              <a:rPr lang="en-US" dirty="0" smtClean="0"/>
              <a:t>&gt;&gt;y=[3;-1;2;4;5;1]</a:t>
            </a:r>
          </a:p>
          <a:p>
            <a:pPr lvl="1"/>
            <a:r>
              <a:rPr lang="en-US" dirty="0" smtClean="0"/>
              <a:t>Matrix</a:t>
            </a:r>
          </a:p>
          <a:p>
            <a:pPr lvl="2"/>
            <a:r>
              <a:rPr lang="en-US" dirty="0" smtClean="0"/>
              <a:t>A = [1, 2, 3; 4, 5, 6]</a:t>
            </a:r>
          </a:p>
          <a:p>
            <a:pPr lvl="2"/>
            <a:r>
              <a:rPr lang="en-US" dirty="0" smtClean="0"/>
              <a:t>B = [7, 8, 9, 10; 0, 11, 34, 17; 25, 23, 100, 5]</a:t>
            </a:r>
          </a:p>
          <a:p>
            <a:r>
              <a:rPr lang="en-US" dirty="0" smtClean="0"/>
              <a:t>Matrix Manipulations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Review as necessary (all were covered in Pathfinder)</a:t>
            </a:r>
          </a:p>
          <a:p>
            <a:pPr lvl="2"/>
            <a:r>
              <a:rPr lang="en-US" dirty="0" smtClean="0"/>
              <a:t>Addition/Subtraction</a:t>
            </a:r>
          </a:p>
          <a:p>
            <a:pPr lvl="2"/>
            <a:r>
              <a:rPr lang="en-US" dirty="0" smtClean="0"/>
              <a:t>Multiplication/Division</a:t>
            </a:r>
          </a:p>
          <a:p>
            <a:pPr lvl="2"/>
            <a:r>
              <a:rPr lang="en-US" dirty="0" smtClean="0"/>
              <a:t>Matrix-Constant</a:t>
            </a:r>
          </a:p>
          <a:p>
            <a:pPr lvl="2"/>
            <a:r>
              <a:rPr lang="en-US" dirty="0" smtClean="0"/>
              <a:t>Element-wise Operations</a:t>
            </a:r>
          </a:p>
          <a:p>
            <a:pPr lvl="2"/>
            <a:r>
              <a:rPr lang="en-US" dirty="0" smtClean="0"/>
              <a:t>Indexing and the Colon Operator</a:t>
            </a:r>
          </a:p>
          <a:p>
            <a:pPr marL="109728" indent="0">
              <a:buNone/>
            </a:pPr>
            <a:endParaRPr lang="en-US" dirty="0" smtClean="0"/>
          </a:p>
          <a:p>
            <a:endParaRPr lang="en-US" sz="2800" dirty="0" smtClean="0"/>
          </a:p>
          <a:p>
            <a:endParaRPr lang="en-US" dirty="0"/>
          </a:p>
          <a:p>
            <a:endParaRPr lang="en-US" sz="2800" dirty="0" smtClean="0"/>
          </a:p>
          <a:p>
            <a:pPr marL="109728" indent="0">
              <a:buNone/>
            </a:pPr>
            <a:endParaRPr lang="en-US" sz="2800" dirty="0" smtClean="0"/>
          </a:p>
          <a:p>
            <a:pPr marL="109728" indent="0">
              <a:buNone/>
            </a:pPr>
            <a:endParaRPr lang="en-US" sz="2800" dirty="0"/>
          </a:p>
          <a:p>
            <a:pPr marL="595313" indent="-514350"/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633308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81000"/>
            <a:ext cx="7497763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Basic Functions of MATLAB</a:t>
            </a:r>
            <a:r>
              <a:rPr lang="en-CA" baseline="30000" dirty="0" smtClean="0"/>
              <a:t>1</a:t>
            </a:r>
            <a:endParaRPr lang="en-CA" baseline="30000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1119" y="1371600"/>
            <a:ext cx="9142881" cy="5364051"/>
          </a:xfrm>
        </p:spPr>
        <p:txBody>
          <a:bodyPr>
            <a:normAutofit/>
          </a:bodyPr>
          <a:lstStyle/>
          <a:p>
            <a:r>
              <a:rPr lang="en-US" dirty="0" smtClean="0"/>
              <a:t>Creating plots</a:t>
            </a:r>
          </a:p>
          <a:p>
            <a:pPr lvl="1"/>
            <a:r>
              <a:rPr lang="en-US" dirty="0" smtClean="0"/>
              <a:t>&gt;&gt;x=[1,2,3,4,5,6]</a:t>
            </a:r>
          </a:p>
          <a:p>
            <a:pPr lvl="1"/>
            <a:r>
              <a:rPr lang="en-US" dirty="0" smtClean="0"/>
              <a:t>&gt;&gt;y=[3,-1,2,4,5,1]</a:t>
            </a:r>
          </a:p>
          <a:p>
            <a:pPr lvl="1"/>
            <a:r>
              <a:rPr lang="en-US" dirty="0" smtClean="0"/>
              <a:t>&gt;&gt;plot(</a:t>
            </a:r>
            <a:r>
              <a:rPr lang="en-US" dirty="0" err="1" smtClean="0"/>
              <a:t>x,y</a:t>
            </a:r>
            <a:r>
              <a:rPr lang="en-US" dirty="0" smtClean="0"/>
              <a:t>)</a:t>
            </a:r>
          </a:p>
          <a:p>
            <a:pPr marL="109728" indent="0">
              <a:buNone/>
            </a:pPr>
            <a:endParaRPr lang="en-US" dirty="0" smtClean="0"/>
          </a:p>
          <a:p>
            <a:endParaRPr lang="en-US" sz="2800" dirty="0" smtClean="0"/>
          </a:p>
          <a:p>
            <a:endParaRPr lang="en-US" dirty="0"/>
          </a:p>
          <a:p>
            <a:r>
              <a:rPr lang="en-US" dirty="0"/>
              <a:t>P</a:t>
            </a:r>
            <a:r>
              <a:rPr lang="en-US" sz="2800" dirty="0" smtClean="0"/>
              <a:t>lotting example - </a:t>
            </a:r>
            <a:r>
              <a:rPr lang="en-US" dirty="0"/>
              <a:t>plot the sin function from 0 to 2π </a:t>
            </a:r>
            <a:endParaRPr lang="en-US" sz="2800" dirty="0" smtClean="0"/>
          </a:p>
          <a:p>
            <a:pPr marL="109728" indent="0">
              <a:buNone/>
            </a:pPr>
            <a:endParaRPr lang="en-US" sz="2800" dirty="0" smtClean="0"/>
          </a:p>
          <a:p>
            <a:pPr marL="109728" indent="0">
              <a:buNone/>
            </a:pPr>
            <a:endParaRPr lang="en-US" sz="2800" dirty="0"/>
          </a:p>
          <a:p>
            <a:pPr marL="595313" indent="-514350"/>
            <a:endParaRPr lang="en-US" altLang="en-US" sz="28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0" y="6400800"/>
            <a:ext cx="912297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hlinkClick r:id="rId3"/>
              </a:rPr>
              <a:t>1.</a:t>
            </a:r>
            <a:r>
              <a:rPr lang="en-US" sz="1200" dirty="0"/>
              <a:t> https://www.mccormick.northwestern.edu/documents/students/undergraduate/introduction-to-matlab.pdf 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71" r="18671" b="58084"/>
          <a:stretch/>
        </p:blipFill>
        <p:spPr>
          <a:xfrm>
            <a:off x="4419600" y="1275558"/>
            <a:ext cx="2895600" cy="2686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704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81000"/>
            <a:ext cx="7497763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Basic Programming in MATLAB</a:t>
            </a:r>
            <a:r>
              <a:rPr lang="en-CA" baseline="30000" dirty="0" smtClean="0"/>
              <a:t>1</a:t>
            </a:r>
            <a:endParaRPr lang="en-CA" baseline="30000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1119" y="1371600"/>
            <a:ext cx="9142881" cy="5364051"/>
          </a:xfrm>
        </p:spPr>
        <p:txBody>
          <a:bodyPr>
            <a:normAutofit/>
          </a:bodyPr>
          <a:lstStyle/>
          <a:p>
            <a:r>
              <a:rPr lang="en-US" dirty="0"/>
              <a:t>L</a:t>
            </a:r>
            <a:r>
              <a:rPr lang="en-US" dirty="0" smtClean="0"/>
              <a:t>oops:</a:t>
            </a:r>
            <a:endParaRPr lang="en-US" dirty="0"/>
          </a:p>
          <a:p>
            <a:pPr lvl="1"/>
            <a:r>
              <a:rPr lang="en-US" dirty="0" smtClean="0"/>
              <a:t>For </a:t>
            </a:r>
            <a:r>
              <a:rPr lang="mr-IN" dirty="0" smtClean="0"/>
              <a:t>–</a:t>
            </a:r>
            <a:r>
              <a:rPr lang="en-US" dirty="0" smtClean="0"/>
              <a:t> causes an operation (or a segment of code) to run </a:t>
            </a:r>
            <a:r>
              <a:rPr lang="en-US" i="1" dirty="0" smtClean="0"/>
              <a:t>FOR </a:t>
            </a:r>
            <a:r>
              <a:rPr lang="en-US" dirty="0" smtClean="0"/>
              <a:t>a specific number of iterations </a:t>
            </a:r>
          </a:p>
          <a:p>
            <a:pPr lvl="1"/>
            <a:r>
              <a:rPr lang="en-US" dirty="0" smtClean="0"/>
              <a:t>While </a:t>
            </a:r>
            <a:r>
              <a:rPr lang="mr-IN" dirty="0" smtClean="0"/>
              <a:t>–</a:t>
            </a:r>
            <a:r>
              <a:rPr lang="en-US" dirty="0" smtClean="0"/>
              <a:t> causes an operation (or a segment of code) to run </a:t>
            </a:r>
            <a:r>
              <a:rPr lang="en-US" i="1" dirty="0" smtClean="0"/>
              <a:t>WHILE </a:t>
            </a:r>
            <a:r>
              <a:rPr lang="en-US" dirty="0" smtClean="0"/>
              <a:t>or </a:t>
            </a:r>
            <a:r>
              <a:rPr lang="en-US" i="1" dirty="0" smtClean="0"/>
              <a:t>UNTIL </a:t>
            </a:r>
            <a:r>
              <a:rPr lang="en-US" dirty="0" smtClean="0"/>
              <a:t>a specific condition is unmet/met</a:t>
            </a:r>
          </a:p>
          <a:p>
            <a:endParaRPr lang="en-US" dirty="0" smtClean="0"/>
          </a:p>
          <a:p>
            <a:r>
              <a:rPr lang="en-US" dirty="0" smtClean="0"/>
              <a:t>Conditionals</a:t>
            </a:r>
          </a:p>
          <a:p>
            <a:pPr lvl="1"/>
            <a:r>
              <a:rPr lang="en-US" dirty="0" smtClean="0"/>
              <a:t>If/Then statements </a:t>
            </a:r>
            <a:r>
              <a:rPr lang="mr-IN" dirty="0" smtClean="0"/>
              <a:t>–</a:t>
            </a:r>
            <a:r>
              <a:rPr lang="en-US" dirty="0" smtClean="0"/>
              <a:t> causes MATLAB to check a condition (IF) and based on the status of that condition, perform it’s next action (THEN)</a:t>
            </a:r>
          </a:p>
          <a:p>
            <a:pPr lvl="1"/>
            <a:endParaRPr lang="en-US" dirty="0" smtClean="0"/>
          </a:p>
          <a:p>
            <a:endParaRPr lang="en-US" sz="2800" dirty="0" smtClean="0"/>
          </a:p>
          <a:p>
            <a:endParaRPr lang="en-US" dirty="0"/>
          </a:p>
          <a:p>
            <a:endParaRPr lang="en-US" sz="2800" dirty="0" smtClean="0"/>
          </a:p>
          <a:p>
            <a:pPr marL="109728" indent="0">
              <a:buNone/>
            </a:pPr>
            <a:endParaRPr lang="en-US" sz="2800" dirty="0" smtClean="0"/>
          </a:p>
          <a:p>
            <a:pPr marL="109728" indent="0">
              <a:buNone/>
            </a:pPr>
            <a:endParaRPr lang="en-US" sz="2800" dirty="0"/>
          </a:p>
          <a:p>
            <a:pPr marL="595313" indent="-514350"/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170181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81000"/>
            <a:ext cx="7497763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Try your hand at MATLAB</a:t>
            </a:r>
            <a:endParaRPr lang="en-CA" baseline="30000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1119" y="1371600"/>
            <a:ext cx="9142881" cy="536405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en-US" dirty="0" smtClean="0"/>
          </a:p>
          <a:p>
            <a:endParaRPr lang="en-US" sz="2800" dirty="0" smtClean="0"/>
          </a:p>
          <a:p>
            <a:r>
              <a:rPr lang="en-US" dirty="0" smtClean="0"/>
              <a:t>Don’t forget about MATLAB’s “help” and doing a quick Google search if </a:t>
            </a:r>
            <a:r>
              <a:rPr lang="en-US" smtClean="0"/>
              <a:t>you’re stuck</a:t>
            </a:r>
            <a:endParaRPr lang="en-US" dirty="0"/>
          </a:p>
          <a:p>
            <a:endParaRPr lang="en-US" dirty="0"/>
          </a:p>
          <a:p>
            <a:endParaRPr lang="en-US" sz="2800" dirty="0" smtClean="0"/>
          </a:p>
          <a:p>
            <a:pPr marL="109728" indent="0">
              <a:buNone/>
            </a:pPr>
            <a:endParaRPr lang="en-US" sz="2800" dirty="0" smtClean="0"/>
          </a:p>
          <a:p>
            <a:pPr marL="109728" indent="0">
              <a:buNone/>
            </a:pPr>
            <a:endParaRPr lang="en-US" sz="2800" dirty="0"/>
          </a:p>
          <a:p>
            <a:pPr marL="595313" indent="-514350"/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223597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1012</TotalTime>
  <Words>627</Words>
  <Application>Microsoft Office PowerPoint</Application>
  <PresentationFormat>On-screen Show (4:3)</PresentationFormat>
  <Paragraphs>101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Georgia</vt:lpstr>
      <vt:lpstr>Mangal</vt:lpstr>
      <vt:lpstr>Trebuchet MS</vt:lpstr>
      <vt:lpstr>Wingdings 2</vt:lpstr>
      <vt:lpstr>Urban</vt:lpstr>
      <vt:lpstr>MATLAB</vt:lpstr>
      <vt:lpstr>Course Reminders &amp; Deadlines</vt:lpstr>
      <vt:lpstr>Intro to MATLAB1</vt:lpstr>
      <vt:lpstr>MATLAB Interface1</vt:lpstr>
      <vt:lpstr>Basic Functions of MATLAB1</vt:lpstr>
      <vt:lpstr>Basic Functions of MATLAB1</vt:lpstr>
      <vt:lpstr>Basic Programming in MATLAB1</vt:lpstr>
      <vt:lpstr>Try your hand at MATLAB</vt:lpstr>
    </vt:vector>
  </TitlesOfParts>
  <Company>Rowan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NSSAdmin</dc:creator>
  <cp:lastModifiedBy>Margaret E Hunter</cp:lastModifiedBy>
  <cp:revision>78</cp:revision>
  <cp:lastPrinted>2018-01-11T16:12:42Z</cp:lastPrinted>
  <dcterms:created xsi:type="dcterms:W3CDTF">2016-01-31T00:36:30Z</dcterms:created>
  <dcterms:modified xsi:type="dcterms:W3CDTF">2018-02-18T20:24:31Z</dcterms:modified>
</cp:coreProperties>
</file>