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3" r:id="rId3"/>
    <p:sldId id="330" r:id="rId4"/>
    <p:sldId id="326" r:id="rId5"/>
    <p:sldId id="324" r:id="rId6"/>
    <p:sldId id="325" r:id="rId7"/>
    <p:sldId id="310" r:id="rId8"/>
    <p:sldId id="311" r:id="rId9"/>
    <p:sldId id="312" r:id="rId10"/>
    <p:sldId id="313" r:id="rId11"/>
    <p:sldId id="314" r:id="rId12"/>
    <p:sldId id="327" r:id="rId13"/>
    <p:sldId id="315" r:id="rId14"/>
    <p:sldId id="286" r:id="rId15"/>
    <p:sldId id="300" r:id="rId16"/>
    <p:sldId id="296" r:id="rId17"/>
    <p:sldId id="316" r:id="rId18"/>
    <p:sldId id="317" r:id="rId19"/>
    <p:sldId id="318" r:id="rId20"/>
    <p:sldId id="297" r:id="rId21"/>
    <p:sldId id="328" r:id="rId22"/>
    <p:sldId id="329" r:id="rId23"/>
    <p:sldId id="319" r:id="rId24"/>
    <p:sldId id="320" r:id="rId25"/>
    <p:sldId id="321" r:id="rId26"/>
    <p:sldId id="322" r:id="rId27"/>
    <p:sldId id="292" r:id="rId28"/>
    <p:sldId id="293" r:id="rId29"/>
    <p:sldId id="301" r:id="rId30"/>
    <p:sldId id="331" r:id="rId31"/>
    <p:sldId id="332" r:id="rId32"/>
    <p:sldId id="303" r:id="rId33"/>
    <p:sldId id="295" r:id="rId3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CC3300"/>
    <a:srgbClr val="0000FF"/>
    <a:srgbClr val="003399"/>
    <a:srgbClr val="009900"/>
    <a:srgbClr val="9933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1005" autoAdjust="0"/>
  </p:normalViewPr>
  <p:slideViewPr>
    <p:cSldViewPr snapToGrid="0">
      <p:cViewPr varScale="1">
        <p:scale>
          <a:sx n="84" d="100"/>
          <a:sy n="84" d="100"/>
        </p:scale>
        <p:origin x="76" y="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5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t" anchorCtr="0" compatLnSpc="1">
            <a:prstTxWarp prst="textNoShape">
              <a:avLst/>
            </a:prstTxWarp>
          </a:bodyPr>
          <a:lstStyle>
            <a:lvl1pPr defTabSz="941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556" y="0"/>
            <a:ext cx="3076920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t" anchorCtr="0" compatLnSpc="1">
            <a:prstTxWarp prst="textNoShape">
              <a:avLst/>
            </a:prstTxWarp>
          </a:bodyPr>
          <a:lstStyle>
            <a:lvl1pPr algn="r" defTabSz="941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732"/>
            <a:ext cx="307855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b" anchorCtr="0" compatLnSpc="1">
            <a:prstTxWarp prst="textNoShape">
              <a:avLst/>
            </a:prstTxWarp>
          </a:bodyPr>
          <a:lstStyle>
            <a:lvl1pPr defTabSz="941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556" y="8918732"/>
            <a:ext cx="3076920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b" anchorCtr="0" compatLnSpc="1">
            <a:prstTxWarp prst="textNoShape">
              <a:avLst/>
            </a:prstTxWarp>
          </a:bodyPr>
          <a:lstStyle>
            <a:lvl1pPr algn="r" defTabSz="941757">
              <a:defRPr sz="1200"/>
            </a:lvl1pPr>
          </a:lstStyle>
          <a:p>
            <a:fld id="{3499C554-C4E4-4CAD-A1C7-59E92477BF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5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t" anchorCtr="0" compatLnSpc="1">
            <a:prstTxWarp prst="textNoShape">
              <a:avLst/>
            </a:prstTxWarp>
          </a:bodyPr>
          <a:lstStyle>
            <a:lvl1pPr defTabSz="941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556" y="0"/>
            <a:ext cx="3076920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t" anchorCtr="0" compatLnSpc="1">
            <a:prstTxWarp prst="textNoShape">
              <a:avLst/>
            </a:prstTxWarp>
          </a:bodyPr>
          <a:lstStyle>
            <a:lvl1pPr algn="r" defTabSz="941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4237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732"/>
            <a:ext cx="307855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b" anchorCtr="0" compatLnSpc="1">
            <a:prstTxWarp prst="textNoShape">
              <a:avLst/>
            </a:prstTxWarp>
          </a:bodyPr>
          <a:lstStyle>
            <a:lvl1pPr defTabSz="941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556" y="8918732"/>
            <a:ext cx="3076920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b" anchorCtr="0" compatLnSpc="1">
            <a:prstTxWarp prst="textNoShape">
              <a:avLst/>
            </a:prstTxWarp>
          </a:bodyPr>
          <a:lstStyle>
            <a:lvl1pPr algn="r" defTabSz="941757">
              <a:defRPr sz="1200"/>
            </a:lvl1pPr>
          </a:lstStyle>
          <a:p>
            <a:fld id="{B3A0C1E3-3F06-4BB9-8100-2B30E9E331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60167"/>
            <a:ext cx="5208482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0" tIns="47115" rIns="94230" bIns="47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BE0693-DEC6-43E9-ACB8-44C10C5581C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9FDE24-BFE7-499C-B20C-14093740803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359E1F-40A2-4A1F-9F7A-6E1266ACCE2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3100DF-08BF-4EB4-855A-243F766E49B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526C70-FB38-4207-8F0C-8BEDE6AD6FC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F7D274-6FA2-4F1F-8CF9-8573F604CDA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8F20AB-7A15-4C15-8826-781D2D54C56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1AFDE-54AD-4211-8CF2-0BBE153AF77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20D605-7926-4B4B-9F99-37CA0BC0CAC6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6CD64E-0CA1-43C6-8E67-F63A9763D8E6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8BB3F2-EB60-4942-ADD5-6054E14F0FE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C5FE24-5017-42E7-B3BB-8C216F7ECFF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983E62-D963-4E76-B7F7-A09962F012A5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3AAAC8-2D02-42CC-A973-AFC9190F97A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A8333C-57D2-46C9-8B9D-090677D48C10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A15E04-3FF0-4342-B6B2-A5A15EE9FCF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DC7D90-F586-4304-A819-2D438DB18D5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4D3F0C-A611-4C0C-ACC7-3DB89B0FC18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9CCAFE-D253-4DB3-88F1-EFF86D080C32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C5FE24-5017-42E7-B3BB-8C216F7ECFF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2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C5FE24-5017-42E7-B3BB-8C216F7ECFF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96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CE1CB-C089-4425-9257-6B9BEC7C932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B94BEF-B664-4ABE-9525-B167FA32C90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E7D793-6196-42B6-88D0-C1890F04F62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EE4DE8-D7F5-4A1F-AD3F-8B4C2E6E2F9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A142D6-D629-4E28-81CE-D1C0F5DE8F9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E483B-AF33-4109-A9F2-5F31385E7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3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16873-7472-48B0-8984-1257E8EF4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16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97B81-CD1D-4AB4-993E-5C24933F1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06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32FAB-C826-4D19-AF37-AA1B5C4F2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44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826FF-3D60-4BF7-A952-8DB83E2DD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29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481CB-7ECD-4B86-AD5E-D9BC37BF5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3B11F-9F0D-455E-BD0A-430E328B8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7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D8270-DDB1-43E5-A119-F4E6F045C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8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52239-A38F-4BF9-B230-C9526C6FF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9C92D-C4EF-4AD4-ACD5-D9ADB9BC1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22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79AE5-50C3-45D2-ACC6-372562EF7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07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F9059D-9910-4B01-AADF-53AA1E92FD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96863" y="296863"/>
            <a:ext cx="8550275" cy="6286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288088" y="0"/>
            <a:ext cx="2711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</a:rPr>
              <a:t>S. Mandayam/ DIP/ECE Dept./Rowan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msung.com/" TargetMode="External"/><Relationship Id="rId5" Type="http://schemas.openxmlformats.org/officeDocument/2006/relationships/hyperlink" Target="http://www.apple.com/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bmw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ring.com/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hyperlink" Target="https://vimeo.com/372265771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science.nasa.gov/missions/rang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hubblesit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422275"/>
            <a:ext cx="7772400" cy="2462213"/>
          </a:xfrm>
        </p:spPr>
        <p:txBody>
          <a:bodyPr/>
          <a:lstStyle/>
          <a:p>
            <a:pPr>
              <a:defRPr/>
            </a:pPr>
            <a:r>
              <a:rPr lang="en-US" dirty="0"/>
              <a:t>Digital Image Processing</a:t>
            </a:r>
            <a:br>
              <a:rPr lang="en-US" dirty="0"/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ECE.09.452/ECE.09.552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2088" y="4257675"/>
            <a:ext cx="6400800" cy="1752600"/>
          </a:xfrm>
        </p:spPr>
        <p:txBody>
          <a:bodyPr/>
          <a:lstStyle/>
          <a:p>
            <a:r>
              <a:rPr lang="en-US" altLang="en-US" dirty="0"/>
              <a:t>Dr. Shreekanth </a:t>
            </a:r>
            <a:r>
              <a:rPr lang="en-US" altLang="en-US" dirty="0" err="1"/>
              <a:t>Mandayam</a:t>
            </a:r>
            <a:endParaRPr lang="en-US" altLang="en-US" dirty="0"/>
          </a:p>
          <a:p>
            <a:r>
              <a:rPr lang="en-US" altLang="en-US" sz="2000" dirty="0"/>
              <a:t>Electrical &amp; Computer Engineering</a:t>
            </a:r>
          </a:p>
          <a:p>
            <a:r>
              <a:rPr lang="en-US" altLang="en-US" sz="2000" dirty="0"/>
              <a:t>Rowan University</a:t>
            </a:r>
          </a:p>
          <a:p>
            <a:endParaRPr lang="en-US" alt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49135" y="260330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Digital Image Fundamentals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04" y="596767"/>
            <a:ext cx="6159305" cy="527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2" y="781264"/>
            <a:ext cx="8167955" cy="493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92" y="422019"/>
            <a:ext cx="40386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3" y="747720"/>
            <a:ext cx="1361647" cy="53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0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Biometrics</a:t>
            </a:r>
          </a:p>
        </p:txBody>
      </p:sp>
      <p:sp>
        <p:nvSpPr>
          <p:cNvPr id="13315" name="Rectangle 1027"/>
          <p:cNvSpPr>
            <a:spLocks noChangeArrowheads="1"/>
          </p:cNvSpPr>
          <p:nvPr/>
        </p:nvSpPr>
        <p:spPr bwMode="auto">
          <a:xfrm>
            <a:off x="282575" y="183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316" name="Picture 1028" descr="iris_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37" y="1594297"/>
            <a:ext cx="4827570" cy="420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US"/>
              <a:t>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16605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What is an image?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Mathematical representation of monochromatic images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What is a digital image?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Digital image processing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Fundamental steps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Why do we need this?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Course logistics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Self-Assessment Test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Sampling &amp; Quantization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Pre-Lab 1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Images</a:t>
            </a:r>
          </a:p>
        </p:txBody>
      </p:sp>
      <p:grpSp>
        <p:nvGrpSpPr>
          <p:cNvPr id="15363" name="Group 13"/>
          <p:cNvGrpSpPr>
            <a:grpSpLocks/>
          </p:cNvGrpSpPr>
          <p:nvPr/>
        </p:nvGrpSpPr>
        <p:grpSpPr bwMode="auto">
          <a:xfrm>
            <a:off x="504825" y="2085975"/>
            <a:ext cx="3562350" cy="2571750"/>
            <a:chOff x="750" y="1269"/>
            <a:chExt cx="2244" cy="1620"/>
          </a:xfrm>
        </p:grpSpPr>
        <p:pic>
          <p:nvPicPr>
            <p:cNvPr id="1537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9" t="30357" r="14197" b="9644"/>
            <a:stretch>
              <a:fillRect/>
            </a:stretch>
          </p:blipFill>
          <p:spPr bwMode="auto">
            <a:xfrm>
              <a:off x="750" y="1269"/>
              <a:ext cx="2244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Line 8"/>
            <p:cNvSpPr>
              <a:spLocks noChangeShapeType="1"/>
            </p:cNvSpPr>
            <p:nvPr/>
          </p:nvSpPr>
          <p:spPr bwMode="auto">
            <a:xfrm flipH="1" flipV="1">
              <a:off x="1197" y="2538"/>
              <a:ext cx="549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9"/>
            <p:cNvSpPr>
              <a:spLocks noChangeShapeType="1"/>
            </p:cNvSpPr>
            <p:nvPr/>
          </p:nvSpPr>
          <p:spPr bwMode="auto">
            <a:xfrm flipV="1">
              <a:off x="1764" y="2574"/>
              <a:ext cx="576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10"/>
            <p:cNvSpPr txBox="1">
              <a:spLocks noChangeArrowheads="1"/>
            </p:cNvSpPr>
            <p:nvPr/>
          </p:nvSpPr>
          <p:spPr bwMode="auto">
            <a:xfrm>
              <a:off x="2300" y="254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5376" name="Text Box 11"/>
            <p:cNvSpPr txBox="1">
              <a:spLocks noChangeArrowheads="1"/>
            </p:cNvSpPr>
            <p:nvPr/>
          </p:nvSpPr>
          <p:spPr bwMode="auto">
            <a:xfrm>
              <a:off x="1031" y="24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15377" name="Text Box 12"/>
            <p:cNvSpPr txBox="1">
              <a:spLocks noChangeArrowheads="1"/>
            </p:cNvSpPr>
            <p:nvPr/>
          </p:nvSpPr>
          <p:spPr bwMode="auto">
            <a:xfrm>
              <a:off x="1562" y="1631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f(x, y)</a:t>
              </a:r>
            </a:p>
          </p:txBody>
        </p:sp>
      </p:grpSp>
      <p:grpSp>
        <p:nvGrpSpPr>
          <p:cNvPr id="15364" name="Group 19"/>
          <p:cNvGrpSpPr>
            <a:grpSpLocks/>
          </p:cNvGrpSpPr>
          <p:nvPr/>
        </p:nvGrpSpPr>
        <p:grpSpPr bwMode="auto">
          <a:xfrm>
            <a:off x="5494338" y="1603375"/>
            <a:ext cx="3087687" cy="2925763"/>
            <a:chOff x="3299" y="875"/>
            <a:chExt cx="1945" cy="1843"/>
          </a:xfrm>
        </p:grpSpPr>
        <p:pic>
          <p:nvPicPr>
            <p:cNvPr id="1536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1" t="5714" r="16072" b="9644"/>
            <a:stretch>
              <a:fillRect/>
            </a:stretch>
          </p:blipFill>
          <p:spPr bwMode="auto">
            <a:xfrm>
              <a:off x="3690" y="1179"/>
              <a:ext cx="1554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Line 15"/>
            <p:cNvSpPr>
              <a:spLocks noChangeShapeType="1"/>
            </p:cNvSpPr>
            <p:nvPr/>
          </p:nvSpPr>
          <p:spPr bwMode="auto">
            <a:xfrm>
              <a:off x="3591" y="1134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6"/>
            <p:cNvSpPr>
              <a:spLocks noChangeShapeType="1"/>
            </p:cNvSpPr>
            <p:nvPr/>
          </p:nvSpPr>
          <p:spPr bwMode="auto">
            <a:xfrm>
              <a:off x="3627" y="1107"/>
              <a:ext cx="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Text Box 17"/>
            <p:cNvSpPr txBox="1">
              <a:spLocks noChangeArrowheads="1"/>
            </p:cNvSpPr>
            <p:nvPr/>
          </p:nvSpPr>
          <p:spPr bwMode="auto">
            <a:xfrm>
              <a:off x="3299" y="1685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row</a:t>
              </a:r>
            </a:p>
          </p:txBody>
        </p:sp>
        <p:sp>
          <p:nvSpPr>
            <p:cNvPr id="15371" name="Text Box 18"/>
            <p:cNvSpPr txBox="1">
              <a:spLocks noChangeArrowheads="1"/>
            </p:cNvSpPr>
            <p:nvPr/>
          </p:nvSpPr>
          <p:spPr bwMode="auto">
            <a:xfrm>
              <a:off x="4262" y="875"/>
              <a:ext cx="6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column</a:t>
              </a:r>
            </a:p>
          </p:txBody>
        </p:sp>
      </p:grpSp>
      <p:sp>
        <p:nvSpPr>
          <p:cNvPr id="15365" name="Line 20"/>
          <p:cNvSpPr>
            <a:spLocks noChangeShapeType="1"/>
          </p:cNvSpPr>
          <p:nvPr/>
        </p:nvSpPr>
        <p:spPr bwMode="auto">
          <a:xfrm>
            <a:off x="4214813" y="2900363"/>
            <a:ext cx="12573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21"/>
          <p:cNvSpPr txBox="1">
            <a:spLocks noChangeArrowheads="1"/>
          </p:cNvSpPr>
          <p:nvPr/>
        </p:nvSpPr>
        <p:spPr bwMode="auto">
          <a:xfrm>
            <a:off x="4237038" y="2360613"/>
            <a:ext cx="1282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Sample</a:t>
            </a:r>
          </a:p>
          <a:p>
            <a:endParaRPr lang="en-US" altLang="en-US"/>
          </a:p>
          <a:p>
            <a:r>
              <a:rPr lang="en-US" altLang="en-US"/>
              <a:t>Quantize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85775"/>
            <a:ext cx="7772400" cy="795338"/>
          </a:xfrm>
        </p:spPr>
        <p:txBody>
          <a:bodyPr/>
          <a:lstStyle/>
          <a:p>
            <a:pPr>
              <a:defRPr/>
            </a:pPr>
            <a:r>
              <a:rPr lang="en-US"/>
              <a:t>Digital Image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1100" y="2425700"/>
          <a:ext cx="18923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1892160" imgH="1688760" progId="Equation.3">
                  <p:embed/>
                </p:oleObj>
              </mc:Choice>
              <mc:Fallback>
                <p:oleObj name="Equation" r:id="rId4" imgW="1892160" imgH="1688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425700"/>
                        <a:ext cx="18923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238375"/>
            <a:ext cx="21431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835400" y="3179763"/>
            <a:ext cx="9271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294313" y="2189163"/>
            <a:ext cx="0" cy="71755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941888" y="210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799138" y="1665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5395913" y="2144713"/>
            <a:ext cx="976312" cy="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700963" y="23685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Gray</a:t>
            </a:r>
          </a:p>
          <a:p>
            <a:r>
              <a:rPr lang="en-US" altLang="en-US">
                <a:latin typeface="Arial" panose="020B0604020202020204" pitchFamily="34" charset="0"/>
              </a:rPr>
              <a:t>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027238" y="3135313"/>
            <a:ext cx="8604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f(x,y)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Color Images</a:t>
            </a:r>
          </a:p>
        </p:txBody>
      </p:sp>
      <p:grpSp>
        <p:nvGrpSpPr>
          <p:cNvPr id="16387" name="Group 1027"/>
          <p:cNvGrpSpPr>
            <a:grpSpLocks/>
          </p:cNvGrpSpPr>
          <p:nvPr/>
        </p:nvGrpSpPr>
        <p:grpSpPr bwMode="auto">
          <a:xfrm>
            <a:off x="2579688" y="2017713"/>
            <a:ext cx="3611562" cy="3336925"/>
            <a:chOff x="1728" y="1392"/>
            <a:chExt cx="2275" cy="2102"/>
          </a:xfrm>
        </p:grpSpPr>
        <p:pic>
          <p:nvPicPr>
            <p:cNvPr id="16389" name="Picture 1028" descr="Color mixing for additive primary colo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92"/>
              <a:ext cx="2275" cy="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 Box 1029"/>
            <p:cNvSpPr txBox="1">
              <a:spLocks noChangeArrowheads="1"/>
            </p:cNvSpPr>
            <p:nvPr/>
          </p:nvSpPr>
          <p:spPr bwMode="auto">
            <a:xfrm>
              <a:off x="2102" y="189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6391" name="Text Box 1030"/>
            <p:cNvSpPr txBox="1">
              <a:spLocks noChangeArrowheads="1"/>
            </p:cNvSpPr>
            <p:nvPr/>
          </p:nvSpPr>
          <p:spPr bwMode="auto">
            <a:xfrm>
              <a:off x="3360" y="187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6392" name="Text Box 1031"/>
            <p:cNvSpPr txBox="1">
              <a:spLocks noChangeArrowheads="1"/>
            </p:cNvSpPr>
            <p:nvPr/>
          </p:nvSpPr>
          <p:spPr bwMode="auto">
            <a:xfrm>
              <a:off x="2736" y="2880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6393" name="Text Box 1032"/>
            <p:cNvSpPr txBox="1">
              <a:spLocks noChangeArrowheads="1"/>
            </p:cNvSpPr>
            <p:nvPr/>
          </p:nvSpPr>
          <p:spPr bwMode="auto">
            <a:xfrm>
              <a:off x="2736" y="2256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16394" name="Text Box 1033"/>
            <p:cNvSpPr txBox="1">
              <a:spLocks noChangeArrowheads="1"/>
            </p:cNvSpPr>
            <p:nvPr/>
          </p:nvSpPr>
          <p:spPr bwMode="auto">
            <a:xfrm>
              <a:off x="2774" y="184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6395" name="Text Box 1034"/>
            <p:cNvSpPr txBox="1">
              <a:spLocks noChangeArrowheads="1"/>
            </p:cNvSpPr>
            <p:nvPr/>
          </p:nvSpPr>
          <p:spPr bwMode="auto">
            <a:xfrm>
              <a:off x="3158" y="247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6396" name="Text Box 1035"/>
            <p:cNvSpPr txBox="1">
              <a:spLocks noChangeArrowheads="1"/>
            </p:cNvSpPr>
            <p:nvPr/>
          </p:nvSpPr>
          <p:spPr bwMode="auto">
            <a:xfrm>
              <a:off x="2390" y="247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16388" name="Text Box 1036"/>
          <p:cNvSpPr txBox="1">
            <a:spLocks noChangeArrowheads="1"/>
          </p:cNvSpPr>
          <p:nvPr/>
        </p:nvSpPr>
        <p:spPr bwMode="auto">
          <a:xfrm>
            <a:off x="2239963" y="5854700"/>
            <a:ext cx="417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Mixtures of Light: Additive Primaries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648200" y="2667000"/>
            <a:ext cx="3505200" cy="1676400"/>
            <a:chOff x="336" y="1056"/>
            <a:chExt cx="2208" cy="1056"/>
          </a:xfrm>
        </p:grpSpPr>
        <p:sp>
          <p:nvSpPr>
            <p:cNvPr id="17456" name="Rectangle 3"/>
            <p:cNvSpPr>
              <a:spLocks noChangeArrowheads="1"/>
            </p:cNvSpPr>
            <p:nvPr/>
          </p:nvSpPr>
          <p:spPr bwMode="auto">
            <a:xfrm>
              <a:off x="816" y="1248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7" name="Rectangle 4"/>
            <p:cNvSpPr>
              <a:spLocks noChangeArrowheads="1"/>
            </p:cNvSpPr>
            <p:nvPr/>
          </p:nvSpPr>
          <p:spPr bwMode="auto">
            <a:xfrm>
              <a:off x="672" y="1392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8" name="Rectangle 5"/>
            <p:cNvSpPr>
              <a:spLocks noChangeArrowheads="1"/>
            </p:cNvSpPr>
            <p:nvPr/>
          </p:nvSpPr>
          <p:spPr bwMode="auto">
            <a:xfrm>
              <a:off x="528" y="153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9" name="Rectangle 6"/>
            <p:cNvSpPr>
              <a:spLocks noChangeArrowheads="1"/>
            </p:cNvSpPr>
            <p:nvPr/>
          </p:nvSpPr>
          <p:spPr bwMode="auto">
            <a:xfrm>
              <a:off x="1968" y="13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R+G+B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36" y="144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7461" name="Text Box 8"/>
            <p:cNvSpPr txBox="1">
              <a:spLocks noChangeArrowheads="1"/>
            </p:cNvSpPr>
            <p:nvPr/>
          </p:nvSpPr>
          <p:spPr bwMode="auto">
            <a:xfrm>
              <a:off x="480" y="1248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7462" name="Text Box 9"/>
            <p:cNvSpPr txBox="1">
              <a:spLocks noChangeArrowheads="1"/>
            </p:cNvSpPr>
            <p:nvPr/>
          </p:nvSpPr>
          <p:spPr bwMode="auto">
            <a:xfrm>
              <a:off x="672" y="105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7463" name="Line 10"/>
            <p:cNvSpPr>
              <a:spLocks noChangeShapeType="1"/>
            </p:cNvSpPr>
            <p:nvPr/>
          </p:nvSpPr>
          <p:spPr bwMode="auto">
            <a:xfrm>
              <a:off x="1488" y="158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1" name="Group 11"/>
          <p:cNvGrpSpPr>
            <a:grpSpLocks/>
          </p:cNvGrpSpPr>
          <p:nvPr/>
        </p:nvGrpSpPr>
        <p:grpSpPr bwMode="auto">
          <a:xfrm>
            <a:off x="533400" y="4572000"/>
            <a:ext cx="3505200" cy="1676400"/>
            <a:chOff x="960" y="2064"/>
            <a:chExt cx="2208" cy="1056"/>
          </a:xfrm>
        </p:grpSpPr>
        <p:sp>
          <p:nvSpPr>
            <p:cNvPr id="17448" name="Rectangle 12"/>
            <p:cNvSpPr>
              <a:spLocks noChangeArrowheads="1"/>
            </p:cNvSpPr>
            <p:nvPr/>
          </p:nvSpPr>
          <p:spPr bwMode="auto">
            <a:xfrm>
              <a:off x="1440" y="2256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9" name="Rectangle 13"/>
            <p:cNvSpPr>
              <a:spLocks noChangeArrowheads="1"/>
            </p:cNvSpPr>
            <p:nvPr/>
          </p:nvSpPr>
          <p:spPr bwMode="auto">
            <a:xfrm>
              <a:off x="1296" y="2400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0" name="Rectangle 14"/>
            <p:cNvSpPr>
              <a:spLocks noChangeArrowheads="1"/>
            </p:cNvSpPr>
            <p:nvPr/>
          </p:nvSpPr>
          <p:spPr bwMode="auto">
            <a:xfrm>
              <a:off x="1152" y="254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1" name="Rectangle 15"/>
            <p:cNvSpPr>
              <a:spLocks noChangeArrowheads="1"/>
            </p:cNvSpPr>
            <p:nvPr/>
          </p:nvSpPr>
          <p:spPr bwMode="auto">
            <a:xfrm>
              <a:off x="2592" y="2352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R+G+B</a:t>
              </a:r>
            </a:p>
          </p:txBody>
        </p:sp>
        <p:sp>
          <p:nvSpPr>
            <p:cNvPr id="17452" name="Text Box 16"/>
            <p:cNvSpPr txBox="1">
              <a:spLocks noChangeArrowheads="1"/>
            </p:cNvSpPr>
            <p:nvPr/>
          </p:nvSpPr>
          <p:spPr bwMode="auto">
            <a:xfrm>
              <a:off x="960" y="244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7453" name="Text Box 17"/>
            <p:cNvSpPr txBox="1">
              <a:spLocks noChangeArrowheads="1"/>
            </p:cNvSpPr>
            <p:nvPr/>
          </p:nvSpPr>
          <p:spPr bwMode="auto">
            <a:xfrm>
              <a:off x="1104" y="2256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7454" name="Text Box 18"/>
            <p:cNvSpPr txBox="1">
              <a:spLocks noChangeArrowheads="1"/>
            </p:cNvSpPr>
            <p:nvPr/>
          </p:nvSpPr>
          <p:spPr bwMode="auto">
            <a:xfrm>
              <a:off x="1296" y="20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7455" name="Line 19"/>
            <p:cNvSpPr>
              <a:spLocks noChangeShapeType="1"/>
            </p:cNvSpPr>
            <p:nvPr/>
          </p:nvSpPr>
          <p:spPr bwMode="auto">
            <a:xfrm>
              <a:off x="2112" y="259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2" name="Group 20"/>
          <p:cNvGrpSpPr>
            <a:grpSpLocks/>
          </p:cNvGrpSpPr>
          <p:nvPr/>
        </p:nvGrpSpPr>
        <p:grpSpPr bwMode="auto">
          <a:xfrm>
            <a:off x="4724400" y="914400"/>
            <a:ext cx="3505200" cy="1676400"/>
            <a:chOff x="2976" y="384"/>
            <a:chExt cx="2208" cy="1056"/>
          </a:xfrm>
        </p:grpSpPr>
        <p:sp>
          <p:nvSpPr>
            <p:cNvPr id="17440" name="Rectangle 21"/>
            <p:cNvSpPr>
              <a:spLocks noChangeArrowheads="1"/>
            </p:cNvSpPr>
            <p:nvPr/>
          </p:nvSpPr>
          <p:spPr bwMode="auto">
            <a:xfrm>
              <a:off x="3456" y="576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1" name="Rectangle 22"/>
            <p:cNvSpPr>
              <a:spLocks noChangeArrowheads="1"/>
            </p:cNvSpPr>
            <p:nvPr/>
          </p:nvSpPr>
          <p:spPr bwMode="auto">
            <a:xfrm>
              <a:off x="3312" y="720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2" name="Rectangle 23"/>
            <p:cNvSpPr>
              <a:spLocks noChangeArrowheads="1"/>
            </p:cNvSpPr>
            <p:nvPr/>
          </p:nvSpPr>
          <p:spPr bwMode="auto">
            <a:xfrm>
              <a:off x="3168" y="86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3" name="Rectangle 24"/>
            <p:cNvSpPr>
              <a:spLocks noChangeArrowheads="1"/>
            </p:cNvSpPr>
            <p:nvPr/>
          </p:nvSpPr>
          <p:spPr bwMode="auto">
            <a:xfrm>
              <a:off x="4608" y="672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R+G+B</a:t>
              </a:r>
            </a:p>
          </p:txBody>
        </p:sp>
        <p:sp>
          <p:nvSpPr>
            <p:cNvPr id="17444" name="Text Box 25"/>
            <p:cNvSpPr txBox="1">
              <a:spLocks noChangeArrowheads="1"/>
            </p:cNvSpPr>
            <p:nvPr/>
          </p:nvSpPr>
          <p:spPr bwMode="auto">
            <a:xfrm>
              <a:off x="2976" y="76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7445" name="Text Box 26"/>
            <p:cNvSpPr txBox="1">
              <a:spLocks noChangeArrowheads="1"/>
            </p:cNvSpPr>
            <p:nvPr/>
          </p:nvSpPr>
          <p:spPr bwMode="auto">
            <a:xfrm>
              <a:off x="3120" y="576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7446" name="Text Box 27"/>
            <p:cNvSpPr txBox="1">
              <a:spLocks noChangeArrowheads="1"/>
            </p:cNvSpPr>
            <p:nvPr/>
          </p:nvSpPr>
          <p:spPr bwMode="auto">
            <a:xfrm>
              <a:off x="3312" y="38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7447" name="Line 28"/>
            <p:cNvSpPr>
              <a:spLocks noChangeShapeType="1"/>
            </p:cNvSpPr>
            <p:nvPr/>
          </p:nvSpPr>
          <p:spPr bwMode="auto">
            <a:xfrm>
              <a:off x="4128" y="91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3" name="Group 29"/>
          <p:cNvGrpSpPr>
            <a:grpSpLocks/>
          </p:cNvGrpSpPr>
          <p:nvPr/>
        </p:nvGrpSpPr>
        <p:grpSpPr bwMode="auto">
          <a:xfrm>
            <a:off x="457200" y="838200"/>
            <a:ext cx="3505200" cy="1676400"/>
            <a:chOff x="288" y="336"/>
            <a:chExt cx="2208" cy="1056"/>
          </a:xfrm>
        </p:grpSpPr>
        <p:sp>
          <p:nvSpPr>
            <p:cNvPr id="17432" name="Rectangle 30"/>
            <p:cNvSpPr>
              <a:spLocks noChangeArrowheads="1"/>
            </p:cNvSpPr>
            <p:nvPr/>
          </p:nvSpPr>
          <p:spPr bwMode="auto">
            <a:xfrm>
              <a:off x="768" y="528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3" name="Rectangle 31"/>
            <p:cNvSpPr>
              <a:spLocks noChangeArrowheads="1"/>
            </p:cNvSpPr>
            <p:nvPr/>
          </p:nvSpPr>
          <p:spPr bwMode="auto">
            <a:xfrm>
              <a:off x="624" y="672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4" name="Rectangle 32"/>
            <p:cNvSpPr>
              <a:spLocks noChangeArrowheads="1"/>
            </p:cNvSpPr>
            <p:nvPr/>
          </p:nvSpPr>
          <p:spPr bwMode="auto">
            <a:xfrm>
              <a:off x="480" y="81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5" name="Rectangle 33"/>
            <p:cNvSpPr>
              <a:spLocks noChangeArrowheads="1"/>
            </p:cNvSpPr>
            <p:nvPr/>
          </p:nvSpPr>
          <p:spPr bwMode="auto">
            <a:xfrm>
              <a:off x="1920" y="624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R+G+B</a:t>
              </a:r>
            </a:p>
          </p:txBody>
        </p:sp>
        <p:sp>
          <p:nvSpPr>
            <p:cNvPr id="17436" name="Text Box 34"/>
            <p:cNvSpPr txBox="1">
              <a:spLocks noChangeArrowheads="1"/>
            </p:cNvSpPr>
            <p:nvPr/>
          </p:nvSpPr>
          <p:spPr bwMode="auto">
            <a:xfrm>
              <a:off x="288" y="72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7437" name="Text Box 35"/>
            <p:cNvSpPr txBox="1">
              <a:spLocks noChangeArrowheads="1"/>
            </p:cNvSpPr>
            <p:nvPr/>
          </p:nvSpPr>
          <p:spPr bwMode="auto">
            <a:xfrm>
              <a:off x="432" y="528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7438" name="Text Box 36"/>
            <p:cNvSpPr txBox="1">
              <a:spLocks noChangeArrowheads="1"/>
            </p:cNvSpPr>
            <p:nvPr/>
          </p:nvSpPr>
          <p:spPr bwMode="auto">
            <a:xfrm>
              <a:off x="624" y="33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7439" name="Line 37"/>
            <p:cNvSpPr>
              <a:spLocks noChangeShapeType="1"/>
            </p:cNvSpPr>
            <p:nvPr/>
          </p:nvSpPr>
          <p:spPr bwMode="auto">
            <a:xfrm>
              <a:off x="1440" y="86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4" name="Group 38"/>
          <p:cNvGrpSpPr>
            <a:grpSpLocks/>
          </p:cNvGrpSpPr>
          <p:nvPr/>
        </p:nvGrpSpPr>
        <p:grpSpPr bwMode="auto">
          <a:xfrm>
            <a:off x="457200" y="2590800"/>
            <a:ext cx="3505200" cy="1676400"/>
            <a:chOff x="192" y="1728"/>
            <a:chExt cx="2208" cy="1056"/>
          </a:xfrm>
        </p:grpSpPr>
        <p:sp>
          <p:nvSpPr>
            <p:cNvPr id="17424" name="Rectangle 39"/>
            <p:cNvSpPr>
              <a:spLocks noChangeArrowheads="1"/>
            </p:cNvSpPr>
            <p:nvPr/>
          </p:nvSpPr>
          <p:spPr bwMode="auto">
            <a:xfrm>
              <a:off x="672" y="1920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5" name="Rectangle 40"/>
            <p:cNvSpPr>
              <a:spLocks noChangeArrowheads="1"/>
            </p:cNvSpPr>
            <p:nvPr/>
          </p:nvSpPr>
          <p:spPr bwMode="auto">
            <a:xfrm>
              <a:off x="528" y="206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6" name="Rectangle 41"/>
            <p:cNvSpPr>
              <a:spLocks noChangeArrowheads="1"/>
            </p:cNvSpPr>
            <p:nvPr/>
          </p:nvSpPr>
          <p:spPr bwMode="auto">
            <a:xfrm>
              <a:off x="384" y="2208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7" name="Rectangle 42"/>
            <p:cNvSpPr>
              <a:spLocks noChangeArrowheads="1"/>
            </p:cNvSpPr>
            <p:nvPr/>
          </p:nvSpPr>
          <p:spPr bwMode="auto">
            <a:xfrm>
              <a:off x="1824" y="2016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R+G+B</a:t>
              </a:r>
            </a:p>
          </p:txBody>
        </p:sp>
        <p:sp>
          <p:nvSpPr>
            <p:cNvPr id="17428" name="Text Box 43"/>
            <p:cNvSpPr txBox="1">
              <a:spLocks noChangeArrowheads="1"/>
            </p:cNvSpPr>
            <p:nvPr/>
          </p:nvSpPr>
          <p:spPr bwMode="auto">
            <a:xfrm>
              <a:off x="192" y="2112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7429" name="Text Box 44"/>
            <p:cNvSpPr txBox="1">
              <a:spLocks noChangeArrowheads="1"/>
            </p:cNvSpPr>
            <p:nvPr/>
          </p:nvSpPr>
          <p:spPr bwMode="auto">
            <a:xfrm>
              <a:off x="336" y="1920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7430" name="Text Box 45"/>
            <p:cNvSpPr txBox="1">
              <a:spLocks noChangeArrowheads="1"/>
            </p:cNvSpPr>
            <p:nvPr/>
          </p:nvSpPr>
          <p:spPr bwMode="auto">
            <a:xfrm>
              <a:off x="528" y="172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7431" name="Line 46"/>
            <p:cNvSpPr>
              <a:spLocks noChangeShapeType="1"/>
            </p:cNvSpPr>
            <p:nvPr/>
          </p:nvSpPr>
          <p:spPr bwMode="auto">
            <a:xfrm>
              <a:off x="1344" y="2256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5" name="Group 47"/>
          <p:cNvGrpSpPr>
            <a:grpSpLocks/>
          </p:cNvGrpSpPr>
          <p:nvPr/>
        </p:nvGrpSpPr>
        <p:grpSpPr bwMode="auto">
          <a:xfrm>
            <a:off x="4495800" y="4495800"/>
            <a:ext cx="3505200" cy="1676400"/>
            <a:chOff x="2832" y="2832"/>
            <a:chExt cx="2208" cy="1056"/>
          </a:xfrm>
        </p:grpSpPr>
        <p:sp>
          <p:nvSpPr>
            <p:cNvPr id="17416" name="Rectangle 48"/>
            <p:cNvSpPr>
              <a:spLocks noChangeArrowheads="1"/>
            </p:cNvSpPr>
            <p:nvPr/>
          </p:nvSpPr>
          <p:spPr bwMode="auto">
            <a:xfrm>
              <a:off x="3312" y="3024"/>
              <a:ext cx="576" cy="576"/>
            </a:xfrm>
            <a:prstGeom prst="rect">
              <a:avLst/>
            </a:prstGeom>
            <a:solidFill>
              <a:srgbClr val="1C1C7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17" name="Rectangle 49"/>
            <p:cNvSpPr>
              <a:spLocks noChangeArrowheads="1"/>
            </p:cNvSpPr>
            <p:nvPr/>
          </p:nvSpPr>
          <p:spPr bwMode="auto">
            <a:xfrm>
              <a:off x="3168" y="3168"/>
              <a:ext cx="576" cy="576"/>
            </a:xfrm>
            <a:prstGeom prst="rect">
              <a:avLst/>
            </a:prstGeom>
            <a:solidFill>
              <a:srgbClr val="006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18" name="Rectangle 50"/>
            <p:cNvSpPr>
              <a:spLocks noChangeArrowheads="1"/>
            </p:cNvSpPr>
            <p:nvPr/>
          </p:nvSpPr>
          <p:spPr bwMode="auto">
            <a:xfrm>
              <a:off x="3024" y="3312"/>
              <a:ext cx="576" cy="576"/>
            </a:xfrm>
            <a:prstGeom prst="rect">
              <a:avLst/>
            </a:prstGeom>
            <a:solidFill>
              <a:srgbClr val="861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19" name="Rectangle 51"/>
            <p:cNvSpPr>
              <a:spLocks noChangeArrowheads="1"/>
            </p:cNvSpPr>
            <p:nvPr/>
          </p:nvSpPr>
          <p:spPr bwMode="auto">
            <a:xfrm>
              <a:off x="4464" y="3120"/>
              <a:ext cx="576" cy="5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R+G+B</a:t>
              </a:r>
            </a:p>
          </p:txBody>
        </p:sp>
        <p:sp>
          <p:nvSpPr>
            <p:cNvPr id="17420" name="Text Box 52"/>
            <p:cNvSpPr txBox="1">
              <a:spLocks noChangeArrowheads="1"/>
            </p:cNvSpPr>
            <p:nvPr/>
          </p:nvSpPr>
          <p:spPr bwMode="auto">
            <a:xfrm>
              <a:off x="2832" y="3216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7421" name="Text Box 53"/>
            <p:cNvSpPr txBox="1">
              <a:spLocks noChangeArrowheads="1"/>
            </p:cNvSpPr>
            <p:nvPr/>
          </p:nvSpPr>
          <p:spPr bwMode="auto">
            <a:xfrm>
              <a:off x="2976" y="3024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7422" name="Text Box 54"/>
            <p:cNvSpPr txBox="1">
              <a:spLocks noChangeArrowheads="1"/>
            </p:cNvSpPr>
            <p:nvPr/>
          </p:nvSpPr>
          <p:spPr bwMode="auto">
            <a:xfrm>
              <a:off x="3168" y="283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7423" name="Line 55"/>
            <p:cNvSpPr>
              <a:spLocks noChangeShapeType="1"/>
            </p:cNvSpPr>
            <p:nvPr/>
          </p:nvSpPr>
          <p:spPr bwMode="auto">
            <a:xfrm>
              <a:off x="3984" y="3360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RGB Color Space</a:t>
            </a:r>
          </a:p>
        </p:txBody>
      </p:sp>
      <p:pic>
        <p:nvPicPr>
          <p:cNvPr id="18435" name="Picture 1027" descr="RGB color space cube at maximum 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82750"/>
            <a:ext cx="4733925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73" y="972057"/>
            <a:ext cx="2327466" cy="4453421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0"/>
          <a:stretch/>
        </p:blipFill>
        <p:spPr bwMode="auto">
          <a:xfrm>
            <a:off x="3422416" y="1396591"/>
            <a:ext cx="5238699" cy="38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5473" y="5650787"/>
            <a:ext cx="679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www.apple.com</a:t>
            </a:r>
            <a:r>
              <a:rPr lang="en-US" dirty="0"/>
              <a:t>                            </a:t>
            </a:r>
            <a:r>
              <a:rPr lang="en-US" dirty="0">
                <a:hlinkClick r:id="rId6"/>
              </a:rPr>
              <a:t>www.samsung.com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4191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Fundamental Steps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865313" y="3668713"/>
            <a:ext cx="137636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Image</a:t>
            </a:r>
          </a:p>
          <a:p>
            <a:pPr>
              <a:defRPr/>
            </a:pPr>
            <a:r>
              <a:rPr lang="en-US" sz="2000"/>
              <a:t>Acquisition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870075" y="2500313"/>
            <a:ext cx="16795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 Preprocessing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335463" y="2516188"/>
            <a:ext cx="15875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Segmentation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581775" y="2378075"/>
            <a:ext cx="197485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Representation &amp;</a:t>
            </a:r>
          </a:p>
          <a:p>
            <a:pPr>
              <a:defRPr/>
            </a:pPr>
            <a:r>
              <a:rPr lang="en-US" sz="2000"/>
              <a:t>Description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718300" y="3783013"/>
            <a:ext cx="1693863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Recognition &amp;</a:t>
            </a:r>
          </a:p>
          <a:p>
            <a:pPr>
              <a:defRPr/>
            </a:pPr>
            <a:r>
              <a:rPr lang="en-US" sz="2000"/>
              <a:t>Interpretation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96888" y="3629025"/>
            <a:ext cx="1042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Problem</a:t>
            </a:r>
          </a:p>
          <a:p>
            <a:r>
              <a:rPr lang="en-US" altLang="en-US" sz="2000"/>
              <a:t>Domain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3697288" y="3576638"/>
            <a:ext cx="2606675" cy="9556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</a:rPr>
              <a:t>Knowledge</a:t>
            </a:r>
          </a:p>
          <a:p>
            <a:pPr algn="ctr">
              <a:defRPr/>
            </a:pPr>
            <a:r>
              <a:rPr lang="en-US" sz="280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7092950" y="5194300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Result</a:t>
            </a:r>
          </a:p>
        </p:txBody>
      </p:sp>
      <p:sp>
        <p:nvSpPr>
          <p:cNvPr id="19467" name="AutoShape 12"/>
          <p:cNvSpPr>
            <a:spLocks noChangeArrowheads="1"/>
          </p:cNvSpPr>
          <p:nvPr/>
        </p:nvSpPr>
        <p:spPr bwMode="auto">
          <a:xfrm>
            <a:off x="3641725" y="2640013"/>
            <a:ext cx="712788" cy="217487"/>
          </a:xfrm>
          <a:prstGeom prst="rightArrow">
            <a:avLst>
              <a:gd name="adj1" fmla="val 50000"/>
              <a:gd name="adj2" fmla="val 81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8" name="AutoShape 13"/>
          <p:cNvSpPr>
            <a:spLocks noChangeArrowheads="1"/>
          </p:cNvSpPr>
          <p:nvPr/>
        </p:nvSpPr>
        <p:spPr bwMode="auto">
          <a:xfrm>
            <a:off x="6003925" y="2652713"/>
            <a:ext cx="604838" cy="217487"/>
          </a:xfrm>
          <a:prstGeom prst="rightArrow">
            <a:avLst>
              <a:gd name="adj1" fmla="val 50000"/>
              <a:gd name="adj2" fmla="val 695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9" name="AutoShape 14"/>
          <p:cNvSpPr>
            <a:spLocks noChangeArrowheads="1"/>
          </p:cNvSpPr>
          <p:nvPr/>
        </p:nvSpPr>
        <p:spPr bwMode="auto">
          <a:xfrm>
            <a:off x="1463675" y="3903663"/>
            <a:ext cx="401638" cy="217487"/>
          </a:xfrm>
          <a:prstGeom prst="rightArrow">
            <a:avLst>
              <a:gd name="adj1" fmla="val 50000"/>
              <a:gd name="adj2" fmla="val 46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70" name="AutoShape 15"/>
          <p:cNvSpPr>
            <a:spLocks noChangeArrowheads="1"/>
          </p:cNvSpPr>
          <p:nvPr/>
        </p:nvSpPr>
        <p:spPr bwMode="auto">
          <a:xfrm>
            <a:off x="2478088" y="2990850"/>
            <a:ext cx="233362" cy="673100"/>
          </a:xfrm>
          <a:prstGeom prst="upArrow">
            <a:avLst>
              <a:gd name="adj1" fmla="val 50000"/>
              <a:gd name="adj2" fmla="val 721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71" name="AutoShape 16"/>
          <p:cNvSpPr>
            <a:spLocks noChangeArrowheads="1"/>
          </p:cNvSpPr>
          <p:nvPr/>
        </p:nvSpPr>
        <p:spPr bwMode="auto">
          <a:xfrm>
            <a:off x="7321550" y="3168650"/>
            <a:ext cx="222250" cy="6223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72" name="AutoShape 17"/>
          <p:cNvSpPr>
            <a:spLocks noChangeArrowheads="1"/>
          </p:cNvSpPr>
          <p:nvPr/>
        </p:nvSpPr>
        <p:spPr bwMode="auto">
          <a:xfrm>
            <a:off x="7410450" y="4578350"/>
            <a:ext cx="222250" cy="6223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73" name="AutoShape 18"/>
          <p:cNvSpPr>
            <a:spLocks noChangeArrowheads="1"/>
          </p:cNvSpPr>
          <p:nvPr/>
        </p:nvSpPr>
        <p:spPr bwMode="auto">
          <a:xfrm>
            <a:off x="3327400" y="3968750"/>
            <a:ext cx="361950" cy="215900"/>
          </a:xfrm>
          <a:prstGeom prst="leftRightArrow">
            <a:avLst>
              <a:gd name="adj1" fmla="val 50000"/>
              <a:gd name="adj2" fmla="val 335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74" name="AutoShape 19"/>
          <p:cNvSpPr>
            <a:spLocks noChangeArrowheads="1"/>
          </p:cNvSpPr>
          <p:nvPr/>
        </p:nvSpPr>
        <p:spPr bwMode="auto">
          <a:xfrm>
            <a:off x="6375400" y="4057650"/>
            <a:ext cx="355600" cy="215900"/>
          </a:xfrm>
          <a:prstGeom prst="leftRightArrow">
            <a:avLst>
              <a:gd name="adj1" fmla="val 50000"/>
              <a:gd name="adj2" fmla="val 329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75" name="AutoShape 20"/>
          <p:cNvSpPr>
            <a:spLocks noChangeArrowheads="1"/>
          </p:cNvSpPr>
          <p:nvPr/>
        </p:nvSpPr>
        <p:spPr bwMode="auto">
          <a:xfrm>
            <a:off x="5060950" y="2997200"/>
            <a:ext cx="254000" cy="565150"/>
          </a:xfrm>
          <a:prstGeom prst="upDownArrow">
            <a:avLst>
              <a:gd name="adj1" fmla="val 50000"/>
              <a:gd name="adj2" fmla="val 44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76" name="AutoShape 21"/>
          <p:cNvSpPr>
            <a:spLocks noChangeArrowheads="1"/>
          </p:cNvSpPr>
          <p:nvPr/>
        </p:nvSpPr>
        <p:spPr bwMode="auto">
          <a:xfrm rot="2433053">
            <a:off x="6343650" y="3073400"/>
            <a:ext cx="254000" cy="565150"/>
          </a:xfrm>
          <a:prstGeom prst="upDownArrow">
            <a:avLst>
              <a:gd name="adj1" fmla="val 50000"/>
              <a:gd name="adj2" fmla="val 44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4" y="573825"/>
            <a:ext cx="1430980" cy="187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05" y="1001712"/>
            <a:ext cx="6840028" cy="49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1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5" y="563670"/>
            <a:ext cx="2211117" cy="152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28" y="563670"/>
            <a:ext cx="4825161" cy="596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71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Human Eye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38" y="1752600"/>
            <a:ext cx="3069339" cy="2784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77" y="1752600"/>
            <a:ext cx="5276240" cy="27154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Perceived Brightness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" y="2027238"/>
            <a:ext cx="1763177" cy="22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871662"/>
            <a:ext cx="3943314" cy="446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Perceived Contrast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5" y="2183134"/>
            <a:ext cx="6294562" cy="30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Optical Illusions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70" y="1529869"/>
            <a:ext cx="63944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00075"/>
          </a:xfrm>
        </p:spPr>
        <p:txBody>
          <a:bodyPr/>
          <a:lstStyle/>
          <a:p>
            <a:pPr>
              <a:defRPr/>
            </a:pPr>
            <a:r>
              <a:rPr lang="en-US"/>
              <a:t>DIP: Details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73088" y="1255713"/>
          <a:ext cx="8213725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MS Org Chart" r:id="rId4" imgW="2482560" imgH="1473120" progId="OrgPlusWOPX.4">
                  <p:embed followColorScheme="full"/>
                </p:oleObj>
              </mc:Choice>
              <mc:Fallback>
                <p:oleObj name="MS Org Chart" r:id="rId4" imgW="2482560" imgH="147312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255713"/>
                        <a:ext cx="8213725" cy="487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DIP: Course Logistics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Sampling &amp; Quantization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Sampling</a:t>
            </a:r>
          </a:p>
          <a:p>
            <a:pPr lvl="1">
              <a:buFontTx/>
              <a:buNone/>
            </a:pPr>
            <a:r>
              <a:rPr lang="en-US" altLang="en-US" sz="1800" i="1" dirty="0"/>
              <a:t>demos/</a:t>
            </a:r>
            <a:r>
              <a:rPr lang="en-US" altLang="en-US" sz="1800" i="1" dirty="0" err="1"/>
              <a:t>demo_sampling.m</a:t>
            </a:r>
            <a:endParaRPr lang="en-US" altLang="en-US" sz="1800" i="1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dirty="0"/>
              <a:t>Quantization</a:t>
            </a:r>
          </a:p>
          <a:p>
            <a:pPr lvl="1">
              <a:buFontTx/>
              <a:buNone/>
            </a:pPr>
            <a:r>
              <a:rPr lang="en-US" altLang="en-US" sz="1800" i="1" dirty="0"/>
              <a:t>demos/</a:t>
            </a:r>
            <a:r>
              <a:rPr lang="en-US" altLang="en-US" sz="1800" i="1" dirty="0" err="1"/>
              <a:t>demo_quant.m</a:t>
            </a:r>
            <a:endParaRPr lang="en-US" alt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799" t="13763" r="31527" b="20304"/>
          <a:stretch/>
        </p:blipFill>
        <p:spPr>
          <a:xfrm>
            <a:off x="562552" y="827068"/>
            <a:ext cx="1971631" cy="3544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7438" t="27371" b="21753"/>
          <a:stretch/>
        </p:blipFill>
        <p:spPr>
          <a:xfrm>
            <a:off x="2534183" y="3267181"/>
            <a:ext cx="1413763" cy="2208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0434" y="5712431"/>
            <a:ext cx="245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https://ring.com/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23722" b="11955"/>
          <a:stretch/>
        </p:blipFill>
        <p:spPr>
          <a:xfrm>
            <a:off x="5003514" y="1727722"/>
            <a:ext cx="3315123" cy="26439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7141" y="4595722"/>
            <a:ext cx="324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https://www.bmw.com/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26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7536"/>
          </a:xfrm>
        </p:spPr>
        <p:txBody>
          <a:bodyPr/>
          <a:lstStyle/>
          <a:p>
            <a:r>
              <a:rPr lang="en-US" dirty="0"/>
              <a:t>Standard Images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314484"/>
            <a:ext cx="1375998" cy="11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98" y="2118078"/>
            <a:ext cx="5433725" cy="23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7925" y="4800600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Lena Image</a:t>
            </a:r>
          </a:p>
        </p:txBody>
      </p:sp>
    </p:spTree>
    <p:extLst>
      <p:ext uri="{BB962C8B-B14F-4D97-AF65-F5344CB8AC3E}">
        <p14:creationId xmlns:p14="http://schemas.microsoft.com/office/powerpoint/2010/main" val="644272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7536"/>
          </a:xfrm>
        </p:spPr>
        <p:txBody>
          <a:bodyPr/>
          <a:lstStyle/>
          <a:p>
            <a:r>
              <a:rPr lang="en-US" dirty="0"/>
              <a:t>Standard Images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6809"/>
            <a:ext cx="1375998" cy="11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98" y="1670403"/>
            <a:ext cx="5433725" cy="23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8511" y="4441007"/>
            <a:ext cx="610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Losing Lena: </a:t>
            </a:r>
            <a:r>
              <a:rPr lang="en-US" u="sng" dirty="0">
                <a:hlinkClick r:id="rId4"/>
              </a:rPr>
              <a:t>https://vimeo.com/372265771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We will not use the Lena image in this class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7" y="4220109"/>
            <a:ext cx="2329665" cy="232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7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Pre-Lab 1: Intro to Matlab IP Toolbox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2788" y="1047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" y="996379"/>
            <a:ext cx="2882320" cy="3195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6294" y="5845995"/>
            <a:ext cx="52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https://science.nasa.gov/missions/ranger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728" y="996379"/>
            <a:ext cx="4432360" cy="42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chaelgr.files.wordpress.com/2007/05/hubble-space-telescop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88950"/>
            <a:ext cx="7710487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5556" y="6502400"/>
            <a:ext cx="3059112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hlinkClick r:id="rId2"/>
              </a:rPr>
              <a:t>http://hubblesite.org/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7171" name="Picture 2" descr="Gas Pillars in the Eagle Nebula (M16): Pillars of Creation in a Star-Forming R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92125"/>
            <a:ext cx="26955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057275" y="3157538"/>
            <a:ext cx="381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“Pillars of Creation” Eagle Nebula (M16)</a:t>
            </a:r>
          </a:p>
        </p:txBody>
      </p:sp>
      <p:pic>
        <p:nvPicPr>
          <p:cNvPr id="7173" name="Picture 6" descr="A Giant Hubble Mosaic of the Crab Neb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522663"/>
            <a:ext cx="270668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1195388" y="6210300"/>
            <a:ext cx="325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Supernova remnant: Crab Nebula</a:t>
            </a:r>
          </a:p>
        </p:txBody>
      </p:sp>
      <p:pic>
        <p:nvPicPr>
          <p:cNvPr id="7175" name="Picture 8" descr="Jupiter's New Red Spot - HST ACS/WFC: April 16, 2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657600"/>
            <a:ext cx="26352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491288" y="6248400"/>
            <a:ext cx="80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</a:p>
        </p:txBody>
      </p:sp>
      <p:pic>
        <p:nvPicPr>
          <p:cNvPr id="7177" name="Picture 10" descr="Close-Up of Galaxies from the Hubble Ultra Deep Fiel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68313"/>
            <a:ext cx="261778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5381625" y="3109913"/>
            <a:ext cx="3011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Galaxies from Ultra-Deep-Field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50" descr="WFPCM100Co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79438"/>
            <a:ext cx="80899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051" descr="STScI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71513"/>
            <a:ext cx="17430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50" descr="MICR E13-B font sample for MICR encoding on bank checks and draf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48491"/>
          <a:stretch>
            <a:fillRect/>
          </a:stretch>
        </p:blipFill>
        <p:spPr bwMode="auto">
          <a:xfrm>
            <a:off x="114300" y="2692400"/>
            <a:ext cx="88058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ABA E-13B Font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88" y="676278"/>
            <a:ext cx="5242228" cy="55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CC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003366"/>
      </a:hlink>
      <a:folHlink>
        <a:srgbClr val="00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334</Words>
  <Application>Microsoft Office PowerPoint</Application>
  <PresentationFormat>On-screen Show (4:3)</PresentationFormat>
  <Paragraphs>138</Paragraphs>
  <Slides>33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Times New Roman</vt:lpstr>
      <vt:lpstr>Default Design</vt:lpstr>
      <vt:lpstr>Equation</vt:lpstr>
      <vt:lpstr>MS Org Chart</vt:lpstr>
      <vt:lpstr>Digital Image Processing  ECE.09.452/ECE.09.552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ABA E-13B Font</vt:lpstr>
      <vt:lpstr>PowerPoint Presentation</vt:lpstr>
      <vt:lpstr>PowerPoint Presentation</vt:lpstr>
      <vt:lpstr>PowerPoint Presentation</vt:lpstr>
      <vt:lpstr>PowerPoint Presentation</vt:lpstr>
      <vt:lpstr>Biometrics</vt:lpstr>
      <vt:lpstr>Plan</vt:lpstr>
      <vt:lpstr>Images</vt:lpstr>
      <vt:lpstr>Digital Image</vt:lpstr>
      <vt:lpstr>Color Images</vt:lpstr>
      <vt:lpstr>PowerPoint Presentation</vt:lpstr>
      <vt:lpstr>RGB Color Space</vt:lpstr>
      <vt:lpstr>Fundamental Steps</vt:lpstr>
      <vt:lpstr>PowerPoint Presentation</vt:lpstr>
      <vt:lpstr>PowerPoint Presentation</vt:lpstr>
      <vt:lpstr>The Human Eye</vt:lpstr>
      <vt:lpstr>Perceived Brightness</vt:lpstr>
      <vt:lpstr>Perceived Contrast</vt:lpstr>
      <vt:lpstr>Optical Illusions</vt:lpstr>
      <vt:lpstr>DIP: Details</vt:lpstr>
      <vt:lpstr>DIP: Course Logistics</vt:lpstr>
      <vt:lpstr>Sampling &amp; Quantization</vt:lpstr>
      <vt:lpstr>Standard Images</vt:lpstr>
      <vt:lpstr>Standard Images</vt:lpstr>
      <vt:lpstr>Pre-Lab 1: Intro to Matlab IP Toolbox</vt:lpstr>
      <vt:lpstr>Summary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 Processing Lecture</dc:title>
  <dc:creator>Shreekanth Mandayam</dc:creator>
  <cp:lastModifiedBy>Mandayam, Shreekanth A.</cp:lastModifiedBy>
  <cp:revision>185</cp:revision>
  <cp:lastPrinted>2020-01-19T23:04:43Z</cp:lastPrinted>
  <dcterms:created xsi:type="dcterms:W3CDTF">1998-09-21T19:15:22Z</dcterms:created>
  <dcterms:modified xsi:type="dcterms:W3CDTF">2021-01-27T23:10:41Z</dcterms:modified>
</cp:coreProperties>
</file>