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23" r:id="rId2"/>
    <p:sldId id="286" r:id="rId3"/>
    <p:sldId id="321" r:id="rId4"/>
    <p:sldId id="298" r:id="rId5"/>
    <p:sldId id="322" r:id="rId6"/>
    <p:sldId id="309" r:id="rId7"/>
    <p:sldId id="311" r:id="rId8"/>
    <p:sldId id="313" r:id="rId9"/>
    <p:sldId id="314" r:id="rId10"/>
    <p:sldId id="315" r:id="rId11"/>
    <p:sldId id="325" r:id="rId12"/>
    <p:sldId id="326" r:id="rId13"/>
    <p:sldId id="327" r:id="rId14"/>
    <p:sldId id="328" r:id="rId15"/>
    <p:sldId id="329" r:id="rId16"/>
    <p:sldId id="310" r:id="rId17"/>
    <p:sldId id="316" r:id="rId18"/>
    <p:sldId id="324" r:id="rId19"/>
    <p:sldId id="295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0000"/>
    <a:srgbClr val="CC3300"/>
    <a:srgbClr val="0000FF"/>
    <a:srgbClr val="003399"/>
    <a:srgbClr val="009900"/>
    <a:srgbClr val="EB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105" d="100"/>
          <a:sy n="105" d="100"/>
        </p:scale>
        <p:origin x="141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1698" y="-5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2C97D9F-763D-4757-8CD6-D591325229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91A9E25-4389-435D-BF2E-538600439DD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6024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289" indent="-291265"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5060" indent="-233012"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1084" indent="-233012"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7108" indent="-233012" defTabSz="941757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3132" indent="-233012" defTabSz="9417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9156" indent="-233012" defTabSz="9417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5180" indent="-233012" defTabSz="9417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1204" indent="-233012" defTabSz="94175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BE0693-DEC6-43E9-ACB8-44C10C5581CB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787233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5BA9E98-C0B9-4DEF-AB42-49E17FD19FBB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A9E25-4389-435D-BF2E-538600439DDB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392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3BA4BD-4541-45A0-B474-4AE1B1E789DA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74E235F-0142-43CD-AB4D-F69C8DBE029B}" type="slidenum">
              <a:rPr lang="en-US" altLang="en-US" sz="1200"/>
              <a:pPr/>
              <a:t>17</a:t>
            </a:fld>
            <a:endParaRPr lang="en-US" alt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27AAE35-03FE-4B05-9CB7-7B9F95316A25}" type="slidenum">
              <a:rPr lang="en-US" altLang="en-US" sz="1200"/>
              <a:pPr/>
              <a:t>18</a:t>
            </a:fld>
            <a:endParaRPr lang="en-US" altLang="en-US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739967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EB8B62-7883-4924-8694-4ABAAC075684}" type="slidenum">
              <a:rPr lang="en-US" altLang="en-US" sz="1200"/>
              <a:pPr/>
              <a:t>19</a:t>
            </a:fld>
            <a:endParaRPr lang="en-US" alt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0328219-1A90-40DF-85D5-27425716EAEC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3103112-E890-4492-A392-88190A7A5338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9EED740-1C5C-41A5-8065-E60AACCA3D1E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6ECE38-BF85-4BBB-A026-B83CDE6C8DB2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E83394-028B-4634-BA85-AFBC5128AAF7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B9DA9CD-32A1-4B6F-B005-CE6E9680BE70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B92F43E-AD47-4A59-87B9-52C4311CD531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7DF173-1F3E-4CF8-BD2C-33252AD09E0D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AB2E73-37AA-4785-BB3D-DBCC23E1B9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68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DC0291-8F10-4ADF-9DA2-B8529D1E5B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096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B878DE-2630-47E7-9955-996C76C2F9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505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99EFF8-F1EE-4464-83D7-F1FDC9AD6C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2846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87A8E9-AA94-4836-8262-A2AB92A37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039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E44FBF-EAD9-45FA-9FEB-9EA13BFF04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86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F6AC33-D409-4889-AEB8-E61902EDBA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920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DCB569-09CF-4BC1-B078-39AA9D6255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489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E46A62-4205-45C4-9076-D7B23F91B3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713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BC6C5D-03C0-4D04-8FFE-C8098BDA51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31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C1C1D7-0CCF-49CC-8800-934AD384F1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29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3895CE-E569-4D28-B875-62F05432140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96863" y="296863"/>
            <a:ext cx="8550275" cy="62865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ffectLst>
            <a:outerShdw dist="107763" dir="2700000" algn="ctr" rotWithShape="0">
              <a:srgbClr val="800000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6288088" y="0"/>
            <a:ext cx="2711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>
                <a:solidFill>
                  <a:schemeClr val="bg2"/>
                </a:solidFill>
                <a:latin typeface="Times New Roman" charset="0"/>
              </a:rPr>
              <a:t>S. Mandayam/ DIP/ECE Dept./Rowan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engineering.rowan.edu/~shreek/fall01/dip/lab1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users.rowan.edu/~shreek/spring20/dip/labs/lab2.html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5325" y="422275"/>
            <a:ext cx="7772400" cy="246221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Digital Image Processing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ECE.09.452/ECE.09.552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62088" y="4257675"/>
            <a:ext cx="6400800" cy="1752600"/>
          </a:xfrm>
        </p:spPr>
        <p:txBody>
          <a:bodyPr/>
          <a:lstStyle/>
          <a:p>
            <a:r>
              <a:rPr lang="en-US" altLang="en-US" dirty="0" smtClean="0"/>
              <a:t>Dr. Shreekanth </a:t>
            </a:r>
            <a:r>
              <a:rPr lang="en-US" altLang="en-US" dirty="0" err="1" smtClean="0"/>
              <a:t>Mandayam</a:t>
            </a:r>
            <a:endParaRPr lang="en-US" altLang="en-US" dirty="0" smtClean="0"/>
          </a:p>
          <a:p>
            <a:r>
              <a:rPr lang="en-US" altLang="en-US" sz="2000" dirty="0" smtClean="0"/>
              <a:t>Electrical &amp; Computer Engineering</a:t>
            </a:r>
          </a:p>
          <a:p>
            <a:r>
              <a:rPr lang="en-US" altLang="en-US" sz="2000" dirty="0" smtClean="0"/>
              <a:t>Rowan University</a:t>
            </a:r>
          </a:p>
          <a:p>
            <a:endParaRPr lang="en-US" altLang="en-US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49135" y="260330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Spatial Filtering</a:t>
            </a:r>
            <a:endParaRPr lang="en-US" sz="32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799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20738" y="4254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mtClean="0"/>
              <a:t>High-pass Filters</a:t>
            </a:r>
          </a:p>
        </p:txBody>
      </p:sp>
      <p:grpSp>
        <p:nvGrpSpPr>
          <p:cNvPr id="13315" name="Group 4"/>
          <p:cNvGrpSpPr>
            <a:grpSpLocks/>
          </p:cNvGrpSpPr>
          <p:nvPr/>
        </p:nvGrpSpPr>
        <p:grpSpPr bwMode="auto">
          <a:xfrm>
            <a:off x="3192463" y="1584325"/>
            <a:ext cx="2511425" cy="2549525"/>
            <a:chOff x="2704" y="1709"/>
            <a:chExt cx="1582" cy="1606"/>
          </a:xfrm>
        </p:grpSpPr>
        <p:sp>
          <p:nvSpPr>
            <p:cNvPr id="13355" name="Line 5"/>
            <p:cNvSpPr>
              <a:spLocks noChangeShapeType="1"/>
            </p:cNvSpPr>
            <p:nvPr/>
          </p:nvSpPr>
          <p:spPr bwMode="auto">
            <a:xfrm>
              <a:off x="3502" y="1709"/>
              <a:ext cx="7" cy="1606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6" name="Line 6"/>
            <p:cNvSpPr>
              <a:spLocks noChangeShapeType="1"/>
            </p:cNvSpPr>
            <p:nvPr/>
          </p:nvSpPr>
          <p:spPr bwMode="auto">
            <a:xfrm>
              <a:off x="2704" y="2486"/>
              <a:ext cx="1582" cy="8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57" name="Group 7"/>
            <p:cNvGrpSpPr>
              <a:grpSpLocks/>
            </p:cNvGrpSpPr>
            <p:nvPr/>
          </p:nvGrpSpPr>
          <p:grpSpPr bwMode="auto">
            <a:xfrm>
              <a:off x="3073" y="2014"/>
              <a:ext cx="911" cy="951"/>
              <a:chOff x="971" y="1558"/>
              <a:chExt cx="911" cy="951"/>
            </a:xfrm>
          </p:grpSpPr>
          <p:sp>
            <p:nvSpPr>
              <p:cNvPr id="13358" name="Rectangle 8"/>
              <p:cNvSpPr>
                <a:spLocks noChangeArrowheads="1"/>
              </p:cNvSpPr>
              <p:nvPr/>
            </p:nvSpPr>
            <p:spPr bwMode="auto">
              <a:xfrm>
                <a:off x="973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3359" name="Rectangle 9"/>
              <p:cNvSpPr>
                <a:spLocks noChangeArrowheads="1"/>
              </p:cNvSpPr>
              <p:nvPr/>
            </p:nvSpPr>
            <p:spPr bwMode="auto">
              <a:xfrm>
                <a:off x="1275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3360" name="Rectangle 10"/>
              <p:cNvSpPr>
                <a:spLocks noChangeArrowheads="1"/>
              </p:cNvSpPr>
              <p:nvPr/>
            </p:nvSpPr>
            <p:spPr bwMode="auto">
              <a:xfrm>
                <a:off x="1579" y="1562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3361" name="Rectangle 11"/>
              <p:cNvSpPr>
                <a:spLocks noChangeArrowheads="1"/>
              </p:cNvSpPr>
              <p:nvPr/>
            </p:nvSpPr>
            <p:spPr bwMode="auto">
              <a:xfrm>
                <a:off x="971" y="1874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3362" name="Rectangle 12"/>
              <p:cNvSpPr>
                <a:spLocks noChangeArrowheads="1"/>
              </p:cNvSpPr>
              <p:nvPr/>
            </p:nvSpPr>
            <p:spPr bwMode="auto">
              <a:xfrm>
                <a:off x="1275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8</a:t>
                </a:r>
              </a:p>
            </p:txBody>
          </p:sp>
          <p:sp>
            <p:nvSpPr>
              <p:cNvPr id="13363" name="Rectangle 13"/>
              <p:cNvSpPr>
                <a:spLocks noChangeArrowheads="1"/>
              </p:cNvSpPr>
              <p:nvPr/>
            </p:nvSpPr>
            <p:spPr bwMode="auto">
              <a:xfrm>
                <a:off x="1579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3364" name="Rectangle 14"/>
              <p:cNvSpPr>
                <a:spLocks noChangeArrowheads="1"/>
              </p:cNvSpPr>
              <p:nvPr/>
            </p:nvSpPr>
            <p:spPr bwMode="auto">
              <a:xfrm>
                <a:off x="971" y="219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3365" name="Rectangle 15"/>
              <p:cNvSpPr>
                <a:spLocks noChangeArrowheads="1"/>
              </p:cNvSpPr>
              <p:nvPr/>
            </p:nvSpPr>
            <p:spPr bwMode="auto">
              <a:xfrm>
                <a:off x="1275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3366" name="Rectangle 16"/>
              <p:cNvSpPr>
                <a:spLocks noChangeArrowheads="1"/>
              </p:cNvSpPr>
              <p:nvPr/>
            </p:nvSpPr>
            <p:spPr bwMode="auto">
              <a:xfrm>
                <a:off x="1579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</p:grpSp>
      </p:grpSp>
      <p:grpSp>
        <p:nvGrpSpPr>
          <p:cNvPr id="13316" name="Group 17"/>
          <p:cNvGrpSpPr>
            <a:grpSpLocks/>
          </p:cNvGrpSpPr>
          <p:nvPr/>
        </p:nvGrpSpPr>
        <p:grpSpPr bwMode="auto">
          <a:xfrm>
            <a:off x="909638" y="3867150"/>
            <a:ext cx="2552700" cy="2413000"/>
            <a:chOff x="660" y="1160"/>
            <a:chExt cx="1608" cy="1520"/>
          </a:xfrm>
        </p:grpSpPr>
        <p:grpSp>
          <p:nvGrpSpPr>
            <p:cNvPr id="13337" name="Group 18"/>
            <p:cNvGrpSpPr>
              <a:grpSpLocks/>
            </p:cNvGrpSpPr>
            <p:nvPr/>
          </p:nvGrpSpPr>
          <p:grpSpPr bwMode="auto">
            <a:xfrm>
              <a:off x="995" y="1434"/>
              <a:ext cx="911" cy="951"/>
              <a:chOff x="971" y="1558"/>
              <a:chExt cx="911" cy="951"/>
            </a:xfrm>
          </p:grpSpPr>
          <p:sp>
            <p:nvSpPr>
              <p:cNvPr id="13346" name="Rectangle 19"/>
              <p:cNvSpPr>
                <a:spLocks noChangeArrowheads="1"/>
              </p:cNvSpPr>
              <p:nvPr/>
            </p:nvSpPr>
            <p:spPr bwMode="auto">
              <a:xfrm>
                <a:off x="973" y="1558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1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3347" name="Rectangle 20"/>
              <p:cNvSpPr>
                <a:spLocks noChangeArrowheads="1"/>
              </p:cNvSpPr>
              <p:nvPr/>
            </p:nvSpPr>
            <p:spPr bwMode="auto">
              <a:xfrm>
                <a:off x="1275" y="1558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2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3348" name="Rectangle 21"/>
              <p:cNvSpPr>
                <a:spLocks noChangeArrowheads="1"/>
              </p:cNvSpPr>
              <p:nvPr/>
            </p:nvSpPr>
            <p:spPr bwMode="auto">
              <a:xfrm>
                <a:off x="1579" y="1562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3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3349" name="Rectangle 22"/>
              <p:cNvSpPr>
                <a:spLocks noChangeArrowheads="1"/>
              </p:cNvSpPr>
              <p:nvPr/>
            </p:nvSpPr>
            <p:spPr bwMode="auto">
              <a:xfrm>
                <a:off x="971" y="1874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4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3350" name="Rectangle 23"/>
              <p:cNvSpPr>
                <a:spLocks noChangeArrowheads="1"/>
              </p:cNvSpPr>
              <p:nvPr/>
            </p:nvSpPr>
            <p:spPr bwMode="auto">
              <a:xfrm>
                <a:off x="1275" y="1870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5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3351" name="Rectangle 24"/>
              <p:cNvSpPr>
                <a:spLocks noChangeArrowheads="1"/>
              </p:cNvSpPr>
              <p:nvPr/>
            </p:nvSpPr>
            <p:spPr bwMode="auto">
              <a:xfrm>
                <a:off x="1579" y="1870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6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3352" name="Rectangle 25"/>
              <p:cNvSpPr>
                <a:spLocks noChangeArrowheads="1"/>
              </p:cNvSpPr>
              <p:nvPr/>
            </p:nvSpPr>
            <p:spPr bwMode="auto">
              <a:xfrm>
                <a:off x="971" y="2190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7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3353" name="Rectangle 26"/>
              <p:cNvSpPr>
                <a:spLocks noChangeArrowheads="1"/>
              </p:cNvSpPr>
              <p:nvPr/>
            </p:nvSpPr>
            <p:spPr bwMode="auto">
              <a:xfrm>
                <a:off x="1275" y="2186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8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3354" name="Rectangle 27"/>
              <p:cNvSpPr>
                <a:spLocks noChangeArrowheads="1"/>
              </p:cNvSpPr>
              <p:nvPr/>
            </p:nvSpPr>
            <p:spPr bwMode="auto">
              <a:xfrm>
                <a:off x="1579" y="2186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9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338" name="Line 28"/>
            <p:cNvSpPr>
              <a:spLocks noChangeShapeType="1"/>
            </p:cNvSpPr>
            <p:nvPr/>
          </p:nvSpPr>
          <p:spPr bwMode="auto">
            <a:xfrm>
              <a:off x="664" y="1748"/>
              <a:ext cx="1604" cy="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9" name="Line 29"/>
            <p:cNvSpPr>
              <a:spLocks noChangeShapeType="1"/>
            </p:cNvSpPr>
            <p:nvPr/>
          </p:nvSpPr>
          <p:spPr bwMode="auto">
            <a:xfrm>
              <a:off x="660" y="2068"/>
              <a:ext cx="1604" cy="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0" name="Line 30"/>
            <p:cNvSpPr>
              <a:spLocks noChangeShapeType="1"/>
            </p:cNvSpPr>
            <p:nvPr/>
          </p:nvSpPr>
          <p:spPr bwMode="auto">
            <a:xfrm>
              <a:off x="660" y="2380"/>
              <a:ext cx="1604" cy="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1" name="Line 31"/>
            <p:cNvSpPr>
              <a:spLocks noChangeShapeType="1"/>
            </p:cNvSpPr>
            <p:nvPr/>
          </p:nvSpPr>
          <p:spPr bwMode="auto">
            <a:xfrm>
              <a:off x="664" y="1436"/>
              <a:ext cx="1604" cy="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2" name="Line 32"/>
            <p:cNvSpPr>
              <a:spLocks noChangeShapeType="1"/>
            </p:cNvSpPr>
            <p:nvPr/>
          </p:nvSpPr>
          <p:spPr bwMode="auto">
            <a:xfrm>
              <a:off x="996" y="1160"/>
              <a:ext cx="0" cy="152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3" name="Line 33"/>
            <p:cNvSpPr>
              <a:spLocks noChangeShapeType="1"/>
            </p:cNvSpPr>
            <p:nvPr/>
          </p:nvSpPr>
          <p:spPr bwMode="auto">
            <a:xfrm>
              <a:off x="1300" y="1160"/>
              <a:ext cx="0" cy="152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4" name="Line 34"/>
            <p:cNvSpPr>
              <a:spLocks noChangeShapeType="1"/>
            </p:cNvSpPr>
            <p:nvPr/>
          </p:nvSpPr>
          <p:spPr bwMode="auto">
            <a:xfrm>
              <a:off x="1604" y="1160"/>
              <a:ext cx="0" cy="152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5" name="Line 35"/>
            <p:cNvSpPr>
              <a:spLocks noChangeShapeType="1"/>
            </p:cNvSpPr>
            <p:nvPr/>
          </p:nvSpPr>
          <p:spPr bwMode="auto">
            <a:xfrm>
              <a:off x="1912" y="1160"/>
              <a:ext cx="0" cy="152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17" name="Text Box 36"/>
          <p:cNvSpPr txBox="1">
            <a:spLocks noChangeArrowheads="1"/>
          </p:cNvSpPr>
          <p:nvPr/>
        </p:nvSpPr>
        <p:spPr bwMode="auto">
          <a:xfrm>
            <a:off x="568325" y="1493838"/>
            <a:ext cx="220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latin typeface="Arial" panose="020B0604020202020204" pitchFamily="34" charset="0"/>
              </a:rPr>
              <a:t>Basic HP Filter</a:t>
            </a:r>
          </a:p>
        </p:txBody>
      </p:sp>
      <p:sp>
        <p:nvSpPr>
          <p:cNvPr id="13318" name="Text Box 42"/>
          <p:cNvSpPr txBox="1">
            <a:spLocks noChangeArrowheads="1"/>
          </p:cNvSpPr>
          <p:nvPr/>
        </p:nvSpPr>
        <p:spPr bwMode="auto">
          <a:xfrm>
            <a:off x="2836863" y="2232025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(1/9)*</a:t>
            </a:r>
          </a:p>
        </p:txBody>
      </p:sp>
      <p:sp>
        <p:nvSpPr>
          <p:cNvPr id="13319" name="Text Box 43"/>
          <p:cNvSpPr txBox="1">
            <a:spLocks noChangeArrowheads="1"/>
          </p:cNvSpPr>
          <p:nvPr/>
        </p:nvSpPr>
        <p:spPr bwMode="auto">
          <a:xfrm>
            <a:off x="720725" y="3375025"/>
            <a:ext cx="2116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latin typeface="Arial" panose="020B0604020202020204" pitchFamily="34" charset="0"/>
              </a:rPr>
              <a:t>Gradient Filter</a:t>
            </a:r>
          </a:p>
        </p:txBody>
      </p:sp>
      <p:grpSp>
        <p:nvGrpSpPr>
          <p:cNvPr id="13320" name="Group 58"/>
          <p:cNvGrpSpPr>
            <a:grpSpLocks/>
          </p:cNvGrpSpPr>
          <p:nvPr/>
        </p:nvGrpSpPr>
        <p:grpSpPr bwMode="auto">
          <a:xfrm>
            <a:off x="4673600" y="4137025"/>
            <a:ext cx="1811338" cy="1763713"/>
            <a:chOff x="3421" y="2525"/>
            <a:chExt cx="1141" cy="1111"/>
          </a:xfrm>
        </p:grpSpPr>
        <p:sp>
          <p:nvSpPr>
            <p:cNvPr id="13330" name="Line 45"/>
            <p:cNvSpPr>
              <a:spLocks noChangeShapeType="1"/>
            </p:cNvSpPr>
            <p:nvPr/>
          </p:nvSpPr>
          <p:spPr bwMode="auto">
            <a:xfrm>
              <a:off x="4012" y="2525"/>
              <a:ext cx="7" cy="1111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1" name="Line 46"/>
            <p:cNvSpPr>
              <a:spLocks noChangeShapeType="1"/>
            </p:cNvSpPr>
            <p:nvPr/>
          </p:nvSpPr>
          <p:spPr bwMode="auto">
            <a:xfrm>
              <a:off x="3421" y="3077"/>
              <a:ext cx="1141" cy="17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32" name="Group 57"/>
            <p:cNvGrpSpPr>
              <a:grpSpLocks/>
            </p:cNvGrpSpPr>
            <p:nvPr/>
          </p:nvGrpSpPr>
          <p:grpSpPr bwMode="auto">
            <a:xfrm>
              <a:off x="3707" y="2773"/>
              <a:ext cx="607" cy="635"/>
              <a:chOff x="3707" y="2773"/>
              <a:chExt cx="607" cy="635"/>
            </a:xfrm>
          </p:grpSpPr>
          <p:sp>
            <p:nvSpPr>
              <p:cNvPr id="13333" name="Rectangle 52"/>
              <p:cNvSpPr>
                <a:spLocks noChangeArrowheads="1"/>
              </p:cNvSpPr>
              <p:nvPr/>
            </p:nvSpPr>
            <p:spPr bwMode="auto">
              <a:xfrm>
                <a:off x="3707" y="2773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34" name="Rectangle 53"/>
              <p:cNvSpPr>
                <a:spLocks noChangeArrowheads="1"/>
              </p:cNvSpPr>
              <p:nvPr/>
            </p:nvSpPr>
            <p:spPr bwMode="auto">
              <a:xfrm>
                <a:off x="4011" y="2773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3335" name="Rectangle 55"/>
              <p:cNvSpPr>
                <a:spLocks noChangeArrowheads="1"/>
              </p:cNvSpPr>
              <p:nvPr/>
            </p:nvSpPr>
            <p:spPr bwMode="auto">
              <a:xfrm>
                <a:off x="3707" y="3089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3336" name="Rectangle 56"/>
              <p:cNvSpPr>
                <a:spLocks noChangeArrowheads="1"/>
              </p:cNvSpPr>
              <p:nvPr/>
            </p:nvSpPr>
            <p:spPr bwMode="auto">
              <a:xfrm>
                <a:off x="4011" y="3089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</p:grpSp>
      </p:grpSp>
      <p:grpSp>
        <p:nvGrpSpPr>
          <p:cNvPr id="13321" name="Group 59"/>
          <p:cNvGrpSpPr>
            <a:grpSpLocks/>
          </p:cNvGrpSpPr>
          <p:nvPr/>
        </p:nvGrpSpPr>
        <p:grpSpPr bwMode="auto">
          <a:xfrm>
            <a:off x="6626225" y="4189413"/>
            <a:ext cx="1811338" cy="1763712"/>
            <a:chOff x="3421" y="2525"/>
            <a:chExt cx="1141" cy="1111"/>
          </a:xfrm>
        </p:grpSpPr>
        <p:sp>
          <p:nvSpPr>
            <p:cNvPr id="13323" name="Line 60"/>
            <p:cNvSpPr>
              <a:spLocks noChangeShapeType="1"/>
            </p:cNvSpPr>
            <p:nvPr/>
          </p:nvSpPr>
          <p:spPr bwMode="auto">
            <a:xfrm>
              <a:off x="4012" y="2525"/>
              <a:ext cx="7" cy="1111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4" name="Line 61"/>
            <p:cNvSpPr>
              <a:spLocks noChangeShapeType="1"/>
            </p:cNvSpPr>
            <p:nvPr/>
          </p:nvSpPr>
          <p:spPr bwMode="auto">
            <a:xfrm>
              <a:off x="3421" y="3077"/>
              <a:ext cx="1141" cy="17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25" name="Group 62"/>
            <p:cNvGrpSpPr>
              <a:grpSpLocks/>
            </p:cNvGrpSpPr>
            <p:nvPr/>
          </p:nvGrpSpPr>
          <p:grpSpPr bwMode="auto">
            <a:xfrm>
              <a:off x="3707" y="2773"/>
              <a:ext cx="607" cy="635"/>
              <a:chOff x="3707" y="2773"/>
              <a:chExt cx="607" cy="635"/>
            </a:xfrm>
          </p:grpSpPr>
          <p:sp>
            <p:nvSpPr>
              <p:cNvPr id="13326" name="Rectangle 63"/>
              <p:cNvSpPr>
                <a:spLocks noChangeArrowheads="1"/>
              </p:cNvSpPr>
              <p:nvPr/>
            </p:nvSpPr>
            <p:spPr bwMode="auto">
              <a:xfrm>
                <a:off x="3707" y="2773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27" name="Rectangle 64"/>
              <p:cNvSpPr>
                <a:spLocks noChangeArrowheads="1"/>
              </p:cNvSpPr>
              <p:nvPr/>
            </p:nvSpPr>
            <p:spPr bwMode="auto">
              <a:xfrm>
                <a:off x="4011" y="2773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3328" name="Rectangle 65"/>
              <p:cNvSpPr>
                <a:spLocks noChangeArrowheads="1"/>
              </p:cNvSpPr>
              <p:nvPr/>
            </p:nvSpPr>
            <p:spPr bwMode="auto">
              <a:xfrm>
                <a:off x="3707" y="3089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3329" name="Rectangle 66"/>
              <p:cNvSpPr>
                <a:spLocks noChangeArrowheads="1"/>
              </p:cNvSpPr>
              <p:nvPr/>
            </p:nvSpPr>
            <p:spPr bwMode="auto">
              <a:xfrm>
                <a:off x="4011" y="3089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</p:grpSp>
      </p:grpSp>
      <p:sp>
        <p:nvSpPr>
          <p:cNvPr id="13322" name="Rectangle 69"/>
          <p:cNvSpPr>
            <a:spLocks noChangeArrowheads="1"/>
          </p:cNvSpPr>
          <p:nvPr/>
        </p:nvSpPr>
        <p:spPr bwMode="auto">
          <a:xfrm>
            <a:off x="4931596" y="6192839"/>
            <a:ext cx="39361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 sz="1800" b="1" i="1" dirty="0" smtClean="0">
                <a:solidFill>
                  <a:schemeClr val="bg2"/>
                </a:solidFill>
                <a:latin typeface="Arial" panose="020B0604020202020204" pitchFamily="34" charset="0"/>
              </a:rPr>
              <a:t>demos/</a:t>
            </a:r>
            <a:r>
              <a:rPr lang="en-US" altLang="en-US" sz="1800" b="1" i="1" dirty="0" err="1" smtClean="0">
                <a:solidFill>
                  <a:schemeClr val="bg2"/>
                </a:solidFill>
                <a:latin typeface="Arial" panose="020B0604020202020204" pitchFamily="34" charset="0"/>
              </a:rPr>
              <a:t>highpassdemo.m</a:t>
            </a:r>
            <a:endParaRPr lang="en-US" altLang="en-US" sz="1800" b="1" i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Isotropic Filters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2711" y="2341808"/>
            <a:ext cx="6165489" cy="2183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17" y="2341808"/>
            <a:ext cx="1691829" cy="2684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19883" y="1643865"/>
            <a:ext cx="26132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+mj-lt"/>
              </a:rPr>
              <a:t>Gaussian Kernel</a:t>
            </a:r>
            <a:endParaRPr lang="en-US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65842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Gaussian Kernel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341" y="2008758"/>
            <a:ext cx="7048686" cy="2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4886629"/>
            <a:ext cx="7818871" cy="1288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4567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Filters Derived from LPF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659" y="2039071"/>
            <a:ext cx="5603596" cy="3344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304" y="2131868"/>
            <a:ext cx="1629685" cy="3159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5597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 Example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238" y="1946186"/>
            <a:ext cx="3755973" cy="3755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13" y="2043024"/>
            <a:ext cx="1774835" cy="1083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3737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349" y="519628"/>
            <a:ext cx="7649717" cy="5072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96" y="5474174"/>
            <a:ext cx="7930221" cy="1169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3651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71500"/>
          </a:xfrm>
        </p:spPr>
        <p:txBody>
          <a:bodyPr/>
          <a:lstStyle/>
          <a:p>
            <a:pPr>
              <a:defRPr/>
            </a:pPr>
            <a:r>
              <a:rPr lang="en-US" smtClean="0"/>
              <a:t>Detection of Discontinuities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1063625" y="4046538"/>
            <a:ext cx="2511425" cy="2549525"/>
            <a:chOff x="2704" y="1709"/>
            <a:chExt cx="1582" cy="1606"/>
          </a:xfrm>
        </p:grpSpPr>
        <p:sp>
          <p:nvSpPr>
            <p:cNvPr id="14369" name="Line 4"/>
            <p:cNvSpPr>
              <a:spLocks noChangeShapeType="1"/>
            </p:cNvSpPr>
            <p:nvPr/>
          </p:nvSpPr>
          <p:spPr bwMode="auto">
            <a:xfrm>
              <a:off x="3502" y="1709"/>
              <a:ext cx="7" cy="1606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0" name="Line 5"/>
            <p:cNvSpPr>
              <a:spLocks noChangeShapeType="1"/>
            </p:cNvSpPr>
            <p:nvPr/>
          </p:nvSpPr>
          <p:spPr bwMode="auto">
            <a:xfrm>
              <a:off x="2704" y="2486"/>
              <a:ext cx="1582" cy="8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71" name="Group 6"/>
            <p:cNvGrpSpPr>
              <a:grpSpLocks/>
            </p:cNvGrpSpPr>
            <p:nvPr/>
          </p:nvGrpSpPr>
          <p:grpSpPr bwMode="auto">
            <a:xfrm>
              <a:off x="3073" y="2014"/>
              <a:ext cx="911" cy="951"/>
              <a:chOff x="971" y="1558"/>
              <a:chExt cx="911" cy="951"/>
            </a:xfrm>
          </p:grpSpPr>
          <p:sp>
            <p:nvSpPr>
              <p:cNvPr id="14372" name="Rectangle 7"/>
              <p:cNvSpPr>
                <a:spLocks noChangeArrowheads="1"/>
              </p:cNvSpPr>
              <p:nvPr/>
            </p:nvSpPr>
            <p:spPr bwMode="auto">
              <a:xfrm>
                <a:off x="973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73" name="Rectangle 8"/>
              <p:cNvSpPr>
                <a:spLocks noChangeArrowheads="1"/>
              </p:cNvSpPr>
              <p:nvPr/>
            </p:nvSpPr>
            <p:spPr bwMode="auto">
              <a:xfrm>
                <a:off x="1275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74" name="Rectangle 9"/>
              <p:cNvSpPr>
                <a:spLocks noChangeArrowheads="1"/>
              </p:cNvSpPr>
              <p:nvPr/>
            </p:nvSpPr>
            <p:spPr bwMode="auto">
              <a:xfrm>
                <a:off x="1579" y="1562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75" name="Rectangle 10"/>
              <p:cNvSpPr>
                <a:spLocks noChangeArrowheads="1"/>
              </p:cNvSpPr>
              <p:nvPr/>
            </p:nvSpPr>
            <p:spPr bwMode="auto">
              <a:xfrm>
                <a:off x="971" y="1874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4376" name="Rectangle 11"/>
              <p:cNvSpPr>
                <a:spLocks noChangeArrowheads="1"/>
              </p:cNvSpPr>
              <p:nvPr/>
            </p:nvSpPr>
            <p:spPr bwMode="auto">
              <a:xfrm>
                <a:off x="1275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4377" name="Rectangle 12"/>
              <p:cNvSpPr>
                <a:spLocks noChangeArrowheads="1"/>
              </p:cNvSpPr>
              <p:nvPr/>
            </p:nvSpPr>
            <p:spPr bwMode="auto">
              <a:xfrm>
                <a:off x="1579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4378" name="Rectangle 13"/>
              <p:cNvSpPr>
                <a:spLocks noChangeArrowheads="1"/>
              </p:cNvSpPr>
              <p:nvPr/>
            </p:nvSpPr>
            <p:spPr bwMode="auto">
              <a:xfrm>
                <a:off x="971" y="219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79" name="Rectangle 14"/>
              <p:cNvSpPr>
                <a:spLocks noChangeArrowheads="1"/>
              </p:cNvSpPr>
              <p:nvPr/>
            </p:nvSpPr>
            <p:spPr bwMode="auto">
              <a:xfrm>
                <a:off x="1275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80" name="Rectangle 15"/>
              <p:cNvSpPr>
                <a:spLocks noChangeArrowheads="1"/>
              </p:cNvSpPr>
              <p:nvPr/>
            </p:nvSpPr>
            <p:spPr bwMode="auto">
              <a:xfrm>
                <a:off x="1579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sp>
        <p:nvSpPr>
          <p:cNvPr id="14340" name="Text Box 16"/>
          <p:cNvSpPr txBox="1">
            <a:spLocks noChangeArrowheads="1"/>
          </p:cNvSpPr>
          <p:nvPr/>
        </p:nvSpPr>
        <p:spPr bwMode="auto">
          <a:xfrm>
            <a:off x="860425" y="1317625"/>
            <a:ext cx="2252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latin typeface="Arial" panose="020B0604020202020204" pitchFamily="34" charset="0"/>
              </a:rPr>
              <a:t>Point Detection</a:t>
            </a:r>
          </a:p>
        </p:txBody>
      </p:sp>
      <p:grpSp>
        <p:nvGrpSpPr>
          <p:cNvPr id="14341" name="Group 17"/>
          <p:cNvGrpSpPr>
            <a:grpSpLocks/>
          </p:cNvGrpSpPr>
          <p:nvPr/>
        </p:nvGrpSpPr>
        <p:grpSpPr bwMode="auto">
          <a:xfrm>
            <a:off x="3906838" y="4049713"/>
            <a:ext cx="2511425" cy="2549525"/>
            <a:chOff x="2704" y="1709"/>
            <a:chExt cx="1582" cy="1606"/>
          </a:xfrm>
        </p:grpSpPr>
        <p:sp>
          <p:nvSpPr>
            <p:cNvPr id="14357" name="Line 18"/>
            <p:cNvSpPr>
              <a:spLocks noChangeShapeType="1"/>
            </p:cNvSpPr>
            <p:nvPr/>
          </p:nvSpPr>
          <p:spPr bwMode="auto">
            <a:xfrm>
              <a:off x="3502" y="1709"/>
              <a:ext cx="7" cy="1606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8" name="Line 19"/>
            <p:cNvSpPr>
              <a:spLocks noChangeShapeType="1"/>
            </p:cNvSpPr>
            <p:nvPr/>
          </p:nvSpPr>
          <p:spPr bwMode="auto">
            <a:xfrm>
              <a:off x="2704" y="2486"/>
              <a:ext cx="1582" cy="8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59" name="Group 20"/>
            <p:cNvGrpSpPr>
              <a:grpSpLocks/>
            </p:cNvGrpSpPr>
            <p:nvPr/>
          </p:nvGrpSpPr>
          <p:grpSpPr bwMode="auto">
            <a:xfrm>
              <a:off x="3073" y="2014"/>
              <a:ext cx="911" cy="951"/>
              <a:chOff x="971" y="1558"/>
              <a:chExt cx="911" cy="951"/>
            </a:xfrm>
          </p:grpSpPr>
          <p:sp>
            <p:nvSpPr>
              <p:cNvPr id="14360" name="Rectangle 21"/>
              <p:cNvSpPr>
                <a:spLocks noChangeArrowheads="1"/>
              </p:cNvSpPr>
              <p:nvPr/>
            </p:nvSpPr>
            <p:spPr bwMode="auto">
              <a:xfrm>
                <a:off x="973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61" name="Rectangle 22"/>
              <p:cNvSpPr>
                <a:spLocks noChangeArrowheads="1"/>
              </p:cNvSpPr>
              <p:nvPr/>
            </p:nvSpPr>
            <p:spPr bwMode="auto">
              <a:xfrm>
                <a:off x="1275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4362" name="Rectangle 23"/>
              <p:cNvSpPr>
                <a:spLocks noChangeArrowheads="1"/>
              </p:cNvSpPr>
              <p:nvPr/>
            </p:nvSpPr>
            <p:spPr bwMode="auto">
              <a:xfrm>
                <a:off x="1579" y="1562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63" name="Rectangle 24"/>
              <p:cNvSpPr>
                <a:spLocks noChangeArrowheads="1"/>
              </p:cNvSpPr>
              <p:nvPr/>
            </p:nvSpPr>
            <p:spPr bwMode="auto">
              <a:xfrm>
                <a:off x="971" y="1874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64" name="Rectangle 25"/>
              <p:cNvSpPr>
                <a:spLocks noChangeArrowheads="1"/>
              </p:cNvSpPr>
              <p:nvPr/>
            </p:nvSpPr>
            <p:spPr bwMode="auto">
              <a:xfrm>
                <a:off x="1275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4365" name="Rectangle 26"/>
              <p:cNvSpPr>
                <a:spLocks noChangeArrowheads="1"/>
              </p:cNvSpPr>
              <p:nvPr/>
            </p:nvSpPr>
            <p:spPr bwMode="auto">
              <a:xfrm>
                <a:off x="1579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66" name="Rectangle 27"/>
              <p:cNvSpPr>
                <a:spLocks noChangeArrowheads="1"/>
              </p:cNvSpPr>
              <p:nvPr/>
            </p:nvSpPr>
            <p:spPr bwMode="auto">
              <a:xfrm>
                <a:off x="971" y="219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67" name="Rectangle 28"/>
              <p:cNvSpPr>
                <a:spLocks noChangeArrowheads="1"/>
              </p:cNvSpPr>
              <p:nvPr/>
            </p:nvSpPr>
            <p:spPr bwMode="auto">
              <a:xfrm>
                <a:off x="1275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4368" name="Rectangle 29"/>
              <p:cNvSpPr>
                <a:spLocks noChangeArrowheads="1"/>
              </p:cNvSpPr>
              <p:nvPr/>
            </p:nvSpPr>
            <p:spPr bwMode="auto">
              <a:xfrm>
                <a:off x="1579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grpSp>
        <p:nvGrpSpPr>
          <p:cNvPr id="14342" name="Group 31"/>
          <p:cNvGrpSpPr>
            <a:grpSpLocks/>
          </p:cNvGrpSpPr>
          <p:nvPr/>
        </p:nvGrpSpPr>
        <p:grpSpPr bwMode="auto">
          <a:xfrm>
            <a:off x="3263900" y="1155700"/>
            <a:ext cx="2511425" cy="2549525"/>
            <a:chOff x="2704" y="1709"/>
            <a:chExt cx="1582" cy="1606"/>
          </a:xfrm>
        </p:grpSpPr>
        <p:sp>
          <p:nvSpPr>
            <p:cNvPr id="14345" name="Line 32"/>
            <p:cNvSpPr>
              <a:spLocks noChangeShapeType="1"/>
            </p:cNvSpPr>
            <p:nvPr/>
          </p:nvSpPr>
          <p:spPr bwMode="auto">
            <a:xfrm>
              <a:off x="3502" y="1709"/>
              <a:ext cx="7" cy="1606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6" name="Line 33"/>
            <p:cNvSpPr>
              <a:spLocks noChangeShapeType="1"/>
            </p:cNvSpPr>
            <p:nvPr/>
          </p:nvSpPr>
          <p:spPr bwMode="auto">
            <a:xfrm>
              <a:off x="2704" y="2486"/>
              <a:ext cx="1582" cy="8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47" name="Group 34"/>
            <p:cNvGrpSpPr>
              <a:grpSpLocks/>
            </p:cNvGrpSpPr>
            <p:nvPr/>
          </p:nvGrpSpPr>
          <p:grpSpPr bwMode="auto">
            <a:xfrm>
              <a:off x="3073" y="2014"/>
              <a:ext cx="911" cy="951"/>
              <a:chOff x="971" y="1558"/>
              <a:chExt cx="911" cy="951"/>
            </a:xfrm>
          </p:grpSpPr>
          <p:sp>
            <p:nvSpPr>
              <p:cNvPr id="14348" name="Rectangle 35"/>
              <p:cNvSpPr>
                <a:spLocks noChangeArrowheads="1"/>
              </p:cNvSpPr>
              <p:nvPr/>
            </p:nvSpPr>
            <p:spPr bwMode="auto">
              <a:xfrm>
                <a:off x="973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49" name="Rectangle 36"/>
              <p:cNvSpPr>
                <a:spLocks noChangeArrowheads="1"/>
              </p:cNvSpPr>
              <p:nvPr/>
            </p:nvSpPr>
            <p:spPr bwMode="auto">
              <a:xfrm>
                <a:off x="1275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50" name="Rectangle 37"/>
              <p:cNvSpPr>
                <a:spLocks noChangeArrowheads="1"/>
              </p:cNvSpPr>
              <p:nvPr/>
            </p:nvSpPr>
            <p:spPr bwMode="auto">
              <a:xfrm>
                <a:off x="1579" y="1562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51" name="Rectangle 38"/>
              <p:cNvSpPr>
                <a:spLocks noChangeArrowheads="1"/>
              </p:cNvSpPr>
              <p:nvPr/>
            </p:nvSpPr>
            <p:spPr bwMode="auto">
              <a:xfrm>
                <a:off x="971" y="1874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52" name="Rectangle 39"/>
              <p:cNvSpPr>
                <a:spLocks noChangeArrowheads="1"/>
              </p:cNvSpPr>
              <p:nvPr/>
            </p:nvSpPr>
            <p:spPr bwMode="auto">
              <a:xfrm>
                <a:off x="1275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8</a:t>
                </a:r>
              </a:p>
            </p:txBody>
          </p:sp>
          <p:sp>
            <p:nvSpPr>
              <p:cNvPr id="14353" name="Rectangle 40"/>
              <p:cNvSpPr>
                <a:spLocks noChangeArrowheads="1"/>
              </p:cNvSpPr>
              <p:nvPr/>
            </p:nvSpPr>
            <p:spPr bwMode="auto">
              <a:xfrm>
                <a:off x="1579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54" name="Rectangle 41"/>
              <p:cNvSpPr>
                <a:spLocks noChangeArrowheads="1"/>
              </p:cNvSpPr>
              <p:nvPr/>
            </p:nvSpPr>
            <p:spPr bwMode="auto">
              <a:xfrm>
                <a:off x="971" y="219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55" name="Rectangle 42"/>
              <p:cNvSpPr>
                <a:spLocks noChangeArrowheads="1"/>
              </p:cNvSpPr>
              <p:nvPr/>
            </p:nvSpPr>
            <p:spPr bwMode="auto">
              <a:xfrm>
                <a:off x="1275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4356" name="Rectangle 43"/>
              <p:cNvSpPr>
                <a:spLocks noChangeArrowheads="1"/>
              </p:cNvSpPr>
              <p:nvPr/>
            </p:nvSpPr>
            <p:spPr bwMode="auto">
              <a:xfrm>
                <a:off x="1579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</p:grpSp>
      </p:grpSp>
      <p:sp>
        <p:nvSpPr>
          <p:cNvPr id="14343" name="Text Box 44"/>
          <p:cNvSpPr txBox="1">
            <a:spLocks noChangeArrowheads="1"/>
          </p:cNvSpPr>
          <p:nvPr/>
        </p:nvSpPr>
        <p:spPr bwMode="auto">
          <a:xfrm>
            <a:off x="969963" y="3570288"/>
            <a:ext cx="482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latin typeface="Arial" panose="020B0604020202020204" pitchFamily="34" charset="0"/>
              </a:rPr>
              <a:t>Line Detection (Prewitt’s Gradient)</a:t>
            </a:r>
          </a:p>
        </p:txBody>
      </p:sp>
      <p:sp>
        <p:nvSpPr>
          <p:cNvPr id="14344" name="Rectangle 45"/>
          <p:cNvSpPr>
            <a:spLocks noChangeArrowheads="1"/>
          </p:cNvSpPr>
          <p:nvPr/>
        </p:nvSpPr>
        <p:spPr bwMode="auto">
          <a:xfrm>
            <a:off x="5986463" y="5603875"/>
            <a:ext cx="29384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 sz="1800" b="1" i="1" dirty="0" smtClean="0">
                <a:solidFill>
                  <a:schemeClr val="bg2"/>
                </a:solidFill>
                <a:latin typeface="Arial" panose="020B0604020202020204" pitchFamily="34" charset="0"/>
              </a:rPr>
              <a:t>demos/</a:t>
            </a:r>
            <a:r>
              <a:rPr lang="en-US" altLang="en-US" sz="1800" b="1" i="1" dirty="0" err="1" smtClean="0">
                <a:solidFill>
                  <a:schemeClr val="bg2"/>
                </a:solidFill>
                <a:latin typeface="Arial" panose="020B0604020202020204" pitchFamily="34" charset="0"/>
              </a:rPr>
              <a:t>prewitt.m</a:t>
            </a:r>
            <a:endParaRPr lang="en-US" altLang="en-US" sz="1800" b="1" i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Edge Detection</a:t>
            </a:r>
          </a:p>
        </p:txBody>
      </p:sp>
      <p:grpSp>
        <p:nvGrpSpPr>
          <p:cNvPr id="15363" name="Group 2051"/>
          <p:cNvGrpSpPr>
            <a:grpSpLocks/>
          </p:cNvGrpSpPr>
          <p:nvPr/>
        </p:nvGrpSpPr>
        <p:grpSpPr bwMode="auto">
          <a:xfrm>
            <a:off x="777875" y="2489200"/>
            <a:ext cx="2511425" cy="2549525"/>
            <a:chOff x="2704" y="1709"/>
            <a:chExt cx="1582" cy="1606"/>
          </a:xfrm>
        </p:grpSpPr>
        <p:sp>
          <p:nvSpPr>
            <p:cNvPr id="15380" name="Line 2052"/>
            <p:cNvSpPr>
              <a:spLocks noChangeShapeType="1"/>
            </p:cNvSpPr>
            <p:nvPr/>
          </p:nvSpPr>
          <p:spPr bwMode="auto">
            <a:xfrm>
              <a:off x="3502" y="1709"/>
              <a:ext cx="7" cy="16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1" name="Line 2053"/>
            <p:cNvSpPr>
              <a:spLocks noChangeShapeType="1"/>
            </p:cNvSpPr>
            <p:nvPr/>
          </p:nvSpPr>
          <p:spPr bwMode="auto">
            <a:xfrm>
              <a:off x="2704" y="2486"/>
              <a:ext cx="1582" cy="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82" name="Group 2054"/>
            <p:cNvGrpSpPr>
              <a:grpSpLocks/>
            </p:cNvGrpSpPr>
            <p:nvPr/>
          </p:nvGrpSpPr>
          <p:grpSpPr bwMode="auto">
            <a:xfrm>
              <a:off x="3073" y="2014"/>
              <a:ext cx="911" cy="951"/>
              <a:chOff x="971" y="1558"/>
              <a:chExt cx="911" cy="951"/>
            </a:xfrm>
          </p:grpSpPr>
          <p:sp>
            <p:nvSpPr>
              <p:cNvPr id="15383" name="Rectangle 2055"/>
              <p:cNvSpPr>
                <a:spLocks noChangeArrowheads="1"/>
              </p:cNvSpPr>
              <p:nvPr/>
            </p:nvSpPr>
            <p:spPr bwMode="auto">
              <a:xfrm>
                <a:off x="973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5384" name="Rectangle 2056"/>
              <p:cNvSpPr>
                <a:spLocks noChangeArrowheads="1"/>
              </p:cNvSpPr>
              <p:nvPr/>
            </p:nvSpPr>
            <p:spPr bwMode="auto">
              <a:xfrm>
                <a:off x="1275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-2</a:t>
                </a:r>
              </a:p>
            </p:txBody>
          </p:sp>
          <p:sp>
            <p:nvSpPr>
              <p:cNvPr id="15385" name="Rectangle 2057"/>
              <p:cNvSpPr>
                <a:spLocks noChangeArrowheads="1"/>
              </p:cNvSpPr>
              <p:nvPr/>
            </p:nvSpPr>
            <p:spPr bwMode="auto">
              <a:xfrm>
                <a:off x="1579" y="1562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5386" name="Rectangle 2058"/>
              <p:cNvSpPr>
                <a:spLocks noChangeArrowheads="1"/>
              </p:cNvSpPr>
              <p:nvPr/>
            </p:nvSpPr>
            <p:spPr bwMode="auto">
              <a:xfrm>
                <a:off x="971" y="1874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5387" name="Rectangle 2059"/>
              <p:cNvSpPr>
                <a:spLocks noChangeArrowheads="1"/>
              </p:cNvSpPr>
              <p:nvPr/>
            </p:nvSpPr>
            <p:spPr bwMode="auto">
              <a:xfrm>
                <a:off x="1275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5388" name="Rectangle 2060"/>
              <p:cNvSpPr>
                <a:spLocks noChangeArrowheads="1"/>
              </p:cNvSpPr>
              <p:nvPr/>
            </p:nvSpPr>
            <p:spPr bwMode="auto">
              <a:xfrm>
                <a:off x="1579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5389" name="Rectangle 2061"/>
              <p:cNvSpPr>
                <a:spLocks noChangeArrowheads="1"/>
              </p:cNvSpPr>
              <p:nvPr/>
            </p:nvSpPr>
            <p:spPr bwMode="auto">
              <a:xfrm>
                <a:off x="971" y="219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5390" name="Rectangle 2062"/>
              <p:cNvSpPr>
                <a:spLocks noChangeArrowheads="1"/>
              </p:cNvSpPr>
              <p:nvPr/>
            </p:nvSpPr>
            <p:spPr bwMode="auto">
              <a:xfrm>
                <a:off x="1275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5391" name="Rectangle 2063"/>
              <p:cNvSpPr>
                <a:spLocks noChangeArrowheads="1"/>
              </p:cNvSpPr>
              <p:nvPr/>
            </p:nvSpPr>
            <p:spPr bwMode="auto">
              <a:xfrm>
                <a:off x="1579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sp>
        <p:nvSpPr>
          <p:cNvPr id="15364" name="Text Box 2064"/>
          <p:cNvSpPr txBox="1">
            <a:spLocks noChangeArrowheads="1"/>
          </p:cNvSpPr>
          <p:nvPr/>
        </p:nvSpPr>
        <p:spPr bwMode="auto">
          <a:xfrm>
            <a:off x="803275" y="1817688"/>
            <a:ext cx="193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latin typeface="Arial" panose="020B0604020202020204" pitchFamily="34" charset="0"/>
              </a:rPr>
              <a:t>Sobel Masks</a:t>
            </a:r>
          </a:p>
        </p:txBody>
      </p:sp>
      <p:grpSp>
        <p:nvGrpSpPr>
          <p:cNvPr id="15365" name="Group 2065"/>
          <p:cNvGrpSpPr>
            <a:grpSpLocks/>
          </p:cNvGrpSpPr>
          <p:nvPr/>
        </p:nvGrpSpPr>
        <p:grpSpPr bwMode="auto">
          <a:xfrm>
            <a:off x="3678238" y="2506663"/>
            <a:ext cx="2511425" cy="2549525"/>
            <a:chOff x="2704" y="1709"/>
            <a:chExt cx="1582" cy="1606"/>
          </a:xfrm>
        </p:grpSpPr>
        <p:sp>
          <p:nvSpPr>
            <p:cNvPr id="15368" name="Line 2066"/>
            <p:cNvSpPr>
              <a:spLocks noChangeShapeType="1"/>
            </p:cNvSpPr>
            <p:nvPr/>
          </p:nvSpPr>
          <p:spPr bwMode="auto">
            <a:xfrm>
              <a:off x="3502" y="1709"/>
              <a:ext cx="7" cy="160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9" name="Line 2067"/>
            <p:cNvSpPr>
              <a:spLocks noChangeShapeType="1"/>
            </p:cNvSpPr>
            <p:nvPr/>
          </p:nvSpPr>
          <p:spPr bwMode="auto">
            <a:xfrm>
              <a:off x="2704" y="2486"/>
              <a:ext cx="1582" cy="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70" name="Group 2068"/>
            <p:cNvGrpSpPr>
              <a:grpSpLocks/>
            </p:cNvGrpSpPr>
            <p:nvPr/>
          </p:nvGrpSpPr>
          <p:grpSpPr bwMode="auto">
            <a:xfrm>
              <a:off x="3073" y="2014"/>
              <a:ext cx="911" cy="951"/>
              <a:chOff x="971" y="1558"/>
              <a:chExt cx="911" cy="951"/>
            </a:xfrm>
          </p:grpSpPr>
          <p:sp>
            <p:nvSpPr>
              <p:cNvPr id="15371" name="Rectangle 2069"/>
              <p:cNvSpPr>
                <a:spLocks noChangeArrowheads="1"/>
              </p:cNvSpPr>
              <p:nvPr/>
            </p:nvSpPr>
            <p:spPr bwMode="auto">
              <a:xfrm>
                <a:off x="973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5372" name="Rectangle 2070"/>
              <p:cNvSpPr>
                <a:spLocks noChangeArrowheads="1"/>
              </p:cNvSpPr>
              <p:nvPr/>
            </p:nvSpPr>
            <p:spPr bwMode="auto">
              <a:xfrm>
                <a:off x="1275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5373" name="Rectangle 2071"/>
              <p:cNvSpPr>
                <a:spLocks noChangeArrowheads="1"/>
              </p:cNvSpPr>
              <p:nvPr/>
            </p:nvSpPr>
            <p:spPr bwMode="auto">
              <a:xfrm>
                <a:off x="1579" y="1562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5374" name="Rectangle 2072"/>
              <p:cNvSpPr>
                <a:spLocks noChangeArrowheads="1"/>
              </p:cNvSpPr>
              <p:nvPr/>
            </p:nvSpPr>
            <p:spPr bwMode="auto">
              <a:xfrm>
                <a:off x="971" y="1874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-2</a:t>
                </a:r>
              </a:p>
            </p:txBody>
          </p:sp>
          <p:sp>
            <p:nvSpPr>
              <p:cNvPr id="15375" name="Rectangle 2073"/>
              <p:cNvSpPr>
                <a:spLocks noChangeArrowheads="1"/>
              </p:cNvSpPr>
              <p:nvPr/>
            </p:nvSpPr>
            <p:spPr bwMode="auto">
              <a:xfrm>
                <a:off x="1275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5376" name="Rectangle 2074"/>
              <p:cNvSpPr>
                <a:spLocks noChangeArrowheads="1"/>
              </p:cNvSpPr>
              <p:nvPr/>
            </p:nvSpPr>
            <p:spPr bwMode="auto">
              <a:xfrm>
                <a:off x="1579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5377" name="Rectangle 2075"/>
              <p:cNvSpPr>
                <a:spLocks noChangeArrowheads="1"/>
              </p:cNvSpPr>
              <p:nvPr/>
            </p:nvSpPr>
            <p:spPr bwMode="auto">
              <a:xfrm>
                <a:off x="971" y="219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-1</a:t>
                </a:r>
              </a:p>
            </p:txBody>
          </p:sp>
          <p:sp>
            <p:nvSpPr>
              <p:cNvPr id="15378" name="Rectangle 2076"/>
              <p:cNvSpPr>
                <a:spLocks noChangeArrowheads="1"/>
              </p:cNvSpPr>
              <p:nvPr/>
            </p:nvSpPr>
            <p:spPr bwMode="auto">
              <a:xfrm>
                <a:off x="1275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5379" name="Rectangle 2077"/>
              <p:cNvSpPr>
                <a:spLocks noChangeArrowheads="1"/>
              </p:cNvSpPr>
              <p:nvPr/>
            </p:nvSpPr>
            <p:spPr bwMode="auto">
              <a:xfrm>
                <a:off x="1579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sp>
        <p:nvSpPr>
          <p:cNvPr id="15366" name="Text Box 2078"/>
          <p:cNvSpPr txBox="1">
            <a:spLocks noChangeArrowheads="1"/>
          </p:cNvSpPr>
          <p:nvPr/>
        </p:nvSpPr>
        <p:spPr bwMode="auto">
          <a:xfrm>
            <a:off x="7434263" y="5937250"/>
            <a:ext cx="123031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1">
                <a:latin typeface="Arial" panose="020B0604020202020204" pitchFamily="34" charset="0"/>
              </a:rPr>
              <a:t>&gt;&gt;edge</a:t>
            </a:r>
          </a:p>
        </p:txBody>
      </p:sp>
      <p:sp>
        <p:nvSpPr>
          <p:cNvPr id="15367" name="Rectangle 2079"/>
          <p:cNvSpPr>
            <a:spLocks noChangeArrowheads="1"/>
          </p:cNvSpPr>
          <p:nvPr/>
        </p:nvSpPr>
        <p:spPr bwMode="auto">
          <a:xfrm>
            <a:off x="371476" y="6003925"/>
            <a:ext cx="39950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 sz="1800" b="1" i="1" dirty="0" smtClean="0">
                <a:solidFill>
                  <a:schemeClr val="bg2"/>
                </a:solidFill>
                <a:latin typeface="Arial" panose="020B0604020202020204" pitchFamily="34" charset="0"/>
              </a:rPr>
              <a:t>demos/</a:t>
            </a:r>
            <a:r>
              <a:rPr lang="en-US" altLang="en-US" sz="1800" b="1" i="1" dirty="0" err="1" smtClean="0">
                <a:solidFill>
                  <a:schemeClr val="bg2"/>
                </a:solidFill>
                <a:latin typeface="Arial" panose="020B0604020202020204" pitchFamily="34" charset="0"/>
              </a:rPr>
              <a:t>edgegradientdemo.m</a:t>
            </a:r>
            <a:endParaRPr lang="en-US" altLang="en-US" sz="1800" b="1" i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 2: Spatial and Spectral Filtering</a:t>
            </a:r>
          </a:p>
        </p:txBody>
      </p:sp>
      <p:sp>
        <p:nvSpPr>
          <p:cNvPr id="14339" name="Text Box 3">
            <a:hlinkClick r:id="rId3"/>
          </p:cNvPr>
          <p:cNvSpPr txBox="1">
            <a:spLocks noChangeArrowheads="1"/>
          </p:cNvSpPr>
          <p:nvPr/>
        </p:nvSpPr>
        <p:spPr bwMode="auto">
          <a:xfrm>
            <a:off x="979920" y="2764705"/>
            <a:ext cx="74782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hlinkClick r:id="rId4"/>
              </a:rPr>
              <a:t>http</a:t>
            </a:r>
            <a:r>
              <a:rPr lang="en-US" altLang="en-US" dirty="0" smtClean="0">
                <a:hlinkClick r:id="rId4"/>
              </a:rPr>
              <a:t>://users.rowan.edu</a:t>
            </a:r>
            <a:r>
              <a:rPr lang="en-US" altLang="en-US" dirty="0">
                <a:hlinkClick r:id="rId4"/>
              </a:rPr>
              <a:t>/~</a:t>
            </a:r>
            <a:r>
              <a:rPr lang="en-US" altLang="en-US" dirty="0" smtClean="0">
                <a:hlinkClick r:id="rId4"/>
              </a:rPr>
              <a:t>shreek/spring20/dip/labs/lab2.html</a:t>
            </a:r>
            <a:r>
              <a:rPr lang="en-US" altLang="en-US" dirty="0" smtClean="0"/>
              <a:t>  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790864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2788" y="10477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mtClean="0"/>
              <a:t>Summary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42950"/>
          </a:xfrm>
        </p:spPr>
        <p:txBody>
          <a:bodyPr/>
          <a:lstStyle/>
          <a:p>
            <a:pPr>
              <a:defRPr/>
            </a:pPr>
            <a:r>
              <a:rPr lang="en-US" smtClean="0"/>
              <a:t>Plan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3750" y="1660525"/>
            <a:ext cx="7772400" cy="4786313"/>
          </a:xfrm>
        </p:spPr>
        <p:txBody>
          <a:bodyPr/>
          <a:lstStyle/>
          <a:p>
            <a:r>
              <a:rPr lang="en-US" altLang="en-US" sz="2400" dirty="0" smtClean="0"/>
              <a:t>Recall: Pixel Operations</a:t>
            </a:r>
          </a:p>
          <a:p>
            <a:pPr marL="1085850" lvl="2"/>
            <a:r>
              <a:rPr lang="en-US" altLang="en-US" dirty="0" smtClean="0"/>
              <a:t>Point processing</a:t>
            </a:r>
          </a:p>
          <a:p>
            <a:pPr marL="1085850" lvl="2"/>
            <a:r>
              <a:rPr lang="en-US" altLang="en-US" dirty="0" smtClean="0"/>
              <a:t>Histogram equalization</a:t>
            </a:r>
          </a:p>
          <a:p>
            <a:pPr marL="1085850" lvl="2"/>
            <a:r>
              <a:rPr lang="en-US" altLang="en-US" dirty="0" smtClean="0"/>
              <a:t>Connectivity</a:t>
            </a:r>
          </a:p>
          <a:p>
            <a:pPr marL="1085850" lvl="2"/>
            <a:endParaRPr lang="en-US" altLang="en-US" dirty="0" smtClean="0"/>
          </a:p>
          <a:p>
            <a:r>
              <a:rPr lang="en-US" altLang="en-US" sz="2400" dirty="0" smtClean="0"/>
              <a:t>Image Enhancement</a:t>
            </a:r>
          </a:p>
          <a:p>
            <a:pPr marL="1085850" lvl="2"/>
            <a:r>
              <a:rPr lang="en-US" altLang="en-US" dirty="0" smtClean="0"/>
              <a:t>Spatial Filtering</a:t>
            </a:r>
          </a:p>
          <a:p>
            <a:pPr marL="1085850" lvl="2"/>
            <a:endParaRPr lang="en-US" altLang="en-US" dirty="0" smtClean="0"/>
          </a:p>
          <a:p>
            <a:pPr marL="1085850" lvl="2"/>
            <a:r>
              <a:rPr lang="en-US" altLang="en-US" dirty="0" smtClean="0"/>
              <a:t>Detection of Discontinuities</a:t>
            </a:r>
          </a:p>
          <a:p>
            <a:pPr lvl="3"/>
            <a:r>
              <a:rPr lang="en-US" altLang="en-US" b="0" dirty="0" smtClean="0"/>
              <a:t>Edge detection (Sobel, Prewitt and Laplacian masks)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5194300" y="2163763"/>
            <a:ext cx="1966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3399"/>
                </a:solidFill>
                <a:latin typeface="Arial" panose="020B0604020202020204" pitchFamily="34" charset="0"/>
              </a:rPr>
              <a:t>individual pixels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6032500" y="2587625"/>
            <a:ext cx="1160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3399"/>
                </a:solidFill>
                <a:latin typeface="Arial" panose="020B0604020202020204" pitchFamily="34" charset="0"/>
              </a:rPr>
              <a:t>all pixels</a:t>
            </a:r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4546600" y="3087688"/>
            <a:ext cx="22336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3399"/>
                </a:solidFill>
                <a:latin typeface="Arial" panose="020B0604020202020204" pitchFamily="34" charset="0"/>
              </a:rPr>
              <a:t>neighboring pixels</a:t>
            </a:r>
          </a:p>
        </p:txBody>
      </p:sp>
      <p:sp>
        <p:nvSpPr>
          <p:cNvPr id="4103" name="Line 9"/>
          <p:cNvSpPr>
            <a:spLocks noChangeShapeType="1"/>
          </p:cNvSpPr>
          <p:nvPr/>
        </p:nvSpPr>
        <p:spPr bwMode="auto">
          <a:xfrm flipH="1">
            <a:off x="4543425" y="2328863"/>
            <a:ext cx="57150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Line 10"/>
          <p:cNvSpPr>
            <a:spLocks noChangeShapeType="1"/>
          </p:cNvSpPr>
          <p:nvPr/>
        </p:nvSpPr>
        <p:spPr bwMode="auto">
          <a:xfrm flipH="1">
            <a:off x="5367338" y="2767013"/>
            <a:ext cx="57150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11"/>
          <p:cNvSpPr>
            <a:spLocks noChangeShapeType="1"/>
          </p:cNvSpPr>
          <p:nvPr/>
        </p:nvSpPr>
        <p:spPr bwMode="auto">
          <a:xfrm flipH="1">
            <a:off x="3890963" y="3248025"/>
            <a:ext cx="571500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Text Box 14"/>
          <p:cNvSpPr txBox="1">
            <a:spLocks noChangeArrowheads="1"/>
          </p:cNvSpPr>
          <p:nvPr/>
        </p:nvSpPr>
        <p:spPr bwMode="auto">
          <a:xfrm>
            <a:off x="4794250" y="4349750"/>
            <a:ext cx="13287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latin typeface="Arial" panose="020B0604020202020204" pitchFamily="34" charset="0"/>
              </a:rPr>
              <a:t>Low-pass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High-pass</a:t>
            </a:r>
          </a:p>
        </p:txBody>
      </p:sp>
      <p:sp>
        <p:nvSpPr>
          <p:cNvPr id="4109" name="Line 15"/>
          <p:cNvSpPr>
            <a:spLocks noChangeShapeType="1"/>
          </p:cNvSpPr>
          <p:nvPr/>
        </p:nvSpPr>
        <p:spPr bwMode="auto">
          <a:xfrm>
            <a:off x="4329113" y="4543425"/>
            <a:ext cx="485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Freeform 16"/>
          <p:cNvSpPr>
            <a:spLocks/>
          </p:cNvSpPr>
          <p:nvPr/>
        </p:nvSpPr>
        <p:spPr bwMode="auto">
          <a:xfrm>
            <a:off x="4543425" y="4543425"/>
            <a:ext cx="257175" cy="314325"/>
          </a:xfrm>
          <a:custGeom>
            <a:avLst/>
            <a:gdLst>
              <a:gd name="T0" fmla="*/ 0 w 162"/>
              <a:gd name="T1" fmla="*/ 0 h 198"/>
              <a:gd name="T2" fmla="*/ 0 w 162"/>
              <a:gd name="T3" fmla="*/ 314325 h 198"/>
              <a:gd name="T4" fmla="*/ 257175 w 162"/>
              <a:gd name="T5" fmla="*/ 314325 h 198"/>
              <a:gd name="T6" fmla="*/ 0 60000 65536"/>
              <a:gd name="T7" fmla="*/ 0 60000 65536"/>
              <a:gd name="T8" fmla="*/ 0 60000 65536"/>
              <a:gd name="T9" fmla="*/ 0 w 162"/>
              <a:gd name="T10" fmla="*/ 0 h 198"/>
              <a:gd name="T11" fmla="*/ 162 w 162"/>
              <a:gd name="T12" fmla="*/ 198 h 1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2" h="198">
                <a:moveTo>
                  <a:pt x="0" y="0"/>
                </a:moveTo>
                <a:lnTo>
                  <a:pt x="0" y="198"/>
                </a:lnTo>
                <a:lnTo>
                  <a:pt x="162" y="19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19100"/>
            <a:ext cx="7772400" cy="600075"/>
          </a:xfrm>
        </p:spPr>
        <p:txBody>
          <a:bodyPr/>
          <a:lstStyle/>
          <a:p>
            <a:pPr>
              <a:defRPr/>
            </a:pPr>
            <a:r>
              <a:rPr lang="en-US" smtClean="0"/>
              <a:t>DIP: Details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623888" y="1277938"/>
          <a:ext cx="8110537" cy="482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MS Org Chart" r:id="rId4" imgW="2450880" imgH="1460160" progId="OrgPlusWOPX.4">
                  <p:embed followColorScheme="full"/>
                </p:oleObj>
              </mc:Choice>
              <mc:Fallback>
                <p:oleObj name="MS Org Chart" r:id="rId4" imgW="2450880" imgH="1460160" progId="OrgPlusWOPX.4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8" y="1277938"/>
                        <a:ext cx="8110537" cy="482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Image Preprocessing</a:t>
            </a:r>
          </a:p>
        </p:txBody>
      </p:sp>
      <p:sp>
        <p:nvSpPr>
          <p:cNvPr id="5123" name="Freeform 3"/>
          <p:cNvSpPr>
            <a:spLocks/>
          </p:cNvSpPr>
          <p:nvPr/>
        </p:nvSpPr>
        <p:spPr bwMode="auto">
          <a:xfrm>
            <a:off x="1728788" y="2203450"/>
            <a:ext cx="5429250" cy="450850"/>
          </a:xfrm>
          <a:custGeom>
            <a:avLst/>
            <a:gdLst>
              <a:gd name="T0" fmla="*/ 0 w 3420"/>
              <a:gd name="T1" fmla="*/ 450850 h 223"/>
              <a:gd name="T2" fmla="*/ 0 w 3420"/>
              <a:gd name="T3" fmla="*/ 0 h 223"/>
              <a:gd name="T4" fmla="*/ 5429250 w 3420"/>
              <a:gd name="T5" fmla="*/ 0 h 223"/>
              <a:gd name="T6" fmla="*/ 5429250 w 3420"/>
              <a:gd name="T7" fmla="*/ 450850 h 223"/>
              <a:gd name="T8" fmla="*/ 0 60000 65536"/>
              <a:gd name="T9" fmla="*/ 0 60000 65536"/>
              <a:gd name="T10" fmla="*/ 0 60000 65536"/>
              <a:gd name="T11" fmla="*/ 0 60000 65536"/>
              <a:gd name="T12" fmla="*/ 0 w 3420"/>
              <a:gd name="T13" fmla="*/ 0 h 223"/>
              <a:gd name="T14" fmla="*/ 3420 w 3420"/>
              <a:gd name="T15" fmla="*/ 223 h 2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20" h="223">
                <a:moveTo>
                  <a:pt x="0" y="223"/>
                </a:moveTo>
                <a:lnTo>
                  <a:pt x="0" y="0"/>
                </a:lnTo>
                <a:lnTo>
                  <a:pt x="3420" y="0"/>
                </a:lnTo>
                <a:lnTo>
                  <a:pt x="3420" y="223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4408488" y="1619250"/>
            <a:ext cx="0" cy="585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941388" y="2598738"/>
            <a:ext cx="18399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Enhancement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391275" y="2589213"/>
            <a:ext cx="158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Restoration</a:t>
            </a:r>
          </a:p>
        </p:txBody>
      </p:sp>
      <p:sp>
        <p:nvSpPr>
          <p:cNvPr id="5127" name="Freeform 7"/>
          <p:cNvSpPr>
            <a:spLocks/>
          </p:cNvSpPr>
          <p:nvPr/>
        </p:nvSpPr>
        <p:spPr bwMode="auto">
          <a:xfrm>
            <a:off x="657225" y="3349625"/>
            <a:ext cx="4870450" cy="450850"/>
          </a:xfrm>
          <a:custGeom>
            <a:avLst/>
            <a:gdLst>
              <a:gd name="T0" fmla="*/ 0 w 3420"/>
              <a:gd name="T1" fmla="*/ 450850 h 223"/>
              <a:gd name="T2" fmla="*/ 0 w 3420"/>
              <a:gd name="T3" fmla="*/ 0 h 223"/>
              <a:gd name="T4" fmla="*/ 4870450 w 3420"/>
              <a:gd name="T5" fmla="*/ 0 h 223"/>
              <a:gd name="T6" fmla="*/ 4870450 w 3420"/>
              <a:gd name="T7" fmla="*/ 450850 h 223"/>
              <a:gd name="T8" fmla="*/ 0 60000 65536"/>
              <a:gd name="T9" fmla="*/ 0 60000 65536"/>
              <a:gd name="T10" fmla="*/ 0 60000 65536"/>
              <a:gd name="T11" fmla="*/ 0 60000 65536"/>
              <a:gd name="T12" fmla="*/ 0 w 3420"/>
              <a:gd name="T13" fmla="*/ 0 h 223"/>
              <a:gd name="T14" fmla="*/ 3420 w 3420"/>
              <a:gd name="T15" fmla="*/ 223 h 2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20" h="223">
                <a:moveTo>
                  <a:pt x="0" y="223"/>
                </a:moveTo>
                <a:lnTo>
                  <a:pt x="0" y="0"/>
                </a:lnTo>
                <a:lnTo>
                  <a:pt x="3420" y="0"/>
                </a:lnTo>
                <a:lnTo>
                  <a:pt x="3420" y="223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 flipH="1">
            <a:off x="1770063" y="3078163"/>
            <a:ext cx="1587" cy="271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481013" y="3738563"/>
            <a:ext cx="10017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Spatial</a:t>
            </a:r>
          </a:p>
          <a:p>
            <a:r>
              <a:rPr lang="en-US" altLang="en-US" sz="2000"/>
              <a:t>Domain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832350" y="3736975"/>
            <a:ext cx="10144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Spectral</a:t>
            </a:r>
          </a:p>
          <a:p>
            <a:r>
              <a:rPr lang="en-US" altLang="en-US" sz="2000"/>
              <a:t>Domain</a:t>
            </a:r>
          </a:p>
        </p:txBody>
      </p:sp>
      <p:sp>
        <p:nvSpPr>
          <p:cNvPr id="5131" name="Freeform 11"/>
          <p:cNvSpPr>
            <a:spLocks/>
          </p:cNvSpPr>
          <p:nvPr/>
        </p:nvSpPr>
        <p:spPr bwMode="auto">
          <a:xfrm>
            <a:off x="523875" y="4603750"/>
            <a:ext cx="2789238" cy="450850"/>
          </a:xfrm>
          <a:custGeom>
            <a:avLst/>
            <a:gdLst>
              <a:gd name="T0" fmla="*/ 0 w 3420"/>
              <a:gd name="T1" fmla="*/ 450850 h 223"/>
              <a:gd name="T2" fmla="*/ 0 w 3420"/>
              <a:gd name="T3" fmla="*/ 0 h 223"/>
              <a:gd name="T4" fmla="*/ 2789238 w 3420"/>
              <a:gd name="T5" fmla="*/ 0 h 223"/>
              <a:gd name="T6" fmla="*/ 2789238 w 3420"/>
              <a:gd name="T7" fmla="*/ 450850 h 223"/>
              <a:gd name="T8" fmla="*/ 0 60000 65536"/>
              <a:gd name="T9" fmla="*/ 0 60000 65536"/>
              <a:gd name="T10" fmla="*/ 0 60000 65536"/>
              <a:gd name="T11" fmla="*/ 0 60000 65536"/>
              <a:gd name="T12" fmla="*/ 0 w 3420"/>
              <a:gd name="T13" fmla="*/ 0 h 223"/>
              <a:gd name="T14" fmla="*/ 3420 w 3420"/>
              <a:gd name="T15" fmla="*/ 223 h 2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20" h="223">
                <a:moveTo>
                  <a:pt x="0" y="223"/>
                </a:moveTo>
                <a:lnTo>
                  <a:pt x="0" y="0"/>
                </a:lnTo>
                <a:lnTo>
                  <a:pt x="3420" y="0"/>
                </a:lnTo>
                <a:lnTo>
                  <a:pt x="3420" y="223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1514475" y="4318000"/>
            <a:ext cx="1588" cy="271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401638" y="5008563"/>
            <a:ext cx="18811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Point Processing</a:t>
            </a:r>
          </a:p>
          <a:p>
            <a:pPr>
              <a:buFontTx/>
              <a:buChar char="•"/>
            </a:pPr>
            <a:r>
              <a:rPr lang="en-US" altLang="en-US" sz="2000"/>
              <a:t> &gt;&gt;</a:t>
            </a:r>
            <a:r>
              <a:rPr lang="en-US" altLang="en-US" sz="2000" i="1"/>
              <a:t>imadjust</a:t>
            </a:r>
          </a:p>
          <a:p>
            <a:pPr>
              <a:buFontTx/>
              <a:buChar char="•"/>
            </a:pPr>
            <a:r>
              <a:rPr lang="en-US" altLang="en-US" sz="2000" i="1"/>
              <a:t> &gt;&gt;histeq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2595563" y="5011738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Spatial filtering</a:t>
            </a:r>
          </a:p>
          <a:p>
            <a:pPr>
              <a:buFontTx/>
              <a:buChar char="•"/>
            </a:pPr>
            <a:r>
              <a:rPr lang="en-US" altLang="en-US" sz="2000"/>
              <a:t> &gt;&gt;</a:t>
            </a:r>
            <a:r>
              <a:rPr lang="en-US" altLang="en-US" sz="2000" i="1"/>
              <a:t>filter2</a:t>
            </a:r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5383213" y="4375150"/>
            <a:ext cx="11112" cy="311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4884738" y="4673600"/>
            <a:ext cx="14351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Filtering</a:t>
            </a:r>
          </a:p>
          <a:p>
            <a:pPr>
              <a:buFontTx/>
              <a:buChar char="•"/>
            </a:pPr>
            <a:r>
              <a:rPr lang="en-US" altLang="en-US" sz="2000"/>
              <a:t> &gt;&gt;</a:t>
            </a:r>
            <a:r>
              <a:rPr lang="en-US" altLang="en-US" sz="2000" i="1"/>
              <a:t>fft2/ifft2</a:t>
            </a:r>
          </a:p>
          <a:p>
            <a:pPr>
              <a:buFontTx/>
              <a:buChar char="•"/>
            </a:pPr>
            <a:r>
              <a:rPr lang="en-US" altLang="en-US" sz="2000" i="1"/>
              <a:t> &gt;&gt;fftshift</a:t>
            </a:r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7275513" y="3017838"/>
            <a:ext cx="1587" cy="298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6507163" y="3328988"/>
            <a:ext cx="19605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sz="2000"/>
              <a:t> Inverse filtering</a:t>
            </a:r>
          </a:p>
          <a:p>
            <a:pPr>
              <a:buFontTx/>
              <a:buChar char="•"/>
            </a:pPr>
            <a:r>
              <a:rPr lang="en-US" altLang="en-US" sz="2000"/>
              <a:t> Wiener filtering</a:t>
            </a:r>
            <a:endParaRPr lang="en-US" altLang="en-US" sz="2000"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Image Preprocessing</a:t>
            </a:r>
          </a:p>
        </p:txBody>
      </p:sp>
      <p:sp>
        <p:nvSpPr>
          <p:cNvPr id="8195" name="Freeform 3"/>
          <p:cNvSpPr>
            <a:spLocks/>
          </p:cNvSpPr>
          <p:nvPr/>
        </p:nvSpPr>
        <p:spPr bwMode="auto">
          <a:xfrm>
            <a:off x="1728788" y="2203450"/>
            <a:ext cx="5429250" cy="450850"/>
          </a:xfrm>
          <a:custGeom>
            <a:avLst/>
            <a:gdLst>
              <a:gd name="T0" fmla="*/ 0 w 3420"/>
              <a:gd name="T1" fmla="*/ 450850 h 223"/>
              <a:gd name="T2" fmla="*/ 0 w 3420"/>
              <a:gd name="T3" fmla="*/ 0 h 223"/>
              <a:gd name="T4" fmla="*/ 5429250 w 3420"/>
              <a:gd name="T5" fmla="*/ 0 h 223"/>
              <a:gd name="T6" fmla="*/ 5429250 w 3420"/>
              <a:gd name="T7" fmla="*/ 450850 h 223"/>
              <a:gd name="T8" fmla="*/ 0 60000 65536"/>
              <a:gd name="T9" fmla="*/ 0 60000 65536"/>
              <a:gd name="T10" fmla="*/ 0 60000 65536"/>
              <a:gd name="T11" fmla="*/ 0 60000 65536"/>
              <a:gd name="T12" fmla="*/ 0 w 3420"/>
              <a:gd name="T13" fmla="*/ 0 h 223"/>
              <a:gd name="T14" fmla="*/ 3420 w 3420"/>
              <a:gd name="T15" fmla="*/ 223 h 2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20" h="223">
                <a:moveTo>
                  <a:pt x="0" y="223"/>
                </a:moveTo>
                <a:lnTo>
                  <a:pt x="0" y="0"/>
                </a:lnTo>
                <a:lnTo>
                  <a:pt x="3420" y="0"/>
                </a:lnTo>
                <a:lnTo>
                  <a:pt x="3420" y="223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4408488" y="1619250"/>
            <a:ext cx="0" cy="585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941388" y="2598738"/>
            <a:ext cx="18399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Enhancement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391275" y="2589213"/>
            <a:ext cx="158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Restoration</a:t>
            </a:r>
          </a:p>
        </p:txBody>
      </p:sp>
      <p:sp>
        <p:nvSpPr>
          <p:cNvPr id="8199" name="Freeform 7"/>
          <p:cNvSpPr>
            <a:spLocks/>
          </p:cNvSpPr>
          <p:nvPr/>
        </p:nvSpPr>
        <p:spPr bwMode="auto">
          <a:xfrm>
            <a:off x="657225" y="3349625"/>
            <a:ext cx="4870450" cy="450850"/>
          </a:xfrm>
          <a:custGeom>
            <a:avLst/>
            <a:gdLst>
              <a:gd name="T0" fmla="*/ 0 w 3420"/>
              <a:gd name="T1" fmla="*/ 450850 h 223"/>
              <a:gd name="T2" fmla="*/ 0 w 3420"/>
              <a:gd name="T3" fmla="*/ 0 h 223"/>
              <a:gd name="T4" fmla="*/ 4870450 w 3420"/>
              <a:gd name="T5" fmla="*/ 0 h 223"/>
              <a:gd name="T6" fmla="*/ 4870450 w 3420"/>
              <a:gd name="T7" fmla="*/ 450850 h 223"/>
              <a:gd name="T8" fmla="*/ 0 60000 65536"/>
              <a:gd name="T9" fmla="*/ 0 60000 65536"/>
              <a:gd name="T10" fmla="*/ 0 60000 65536"/>
              <a:gd name="T11" fmla="*/ 0 60000 65536"/>
              <a:gd name="T12" fmla="*/ 0 w 3420"/>
              <a:gd name="T13" fmla="*/ 0 h 223"/>
              <a:gd name="T14" fmla="*/ 3420 w 3420"/>
              <a:gd name="T15" fmla="*/ 223 h 2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20" h="223">
                <a:moveTo>
                  <a:pt x="0" y="223"/>
                </a:moveTo>
                <a:lnTo>
                  <a:pt x="0" y="0"/>
                </a:lnTo>
                <a:lnTo>
                  <a:pt x="3420" y="0"/>
                </a:lnTo>
                <a:lnTo>
                  <a:pt x="3420" y="223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H="1">
            <a:off x="1770063" y="3078163"/>
            <a:ext cx="1587" cy="271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81013" y="3738563"/>
            <a:ext cx="10017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Spatial</a:t>
            </a:r>
          </a:p>
          <a:p>
            <a:r>
              <a:rPr lang="en-US" altLang="en-US" sz="2000"/>
              <a:t>Domain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832350" y="3736975"/>
            <a:ext cx="10144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Spectral</a:t>
            </a:r>
          </a:p>
          <a:p>
            <a:r>
              <a:rPr lang="en-US" altLang="en-US" sz="2000"/>
              <a:t>Domain</a:t>
            </a:r>
          </a:p>
        </p:txBody>
      </p:sp>
      <p:sp>
        <p:nvSpPr>
          <p:cNvPr id="8203" name="Freeform 11"/>
          <p:cNvSpPr>
            <a:spLocks/>
          </p:cNvSpPr>
          <p:nvPr/>
        </p:nvSpPr>
        <p:spPr bwMode="auto">
          <a:xfrm>
            <a:off x="523875" y="4603750"/>
            <a:ext cx="2789238" cy="450850"/>
          </a:xfrm>
          <a:custGeom>
            <a:avLst/>
            <a:gdLst>
              <a:gd name="T0" fmla="*/ 0 w 3420"/>
              <a:gd name="T1" fmla="*/ 450850 h 223"/>
              <a:gd name="T2" fmla="*/ 0 w 3420"/>
              <a:gd name="T3" fmla="*/ 0 h 223"/>
              <a:gd name="T4" fmla="*/ 2789238 w 3420"/>
              <a:gd name="T5" fmla="*/ 0 h 223"/>
              <a:gd name="T6" fmla="*/ 2789238 w 3420"/>
              <a:gd name="T7" fmla="*/ 450850 h 223"/>
              <a:gd name="T8" fmla="*/ 0 60000 65536"/>
              <a:gd name="T9" fmla="*/ 0 60000 65536"/>
              <a:gd name="T10" fmla="*/ 0 60000 65536"/>
              <a:gd name="T11" fmla="*/ 0 60000 65536"/>
              <a:gd name="T12" fmla="*/ 0 w 3420"/>
              <a:gd name="T13" fmla="*/ 0 h 223"/>
              <a:gd name="T14" fmla="*/ 3420 w 3420"/>
              <a:gd name="T15" fmla="*/ 223 h 2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20" h="223">
                <a:moveTo>
                  <a:pt x="0" y="223"/>
                </a:moveTo>
                <a:lnTo>
                  <a:pt x="0" y="0"/>
                </a:lnTo>
                <a:lnTo>
                  <a:pt x="3420" y="0"/>
                </a:lnTo>
                <a:lnTo>
                  <a:pt x="3420" y="223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1514475" y="4318000"/>
            <a:ext cx="1588" cy="271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01638" y="5008563"/>
            <a:ext cx="18811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Point Processing</a:t>
            </a:r>
          </a:p>
          <a:p>
            <a:pPr>
              <a:buFontTx/>
              <a:buChar char="•"/>
            </a:pPr>
            <a:r>
              <a:rPr lang="en-US" altLang="en-US" sz="2000"/>
              <a:t> &gt;&gt;</a:t>
            </a:r>
            <a:r>
              <a:rPr lang="en-US" altLang="en-US" sz="2000" i="1"/>
              <a:t>imadjust</a:t>
            </a:r>
          </a:p>
          <a:p>
            <a:pPr>
              <a:buFontTx/>
              <a:buChar char="•"/>
            </a:pPr>
            <a:r>
              <a:rPr lang="en-US" altLang="en-US" sz="2000" i="1"/>
              <a:t> &gt;&gt;histeq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2595563" y="5011738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Spatial filtering</a:t>
            </a:r>
          </a:p>
          <a:p>
            <a:pPr>
              <a:buFontTx/>
              <a:buChar char="•"/>
            </a:pPr>
            <a:r>
              <a:rPr lang="en-US" altLang="en-US" sz="2000"/>
              <a:t> &gt;&gt;</a:t>
            </a:r>
            <a:r>
              <a:rPr lang="en-US" altLang="en-US" sz="2000" i="1"/>
              <a:t>filter2</a:t>
            </a:r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5383213" y="4375150"/>
            <a:ext cx="11112" cy="311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884738" y="4673600"/>
            <a:ext cx="14351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Filtering</a:t>
            </a:r>
          </a:p>
          <a:p>
            <a:pPr>
              <a:buFontTx/>
              <a:buChar char="•"/>
            </a:pPr>
            <a:r>
              <a:rPr lang="en-US" altLang="en-US" sz="2000"/>
              <a:t> &gt;&gt;</a:t>
            </a:r>
            <a:r>
              <a:rPr lang="en-US" altLang="en-US" sz="2000" i="1"/>
              <a:t>fft2/ifft2</a:t>
            </a:r>
          </a:p>
          <a:p>
            <a:pPr>
              <a:buFontTx/>
              <a:buChar char="•"/>
            </a:pPr>
            <a:r>
              <a:rPr lang="en-US" altLang="en-US" sz="2000" i="1"/>
              <a:t> &gt;&gt;fftshift</a:t>
            </a:r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7275513" y="3017838"/>
            <a:ext cx="1587" cy="298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6507163" y="3328988"/>
            <a:ext cx="19605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sz="2000"/>
              <a:t> Inverse filtering</a:t>
            </a:r>
          </a:p>
          <a:p>
            <a:pPr>
              <a:buFontTx/>
              <a:buChar char="•"/>
            </a:pPr>
            <a:r>
              <a:rPr lang="en-US" altLang="en-US" sz="2000"/>
              <a:t> Wiener filtering</a:t>
            </a:r>
            <a:endParaRPr lang="en-US" altLang="en-US" sz="2000" i="1"/>
          </a:p>
        </p:txBody>
      </p:sp>
      <p:sp>
        <p:nvSpPr>
          <p:cNvPr id="8211" name="Oval 18"/>
          <p:cNvSpPr>
            <a:spLocks noChangeArrowheads="1"/>
          </p:cNvSpPr>
          <p:nvPr/>
        </p:nvSpPr>
        <p:spPr bwMode="auto">
          <a:xfrm>
            <a:off x="2328863" y="4843463"/>
            <a:ext cx="2185987" cy="10287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5559425" y="2713038"/>
            <a:ext cx="11113" cy="2549525"/>
          </a:xfrm>
          <a:prstGeom prst="line">
            <a:avLst/>
          </a:prstGeom>
          <a:noFill/>
          <a:ln w="57150">
            <a:solidFill>
              <a:srgbClr val="00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4292600" y="3946525"/>
            <a:ext cx="2511425" cy="12700"/>
          </a:xfrm>
          <a:prstGeom prst="line">
            <a:avLst/>
          </a:prstGeom>
          <a:noFill/>
          <a:ln w="57150">
            <a:solidFill>
              <a:srgbClr val="00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4" name="Rectangle 4"/>
          <p:cNvSpPr>
            <a:spLocks noGrp="1" noChangeArrowheads="1"/>
          </p:cNvSpPr>
          <p:nvPr>
            <p:ph type="title"/>
          </p:nvPr>
        </p:nvSpPr>
        <p:spPr>
          <a:xfrm>
            <a:off x="820738" y="4254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mtClean="0"/>
              <a:t>Spatial Filtering (Masking)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4205288" y="5864225"/>
            <a:ext cx="481012" cy="506413"/>
          </a:xfrm>
          <a:prstGeom prst="rect">
            <a:avLst/>
          </a:prstGeom>
          <a:solidFill>
            <a:srgbClr val="FF000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bg1"/>
                </a:solidFill>
                <a:latin typeface="Arial" panose="020B0604020202020204" pitchFamily="34" charset="0"/>
              </a:rPr>
              <a:t>R</a:t>
            </a:r>
          </a:p>
        </p:txBody>
      </p:sp>
      <p:grpSp>
        <p:nvGrpSpPr>
          <p:cNvPr id="9222" name="Group 6"/>
          <p:cNvGrpSpPr>
            <a:grpSpLocks/>
          </p:cNvGrpSpPr>
          <p:nvPr/>
        </p:nvGrpSpPr>
        <p:grpSpPr bwMode="auto">
          <a:xfrm>
            <a:off x="4878388" y="3197225"/>
            <a:ext cx="1446212" cy="1509713"/>
            <a:chOff x="971" y="1558"/>
            <a:chExt cx="911" cy="951"/>
          </a:xfrm>
        </p:grpSpPr>
        <p:sp>
          <p:nvSpPr>
            <p:cNvPr id="9248" name="Rectangle 7"/>
            <p:cNvSpPr>
              <a:spLocks noChangeArrowheads="1"/>
            </p:cNvSpPr>
            <p:nvPr/>
          </p:nvSpPr>
          <p:spPr bwMode="auto">
            <a:xfrm>
              <a:off x="973" y="1558"/>
              <a:ext cx="303" cy="319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FFFF99"/>
                  </a:solidFill>
                  <a:latin typeface="Arial" panose="020B0604020202020204" pitchFamily="34" charset="0"/>
                </a:rPr>
                <a:t>w</a:t>
              </a:r>
              <a:r>
                <a:rPr lang="en-US" altLang="en-US" b="1" baseline="-25000">
                  <a:solidFill>
                    <a:srgbClr val="FFFF99"/>
                  </a:solidFill>
                  <a:latin typeface="Arial" panose="020B0604020202020204" pitchFamily="34" charset="0"/>
                </a:rPr>
                <a:t>1</a:t>
              </a:r>
              <a:endParaRPr lang="en-US" altLang="en-US" b="1">
                <a:solidFill>
                  <a:srgbClr val="FFFF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49" name="Rectangle 8"/>
            <p:cNvSpPr>
              <a:spLocks noChangeArrowheads="1"/>
            </p:cNvSpPr>
            <p:nvPr/>
          </p:nvSpPr>
          <p:spPr bwMode="auto">
            <a:xfrm>
              <a:off x="1275" y="1558"/>
              <a:ext cx="303" cy="319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FFFF99"/>
                  </a:solidFill>
                  <a:latin typeface="Arial" panose="020B0604020202020204" pitchFamily="34" charset="0"/>
                </a:rPr>
                <a:t>w</a:t>
              </a:r>
              <a:r>
                <a:rPr lang="en-US" altLang="en-US" b="1" baseline="-25000">
                  <a:solidFill>
                    <a:srgbClr val="FFFF99"/>
                  </a:solidFill>
                  <a:latin typeface="Arial" panose="020B0604020202020204" pitchFamily="34" charset="0"/>
                </a:rPr>
                <a:t>2</a:t>
              </a:r>
              <a:endParaRPr lang="en-US" altLang="en-US" b="1">
                <a:solidFill>
                  <a:srgbClr val="FFFF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50" name="Rectangle 9"/>
            <p:cNvSpPr>
              <a:spLocks noChangeArrowheads="1"/>
            </p:cNvSpPr>
            <p:nvPr/>
          </p:nvSpPr>
          <p:spPr bwMode="auto">
            <a:xfrm>
              <a:off x="1579" y="1562"/>
              <a:ext cx="303" cy="319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FFFF99"/>
                  </a:solidFill>
                  <a:latin typeface="Arial" panose="020B0604020202020204" pitchFamily="34" charset="0"/>
                </a:rPr>
                <a:t>w</a:t>
              </a:r>
              <a:r>
                <a:rPr lang="en-US" altLang="en-US" b="1" baseline="-25000">
                  <a:solidFill>
                    <a:srgbClr val="FFFF99"/>
                  </a:solidFill>
                  <a:latin typeface="Arial" panose="020B0604020202020204" pitchFamily="34" charset="0"/>
                </a:rPr>
                <a:t>3</a:t>
              </a:r>
              <a:endParaRPr lang="en-US" altLang="en-US" b="1">
                <a:solidFill>
                  <a:srgbClr val="FFFF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51" name="Rectangle 10"/>
            <p:cNvSpPr>
              <a:spLocks noChangeArrowheads="1"/>
            </p:cNvSpPr>
            <p:nvPr/>
          </p:nvSpPr>
          <p:spPr bwMode="auto">
            <a:xfrm>
              <a:off x="971" y="1874"/>
              <a:ext cx="303" cy="319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FFFF99"/>
                  </a:solidFill>
                  <a:latin typeface="Arial" panose="020B0604020202020204" pitchFamily="34" charset="0"/>
                </a:rPr>
                <a:t>w</a:t>
              </a:r>
              <a:r>
                <a:rPr lang="en-US" altLang="en-US" b="1" baseline="-25000">
                  <a:solidFill>
                    <a:srgbClr val="FFFF99"/>
                  </a:solidFill>
                  <a:latin typeface="Arial" panose="020B0604020202020204" pitchFamily="34" charset="0"/>
                </a:rPr>
                <a:t>4</a:t>
              </a:r>
              <a:endParaRPr lang="en-US" altLang="en-US" b="1">
                <a:solidFill>
                  <a:srgbClr val="FFFF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52" name="Rectangle 11"/>
            <p:cNvSpPr>
              <a:spLocks noChangeArrowheads="1"/>
            </p:cNvSpPr>
            <p:nvPr/>
          </p:nvSpPr>
          <p:spPr bwMode="auto">
            <a:xfrm>
              <a:off x="1275" y="1870"/>
              <a:ext cx="303" cy="319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FFFF99"/>
                  </a:solidFill>
                  <a:latin typeface="Arial" panose="020B0604020202020204" pitchFamily="34" charset="0"/>
                </a:rPr>
                <a:t>w</a:t>
              </a:r>
              <a:r>
                <a:rPr lang="en-US" altLang="en-US" b="1" baseline="-25000">
                  <a:solidFill>
                    <a:srgbClr val="FFFF99"/>
                  </a:solidFill>
                  <a:latin typeface="Arial" panose="020B0604020202020204" pitchFamily="34" charset="0"/>
                </a:rPr>
                <a:t>5</a:t>
              </a:r>
              <a:endParaRPr lang="en-US" altLang="en-US" b="1">
                <a:solidFill>
                  <a:srgbClr val="FFFF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53" name="Rectangle 12"/>
            <p:cNvSpPr>
              <a:spLocks noChangeArrowheads="1"/>
            </p:cNvSpPr>
            <p:nvPr/>
          </p:nvSpPr>
          <p:spPr bwMode="auto">
            <a:xfrm>
              <a:off x="1579" y="1870"/>
              <a:ext cx="303" cy="319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FFFF99"/>
                  </a:solidFill>
                  <a:latin typeface="Arial" panose="020B0604020202020204" pitchFamily="34" charset="0"/>
                </a:rPr>
                <a:t>w</a:t>
              </a:r>
              <a:r>
                <a:rPr lang="en-US" altLang="en-US" b="1" baseline="-25000">
                  <a:solidFill>
                    <a:srgbClr val="FFFF99"/>
                  </a:solidFill>
                  <a:latin typeface="Arial" panose="020B0604020202020204" pitchFamily="34" charset="0"/>
                </a:rPr>
                <a:t>6</a:t>
              </a:r>
              <a:endParaRPr lang="en-US" altLang="en-US" b="1">
                <a:solidFill>
                  <a:srgbClr val="FFFF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54" name="Rectangle 13"/>
            <p:cNvSpPr>
              <a:spLocks noChangeArrowheads="1"/>
            </p:cNvSpPr>
            <p:nvPr/>
          </p:nvSpPr>
          <p:spPr bwMode="auto">
            <a:xfrm>
              <a:off x="971" y="2190"/>
              <a:ext cx="303" cy="319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FFFF99"/>
                  </a:solidFill>
                  <a:latin typeface="Arial" panose="020B0604020202020204" pitchFamily="34" charset="0"/>
                </a:rPr>
                <a:t>w</a:t>
              </a:r>
              <a:r>
                <a:rPr lang="en-US" altLang="en-US" b="1" baseline="-25000">
                  <a:solidFill>
                    <a:srgbClr val="FFFF99"/>
                  </a:solidFill>
                  <a:latin typeface="Arial" panose="020B0604020202020204" pitchFamily="34" charset="0"/>
                </a:rPr>
                <a:t>7</a:t>
              </a:r>
              <a:endParaRPr lang="en-US" altLang="en-US" b="1">
                <a:solidFill>
                  <a:srgbClr val="FFFF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55" name="Rectangle 14"/>
            <p:cNvSpPr>
              <a:spLocks noChangeArrowheads="1"/>
            </p:cNvSpPr>
            <p:nvPr/>
          </p:nvSpPr>
          <p:spPr bwMode="auto">
            <a:xfrm>
              <a:off x="1275" y="2186"/>
              <a:ext cx="303" cy="319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FFFF99"/>
                  </a:solidFill>
                  <a:latin typeface="Arial" panose="020B0604020202020204" pitchFamily="34" charset="0"/>
                </a:rPr>
                <a:t>w</a:t>
              </a:r>
              <a:r>
                <a:rPr lang="en-US" altLang="en-US" b="1" baseline="-25000">
                  <a:solidFill>
                    <a:srgbClr val="FFFF99"/>
                  </a:solidFill>
                  <a:latin typeface="Arial" panose="020B0604020202020204" pitchFamily="34" charset="0"/>
                </a:rPr>
                <a:t>8</a:t>
              </a:r>
              <a:endParaRPr lang="en-US" altLang="en-US" b="1">
                <a:solidFill>
                  <a:srgbClr val="FFFF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56" name="Rectangle 15"/>
            <p:cNvSpPr>
              <a:spLocks noChangeArrowheads="1"/>
            </p:cNvSpPr>
            <p:nvPr/>
          </p:nvSpPr>
          <p:spPr bwMode="auto">
            <a:xfrm>
              <a:off x="1579" y="2186"/>
              <a:ext cx="303" cy="319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FFFF99"/>
                  </a:solidFill>
                  <a:latin typeface="Arial" panose="020B0604020202020204" pitchFamily="34" charset="0"/>
                </a:rPr>
                <a:t>w</a:t>
              </a:r>
              <a:r>
                <a:rPr lang="en-US" altLang="en-US" b="1" baseline="-25000">
                  <a:solidFill>
                    <a:srgbClr val="FFFF99"/>
                  </a:solidFill>
                  <a:latin typeface="Arial" panose="020B0604020202020204" pitchFamily="34" charset="0"/>
                </a:rPr>
                <a:t>9</a:t>
              </a:r>
              <a:endParaRPr lang="en-US" altLang="en-US" b="1">
                <a:solidFill>
                  <a:srgbClr val="FFFF99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9223" name="Group 16"/>
          <p:cNvGrpSpPr>
            <a:grpSpLocks/>
          </p:cNvGrpSpPr>
          <p:nvPr/>
        </p:nvGrpSpPr>
        <p:grpSpPr bwMode="auto">
          <a:xfrm>
            <a:off x="1009650" y="2881313"/>
            <a:ext cx="2552700" cy="2413000"/>
            <a:chOff x="660" y="1160"/>
            <a:chExt cx="1608" cy="1520"/>
          </a:xfrm>
        </p:grpSpPr>
        <p:grpSp>
          <p:nvGrpSpPr>
            <p:cNvPr id="9230" name="Group 17"/>
            <p:cNvGrpSpPr>
              <a:grpSpLocks/>
            </p:cNvGrpSpPr>
            <p:nvPr/>
          </p:nvGrpSpPr>
          <p:grpSpPr bwMode="auto">
            <a:xfrm>
              <a:off x="995" y="1434"/>
              <a:ext cx="911" cy="951"/>
              <a:chOff x="971" y="1558"/>
              <a:chExt cx="911" cy="951"/>
            </a:xfrm>
          </p:grpSpPr>
          <p:sp>
            <p:nvSpPr>
              <p:cNvPr id="9239" name="Rectangle 18"/>
              <p:cNvSpPr>
                <a:spLocks noChangeArrowheads="1"/>
              </p:cNvSpPr>
              <p:nvPr/>
            </p:nvSpPr>
            <p:spPr bwMode="auto">
              <a:xfrm>
                <a:off x="973" y="1558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1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9240" name="Rectangle 19"/>
              <p:cNvSpPr>
                <a:spLocks noChangeArrowheads="1"/>
              </p:cNvSpPr>
              <p:nvPr/>
            </p:nvSpPr>
            <p:spPr bwMode="auto">
              <a:xfrm>
                <a:off x="1275" y="1558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2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9241" name="Rectangle 20"/>
              <p:cNvSpPr>
                <a:spLocks noChangeArrowheads="1"/>
              </p:cNvSpPr>
              <p:nvPr/>
            </p:nvSpPr>
            <p:spPr bwMode="auto">
              <a:xfrm>
                <a:off x="1579" y="1562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3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9242" name="Rectangle 21"/>
              <p:cNvSpPr>
                <a:spLocks noChangeArrowheads="1"/>
              </p:cNvSpPr>
              <p:nvPr/>
            </p:nvSpPr>
            <p:spPr bwMode="auto">
              <a:xfrm>
                <a:off x="971" y="1874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4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9243" name="Rectangle 22"/>
              <p:cNvSpPr>
                <a:spLocks noChangeArrowheads="1"/>
              </p:cNvSpPr>
              <p:nvPr/>
            </p:nvSpPr>
            <p:spPr bwMode="auto">
              <a:xfrm>
                <a:off x="1275" y="1870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5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9244" name="Rectangle 23"/>
              <p:cNvSpPr>
                <a:spLocks noChangeArrowheads="1"/>
              </p:cNvSpPr>
              <p:nvPr/>
            </p:nvSpPr>
            <p:spPr bwMode="auto">
              <a:xfrm>
                <a:off x="1579" y="1870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6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9245" name="Rectangle 24"/>
              <p:cNvSpPr>
                <a:spLocks noChangeArrowheads="1"/>
              </p:cNvSpPr>
              <p:nvPr/>
            </p:nvSpPr>
            <p:spPr bwMode="auto">
              <a:xfrm>
                <a:off x="971" y="2190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7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9246" name="Rectangle 25"/>
              <p:cNvSpPr>
                <a:spLocks noChangeArrowheads="1"/>
              </p:cNvSpPr>
              <p:nvPr/>
            </p:nvSpPr>
            <p:spPr bwMode="auto">
              <a:xfrm>
                <a:off x="1275" y="2186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8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9247" name="Rectangle 26"/>
              <p:cNvSpPr>
                <a:spLocks noChangeArrowheads="1"/>
              </p:cNvSpPr>
              <p:nvPr/>
            </p:nvSpPr>
            <p:spPr bwMode="auto">
              <a:xfrm>
                <a:off x="1579" y="2186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9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9231" name="Line 27"/>
            <p:cNvSpPr>
              <a:spLocks noChangeShapeType="1"/>
            </p:cNvSpPr>
            <p:nvPr/>
          </p:nvSpPr>
          <p:spPr bwMode="auto">
            <a:xfrm>
              <a:off x="664" y="1748"/>
              <a:ext cx="1604" cy="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Line 28"/>
            <p:cNvSpPr>
              <a:spLocks noChangeShapeType="1"/>
            </p:cNvSpPr>
            <p:nvPr/>
          </p:nvSpPr>
          <p:spPr bwMode="auto">
            <a:xfrm>
              <a:off x="660" y="2068"/>
              <a:ext cx="1604" cy="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Line 29"/>
            <p:cNvSpPr>
              <a:spLocks noChangeShapeType="1"/>
            </p:cNvSpPr>
            <p:nvPr/>
          </p:nvSpPr>
          <p:spPr bwMode="auto">
            <a:xfrm>
              <a:off x="660" y="2380"/>
              <a:ext cx="1604" cy="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Line 30"/>
            <p:cNvSpPr>
              <a:spLocks noChangeShapeType="1"/>
            </p:cNvSpPr>
            <p:nvPr/>
          </p:nvSpPr>
          <p:spPr bwMode="auto">
            <a:xfrm>
              <a:off x="664" y="1436"/>
              <a:ext cx="1604" cy="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Line 31"/>
            <p:cNvSpPr>
              <a:spLocks noChangeShapeType="1"/>
            </p:cNvSpPr>
            <p:nvPr/>
          </p:nvSpPr>
          <p:spPr bwMode="auto">
            <a:xfrm>
              <a:off x="996" y="1160"/>
              <a:ext cx="0" cy="152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Line 32"/>
            <p:cNvSpPr>
              <a:spLocks noChangeShapeType="1"/>
            </p:cNvSpPr>
            <p:nvPr/>
          </p:nvSpPr>
          <p:spPr bwMode="auto">
            <a:xfrm>
              <a:off x="1300" y="1160"/>
              <a:ext cx="0" cy="152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Line 33"/>
            <p:cNvSpPr>
              <a:spLocks noChangeShapeType="1"/>
            </p:cNvSpPr>
            <p:nvPr/>
          </p:nvSpPr>
          <p:spPr bwMode="auto">
            <a:xfrm>
              <a:off x="1604" y="1160"/>
              <a:ext cx="0" cy="152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Line 34"/>
            <p:cNvSpPr>
              <a:spLocks noChangeShapeType="1"/>
            </p:cNvSpPr>
            <p:nvPr/>
          </p:nvSpPr>
          <p:spPr bwMode="auto">
            <a:xfrm>
              <a:off x="1912" y="1160"/>
              <a:ext cx="0" cy="152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24" name="Text Box 35"/>
          <p:cNvSpPr txBox="1">
            <a:spLocks noChangeArrowheads="1"/>
          </p:cNvSpPr>
          <p:nvPr/>
        </p:nvSpPr>
        <p:spPr bwMode="auto">
          <a:xfrm>
            <a:off x="403225" y="1884363"/>
            <a:ext cx="21526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Portion of</a:t>
            </a:r>
          </a:p>
          <a:p>
            <a:r>
              <a:rPr lang="en-US" altLang="en-US">
                <a:latin typeface="Arial" panose="020B0604020202020204" pitchFamily="34" charset="0"/>
              </a:rPr>
              <a:t>a digital image</a:t>
            </a:r>
          </a:p>
        </p:txBody>
      </p:sp>
      <p:sp>
        <p:nvSpPr>
          <p:cNvPr id="9225" name="Text Box 36"/>
          <p:cNvSpPr txBox="1">
            <a:spLocks noChangeArrowheads="1"/>
          </p:cNvSpPr>
          <p:nvPr/>
        </p:nvSpPr>
        <p:spPr bwMode="auto">
          <a:xfrm>
            <a:off x="5826125" y="2236788"/>
            <a:ext cx="912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Mask</a:t>
            </a:r>
          </a:p>
        </p:txBody>
      </p:sp>
      <p:sp>
        <p:nvSpPr>
          <p:cNvPr id="9226" name="Text Box 37"/>
          <p:cNvSpPr txBox="1">
            <a:spLocks noChangeArrowheads="1"/>
          </p:cNvSpPr>
          <p:nvPr/>
        </p:nvSpPr>
        <p:spPr bwMode="auto">
          <a:xfrm>
            <a:off x="4803775" y="5878513"/>
            <a:ext cx="3668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= w</a:t>
            </a:r>
            <a:r>
              <a:rPr lang="en-US" altLang="en-US" baseline="-25000">
                <a:latin typeface="Arial" panose="020B0604020202020204" pitchFamily="34" charset="0"/>
              </a:rPr>
              <a:t>1</a:t>
            </a:r>
            <a:r>
              <a:rPr lang="en-US" altLang="en-US">
                <a:latin typeface="Arial" panose="020B0604020202020204" pitchFamily="34" charset="0"/>
              </a:rPr>
              <a:t>z</a:t>
            </a:r>
            <a:r>
              <a:rPr lang="en-US" altLang="en-US" baseline="-25000">
                <a:latin typeface="Arial" panose="020B0604020202020204" pitchFamily="34" charset="0"/>
              </a:rPr>
              <a:t>1</a:t>
            </a:r>
            <a:r>
              <a:rPr lang="en-US" altLang="en-US">
                <a:latin typeface="Arial" panose="020B0604020202020204" pitchFamily="34" charset="0"/>
              </a:rPr>
              <a:t> + w</a:t>
            </a:r>
            <a:r>
              <a:rPr lang="en-US" altLang="en-US" baseline="-25000">
                <a:latin typeface="Arial" panose="020B0604020202020204" pitchFamily="34" charset="0"/>
              </a:rPr>
              <a:t>2</a:t>
            </a:r>
            <a:r>
              <a:rPr lang="en-US" altLang="en-US">
                <a:latin typeface="Arial" panose="020B0604020202020204" pitchFamily="34" charset="0"/>
              </a:rPr>
              <a:t>z</a:t>
            </a:r>
            <a:r>
              <a:rPr lang="en-US" altLang="en-US" baseline="-25000">
                <a:latin typeface="Arial" panose="020B0604020202020204" pitchFamily="34" charset="0"/>
              </a:rPr>
              <a:t>2</a:t>
            </a:r>
            <a:r>
              <a:rPr lang="en-US" altLang="en-US">
                <a:latin typeface="Arial" panose="020B0604020202020204" pitchFamily="34" charset="0"/>
              </a:rPr>
              <a:t> + ….. +w</a:t>
            </a:r>
            <a:r>
              <a:rPr lang="en-US" altLang="en-US" baseline="-25000">
                <a:latin typeface="Arial" panose="020B0604020202020204" pitchFamily="34" charset="0"/>
              </a:rPr>
              <a:t>9</a:t>
            </a:r>
            <a:r>
              <a:rPr lang="en-US" altLang="en-US">
                <a:latin typeface="Arial" panose="020B0604020202020204" pitchFamily="34" charset="0"/>
              </a:rPr>
              <a:t>z</a:t>
            </a:r>
            <a:r>
              <a:rPr lang="en-US" altLang="en-US" baseline="-25000">
                <a:latin typeface="Arial" panose="020B0604020202020204" pitchFamily="34" charset="0"/>
              </a:rPr>
              <a:t>9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27" name="Oval 38"/>
          <p:cNvSpPr>
            <a:spLocks noChangeArrowheads="1"/>
          </p:cNvSpPr>
          <p:nvPr/>
        </p:nvSpPr>
        <p:spPr bwMode="auto">
          <a:xfrm>
            <a:off x="2003425" y="3822700"/>
            <a:ext cx="495300" cy="520700"/>
          </a:xfrm>
          <a:prstGeom prst="ellips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228" name="Line 39"/>
          <p:cNvSpPr>
            <a:spLocks noChangeShapeType="1"/>
          </p:cNvSpPr>
          <p:nvPr/>
        </p:nvSpPr>
        <p:spPr bwMode="auto">
          <a:xfrm>
            <a:off x="2486025" y="4206875"/>
            <a:ext cx="1695450" cy="16446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Text Box 40"/>
          <p:cNvSpPr txBox="1">
            <a:spLocks noChangeArrowheads="1"/>
          </p:cNvSpPr>
          <p:nvPr/>
        </p:nvSpPr>
        <p:spPr bwMode="auto">
          <a:xfrm>
            <a:off x="2651125" y="5383213"/>
            <a:ext cx="13049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Replace</a:t>
            </a:r>
          </a:p>
          <a:p>
            <a:r>
              <a:rPr lang="en-US" altLang="en-US">
                <a:latin typeface="Arial" panose="020B0604020202020204" pitchFamily="34" charset="0"/>
              </a:rPr>
              <a:t>with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Rectangle 4"/>
          <p:cNvSpPr>
            <a:spLocks noGrp="1" noChangeArrowheads="1"/>
          </p:cNvSpPr>
          <p:nvPr>
            <p:ph type="title"/>
          </p:nvPr>
        </p:nvSpPr>
        <p:spPr>
          <a:xfrm>
            <a:off x="820738" y="4254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mtClean="0"/>
              <a:t>Low-pass Filters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4205288" y="5864225"/>
            <a:ext cx="481012" cy="506413"/>
          </a:xfrm>
          <a:prstGeom prst="rect">
            <a:avLst/>
          </a:prstGeom>
          <a:solidFill>
            <a:srgbClr val="FF000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bg1"/>
                </a:solidFill>
                <a:latin typeface="Arial" panose="020B0604020202020204" pitchFamily="34" charset="0"/>
              </a:rPr>
              <a:t>R</a:t>
            </a:r>
          </a:p>
        </p:txBody>
      </p:sp>
      <p:grpSp>
        <p:nvGrpSpPr>
          <p:cNvPr id="10244" name="Group 42"/>
          <p:cNvGrpSpPr>
            <a:grpSpLocks/>
          </p:cNvGrpSpPr>
          <p:nvPr/>
        </p:nvGrpSpPr>
        <p:grpSpPr bwMode="auto">
          <a:xfrm>
            <a:off x="3192463" y="1584325"/>
            <a:ext cx="2511425" cy="2549525"/>
            <a:chOff x="2704" y="1709"/>
            <a:chExt cx="1582" cy="1606"/>
          </a:xfrm>
        </p:grpSpPr>
        <p:sp>
          <p:nvSpPr>
            <p:cNvPr id="10271" name="Line 2"/>
            <p:cNvSpPr>
              <a:spLocks noChangeShapeType="1"/>
            </p:cNvSpPr>
            <p:nvPr/>
          </p:nvSpPr>
          <p:spPr bwMode="auto">
            <a:xfrm>
              <a:off x="3502" y="1709"/>
              <a:ext cx="7" cy="1606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2" name="Line 3"/>
            <p:cNvSpPr>
              <a:spLocks noChangeShapeType="1"/>
            </p:cNvSpPr>
            <p:nvPr/>
          </p:nvSpPr>
          <p:spPr bwMode="auto">
            <a:xfrm>
              <a:off x="2704" y="2486"/>
              <a:ext cx="1582" cy="8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73" name="Group 6"/>
            <p:cNvGrpSpPr>
              <a:grpSpLocks/>
            </p:cNvGrpSpPr>
            <p:nvPr/>
          </p:nvGrpSpPr>
          <p:grpSpPr bwMode="auto">
            <a:xfrm>
              <a:off x="3073" y="2014"/>
              <a:ext cx="911" cy="951"/>
              <a:chOff x="971" y="1558"/>
              <a:chExt cx="911" cy="951"/>
            </a:xfrm>
          </p:grpSpPr>
          <p:sp>
            <p:nvSpPr>
              <p:cNvPr id="10274" name="Rectangle 7"/>
              <p:cNvSpPr>
                <a:spLocks noChangeArrowheads="1"/>
              </p:cNvSpPr>
              <p:nvPr/>
            </p:nvSpPr>
            <p:spPr bwMode="auto">
              <a:xfrm>
                <a:off x="973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0275" name="Rectangle 8"/>
              <p:cNvSpPr>
                <a:spLocks noChangeArrowheads="1"/>
              </p:cNvSpPr>
              <p:nvPr/>
            </p:nvSpPr>
            <p:spPr bwMode="auto">
              <a:xfrm>
                <a:off x="1275" y="1558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0276" name="Rectangle 9"/>
              <p:cNvSpPr>
                <a:spLocks noChangeArrowheads="1"/>
              </p:cNvSpPr>
              <p:nvPr/>
            </p:nvSpPr>
            <p:spPr bwMode="auto">
              <a:xfrm>
                <a:off x="1579" y="1562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0277" name="Rectangle 10"/>
              <p:cNvSpPr>
                <a:spLocks noChangeArrowheads="1"/>
              </p:cNvSpPr>
              <p:nvPr/>
            </p:nvSpPr>
            <p:spPr bwMode="auto">
              <a:xfrm>
                <a:off x="971" y="1874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0278" name="Rectangle 11"/>
              <p:cNvSpPr>
                <a:spLocks noChangeArrowheads="1"/>
              </p:cNvSpPr>
              <p:nvPr/>
            </p:nvSpPr>
            <p:spPr bwMode="auto">
              <a:xfrm>
                <a:off x="1275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0279" name="Rectangle 12"/>
              <p:cNvSpPr>
                <a:spLocks noChangeArrowheads="1"/>
              </p:cNvSpPr>
              <p:nvPr/>
            </p:nvSpPr>
            <p:spPr bwMode="auto">
              <a:xfrm>
                <a:off x="1579" y="187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0280" name="Rectangle 13"/>
              <p:cNvSpPr>
                <a:spLocks noChangeArrowheads="1"/>
              </p:cNvSpPr>
              <p:nvPr/>
            </p:nvSpPr>
            <p:spPr bwMode="auto">
              <a:xfrm>
                <a:off x="971" y="2190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0281" name="Rectangle 14"/>
              <p:cNvSpPr>
                <a:spLocks noChangeArrowheads="1"/>
              </p:cNvSpPr>
              <p:nvPr/>
            </p:nvSpPr>
            <p:spPr bwMode="auto">
              <a:xfrm>
                <a:off x="1275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0282" name="Rectangle 15"/>
              <p:cNvSpPr>
                <a:spLocks noChangeArrowheads="1"/>
              </p:cNvSpPr>
              <p:nvPr/>
            </p:nvSpPr>
            <p:spPr bwMode="auto">
              <a:xfrm>
                <a:off x="1579" y="2186"/>
                <a:ext cx="303" cy="319"/>
              </a:xfrm>
              <a:prstGeom prst="rect">
                <a:avLst/>
              </a:prstGeom>
              <a:solidFill>
                <a:srgbClr val="CC3300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solidFill>
                      <a:srgbClr val="FFFF99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grpSp>
        <p:nvGrpSpPr>
          <p:cNvPr id="10245" name="Group 16"/>
          <p:cNvGrpSpPr>
            <a:grpSpLocks/>
          </p:cNvGrpSpPr>
          <p:nvPr/>
        </p:nvGrpSpPr>
        <p:grpSpPr bwMode="auto">
          <a:xfrm>
            <a:off x="1152525" y="4152900"/>
            <a:ext cx="2552700" cy="2413000"/>
            <a:chOff x="660" y="1160"/>
            <a:chExt cx="1608" cy="1520"/>
          </a:xfrm>
        </p:grpSpPr>
        <p:grpSp>
          <p:nvGrpSpPr>
            <p:cNvPr id="10253" name="Group 17"/>
            <p:cNvGrpSpPr>
              <a:grpSpLocks/>
            </p:cNvGrpSpPr>
            <p:nvPr/>
          </p:nvGrpSpPr>
          <p:grpSpPr bwMode="auto">
            <a:xfrm>
              <a:off x="995" y="1434"/>
              <a:ext cx="911" cy="951"/>
              <a:chOff x="971" y="1558"/>
              <a:chExt cx="911" cy="951"/>
            </a:xfrm>
          </p:grpSpPr>
          <p:sp>
            <p:nvSpPr>
              <p:cNvPr id="10262" name="Rectangle 18"/>
              <p:cNvSpPr>
                <a:spLocks noChangeArrowheads="1"/>
              </p:cNvSpPr>
              <p:nvPr/>
            </p:nvSpPr>
            <p:spPr bwMode="auto">
              <a:xfrm>
                <a:off x="973" y="1558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1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0263" name="Rectangle 19"/>
              <p:cNvSpPr>
                <a:spLocks noChangeArrowheads="1"/>
              </p:cNvSpPr>
              <p:nvPr/>
            </p:nvSpPr>
            <p:spPr bwMode="auto">
              <a:xfrm>
                <a:off x="1275" y="1558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2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0264" name="Rectangle 20"/>
              <p:cNvSpPr>
                <a:spLocks noChangeArrowheads="1"/>
              </p:cNvSpPr>
              <p:nvPr/>
            </p:nvSpPr>
            <p:spPr bwMode="auto">
              <a:xfrm>
                <a:off x="1579" y="1562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3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0265" name="Rectangle 21"/>
              <p:cNvSpPr>
                <a:spLocks noChangeArrowheads="1"/>
              </p:cNvSpPr>
              <p:nvPr/>
            </p:nvSpPr>
            <p:spPr bwMode="auto">
              <a:xfrm>
                <a:off x="971" y="1874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4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0266" name="Rectangle 22"/>
              <p:cNvSpPr>
                <a:spLocks noChangeArrowheads="1"/>
              </p:cNvSpPr>
              <p:nvPr/>
            </p:nvSpPr>
            <p:spPr bwMode="auto">
              <a:xfrm>
                <a:off x="1275" y="1870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5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0267" name="Rectangle 23"/>
              <p:cNvSpPr>
                <a:spLocks noChangeArrowheads="1"/>
              </p:cNvSpPr>
              <p:nvPr/>
            </p:nvSpPr>
            <p:spPr bwMode="auto">
              <a:xfrm>
                <a:off x="1579" y="1870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6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0268" name="Rectangle 24"/>
              <p:cNvSpPr>
                <a:spLocks noChangeArrowheads="1"/>
              </p:cNvSpPr>
              <p:nvPr/>
            </p:nvSpPr>
            <p:spPr bwMode="auto">
              <a:xfrm>
                <a:off x="971" y="2190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7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0269" name="Rectangle 25"/>
              <p:cNvSpPr>
                <a:spLocks noChangeArrowheads="1"/>
              </p:cNvSpPr>
              <p:nvPr/>
            </p:nvSpPr>
            <p:spPr bwMode="auto">
              <a:xfrm>
                <a:off x="1275" y="2186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8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  <p:sp>
            <p:nvSpPr>
              <p:cNvPr id="10270" name="Rectangle 26"/>
              <p:cNvSpPr>
                <a:spLocks noChangeArrowheads="1"/>
              </p:cNvSpPr>
              <p:nvPr/>
            </p:nvSpPr>
            <p:spPr bwMode="auto">
              <a:xfrm>
                <a:off x="1579" y="2186"/>
                <a:ext cx="303" cy="3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00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>
                    <a:latin typeface="Arial" panose="020B0604020202020204" pitchFamily="34" charset="0"/>
                  </a:rPr>
                  <a:t>z</a:t>
                </a:r>
                <a:r>
                  <a:rPr lang="en-US" altLang="en-US" b="1" baseline="-25000">
                    <a:latin typeface="Arial" panose="020B0604020202020204" pitchFamily="34" charset="0"/>
                  </a:rPr>
                  <a:t>9</a:t>
                </a:r>
                <a:endParaRPr lang="en-US" altLang="en-US" b="1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254" name="Line 27"/>
            <p:cNvSpPr>
              <a:spLocks noChangeShapeType="1"/>
            </p:cNvSpPr>
            <p:nvPr/>
          </p:nvSpPr>
          <p:spPr bwMode="auto">
            <a:xfrm>
              <a:off x="664" y="1748"/>
              <a:ext cx="1604" cy="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5" name="Line 28"/>
            <p:cNvSpPr>
              <a:spLocks noChangeShapeType="1"/>
            </p:cNvSpPr>
            <p:nvPr/>
          </p:nvSpPr>
          <p:spPr bwMode="auto">
            <a:xfrm>
              <a:off x="660" y="2068"/>
              <a:ext cx="1604" cy="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6" name="Line 29"/>
            <p:cNvSpPr>
              <a:spLocks noChangeShapeType="1"/>
            </p:cNvSpPr>
            <p:nvPr/>
          </p:nvSpPr>
          <p:spPr bwMode="auto">
            <a:xfrm>
              <a:off x="660" y="2380"/>
              <a:ext cx="1604" cy="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" name="Line 30"/>
            <p:cNvSpPr>
              <a:spLocks noChangeShapeType="1"/>
            </p:cNvSpPr>
            <p:nvPr/>
          </p:nvSpPr>
          <p:spPr bwMode="auto">
            <a:xfrm>
              <a:off x="664" y="1436"/>
              <a:ext cx="1604" cy="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Line 31"/>
            <p:cNvSpPr>
              <a:spLocks noChangeShapeType="1"/>
            </p:cNvSpPr>
            <p:nvPr/>
          </p:nvSpPr>
          <p:spPr bwMode="auto">
            <a:xfrm>
              <a:off x="996" y="1160"/>
              <a:ext cx="0" cy="152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9" name="Line 32"/>
            <p:cNvSpPr>
              <a:spLocks noChangeShapeType="1"/>
            </p:cNvSpPr>
            <p:nvPr/>
          </p:nvSpPr>
          <p:spPr bwMode="auto">
            <a:xfrm>
              <a:off x="1300" y="1160"/>
              <a:ext cx="0" cy="152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Line 33"/>
            <p:cNvSpPr>
              <a:spLocks noChangeShapeType="1"/>
            </p:cNvSpPr>
            <p:nvPr/>
          </p:nvSpPr>
          <p:spPr bwMode="auto">
            <a:xfrm>
              <a:off x="1604" y="1160"/>
              <a:ext cx="0" cy="152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" name="Line 34"/>
            <p:cNvSpPr>
              <a:spLocks noChangeShapeType="1"/>
            </p:cNvSpPr>
            <p:nvPr/>
          </p:nvSpPr>
          <p:spPr bwMode="auto">
            <a:xfrm>
              <a:off x="1912" y="1160"/>
              <a:ext cx="0" cy="1520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6" name="Text Box 36"/>
          <p:cNvSpPr txBox="1">
            <a:spLocks noChangeArrowheads="1"/>
          </p:cNvSpPr>
          <p:nvPr/>
        </p:nvSpPr>
        <p:spPr bwMode="auto">
          <a:xfrm>
            <a:off x="568325" y="1493838"/>
            <a:ext cx="3151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latin typeface="Arial" panose="020B0604020202020204" pitchFamily="34" charset="0"/>
              </a:rPr>
              <a:t>Moving Average Filter</a:t>
            </a:r>
          </a:p>
        </p:txBody>
      </p:sp>
      <p:sp>
        <p:nvSpPr>
          <p:cNvPr id="10247" name="Text Box 37"/>
          <p:cNvSpPr txBox="1">
            <a:spLocks noChangeArrowheads="1"/>
          </p:cNvSpPr>
          <p:nvPr/>
        </p:nvSpPr>
        <p:spPr bwMode="auto">
          <a:xfrm>
            <a:off x="4803775" y="5878513"/>
            <a:ext cx="3592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= median(z</a:t>
            </a:r>
            <a:r>
              <a:rPr lang="en-US" altLang="en-US" baseline="-25000">
                <a:latin typeface="Arial" panose="020B0604020202020204" pitchFamily="34" charset="0"/>
              </a:rPr>
              <a:t>1</a:t>
            </a:r>
            <a:r>
              <a:rPr lang="en-US" altLang="en-US">
                <a:latin typeface="Arial" panose="020B0604020202020204" pitchFamily="34" charset="0"/>
              </a:rPr>
              <a:t>, z</a:t>
            </a:r>
            <a:r>
              <a:rPr lang="en-US" altLang="en-US" baseline="-25000">
                <a:latin typeface="Arial" panose="020B0604020202020204" pitchFamily="34" charset="0"/>
              </a:rPr>
              <a:t>2</a:t>
            </a:r>
            <a:r>
              <a:rPr lang="en-US" altLang="en-US">
                <a:latin typeface="Arial" panose="020B0604020202020204" pitchFamily="34" charset="0"/>
              </a:rPr>
              <a:t> , ….. , z</a:t>
            </a:r>
            <a:r>
              <a:rPr lang="en-US" altLang="en-US" baseline="-25000">
                <a:latin typeface="Arial" panose="020B0604020202020204" pitchFamily="34" charset="0"/>
              </a:rPr>
              <a:t>9</a:t>
            </a:r>
            <a:r>
              <a:rPr lang="en-US" altLang="en-US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10248" name="Oval 38"/>
          <p:cNvSpPr>
            <a:spLocks noChangeArrowheads="1"/>
          </p:cNvSpPr>
          <p:nvPr/>
        </p:nvSpPr>
        <p:spPr bwMode="auto">
          <a:xfrm>
            <a:off x="2160588" y="5065713"/>
            <a:ext cx="495300" cy="520700"/>
          </a:xfrm>
          <a:prstGeom prst="ellips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249" name="Line 39"/>
          <p:cNvSpPr>
            <a:spLocks noChangeShapeType="1"/>
          </p:cNvSpPr>
          <p:nvPr/>
        </p:nvSpPr>
        <p:spPr bwMode="auto">
          <a:xfrm>
            <a:off x="2600325" y="5492750"/>
            <a:ext cx="1609725" cy="558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Text Box 40"/>
          <p:cNvSpPr txBox="1">
            <a:spLocks noChangeArrowheads="1"/>
          </p:cNvSpPr>
          <p:nvPr/>
        </p:nvSpPr>
        <p:spPr bwMode="auto">
          <a:xfrm>
            <a:off x="3851275" y="4940300"/>
            <a:ext cx="13049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Replace</a:t>
            </a:r>
          </a:p>
          <a:p>
            <a:r>
              <a:rPr lang="en-US" altLang="en-US">
                <a:latin typeface="Arial" panose="020B0604020202020204" pitchFamily="34" charset="0"/>
              </a:rPr>
              <a:t>with</a:t>
            </a:r>
          </a:p>
        </p:txBody>
      </p:sp>
      <p:sp>
        <p:nvSpPr>
          <p:cNvPr id="10251" name="Text Box 43"/>
          <p:cNvSpPr txBox="1">
            <a:spLocks noChangeArrowheads="1"/>
          </p:cNvSpPr>
          <p:nvPr/>
        </p:nvSpPr>
        <p:spPr bwMode="auto">
          <a:xfrm>
            <a:off x="2836863" y="2232025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(1/9)*</a:t>
            </a:r>
          </a:p>
        </p:txBody>
      </p:sp>
      <p:sp>
        <p:nvSpPr>
          <p:cNvPr id="10252" name="Text Box 44"/>
          <p:cNvSpPr txBox="1">
            <a:spLocks noChangeArrowheads="1"/>
          </p:cNvSpPr>
          <p:nvPr/>
        </p:nvSpPr>
        <p:spPr bwMode="auto">
          <a:xfrm>
            <a:off x="720725" y="3632200"/>
            <a:ext cx="1947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latin typeface="Arial" panose="020B0604020202020204" pitchFamily="34" charset="0"/>
              </a:rPr>
              <a:t>Median Filter</a:t>
            </a:r>
          </a:p>
        </p:txBody>
      </p:sp>
      <p:sp>
        <p:nvSpPr>
          <p:cNvPr id="43" name="Rectangle 45"/>
          <p:cNvSpPr>
            <a:spLocks noChangeArrowheads="1"/>
          </p:cNvSpPr>
          <p:nvPr/>
        </p:nvSpPr>
        <p:spPr bwMode="auto">
          <a:xfrm>
            <a:off x="5342562" y="3938316"/>
            <a:ext cx="32505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 sz="1800" b="1" i="1" dirty="0" smtClean="0">
                <a:solidFill>
                  <a:schemeClr val="bg2"/>
                </a:solidFill>
                <a:latin typeface="Arial" panose="020B0604020202020204" pitchFamily="34" charset="0"/>
              </a:rPr>
              <a:t>demos/</a:t>
            </a:r>
            <a:r>
              <a:rPr lang="en-US" altLang="en-US" sz="1800" b="1" i="1" dirty="0" err="1" smtClean="0">
                <a:solidFill>
                  <a:schemeClr val="bg2"/>
                </a:solidFill>
                <a:latin typeface="Arial" panose="020B0604020202020204" pitchFamily="34" charset="0"/>
              </a:rPr>
              <a:t>lowpassdemo.m</a:t>
            </a:r>
            <a:endParaRPr lang="en-US" altLang="en-US" sz="1800" b="1" i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42938"/>
          </a:xfrm>
        </p:spPr>
        <p:txBody>
          <a:bodyPr/>
          <a:lstStyle/>
          <a:p>
            <a:pPr>
              <a:defRPr/>
            </a:pPr>
            <a:r>
              <a:rPr lang="en-US" sz="3600" smtClean="0"/>
              <a:t>Noise Models</a:t>
            </a:r>
          </a:p>
        </p:txBody>
      </p:sp>
      <p:sp>
        <p:nvSpPr>
          <p:cNvPr id="11267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685800" y="3752850"/>
            <a:ext cx="7772400" cy="2657475"/>
          </a:xfrm>
        </p:spPr>
        <p:txBody>
          <a:bodyPr/>
          <a:lstStyle/>
          <a:p>
            <a:r>
              <a:rPr lang="en-US" altLang="en-US" sz="2800" b="0" smtClean="0"/>
              <a:t>SNR</a:t>
            </a:r>
            <a:r>
              <a:rPr lang="en-US" altLang="en-US" sz="2800" b="0" baseline="-25000" smtClean="0"/>
              <a:t>g</a:t>
            </a:r>
            <a:r>
              <a:rPr lang="en-US" altLang="en-US" sz="2800" b="0" smtClean="0"/>
              <a:t> = 10</a:t>
            </a:r>
            <a:r>
              <a:rPr lang="en-US" altLang="en-US" sz="2800" b="0" i="1" smtClean="0">
                <a:latin typeface="Times New Roman" panose="02020603050405020304" pitchFamily="18" charset="0"/>
              </a:rPr>
              <a:t>log</a:t>
            </a:r>
            <a:r>
              <a:rPr lang="en-US" altLang="en-US" sz="2800" b="0" baseline="-25000" smtClean="0">
                <a:latin typeface="Times New Roman" panose="02020603050405020304" pitchFamily="18" charset="0"/>
              </a:rPr>
              <a:t>10</a:t>
            </a:r>
            <a:r>
              <a:rPr lang="en-US" altLang="en-US" sz="2800" b="0" smtClean="0"/>
              <a:t>(P</a:t>
            </a:r>
            <a:r>
              <a:rPr lang="en-US" altLang="en-US" sz="2800" b="0" baseline="-25000" smtClean="0"/>
              <a:t>f</a:t>
            </a:r>
            <a:r>
              <a:rPr lang="en-US" altLang="en-US" sz="2800" b="0" smtClean="0"/>
              <a:t>/P</a:t>
            </a:r>
            <a:r>
              <a:rPr lang="en-US" altLang="en-US" sz="2800" b="0" baseline="-25000" smtClean="0"/>
              <a:t>n</a:t>
            </a:r>
            <a:r>
              <a:rPr lang="en-US" altLang="en-US" sz="2800" b="0" smtClean="0"/>
              <a:t>)</a:t>
            </a:r>
          </a:p>
          <a:p>
            <a:endParaRPr lang="en-US" altLang="en-US" sz="2800" b="0" smtClean="0"/>
          </a:p>
          <a:p>
            <a:r>
              <a:rPr lang="en-US" altLang="en-US" sz="2400" b="0" smtClean="0"/>
              <a:t>Power 		Variance (how?)</a:t>
            </a:r>
          </a:p>
          <a:p>
            <a:endParaRPr lang="en-US" altLang="en-US" sz="2400" b="0" smtClean="0"/>
          </a:p>
          <a:p>
            <a:r>
              <a:rPr lang="en-US" altLang="en-US" sz="2800" b="0" smtClean="0"/>
              <a:t>SNR</a:t>
            </a:r>
            <a:r>
              <a:rPr lang="en-US" altLang="en-US" sz="2800" b="0" baseline="-25000" smtClean="0"/>
              <a:t>g</a:t>
            </a:r>
            <a:r>
              <a:rPr lang="en-US" altLang="en-US" sz="2800" b="0" smtClean="0"/>
              <a:t> = 10</a:t>
            </a:r>
            <a:r>
              <a:rPr lang="en-US" altLang="en-US" sz="2800" b="0" i="1" smtClean="0">
                <a:latin typeface="Times New Roman" panose="02020603050405020304" pitchFamily="18" charset="0"/>
              </a:rPr>
              <a:t>log</a:t>
            </a:r>
            <a:r>
              <a:rPr lang="en-US" altLang="en-US" sz="2800" b="0" baseline="-25000" smtClean="0">
                <a:latin typeface="Times New Roman" panose="02020603050405020304" pitchFamily="18" charset="0"/>
              </a:rPr>
              <a:t>10</a:t>
            </a:r>
            <a:r>
              <a:rPr lang="en-US" altLang="en-US" sz="2800" b="0" smtClean="0"/>
              <a:t>(</a:t>
            </a:r>
            <a:r>
              <a:rPr lang="en-US" altLang="en-US" sz="2800" b="0" smtClean="0">
                <a:latin typeface="Symbol" panose="05050102010706020507" pitchFamily="18" charset="2"/>
              </a:rPr>
              <a:t>s</a:t>
            </a:r>
            <a:r>
              <a:rPr lang="en-US" altLang="en-US" sz="2800" b="0" baseline="-25000" smtClean="0"/>
              <a:t>f</a:t>
            </a:r>
            <a:r>
              <a:rPr lang="en-US" altLang="en-US" sz="2800" b="0" baseline="30000" smtClean="0"/>
              <a:t>2</a:t>
            </a:r>
            <a:r>
              <a:rPr lang="en-US" altLang="en-US" sz="2800" b="0" smtClean="0"/>
              <a:t>/ </a:t>
            </a:r>
            <a:r>
              <a:rPr lang="en-US" altLang="en-US" sz="2800" b="0" smtClean="0">
                <a:latin typeface="Symbol" panose="05050102010706020507" pitchFamily="18" charset="2"/>
              </a:rPr>
              <a:t>s</a:t>
            </a:r>
            <a:r>
              <a:rPr lang="en-US" altLang="en-US" sz="2800" b="0" baseline="-25000" smtClean="0"/>
              <a:t>n</a:t>
            </a:r>
            <a:r>
              <a:rPr lang="en-US" altLang="en-US" sz="2800" b="0" baseline="30000" smtClean="0"/>
              <a:t>2</a:t>
            </a:r>
            <a:r>
              <a:rPr lang="en-US" altLang="en-US" sz="2800" b="0" smtClean="0"/>
              <a:t>)</a:t>
            </a:r>
          </a:p>
        </p:txBody>
      </p:sp>
      <p:grpSp>
        <p:nvGrpSpPr>
          <p:cNvPr id="11268" name="Group 19"/>
          <p:cNvGrpSpPr>
            <a:grpSpLocks/>
          </p:cNvGrpSpPr>
          <p:nvPr/>
        </p:nvGrpSpPr>
        <p:grpSpPr bwMode="auto">
          <a:xfrm>
            <a:off x="2214563" y="1458913"/>
            <a:ext cx="4143375" cy="2130425"/>
            <a:chOff x="1566" y="1864"/>
            <a:chExt cx="2610" cy="1342"/>
          </a:xfrm>
        </p:grpSpPr>
        <p:sp>
          <p:nvSpPr>
            <p:cNvPr id="11270" name="Text Box 7"/>
            <p:cNvSpPr txBox="1">
              <a:spLocks noChangeArrowheads="1"/>
            </p:cNvSpPr>
            <p:nvPr/>
          </p:nvSpPr>
          <p:spPr bwMode="auto">
            <a:xfrm>
              <a:off x="1683" y="1963"/>
              <a:ext cx="5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latin typeface="Arial" panose="020B0604020202020204" pitchFamily="34" charset="0"/>
                </a:rPr>
                <a:t>f(x,y)</a:t>
              </a:r>
            </a:p>
          </p:txBody>
        </p:sp>
        <p:sp>
          <p:nvSpPr>
            <p:cNvPr id="11271" name="Line 10"/>
            <p:cNvSpPr>
              <a:spLocks noChangeShapeType="1"/>
            </p:cNvSpPr>
            <p:nvPr/>
          </p:nvSpPr>
          <p:spPr bwMode="auto">
            <a:xfrm>
              <a:off x="2252" y="2110"/>
              <a:ext cx="4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Text Box 11"/>
            <p:cNvSpPr txBox="1">
              <a:spLocks noChangeArrowheads="1"/>
            </p:cNvSpPr>
            <p:nvPr/>
          </p:nvSpPr>
          <p:spPr bwMode="auto">
            <a:xfrm>
              <a:off x="3402" y="1964"/>
              <a:ext cx="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latin typeface="Arial" panose="020B0604020202020204" pitchFamily="34" charset="0"/>
                </a:rPr>
                <a:t>g(x,y)</a:t>
              </a:r>
            </a:p>
          </p:txBody>
        </p:sp>
        <p:sp>
          <p:nvSpPr>
            <p:cNvPr id="11273" name="Text Box 12"/>
            <p:cNvSpPr txBox="1">
              <a:spLocks noChangeArrowheads="1"/>
            </p:cNvSpPr>
            <p:nvPr/>
          </p:nvSpPr>
          <p:spPr bwMode="auto">
            <a:xfrm>
              <a:off x="2561" y="2480"/>
              <a:ext cx="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latin typeface="Arial" panose="020B0604020202020204" pitchFamily="34" charset="0"/>
                </a:rPr>
                <a:t>n(x,y)</a:t>
              </a:r>
            </a:p>
          </p:txBody>
        </p:sp>
        <p:sp>
          <p:nvSpPr>
            <p:cNvPr id="11274" name="Oval 13"/>
            <p:cNvSpPr>
              <a:spLocks noChangeArrowheads="1"/>
            </p:cNvSpPr>
            <p:nvPr/>
          </p:nvSpPr>
          <p:spPr bwMode="auto">
            <a:xfrm>
              <a:off x="2663" y="1952"/>
              <a:ext cx="328" cy="31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b="1">
                  <a:latin typeface="Symbol" panose="05050102010706020507" pitchFamily="18" charset="2"/>
                </a:rPr>
                <a:t>S</a:t>
              </a:r>
            </a:p>
          </p:txBody>
        </p:sp>
        <p:sp>
          <p:nvSpPr>
            <p:cNvPr id="11275" name="Line 14"/>
            <p:cNvSpPr>
              <a:spLocks noChangeShapeType="1"/>
            </p:cNvSpPr>
            <p:nvPr/>
          </p:nvSpPr>
          <p:spPr bwMode="auto">
            <a:xfrm flipV="1">
              <a:off x="2858" y="2256"/>
              <a:ext cx="0" cy="2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Line 15"/>
            <p:cNvSpPr>
              <a:spLocks noChangeShapeType="1"/>
            </p:cNvSpPr>
            <p:nvPr/>
          </p:nvSpPr>
          <p:spPr bwMode="auto">
            <a:xfrm>
              <a:off x="3010" y="2097"/>
              <a:ext cx="4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Rectangle 16"/>
            <p:cNvSpPr>
              <a:spLocks noChangeArrowheads="1"/>
            </p:cNvSpPr>
            <p:nvPr/>
          </p:nvSpPr>
          <p:spPr bwMode="auto">
            <a:xfrm>
              <a:off x="1566" y="1864"/>
              <a:ext cx="2610" cy="134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278" name="Text Box 17"/>
            <p:cNvSpPr txBox="1">
              <a:spLocks noChangeArrowheads="1"/>
            </p:cNvSpPr>
            <p:nvPr/>
          </p:nvSpPr>
          <p:spPr bwMode="auto">
            <a:xfrm>
              <a:off x="1566" y="2869"/>
              <a:ext cx="25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>
                  <a:latin typeface="Arial" panose="020B0604020202020204" pitchFamily="34" charset="0"/>
                </a:rPr>
                <a:t>Degradation Model: g = f + n</a:t>
              </a:r>
            </a:p>
          </p:txBody>
        </p:sp>
      </p:grpSp>
      <p:sp>
        <p:nvSpPr>
          <p:cNvPr id="11269" name="Line 21"/>
          <p:cNvSpPr>
            <a:spLocks noChangeShapeType="1"/>
          </p:cNvSpPr>
          <p:nvPr/>
        </p:nvSpPr>
        <p:spPr bwMode="auto">
          <a:xfrm>
            <a:off x="2243138" y="5016500"/>
            <a:ext cx="977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58800"/>
          </a:xfrm>
        </p:spPr>
        <p:txBody>
          <a:bodyPr/>
          <a:lstStyle/>
          <a:p>
            <a:pPr>
              <a:defRPr/>
            </a:pPr>
            <a:r>
              <a:rPr lang="en-US" sz="3600" smtClean="0"/>
              <a:t>Noise Models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8163" y="1490663"/>
            <a:ext cx="7772400" cy="3529012"/>
          </a:xfrm>
        </p:spPr>
        <p:txBody>
          <a:bodyPr/>
          <a:lstStyle/>
          <a:p>
            <a:r>
              <a:rPr lang="en-US" altLang="en-US" sz="2800" b="0" smtClean="0"/>
              <a:t>N(0,1): zero-mean, unit-variance, Gaussian RV</a:t>
            </a:r>
          </a:p>
          <a:p>
            <a:pPr lvl="1"/>
            <a:endParaRPr lang="en-US" altLang="en-US" sz="2400" b="0" smtClean="0"/>
          </a:p>
          <a:p>
            <a:r>
              <a:rPr lang="en-US" altLang="en-US" sz="2800" b="0" smtClean="0"/>
              <a:t>Theorem:</a:t>
            </a:r>
          </a:p>
          <a:p>
            <a:pPr lvl="1"/>
            <a:r>
              <a:rPr lang="en-US" altLang="en-US" sz="2400" b="0" smtClean="0"/>
              <a:t>N(0,</a:t>
            </a:r>
            <a:r>
              <a:rPr lang="en-US" altLang="en-US" sz="2400" b="0" smtClean="0">
                <a:latin typeface="Symbol" panose="05050102010706020507" pitchFamily="18" charset="2"/>
              </a:rPr>
              <a:t>s</a:t>
            </a:r>
            <a:r>
              <a:rPr lang="en-US" altLang="en-US" sz="2400" b="0" baseline="30000" smtClean="0"/>
              <a:t>2</a:t>
            </a:r>
            <a:r>
              <a:rPr lang="en-US" altLang="en-US" sz="2400" b="0" smtClean="0"/>
              <a:t>) = </a:t>
            </a:r>
            <a:r>
              <a:rPr lang="en-US" altLang="en-US" sz="2400" b="0" smtClean="0">
                <a:latin typeface="Symbol" panose="05050102010706020507" pitchFamily="18" charset="2"/>
              </a:rPr>
              <a:t>s</a:t>
            </a:r>
            <a:r>
              <a:rPr lang="en-US" altLang="en-US" sz="2400" b="0" smtClean="0"/>
              <a:t>N(0,1)</a:t>
            </a:r>
          </a:p>
          <a:p>
            <a:pPr lvl="1"/>
            <a:r>
              <a:rPr lang="en-US" altLang="en-US" sz="2400" b="0" smtClean="0"/>
              <a:t>Use this for generating normally distributed r.v.’s of any variance</a:t>
            </a:r>
          </a:p>
          <a:p>
            <a:pPr lvl="1"/>
            <a:endParaRPr lang="en-US" altLang="en-US" sz="2400" b="0" smtClean="0"/>
          </a:p>
        </p:txBody>
      </p:sp>
      <p:sp>
        <p:nvSpPr>
          <p:cNvPr id="12292" name="Text Box 17"/>
          <p:cNvSpPr txBox="1">
            <a:spLocks noChangeArrowheads="1"/>
          </p:cNvSpPr>
          <p:nvPr/>
        </p:nvSpPr>
        <p:spPr bwMode="auto">
          <a:xfrm>
            <a:off x="6889750" y="5281613"/>
            <a:ext cx="1606550" cy="83026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i="1">
                <a:latin typeface="Arial" panose="020B0604020202020204" pitchFamily="34" charset="0"/>
              </a:rPr>
              <a:t>&gt;&gt;imnoise</a:t>
            </a:r>
          </a:p>
          <a:p>
            <a:r>
              <a:rPr lang="en-US" altLang="en-US" i="1">
                <a:latin typeface="Arial" panose="020B0604020202020204" pitchFamily="34" charset="0"/>
              </a:rPr>
              <a:t>&gt;&gt;filter2</a:t>
            </a:r>
          </a:p>
        </p:txBody>
      </p:sp>
      <p:sp>
        <p:nvSpPr>
          <p:cNvPr id="12293" name="Rectangle 18"/>
          <p:cNvSpPr>
            <a:spLocks noChangeArrowheads="1"/>
          </p:cNvSpPr>
          <p:nvPr/>
        </p:nvSpPr>
        <p:spPr bwMode="auto">
          <a:xfrm>
            <a:off x="952500" y="6118225"/>
            <a:ext cx="33137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 sz="1800" b="1" i="1" dirty="0" smtClean="0">
                <a:solidFill>
                  <a:schemeClr val="bg2"/>
                </a:solidFill>
                <a:latin typeface="Arial" panose="020B0604020202020204" pitchFamily="34" charset="0"/>
              </a:rPr>
              <a:t>demos/</a:t>
            </a:r>
            <a:r>
              <a:rPr lang="en-US" altLang="en-US" sz="1800" b="1" i="1" dirty="0" err="1" smtClean="0">
                <a:solidFill>
                  <a:schemeClr val="bg2"/>
                </a:solidFill>
                <a:latin typeface="Arial" panose="020B0604020202020204" pitchFamily="34" charset="0"/>
              </a:rPr>
              <a:t>lowpassdemo.m</a:t>
            </a:r>
            <a:endParaRPr lang="en-US" altLang="en-US" sz="1800" b="1" i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FFFFCC"/>
      </a:dk2>
      <a:lt2>
        <a:srgbClr val="000000"/>
      </a:lt2>
      <a:accent1>
        <a:srgbClr val="FF9900"/>
      </a:accent1>
      <a:accent2>
        <a:srgbClr val="00FFFF"/>
      </a:accent2>
      <a:accent3>
        <a:srgbClr val="FFFFFF"/>
      </a:accent3>
      <a:accent4>
        <a:srgbClr val="000000"/>
      </a:accent4>
      <a:accent5>
        <a:srgbClr val="FFCAAA"/>
      </a:accent5>
      <a:accent6>
        <a:srgbClr val="00E7E7"/>
      </a:accent6>
      <a:hlink>
        <a:srgbClr val="003366"/>
      </a:hlink>
      <a:folHlink>
        <a:srgbClr val="0066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3203</TotalTime>
  <Words>429</Words>
  <Application>Microsoft Office PowerPoint</Application>
  <PresentationFormat>On-screen Show (4:3)</PresentationFormat>
  <Paragraphs>236</Paragraphs>
  <Slides>19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Symbol</vt:lpstr>
      <vt:lpstr>Times New Roman</vt:lpstr>
      <vt:lpstr>Default Design</vt:lpstr>
      <vt:lpstr>MS Org Chart</vt:lpstr>
      <vt:lpstr>Digital Image Processing  ECE.09.452/ECE.09.552  </vt:lpstr>
      <vt:lpstr>Plan</vt:lpstr>
      <vt:lpstr>DIP: Details</vt:lpstr>
      <vt:lpstr>Image Preprocessing</vt:lpstr>
      <vt:lpstr>Image Preprocessing</vt:lpstr>
      <vt:lpstr>Spatial Filtering (Masking)</vt:lpstr>
      <vt:lpstr>Low-pass Filters</vt:lpstr>
      <vt:lpstr>Noise Models</vt:lpstr>
      <vt:lpstr>Noise Models</vt:lpstr>
      <vt:lpstr>High-pass Filters</vt:lpstr>
      <vt:lpstr>Isotropic Filters</vt:lpstr>
      <vt:lpstr>Gaussian Kernel</vt:lpstr>
      <vt:lpstr>Filters Derived from LPF</vt:lpstr>
      <vt:lpstr>Textbook Example</vt:lpstr>
      <vt:lpstr>PowerPoint Presentation</vt:lpstr>
      <vt:lpstr>Detection of Discontinuities</vt:lpstr>
      <vt:lpstr>Edge Detection</vt:lpstr>
      <vt:lpstr>Lab 2: Spatial and Spectral Filtering</vt:lpstr>
      <vt:lpstr>Summary</vt:lpstr>
    </vt:vector>
  </TitlesOfParts>
  <Company>Rowan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Image Processing Lecture</dc:title>
  <dc:creator>Shreekanth Mandayam</dc:creator>
  <cp:lastModifiedBy>Mandayam, Shreekanth A.</cp:lastModifiedBy>
  <cp:revision>184</cp:revision>
  <cp:lastPrinted>2000-01-17T19:27:52Z</cp:lastPrinted>
  <dcterms:created xsi:type="dcterms:W3CDTF">1998-09-21T19:15:22Z</dcterms:created>
  <dcterms:modified xsi:type="dcterms:W3CDTF">2020-02-07T14:38:59Z</dcterms:modified>
</cp:coreProperties>
</file>