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8" r:id="rId2"/>
    <p:sldId id="347" r:id="rId3"/>
    <p:sldId id="335" r:id="rId4"/>
    <p:sldId id="298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5" r:id="rId13"/>
    <p:sldId id="346" r:id="rId14"/>
    <p:sldId id="295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  <a:srgbClr val="CC3300"/>
    <a:srgbClr val="0000FF"/>
    <a:srgbClr val="003399"/>
    <a:srgbClr val="009900"/>
    <a:srgbClr val="EB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Grid="0">
      <p:cViewPr varScale="1">
        <p:scale>
          <a:sx n="105" d="100"/>
          <a:sy n="105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7EF3F9-E6C1-425F-9695-4838E9313F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8C3544-A1F7-4FA1-876D-83B7372A2A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9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677" indent="-296799" defTabSz="959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196" indent="-237439" defTabSz="959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2075" indent="-237439" defTabSz="959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953" indent="-237439" defTabSz="959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1832" indent="-237439" defTabSz="95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710" indent="-237439" defTabSz="95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61588" indent="-237439" defTabSz="95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6467" indent="-237439" defTabSz="95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BE0693-DEC6-43E9-ACB8-44C10C5581C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0526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E8120B-EEC8-4583-BF9D-F6939E5D02B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69789C-0AB8-4B6F-A4DB-BCF513A8CB40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DED885-FA4B-41D1-B247-E0068696E480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B101B5-9F04-4D15-8E51-05A3247CCA9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036FAE-4372-4AB7-98A1-4A728ECCBA32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962EE1-62FE-4FA7-828E-999CA8351541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033B98-7950-4ACE-A5D3-C7B0B48139B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8049D8-0F27-421A-998E-1DFA13290918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E908D5-C634-4D76-BC9D-A142D105BAD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743C7B-67C0-42A9-B0E4-33BFB517038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7BC944-DE17-4DF6-956D-2AA059D69C0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C269B6-9135-47C2-8EF3-3BA00B547E9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9309-1575-42E6-8CDF-313057D8D6C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32091-D646-40DB-B6AA-5F4CC360B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14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3E4AB-C5E8-461B-B74E-5EF9F9908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20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57056-A418-475A-8D95-501F46970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33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FA680-BD0F-4221-B51C-BE4A38B74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67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00AFB-E99F-4344-8421-FC7FEB0F7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99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AD0B6-3C45-4E67-869C-7DF1578A4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30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007D6-3FF5-4F08-BDE3-2AD94B85F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52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AAEEC-DB41-4E2E-A9E0-10BD64A76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2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0AAE2-5553-42B2-ACDC-1231D517C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68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2D71C-CEC1-492D-ABF2-3F8592891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E004C-91CA-4817-8CEC-28B2692BA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5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DD12ED-4786-40DD-9408-B368971728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96863" y="296863"/>
            <a:ext cx="8550275" cy="6286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288088" y="0"/>
            <a:ext cx="2711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</a:rPr>
              <a:t>S. Mandayam/ DIP/ECE Dept./Rowan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gineering.rowan.edu/~shreek/fall01/dip/lab1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users.rowan.edu/~shreek/spring20/dip/labs/lab3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422275"/>
            <a:ext cx="7772400" cy="2462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Digital Image Processing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ECE.09.452/ECE.09.552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2088" y="4257675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Dr. Shreekanth </a:t>
            </a:r>
            <a:r>
              <a:rPr lang="en-US" altLang="en-US" dirty="0" err="1" smtClean="0"/>
              <a:t>Mandayam</a:t>
            </a:r>
            <a:endParaRPr lang="en-US" altLang="en-US" dirty="0" smtClean="0"/>
          </a:p>
          <a:p>
            <a:r>
              <a:rPr lang="en-US" altLang="en-US" sz="2000" dirty="0" smtClean="0"/>
              <a:t>Electrical &amp; Computer Engineering</a:t>
            </a:r>
          </a:p>
          <a:p>
            <a:r>
              <a:rPr lang="en-US" altLang="en-US" sz="2000" dirty="0" smtClean="0"/>
              <a:t>Rowan University</a:t>
            </a:r>
          </a:p>
          <a:p>
            <a:endParaRPr lang="en-US" altLang="en-US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49135" y="260330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Restoration</a:t>
            </a:r>
            <a:endParaRPr 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0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481013"/>
            <a:ext cx="8596312" cy="538162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Degradation &amp; Restoration Examples: Gonzalez &amp; Woods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433388" y="1052513"/>
            <a:ext cx="425789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Example </a:t>
            </a:r>
            <a:r>
              <a:rPr lang="en-US" dirty="0" smtClean="0">
                <a:latin typeface="Arial" charset="0"/>
              </a:rPr>
              <a:t>5.9: </a:t>
            </a:r>
            <a:r>
              <a:rPr lang="en-US" dirty="0">
                <a:latin typeface="Arial" charset="0"/>
              </a:rPr>
              <a:t>Inverse Filtering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577975"/>
            <a:ext cx="6324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481013"/>
            <a:ext cx="8596312" cy="538162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Degradation &amp; Restoration Examples: Gonzalez &amp; Woods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433388" y="1052513"/>
            <a:ext cx="43640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Example </a:t>
            </a:r>
            <a:r>
              <a:rPr lang="en-US" dirty="0" smtClean="0">
                <a:latin typeface="Arial" charset="0"/>
              </a:rPr>
              <a:t>5.10: </a:t>
            </a:r>
            <a:r>
              <a:rPr lang="en-US" dirty="0">
                <a:latin typeface="Arial" charset="0"/>
              </a:rPr>
              <a:t>Wiener Filtering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033588"/>
            <a:ext cx="6294437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339725"/>
            <a:ext cx="8596312" cy="538163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Degradation &amp; Restoration Examples: Gonzalez &amp; Woods</a:t>
            </a: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465138" y="912813"/>
            <a:ext cx="60420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Example </a:t>
            </a:r>
            <a:r>
              <a:rPr lang="en-US" dirty="0" smtClean="0">
                <a:latin typeface="Arial" charset="0"/>
              </a:rPr>
              <a:t>5.11: </a:t>
            </a:r>
            <a:r>
              <a:rPr lang="en-US" dirty="0">
                <a:latin typeface="Arial" charset="0"/>
              </a:rPr>
              <a:t>Inverse and Wiener Filtering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354138"/>
            <a:ext cx="44037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96919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Lab 3: Degradation Models and Digital Image Restoration</a:t>
            </a:r>
          </a:p>
        </p:txBody>
      </p:sp>
      <p:sp>
        <p:nvSpPr>
          <p:cNvPr id="4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065645" y="3227791"/>
            <a:ext cx="7478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hlinkClick r:id="rId4"/>
              </a:rPr>
              <a:t>http</a:t>
            </a:r>
            <a:r>
              <a:rPr lang="en-US" altLang="en-US" dirty="0" smtClean="0">
                <a:hlinkClick r:id="rId4"/>
              </a:rPr>
              <a:t>://users.rowan.edu</a:t>
            </a:r>
            <a:r>
              <a:rPr lang="en-US" altLang="en-US" dirty="0">
                <a:hlinkClick r:id="rId4"/>
              </a:rPr>
              <a:t>/~</a:t>
            </a:r>
            <a:r>
              <a:rPr lang="en-US" altLang="en-US" dirty="0" smtClean="0">
                <a:hlinkClick r:id="rId4"/>
              </a:rPr>
              <a:t>shreek/spring20/dip/labs/lab3.html</a:t>
            </a:r>
            <a:r>
              <a:rPr lang="en-US" altLang="en-US" dirty="0"/>
              <a:t> </a:t>
            </a:r>
            <a:r>
              <a:rPr lang="en-US" altLang="en-US" dirty="0" smtClean="0"/>
              <a:t>  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2788" y="10477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42950"/>
          </a:xfrm>
        </p:spPr>
        <p:txBody>
          <a:bodyPr/>
          <a:lstStyle/>
          <a:p>
            <a:pPr>
              <a:defRPr/>
            </a:pPr>
            <a:r>
              <a:rPr lang="en-US" smtClean="0"/>
              <a:t>Plan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1660525"/>
            <a:ext cx="7772400" cy="4786313"/>
          </a:xfrm>
        </p:spPr>
        <p:txBody>
          <a:bodyPr/>
          <a:lstStyle/>
          <a:p>
            <a:r>
              <a:rPr lang="en-US" altLang="en-US" sz="2800" dirty="0" smtClean="0"/>
              <a:t>Digital Image Restoration</a:t>
            </a:r>
          </a:p>
          <a:p>
            <a:pPr lvl="1"/>
            <a:r>
              <a:rPr lang="en-US" altLang="en-US" sz="2400" u="sng" dirty="0" smtClean="0"/>
              <a:t>Environmental Models</a:t>
            </a:r>
          </a:p>
          <a:p>
            <a:pPr marL="1085850" lvl="2"/>
            <a:r>
              <a:rPr lang="en-US" altLang="en-US" sz="2000" dirty="0" smtClean="0"/>
              <a:t>Image Degradation Model</a:t>
            </a:r>
          </a:p>
          <a:p>
            <a:pPr marL="1085850" lvl="2"/>
            <a:r>
              <a:rPr lang="en-US" altLang="en-US" sz="2000" dirty="0" smtClean="0"/>
              <a:t>Image Restoration Model</a:t>
            </a:r>
          </a:p>
          <a:p>
            <a:pPr marL="1085850" lvl="2"/>
            <a:r>
              <a:rPr lang="en-US" altLang="en-US" sz="2000" dirty="0" smtClean="0"/>
              <a:t>Point Spread Function (PSF) Models</a:t>
            </a:r>
          </a:p>
          <a:p>
            <a:pPr marL="1085850" lvl="2"/>
            <a:endParaRPr lang="en-US" altLang="en-US" sz="2000" dirty="0" smtClean="0"/>
          </a:p>
          <a:p>
            <a:pPr lvl="1"/>
            <a:r>
              <a:rPr lang="en-US" altLang="en-US" sz="2400" u="sng" dirty="0" smtClean="0"/>
              <a:t>Linear Algebraic Restoration</a:t>
            </a:r>
          </a:p>
          <a:p>
            <a:pPr marL="1085850" lvl="2"/>
            <a:r>
              <a:rPr lang="en-US" altLang="en-US" sz="2000" dirty="0" smtClean="0"/>
              <a:t>Unconstrained (Inverse Filter, Pseudoinverse Filter)</a:t>
            </a:r>
          </a:p>
          <a:p>
            <a:pPr marL="1085850" lvl="2"/>
            <a:r>
              <a:rPr lang="en-US" altLang="en-US" sz="2000" dirty="0" smtClean="0"/>
              <a:t>Constrained (Wiener Filter, </a:t>
            </a:r>
            <a:r>
              <a:rPr lang="en-US" altLang="en-US" sz="2000" dirty="0" err="1" smtClean="0"/>
              <a:t>Kalman</a:t>
            </a:r>
            <a:r>
              <a:rPr lang="en-US" altLang="en-US" sz="2000" dirty="0" smtClean="0"/>
              <a:t> Filter)</a:t>
            </a:r>
          </a:p>
          <a:p>
            <a:pPr marL="1085850" lvl="2"/>
            <a:endParaRPr lang="en-US" altLang="en-US" sz="2800" dirty="0" smtClean="0"/>
          </a:p>
          <a:p>
            <a:r>
              <a:rPr lang="en-US" altLang="en-US" sz="2800" dirty="0" smtClean="0"/>
              <a:t>Lab 3</a:t>
            </a:r>
          </a:p>
          <a:p>
            <a:endParaRPr lang="en-US" altLang="en-US" sz="2000" b="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600075"/>
          </a:xfrm>
        </p:spPr>
        <p:txBody>
          <a:bodyPr/>
          <a:lstStyle/>
          <a:p>
            <a:pPr>
              <a:defRPr/>
            </a:pPr>
            <a:r>
              <a:rPr lang="en-US" smtClean="0"/>
              <a:t>DIP: Details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55638" y="1308100"/>
          <a:ext cx="8047037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MS Org Chart" r:id="rId4" imgW="2431800" imgH="1441440" progId="OrgPlusWOPX.4">
                  <p:embed followColorScheme="full"/>
                </p:oleObj>
              </mc:Choice>
              <mc:Fallback>
                <p:oleObj name="MS Org Chart" r:id="rId4" imgW="2431800" imgH="1441440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308100"/>
                        <a:ext cx="8047037" cy="476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Image Preprocessing</a:t>
            </a:r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1728788" y="2203450"/>
            <a:ext cx="5429250" cy="450850"/>
          </a:xfrm>
          <a:custGeom>
            <a:avLst/>
            <a:gdLst>
              <a:gd name="T0" fmla="*/ 0 w 3420"/>
              <a:gd name="T1" fmla="*/ 223 h 223"/>
              <a:gd name="T2" fmla="*/ 0 w 3420"/>
              <a:gd name="T3" fmla="*/ 0 h 223"/>
              <a:gd name="T4" fmla="*/ 3420 w 3420"/>
              <a:gd name="T5" fmla="*/ 0 h 223"/>
              <a:gd name="T6" fmla="*/ 3420 w 3420"/>
              <a:gd name="T7" fmla="*/ 223 h 223"/>
              <a:gd name="T8" fmla="*/ 0 60000 65536"/>
              <a:gd name="T9" fmla="*/ 0 60000 65536"/>
              <a:gd name="T10" fmla="*/ 0 60000 65536"/>
              <a:gd name="T11" fmla="*/ 0 60000 65536"/>
              <a:gd name="T12" fmla="*/ 0 w 3420"/>
              <a:gd name="T13" fmla="*/ 0 h 223"/>
              <a:gd name="T14" fmla="*/ 3420 w 3420"/>
              <a:gd name="T15" fmla="*/ 223 h 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408488" y="1619250"/>
            <a:ext cx="0" cy="585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41388" y="2598738"/>
            <a:ext cx="183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Enhancement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391275" y="25892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Restoration</a:t>
            </a:r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657225" y="3349625"/>
            <a:ext cx="4870450" cy="450850"/>
          </a:xfrm>
          <a:custGeom>
            <a:avLst/>
            <a:gdLst>
              <a:gd name="T0" fmla="*/ 0 w 3420"/>
              <a:gd name="T1" fmla="*/ 223 h 223"/>
              <a:gd name="T2" fmla="*/ 0 w 3420"/>
              <a:gd name="T3" fmla="*/ 0 h 223"/>
              <a:gd name="T4" fmla="*/ 3420 w 3420"/>
              <a:gd name="T5" fmla="*/ 0 h 223"/>
              <a:gd name="T6" fmla="*/ 3420 w 3420"/>
              <a:gd name="T7" fmla="*/ 223 h 223"/>
              <a:gd name="T8" fmla="*/ 0 60000 65536"/>
              <a:gd name="T9" fmla="*/ 0 60000 65536"/>
              <a:gd name="T10" fmla="*/ 0 60000 65536"/>
              <a:gd name="T11" fmla="*/ 0 60000 65536"/>
              <a:gd name="T12" fmla="*/ 0 w 3420"/>
              <a:gd name="T13" fmla="*/ 0 h 223"/>
              <a:gd name="T14" fmla="*/ 3420 w 3420"/>
              <a:gd name="T15" fmla="*/ 223 h 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770063" y="3078163"/>
            <a:ext cx="1587" cy="271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1013" y="3738563"/>
            <a:ext cx="1001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Spatial</a:t>
            </a:r>
          </a:p>
          <a:p>
            <a:r>
              <a:rPr lang="en-US" altLang="en-US" sz="2000"/>
              <a:t>Domain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832350" y="3736975"/>
            <a:ext cx="1014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Spectral</a:t>
            </a:r>
          </a:p>
          <a:p>
            <a:r>
              <a:rPr lang="en-US" altLang="en-US" sz="2000"/>
              <a:t>Domain</a:t>
            </a:r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523875" y="4603750"/>
            <a:ext cx="2789238" cy="450850"/>
          </a:xfrm>
          <a:custGeom>
            <a:avLst/>
            <a:gdLst>
              <a:gd name="T0" fmla="*/ 0 w 3420"/>
              <a:gd name="T1" fmla="*/ 223 h 223"/>
              <a:gd name="T2" fmla="*/ 0 w 3420"/>
              <a:gd name="T3" fmla="*/ 0 h 223"/>
              <a:gd name="T4" fmla="*/ 3420 w 3420"/>
              <a:gd name="T5" fmla="*/ 0 h 223"/>
              <a:gd name="T6" fmla="*/ 3420 w 3420"/>
              <a:gd name="T7" fmla="*/ 223 h 223"/>
              <a:gd name="T8" fmla="*/ 0 60000 65536"/>
              <a:gd name="T9" fmla="*/ 0 60000 65536"/>
              <a:gd name="T10" fmla="*/ 0 60000 65536"/>
              <a:gd name="T11" fmla="*/ 0 60000 65536"/>
              <a:gd name="T12" fmla="*/ 0 w 3420"/>
              <a:gd name="T13" fmla="*/ 0 h 223"/>
              <a:gd name="T14" fmla="*/ 3420 w 3420"/>
              <a:gd name="T15" fmla="*/ 223 h 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514475" y="4318000"/>
            <a:ext cx="1588" cy="27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01638" y="5008563"/>
            <a:ext cx="1881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Point Processing</a:t>
            </a:r>
          </a:p>
          <a:p>
            <a:pPr>
              <a:buFontTx/>
              <a:buChar char="•"/>
            </a:pPr>
            <a:r>
              <a:rPr lang="en-US" altLang="en-US" sz="2000"/>
              <a:t> &gt;&gt;</a:t>
            </a:r>
            <a:r>
              <a:rPr lang="en-US" altLang="en-US" sz="2000" i="1"/>
              <a:t>imadjust</a:t>
            </a:r>
          </a:p>
          <a:p>
            <a:pPr>
              <a:buFontTx/>
              <a:buChar char="•"/>
            </a:pPr>
            <a:r>
              <a:rPr lang="en-US" altLang="en-US" sz="2000" i="1"/>
              <a:t> &gt;&gt;histeq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595563" y="5011738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Spatial filtering</a:t>
            </a:r>
          </a:p>
          <a:p>
            <a:pPr>
              <a:buFontTx/>
              <a:buChar char="•"/>
            </a:pPr>
            <a:r>
              <a:rPr lang="en-US" altLang="en-US" sz="2000"/>
              <a:t> &gt;&gt;</a:t>
            </a:r>
            <a:r>
              <a:rPr lang="en-US" altLang="en-US" sz="2000" i="1"/>
              <a:t>filter2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383213" y="4375150"/>
            <a:ext cx="11112" cy="311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884738" y="4673600"/>
            <a:ext cx="1435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Filtering</a:t>
            </a:r>
          </a:p>
          <a:p>
            <a:pPr>
              <a:buFontTx/>
              <a:buChar char="•"/>
            </a:pPr>
            <a:r>
              <a:rPr lang="en-US" altLang="en-US" sz="2000"/>
              <a:t> &gt;&gt;</a:t>
            </a:r>
            <a:r>
              <a:rPr lang="en-US" altLang="en-US" sz="2000" i="1"/>
              <a:t>fft2/ifft2</a:t>
            </a:r>
          </a:p>
          <a:p>
            <a:pPr>
              <a:buFontTx/>
              <a:buChar char="•"/>
            </a:pPr>
            <a:r>
              <a:rPr lang="en-US" altLang="en-US" sz="2000" i="1"/>
              <a:t> &gt;&gt;fftshift</a:t>
            </a: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7275513" y="3017838"/>
            <a:ext cx="1587" cy="298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507163" y="3328988"/>
            <a:ext cx="1960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/>
              <a:t> Inverse filtering</a:t>
            </a:r>
          </a:p>
          <a:p>
            <a:pPr>
              <a:buFontTx/>
              <a:buChar char="•"/>
            </a:pPr>
            <a:r>
              <a:rPr lang="en-US" altLang="en-US" sz="2000"/>
              <a:t> Wiener filtering</a:t>
            </a:r>
            <a:endParaRPr lang="en-US" altLang="en-US" sz="2000" i="1"/>
          </a:p>
        </p:txBody>
      </p:sp>
      <p:sp>
        <p:nvSpPr>
          <p:cNvPr id="5139" name="Oval 20"/>
          <p:cNvSpPr>
            <a:spLocks noChangeArrowheads="1"/>
          </p:cNvSpPr>
          <p:nvPr/>
        </p:nvSpPr>
        <p:spPr bwMode="auto">
          <a:xfrm>
            <a:off x="6448425" y="3019425"/>
            <a:ext cx="2020888" cy="1409700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609600"/>
            <a:ext cx="804545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Enhancement vs. Restoration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altLang="en-US" sz="2400" b="0" smtClean="0"/>
              <a:t>“Better” visual representation</a:t>
            </a:r>
          </a:p>
          <a:p>
            <a:endParaRPr lang="en-US" altLang="en-US" sz="2400" b="0" smtClean="0"/>
          </a:p>
          <a:p>
            <a:r>
              <a:rPr lang="en-US" altLang="en-US" sz="2400" b="0" smtClean="0"/>
              <a:t>Subjective</a:t>
            </a:r>
          </a:p>
          <a:p>
            <a:endParaRPr lang="en-US" altLang="en-US" sz="2400" b="0" smtClean="0"/>
          </a:p>
          <a:p>
            <a:r>
              <a:rPr lang="en-US" altLang="en-US" sz="2400" b="0" smtClean="0"/>
              <a:t>No quantitative measures</a:t>
            </a:r>
          </a:p>
          <a:p>
            <a:endParaRPr lang="en-US" altLang="en-US" sz="2400" b="0" smtClean="0"/>
          </a:p>
          <a:p>
            <a:endParaRPr lang="en-US" altLang="en-US" sz="2400" b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r>
              <a:rPr lang="en-US" altLang="en-US" sz="2400" b="0" smtClean="0"/>
              <a:t>Remove effects of sensing environment</a:t>
            </a:r>
          </a:p>
          <a:p>
            <a:endParaRPr lang="en-US" altLang="en-US" sz="2400" b="0" smtClean="0"/>
          </a:p>
          <a:p>
            <a:r>
              <a:rPr lang="en-US" altLang="en-US" sz="2400" b="0" smtClean="0"/>
              <a:t>Objective</a:t>
            </a:r>
          </a:p>
          <a:p>
            <a:endParaRPr lang="en-US" altLang="en-US" sz="2400" b="0" smtClean="0"/>
          </a:p>
          <a:p>
            <a:r>
              <a:rPr lang="en-US" altLang="en-US" sz="2400" b="0" smtClean="0"/>
              <a:t>Mathematical, model dependent quantitative measures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527425" y="2362200"/>
            <a:ext cx="81915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502025" y="3441700"/>
            <a:ext cx="81915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489325" y="4592638"/>
            <a:ext cx="81915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Degradation Model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460500" y="1863725"/>
            <a:ext cx="6329363" cy="2506663"/>
            <a:chOff x="920" y="1174"/>
            <a:chExt cx="3987" cy="1579"/>
          </a:xfrm>
        </p:grpSpPr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920" y="1174"/>
              <a:ext cx="3987" cy="157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4" name="Text Box 5"/>
            <p:cNvSpPr txBox="1">
              <a:spLocks noChangeArrowheads="1"/>
            </p:cNvSpPr>
            <p:nvPr/>
          </p:nvSpPr>
          <p:spPr bwMode="auto">
            <a:xfrm>
              <a:off x="1169" y="1331"/>
              <a:ext cx="548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f(x,y)</a:t>
              </a:r>
            </a:p>
          </p:txBody>
        </p:sp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1710" y="1491"/>
              <a:ext cx="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Text Box 7"/>
            <p:cNvSpPr txBox="1">
              <a:spLocks noChangeArrowheads="1"/>
            </p:cNvSpPr>
            <p:nvPr/>
          </p:nvSpPr>
          <p:spPr bwMode="auto">
            <a:xfrm>
              <a:off x="2145" y="1349"/>
              <a:ext cx="602" cy="29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h(x,y)</a:t>
              </a:r>
            </a:p>
          </p:txBody>
        </p:sp>
        <p:sp>
          <p:nvSpPr>
            <p:cNvPr id="7177" name="Line 8"/>
            <p:cNvSpPr>
              <a:spLocks noChangeShapeType="1"/>
            </p:cNvSpPr>
            <p:nvPr/>
          </p:nvSpPr>
          <p:spPr bwMode="auto">
            <a:xfrm>
              <a:off x="2764" y="1478"/>
              <a:ext cx="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3914" y="1332"/>
              <a:ext cx="602" cy="29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g(x,y)</a:t>
              </a:r>
            </a:p>
          </p:txBody>
        </p:sp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3073" y="1848"/>
              <a:ext cx="602" cy="29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n(x,y)</a:t>
              </a:r>
            </a:p>
          </p:txBody>
        </p:sp>
        <p:sp>
          <p:nvSpPr>
            <p:cNvPr id="7180" name="Oval 11"/>
            <p:cNvSpPr>
              <a:spLocks noChangeArrowheads="1"/>
            </p:cNvSpPr>
            <p:nvPr/>
          </p:nvSpPr>
          <p:spPr bwMode="auto">
            <a:xfrm>
              <a:off x="3175" y="1320"/>
              <a:ext cx="328" cy="3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7181" name="Line 12"/>
            <p:cNvSpPr>
              <a:spLocks noChangeShapeType="1"/>
            </p:cNvSpPr>
            <p:nvPr/>
          </p:nvSpPr>
          <p:spPr bwMode="auto">
            <a:xfrm flipV="1">
              <a:off x="3370" y="1624"/>
              <a:ext cx="0" cy="2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3"/>
            <p:cNvSpPr>
              <a:spLocks noChangeShapeType="1"/>
            </p:cNvSpPr>
            <p:nvPr/>
          </p:nvSpPr>
          <p:spPr bwMode="auto">
            <a:xfrm>
              <a:off x="3522" y="1465"/>
              <a:ext cx="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1115" y="2273"/>
              <a:ext cx="2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Degradation Model: g = h*f + n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61819" y="4616787"/>
            <a:ext cx="262123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18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demos/readme.txt</a:t>
            </a:r>
          </a:p>
          <a:p>
            <a:pPr lvl="1">
              <a:spcBef>
                <a:spcPct val="20000"/>
              </a:spcBef>
            </a:pPr>
            <a:r>
              <a:rPr lang="en-US" altLang="en-US" sz="18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demos/</a:t>
            </a:r>
            <a:r>
              <a:rPr lang="en-US" altLang="en-US" sz="1800" b="1" i="1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circ.m</a:t>
            </a:r>
            <a:endParaRPr lang="en-US" altLang="en-US" sz="1800" b="1" i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altLang="en-US" sz="18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demos/</a:t>
            </a:r>
            <a:r>
              <a:rPr lang="en-US" altLang="en-US" sz="1800" b="1" i="1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psf.m</a:t>
            </a:r>
            <a:endParaRPr lang="en-US" altLang="en-US" sz="1800" b="1" i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altLang="en-US" sz="18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demos/</a:t>
            </a:r>
            <a:r>
              <a:rPr lang="en-US" altLang="en-US" sz="1800" b="1" i="1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blur.m</a:t>
            </a:r>
            <a:endParaRPr lang="en-US" altLang="en-US" sz="1800" b="1" i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endParaRPr lang="en-US" altLang="en-US" sz="1800" b="1" i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endParaRPr lang="en-US" altLang="en-US" sz="1800" b="1" i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11213"/>
          </a:xfrm>
        </p:spPr>
        <p:txBody>
          <a:bodyPr/>
          <a:lstStyle/>
          <a:p>
            <a:pPr>
              <a:defRPr/>
            </a:pPr>
            <a:r>
              <a:rPr lang="en-US" smtClean="0"/>
              <a:t>Restoration Model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85775" y="1577975"/>
            <a:ext cx="7943850" cy="19256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68338" y="2219325"/>
            <a:ext cx="86995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f(x,y)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562100" y="2462213"/>
            <a:ext cx="65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39963" y="2071688"/>
            <a:ext cx="1857375" cy="83185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Degradation</a:t>
            </a:r>
          </a:p>
          <a:p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Model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221538" y="2246313"/>
            <a:ext cx="86995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f(x,y)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105275" y="2468563"/>
            <a:ext cx="65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781550" y="2079625"/>
            <a:ext cx="1754188" cy="831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Restoration</a:t>
            </a:r>
          </a:p>
          <a:p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Filter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561138" y="2490788"/>
            <a:ext cx="65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7269163" y="2265363"/>
            <a:ext cx="166687" cy="100012"/>
          </a:xfrm>
          <a:custGeom>
            <a:avLst/>
            <a:gdLst>
              <a:gd name="T0" fmla="*/ 0 w 150"/>
              <a:gd name="T1" fmla="*/ 165 h 168"/>
              <a:gd name="T2" fmla="*/ 75 w 150"/>
              <a:gd name="T3" fmla="*/ 0 h 168"/>
              <a:gd name="T4" fmla="*/ 150 w 150"/>
              <a:gd name="T5" fmla="*/ 168 h 168"/>
              <a:gd name="T6" fmla="*/ 0 60000 65536"/>
              <a:gd name="T7" fmla="*/ 0 60000 65536"/>
              <a:gd name="T8" fmla="*/ 0 60000 65536"/>
              <a:gd name="T9" fmla="*/ 0 w 150"/>
              <a:gd name="T10" fmla="*/ 0 h 168"/>
              <a:gd name="T11" fmla="*/ 150 w 15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" h="168">
                <a:moveTo>
                  <a:pt x="0" y="165"/>
                </a:moveTo>
                <a:lnTo>
                  <a:pt x="75" y="0"/>
                </a:lnTo>
                <a:lnTo>
                  <a:pt x="150" y="16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3594100" y="3770313"/>
            <a:ext cx="3992563" cy="581025"/>
          </a:xfrm>
          <a:custGeom>
            <a:avLst/>
            <a:gdLst>
              <a:gd name="T0" fmla="*/ 0 w 3420"/>
              <a:gd name="T1" fmla="*/ 223 h 223"/>
              <a:gd name="T2" fmla="*/ 0 w 3420"/>
              <a:gd name="T3" fmla="*/ 0 h 223"/>
              <a:gd name="T4" fmla="*/ 3420 w 3420"/>
              <a:gd name="T5" fmla="*/ 0 h 223"/>
              <a:gd name="T6" fmla="*/ 3420 w 3420"/>
              <a:gd name="T7" fmla="*/ 223 h 223"/>
              <a:gd name="T8" fmla="*/ 0 60000 65536"/>
              <a:gd name="T9" fmla="*/ 0 60000 65536"/>
              <a:gd name="T10" fmla="*/ 0 60000 65536"/>
              <a:gd name="T11" fmla="*/ 0 60000 65536"/>
              <a:gd name="T12" fmla="*/ 0 w 3420"/>
              <a:gd name="T13" fmla="*/ 0 h 223"/>
              <a:gd name="T14" fmla="*/ 3420 w 3420"/>
              <a:gd name="T15" fmla="*/ 223 h 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595938" y="2936875"/>
            <a:ext cx="1587" cy="825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663825" y="4254500"/>
            <a:ext cx="5986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Unconstrained                          Constrained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709863" y="4681538"/>
            <a:ext cx="2813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 Inverse Filter</a:t>
            </a:r>
          </a:p>
          <a:p>
            <a:pPr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 Pseudo-inverse Filter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530975" y="4751388"/>
            <a:ext cx="1852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 Wiener Filter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4681538"/>
            <a:ext cx="262123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18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demos/readme.txt</a:t>
            </a:r>
          </a:p>
          <a:p>
            <a:pPr lvl="1">
              <a:spcBef>
                <a:spcPct val="20000"/>
              </a:spcBef>
            </a:pPr>
            <a:r>
              <a:rPr lang="en-US" altLang="en-US" sz="18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demos/</a:t>
            </a:r>
            <a:r>
              <a:rPr lang="en-US" altLang="en-US" sz="1800" b="1" i="1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circ.m</a:t>
            </a:r>
            <a:endParaRPr lang="en-US" altLang="en-US" sz="1800" b="1" i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altLang="en-US" sz="18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demos/</a:t>
            </a:r>
            <a:r>
              <a:rPr lang="en-US" altLang="en-US" sz="1800" b="1" i="1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psf.m</a:t>
            </a:r>
            <a:endParaRPr lang="en-US" altLang="en-US" sz="1800" b="1" i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altLang="en-US" sz="18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demos/</a:t>
            </a:r>
            <a:r>
              <a:rPr lang="en-US" altLang="en-US" sz="1800" b="1" i="1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blur.m</a:t>
            </a:r>
            <a:endParaRPr lang="en-US" altLang="en-US" sz="1800" b="1" i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altLang="en-US" sz="18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demos/</a:t>
            </a:r>
            <a:r>
              <a:rPr lang="en-US" altLang="en-US" sz="1800" b="1" i="1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restore.m</a:t>
            </a:r>
            <a:endParaRPr lang="en-US" altLang="en-US" sz="1800" b="1" i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endParaRPr lang="en-US" altLang="en-US" sz="1800" b="1" i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endParaRPr lang="en-US" altLang="en-US" sz="1800" b="1" i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487363"/>
            <a:ext cx="6662738" cy="506412"/>
          </a:xfrm>
        </p:spPr>
        <p:txBody>
          <a:bodyPr/>
          <a:lstStyle/>
          <a:p>
            <a:pPr>
              <a:defRPr/>
            </a:pPr>
            <a:r>
              <a:rPr lang="en-US" smtClean="0"/>
              <a:t>Approach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12775" y="479425"/>
            <a:ext cx="3249613" cy="61896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890963" y="2955925"/>
            <a:ext cx="65563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900488" y="1779588"/>
            <a:ext cx="65563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568325" y="504825"/>
            <a:ext cx="3127375" cy="6096000"/>
            <a:chOff x="358" y="303"/>
            <a:chExt cx="1970" cy="3840"/>
          </a:xfrm>
        </p:grpSpPr>
        <p:sp>
          <p:nvSpPr>
            <p:cNvPr id="9229" name="Text Box 8"/>
            <p:cNvSpPr txBox="1">
              <a:spLocks noChangeArrowheads="1"/>
            </p:cNvSpPr>
            <p:nvPr/>
          </p:nvSpPr>
          <p:spPr bwMode="auto">
            <a:xfrm>
              <a:off x="1072" y="303"/>
              <a:ext cx="548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f(x,y)</a:t>
              </a:r>
            </a:p>
          </p:txBody>
        </p:sp>
        <p:sp>
          <p:nvSpPr>
            <p:cNvPr id="9230" name="Line 9"/>
            <p:cNvSpPr>
              <a:spLocks noChangeShapeType="1"/>
            </p:cNvSpPr>
            <p:nvPr/>
          </p:nvSpPr>
          <p:spPr bwMode="auto">
            <a:xfrm>
              <a:off x="1353" y="627"/>
              <a:ext cx="2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Text Box 10"/>
            <p:cNvSpPr txBox="1">
              <a:spLocks noChangeArrowheads="1"/>
            </p:cNvSpPr>
            <p:nvPr/>
          </p:nvSpPr>
          <p:spPr bwMode="auto">
            <a:xfrm>
              <a:off x="515" y="845"/>
              <a:ext cx="1715" cy="52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Build</a:t>
              </a:r>
            </a:p>
            <a:p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degradation model</a:t>
              </a:r>
            </a:p>
          </p:txBody>
        </p:sp>
        <p:sp>
          <p:nvSpPr>
            <p:cNvPr id="9232" name="Text Box 11"/>
            <p:cNvSpPr txBox="1">
              <a:spLocks noChangeArrowheads="1"/>
            </p:cNvSpPr>
            <p:nvPr/>
          </p:nvSpPr>
          <p:spPr bwMode="auto">
            <a:xfrm>
              <a:off x="358" y="2351"/>
              <a:ext cx="1970" cy="52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Formulate </a:t>
              </a:r>
            </a:p>
            <a:p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restoration algorithms</a:t>
              </a:r>
            </a:p>
          </p:txBody>
        </p:sp>
        <p:grpSp>
          <p:nvGrpSpPr>
            <p:cNvPr id="9233" name="Group 12"/>
            <p:cNvGrpSpPr>
              <a:grpSpLocks/>
            </p:cNvGrpSpPr>
            <p:nvPr/>
          </p:nvGrpSpPr>
          <p:grpSpPr bwMode="auto">
            <a:xfrm>
              <a:off x="1071" y="3849"/>
              <a:ext cx="548" cy="294"/>
              <a:chOff x="4549" y="1415"/>
              <a:chExt cx="548" cy="294"/>
            </a:xfrm>
          </p:grpSpPr>
          <p:sp>
            <p:nvSpPr>
              <p:cNvPr id="9240" name="Text Box 13"/>
              <p:cNvSpPr txBox="1">
                <a:spLocks noChangeArrowheads="1"/>
              </p:cNvSpPr>
              <p:nvPr/>
            </p:nvSpPr>
            <p:spPr bwMode="auto">
              <a:xfrm>
                <a:off x="4549" y="1415"/>
                <a:ext cx="548" cy="29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latin typeface="Arial" panose="020B0604020202020204" pitchFamily="34" charset="0"/>
                  </a:rPr>
                  <a:t>f(x,y)</a:t>
                </a:r>
              </a:p>
            </p:txBody>
          </p:sp>
          <p:sp>
            <p:nvSpPr>
              <p:cNvPr id="9241" name="Freeform 14"/>
              <p:cNvSpPr>
                <a:spLocks/>
              </p:cNvSpPr>
              <p:nvPr/>
            </p:nvSpPr>
            <p:spPr bwMode="auto">
              <a:xfrm>
                <a:off x="4579" y="1427"/>
                <a:ext cx="105" cy="63"/>
              </a:xfrm>
              <a:custGeom>
                <a:avLst/>
                <a:gdLst>
                  <a:gd name="T0" fmla="*/ 0 w 150"/>
                  <a:gd name="T1" fmla="*/ 165 h 168"/>
                  <a:gd name="T2" fmla="*/ 75 w 150"/>
                  <a:gd name="T3" fmla="*/ 0 h 168"/>
                  <a:gd name="T4" fmla="*/ 150 w 15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150"/>
                  <a:gd name="T10" fmla="*/ 0 h 168"/>
                  <a:gd name="T11" fmla="*/ 150 w 15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0" h="168">
                    <a:moveTo>
                      <a:pt x="0" y="165"/>
                    </a:moveTo>
                    <a:lnTo>
                      <a:pt x="75" y="0"/>
                    </a:lnTo>
                    <a:lnTo>
                      <a:pt x="150" y="16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9234" name="Text Box 15"/>
            <p:cNvSpPr txBox="1">
              <a:spLocks noChangeArrowheads="1"/>
            </p:cNvSpPr>
            <p:nvPr/>
          </p:nvSpPr>
          <p:spPr bwMode="auto">
            <a:xfrm>
              <a:off x="416" y="1606"/>
              <a:ext cx="1886" cy="524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Analyze using</a:t>
              </a:r>
            </a:p>
            <a:p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algebraic techniques</a:t>
              </a:r>
            </a:p>
          </p:txBody>
        </p:sp>
        <p:sp>
          <p:nvSpPr>
            <p:cNvPr id="9235" name="Text Box 16"/>
            <p:cNvSpPr txBox="1">
              <a:spLocks noChangeArrowheads="1"/>
            </p:cNvSpPr>
            <p:nvPr/>
          </p:nvSpPr>
          <p:spPr bwMode="auto">
            <a:xfrm>
              <a:off x="492" y="3112"/>
              <a:ext cx="1691" cy="52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Implement using</a:t>
              </a:r>
            </a:p>
            <a:p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Fourier transforms</a:t>
              </a:r>
            </a:p>
          </p:txBody>
        </p:sp>
        <p:sp>
          <p:nvSpPr>
            <p:cNvPr id="9236" name="Line 17"/>
            <p:cNvSpPr>
              <a:spLocks noChangeShapeType="1"/>
            </p:cNvSpPr>
            <p:nvPr/>
          </p:nvSpPr>
          <p:spPr bwMode="auto">
            <a:xfrm>
              <a:off x="1374" y="1366"/>
              <a:ext cx="2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18"/>
            <p:cNvSpPr>
              <a:spLocks noChangeShapeType="1"/>
            </p:cNvSpPr>
            <p:nvPr/>
          </p:nvSpPr>
          <p:spPr bwMode="auto">
            <a:xfrm>
              <a:off x="1356" y="2130"/>
              <a:ext cx="2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1328" y="2894"/>
              <a:ext cx="2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20"/>
            <p:cNvSpPr>
              <a:spLocks noChangeShapeType="1"/>
            </p:cNvSpPr>
            <p:nvPr/>
          </p:nvSpPr>
          <p:spPr bwMode="auto">
            <a:xfrm>
              <a:off x="1326" y="3634"/>
              <a:ext cx="2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" name="Text Box 21"/>
          <p:cNvSpPr txBox="1">
            <a:spLocks noChangeArrowheads="1"/>
          </p:cNvSpPr>
          <p:nvPr/>
        </p:nvSpPr>
        <p:spPr bwMode="auto">
          <a:xfrm>
            <a:off x="4645025" y="1533525"/>
            <a:ext cx="33496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</a:rPr>
              <a:t>g = h*f + n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u="sng" dirty="0">
              <a:latin typeface="Arial" panose="020B0604020202020204" pitchFamily="34" charset="0"/>
            </a:endParaRPr>
          </a:p>
          <a:p>
            <a:r>
              <a:rPr lang="en-US" altLang="en-US" u="sng" dirty="0">
                <a:latin typeface="Arial" panose="020B0604020202020204" pitchFamily="34" charset="0"/>
              </a:rPr>
              <a:t>g</a:t>
            </a:r>
            <a:r>
              <a:rPr lang="en-US" altLang="en-US" dirty="0">
                <a:latin typeface="Arial" panose="020B0604020202020204" pitchFamily="34" charset="0"/>
              </a:rPr>
              <a:t> = </a:t>
            </a:r>
            <a:r>
              <a:rPr lang="en-US" altLang="en-US" dirty="0" err="1">
                <a:latin typeface="Arial" panose="020B0604020202020204" pitchFamily="34" charset="0"/>
              </a:rPr>
              <a:t>H</a:t>
            </a:r>
            <a:r>
              <a:rPr lang="en-US" altLang="en-US" u="sng" dirty="0" err="1">
                <a:latin typeface="Arial" panose="020B0604020202020204" pitchFamily="34" charset="0"/>
              </a:rPr>
              <a:t>f</a:t>
            </a:r>
            <a:r>
              <a:rPr lang="en-US" altLang="en-US" dirty="0">
                <a:latin typeface="Arial" panose="020B0604020202020204" pitchFamily="34" charset="0"/>
              </a:rPr>
              <a:t> + </a:t>
            </a:r>
            <a:r>
              <a:rPr lang="en-US" altLang="en-US" u="sng" dirty="0">
                <a:latin typeface="Arial" panose="020B0604020202020204" pitchFamily="34" charset="0"/>
              </a:rPr>
              <a:t>n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W </a:t>
            </a:r>
            <a:r>
              <a:rPr lang="en-US" altLang="en-US" baseline="50000" dirty="0">
                <a:latin typeface="Arial" panose="020B0604020202020204" pitchFamily="34" charset="0"/>
              </a:rPr>
              <a:t>-1</a:t>
            </a:r>
            <a:r>
              <a:rPr lang="en-US" altLang="en-US" baseline="30000" dirty="0">
                <a:latin typeface="Arial" panose="020B0604020202020204" pitchFamily="34" charset="0"/>
              </a:rPr>
              <a:t> </a:t>
            </a:r>
            <a:r>
              <a:rPr lang="en-US" altLang="en-US" u="sng" dirty="0">
                <a:latin typeface="Arial" panose="020B0604020202020204" pitchFamily="34" charset="0"/>
              </a:rPr>
              <a:t>g</a:t>
            </a:r>
            <a:r>
              <a:rPr lang="en-US" altLang="en-US" dirty="0">
                <a:latin typeface="Arial" panose="020B0604020202020204" pitchFamily="34" charset="0"/>
              </a:rPr>
              <a:t> = DW </a:t>
            </a:r>
            <a:r>
              <a:rPr lang="en-US" altLang="en-US" baseline="50000" dirty="0">
                <a:latin typeface="Arial" panose="020B0604020202020204" pitchFamily="34" charset="0"/>
              </a:rPr>
              <a:t>-1</a:t>
            </a:r>
            <a:r>
              <a:rPr lang="en-US" altLang="en-US" baseline="30000" dirty="0">
                <a:latin typeface="Arial" panose="020B0604020202020204" pitchFamily="34" charset="0"/>
              </a:rPr>
              <a:t> </a:t>
            </a:r>
            <a:r>
              <a:rPr lang="en-US" altLang="en-US" u="sng" dirty="0">
                <a:latin typeface="Arial" panose="020B0604020202020204" pitchFamily="34" charset="0"/>
              </a:rPr>
              <a:t>f</a:t>
            </a:r>
            <a:r>
              <a:rPr lang="en-US" altLang="en-US" dirty="0">
                <a:latin typeface="Arial" panose="020B0604020202020204" pitchFamily="34" charset="0"/>
              </a:rPr>
              <a:t> + W </a:t>
            </a:r>
            <a:r>
              <a:rPr lang="en-US" altLang="en-US" baseline="50000" dirty="0">
                <a:latin typeface="Arial" panose="020B0604020202020204" pitchFamily="34" charset="0"/>
              </a:rPr>
              <a:t>-1</a:t>
            </a:r>
            <a:r>
              <a:rPr lang="en-US" altLang="en-US" baseline="30000" dirty="0">
                <a:latin typeface="Arial" panose="020B0604020202020204" pitchFamily="34" charset="0"/>
              </a:rPr>
              <a:t> </a:t>
            </a:r>
            <a:r>
              <a:rPr lang="en-US" altLang="en-US" u="sng" dirty="0">
                <a:latin typeface="Arial" panose="020B0604020202020204" pitchFamily="34" charset="0"/>
              </a:rPr>
              <a:t>n</a:t>
            </a:r>
          </a:p>
          <a:p>
            <a:endParaRPr lang="en-US" altLang="en-US" u="sng" dirty="0">
              <a:latin typeface="Arial" panose="020B0604020202020204" pitchFamily="34" charset="0"/>
            </a:endParaRPr>
          </a:p>
          <a:p>
            <a:endParaRPr lang="en-US" altLang="en-US" u="sng" dirty="0">
              <a:latin typeface="Arial" panose="020B0604020202020204" pitchFamily="34" charset="0"/>
            </a:endParaRPr>
          </a:p>
          <a:p>
            <a:r>
              <a:rPr lang="en-US" altLang="en-US" u="sng" dirty="0">
                <a:latin typeface="Arial" panose="020B0604020202020204" pitchFamily="34" charset="0"/>
              </a:rPr>
              <a:t>f</a:t>
            </a:r>
            <a:r>
              <a:rPr lang="en-US" altLang="en-US" dirty="0">
                <a:latin typeface="Arial" panose="020B0604020202020204" pitchFamily="34" charset="0"/>
              </a:rPr>
              <a:t> = H </a:t>
            </a:r>
            <a:r>
              <a:rPr lang="en-US" altLang="en-US" baseline="50000" dirty="0">
                <a:latin typeface="Arial" panose="020B0604020202020204" pitchFamily="34" charset="0"/>
              </a:rPr>
              <a:t>-1</a:t>
            </a:r>
            <a:r>
              <a:rPr lang="en-US" altLang="en-US" baseline="30000" dirty="0">
                <a:latin typeface="Arial" panose="020B0604020202020204" pitchFamily="34" charset="0"/>
              </a:rPr>
              <a:t> </a:t>
            </a:r>
            <a:r>
              <a:rPr lang="en-US" altLang="en-US" u="sng" dirty="0">
                <a:latin typeface="Arial" panose="020B0604020202020204" pitchFamily="34" charset="0"/>
              </a:rPr>
              <a:t>g</a:t>
            </a:r>
          </a:p>
          <a:p>
            <a:endParaRPr lang="en-US" altLang="en-US" u="sng" dirty="0">
              <a:latin typeface="Arial" panose="020B0604020202020204" pitchFamily="34" charset="0"/>
            </a:endParaRPr>
          </a:p>
          <a:p>
            <a:endParaRPr lang="en-US" altLang="en-US" u="sng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F(</a:t>
            </a:r>
            <a:r>
              <a:rPr lang="en-US" altLang="en-US" dirty="0" err="1">
                <a:latin typeface="Arial" panose="020B0604020202020204" pitchFamily="34" charset="0"/>
              </a:rPr>
              <a:t>u,v</a:t>
            </a:r>
            <a:r>
              <a:rPr lang="en-US" altLang="en-US" dirty="0">
                <a:latin typeface="Arial" panose="020B0604020202020204" pitchFamily="34" charset="0"/>
              </a:rPr>
              <a:t>) = G(</a:t>
            </a:r>
            <a:r>
              <a:rPr lang="en-US" altLang="en-US" dirty="0" err="1">
                <a:latin typeface="Arial" panose="020B0604020202020204" pitchFamily="34" charset="0"/>
              </a:rPr>
              <a:t>u,v</a:t>
            </a:r>
            <a:r>
              <a:rPr lang="en-US" altLang="en-US" dirty="0">
                <a:latin typeface="Arial" panose="020B0604020202020204" pitchFamily="34" charset="0"/>
              </a:rPr>
              <a:t>)/H(</a:t>
            </a:r>
            <a:r>
              <a:rPr lang="en-US" altLang="en-US" dirty="0" err="1">
                <a:latin typeface="Arial" panose="020B0604020202020204" pitchFamily="34" charset="0"/>
              </a:rPr>
              <a:t>u,v</a:t>
            </a:r>
            <a:r>
              <a:rPr lang="en-US" altLang="en-US" dirty="0">
                <a:latin typeface="Arial" panose="020B0604020202020204" pitchFamily="34" charset="0"/>
              </a:rPr>
              <a:t>)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25" name="Freeform 22"/>
          <p:cNvSpPr>
            <a:spLocks/>
          </p:cNvSpPr>
          <p:nvPr/>
        </p:nvSpPr>
        <p:spPr bwMode="auto">
          <a:xfrm>
            <a:off x="4692650" y="4083050"/>
            <a:ext cx="166688" cy="100013"/>
          </a:xfrm>
          <a:custGeom>
            <a:avLst/>
            <a:gdLst>
              <a:gd name="T0" fmla="*/ 0 w 150"/>
              <a:gd name="T1" fmla="*/ 165 h 168"/>
              <a:gd name="T2" fmla="*/ 75 w 150"/>
              <a:gd name="T3" fmla="*/ 0 h 168"/>
              <a:gd name="T4" fmla="*/ 150 w 150"/>
              <a:gd name="T5" fmla="*/ 168 h 168"/>
              <a:gd name="T6" fmla="*/ 0 60000 65536"/>
              <a:gd name="T7" fmla="*/ 0 60000 65536"/>
              <a:gd name="T8" fmla="*/ 0 60000 65536"/>
              <a:gd name="T9" fmla="*/ 0 w 150"/>
              <a:gd name="T10" fmla="*/ 0 h 168"/>
              <a:gd name="T11" fmla="*/ 150 w 15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" h="168">
                <a:moveTo>
                  <a:pt x="0" y="165"/>
                </a:moveTo>
                <a:lnTo>
                  <a:pt x="75" y="0"/>
                </a:lnTo>
                <a:lnTo>
                  <a:pt x="150" y="16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6" name="Freeform 23"/>
          <p:cNvSpPr>
            <a:spLocks/>
          </p:cNvSpPr>
          <p:nvPr/>
        </p:nvSpPr>
        <p:spPr bwMode="auto">
          <a:xfrm>
            <a:off x="4740275" y="5151438"/>
            <a:ext cx="166688" cy="100012"/>
          </a:xfrm>
          <a:custGeom>
            <a:avLst/>
            <a:gdLst>
              <a:gd name="T0" fmla="*/ 0 w 150"/>
              <a:gd name="T1" fmla="*/ 165 h 168"/>
              <a:gd name="T2" fmla="*/ 75 w 150"/>
              <a:gd name="T3" fmla="*/ 0 h 168"/>
              <a:gd name="T4" fmla="*/ 150 w 150"/>
              <a:gd name="T5" fmla="*/ 168 h 168"/>
              <a:gd name="T6" fmla="*/ 0 60000 65536"/>
              <a:gd name="T7" fmla="*/ 0 60000 65536"/>
              <a:gd name="T8" fmla="*/ 0 60000 65536"/>
              <a:gd name="T9" fmla="*/ 0 w 150"/>
              <a:gd name="T10" fmla="*/ 0 h 168"/>
              <a:gd name="T11" fmla="*/ 150 w 15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" h="168">
                <a:moveTo>
                  <a:pt x="0" y="165"/>
                </a:moveTo>
                <a:lnTo>
                  <a:pt x="75" y="0"/>
                </a:lnTo>
                <a:lnTo>
                  <a:pt x="150" y="16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7" name="Line 24"/>
          <p:cNvSpPr>
            <a:spLocks noChangeShapeType="1"/>
          </p:cNvSpPr>
          <p:nvPr/>
        </p:nvSpPr>
        <p:spPr bwMode="auto">
          <a:xfrm>
            <a:off x="3865563" y="4271963"/>
            <a:ext cx="65563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25"/>
          <p:cNvSpPr>
            <a:spLocks noChangeShapeType="1"/>
          </p:cNvSpPr>
          <p:nvPr/>
        </p:nvSpPr>
        <p:spPr bwMode="auto">
          <a:xfrm>
            <a:off x="3889375" y="5353050"/>
            <a:ext cx="6556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8400" y="1996043"/>
            <a:ext cx="2619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1800" b="1" i="1" dirty="0" smtClean="0">
                <a:solidFill>
                  <a:schemeClr val="bg2"/>
                </a:solidFill>
                <a:latin typeface="Arial" panose="020B0604020202020204" pitchFamily="34" charset="0"/>
              </a:rPr>
              <a:t>demos/</a:t>
            </a:r>
            <a:r>
              <a:rPr lang="en-US" altLang="en-US" sz="1800" b="1" i="1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degrade.m</a:t>
            </a:r>
            <a:endParaRPr lang="en-US" altLang="en-US" sz="1800" b="1" i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481013"/>
            <a:ext cx="8596312" cy="538162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Degradation &amp; Restoration Examples: Gonzalez &amp; Woods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433388" y="1052513"/>
            <a:ext cx="44164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Atmospheric Turbulence Model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538288"/>
            <a:ext cx="62865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CC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E7E7"/>
      </a:accent6>
      <a:hlink>
        <a:srgbClr val="003366"/>
      </a:hlink>
      <a:folHlink>
        <a:srgbClr val="00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308</Words>
  <Application>Microsoft Office PowerPoint</Application>
  <PresentationFormat>On-screen Show (4:3)</PresentationFormat>
  <Paragraphs>121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Symbol</vt:lpstr>
      <vt:lpstr>Times New Roman</vt:lpstr>
      <vt:lpstr>Default Design</vt:lpstr>
      <vt:lpstr>MS Org Chart</vt:lpstr>
      <vt:lpstr>Digital Image Processing  ECE.09.452/ECE.09.552  </vt:lpstr>
      <vt:lpstr>Plan</vt:lpstr>
      <vt:lpstr>DIP: Details</vt:lpstr>
      <vt:lpstr>Image Preprocessing</vt:lpstr>
      <vt:lpstr>Enhancement vs. Restoration</vt:lpstr>
      <vt:lpstr>Degradation Model</vt:lpstr>
      <vt:lpstr>Restoration Model</vt:lpstr>
      <vt:lpstr>Approach</vt:lpstr>
      <vt:lpstr>Degradation &amp; Restoration Examples: Gonzalez &amp; Woods</vt:lpstr>
      <vt:lpstr>Degradation &amp; Restoration Examples: Gonzalez &amp; Woods</vt:lpstr>
      <vt:lpstr>Degradation &amp; Restoration Examples: Gonzalez &amp; Woods</vt:lpstr>
      <vt:lpstr>Degradation &amp; Restoration Examples: Gonzalez &amp; Woods</vt:lpstr>
      <vt:lpstr>Lab 3: Degradation Models and Digital Image Restoration</vt:lpstr>
      <vt:lpstr>Summary</vt:lpstr>
    </vt:vector>
  </TitlesOfParts>
  <Company>Rowan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 Processing Lecture</dc:title>
  <dc:creator>Shreekanth Mandayam</dc:creator>
  <cp:lastModifiedBy>Mandayam, Shreekanth A.</cp:lastModifiedBy>
  <cp:revision>190</cp:revision>
  <cp:lastPrinted>2020-02-18T21:01:42Z</cp:lastPrinted>
  <dcterms:created xsi:type="dcterms:W3CDTF">1998-09-21T19:15:22Z</dcterms:created>
  <dcterms:modified xsi:type="dcterms:W3CDTF">2020-02-18T21:16:44Z</dcterms:modified>
</cp:coreProperties>
</file>