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67" r:id="rId2"/>
    <p:sldId id="349" r:id="rId3"/>
    <p:sldId id="350" r:id="rId4"/>
    <p:sldId id="351" r:id="rId5"/>
    <p:sldId id="352" r:id="rId6"/>
    <p:sldId id="353" r:id="rId7"/>
    <p:sldId id="354" r:id="rId8"/>
    <p:sldId id="355" r:id="rId9"/>
    <p:sldId id="356" r:id="rId10"/>
    <p:sldId id="359" r:id="rId11"/>
    <p:sldId id="362" r:id="rId12"/>
    <p:sldId id="363" r:id="rId13"/>
    <p:sldId id="365" r:id="rId14"/>
    <p:sldId id="295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FF0000"/>
    <a:srgbClr val="CC3300"/>
    <a:srgbClr val="0000FF"/>
    <a:srgbClr val="003399"/>
    <a:srgbClr val="009900"/>
    <a:srgbClr val="EB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 varScale="1">
        <p:scale>
          <a:sx n="80" d="100"/>
          <a:sy n="80" d="100"/>
        </p:scale>
        <p:origin x="965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1698" y="-5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9627E1-2B5F-419B-A918-B1CFBBF76C1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8D08D6-406B-4ACE-B784-258D0956B31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6024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1757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289" indent="-291265" defTabSz="941757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5060" indent="-233012" defTabSz="941757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1084" indent="-233012" defTabSz="941757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7108" indent="-233012" defTabSz="941757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3132" indent="-233012" defTabSz="9417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9156" indent="-233012" defTabSz="9417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5180" indent="-233012" defTabSz="9417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1204" indent="-233012" defTabSz="9417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1BE0693-DEC6-43E9-ACB8-44C10C5581CB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67976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C392398-F247-481B-A978-EDE77FB98085}" type="slidenum">
              <a:rPr lang="en-US" altLang="en-US" sz="1200"/>
              <a:pPr/>
              <a:t>14</a:t>
            </a:fld>
            <a:endParaRPr lang="en-US" altLang="en-US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250CEC-1BBB-4BB9-9832-98F7501362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396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CBA5D8-23A1-4C25-9175-D866D8DE65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9995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037852-F665-45DE-84D8-3476E664B6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4012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6B3487-9C2E-49FC-A854-763CE7072D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100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527866-C7B2-4BD8-9287-23272480D6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4872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BA76F7-2F04-4E7D-BFFC-EFDC17F925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773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A98841-391D-432F-8C9C-0C243503EB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7032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6A391-D5C4-4CAE-A0E4-4281961827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414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FD6BE5-1E61-4341-9754-9D5DFBCDBF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6078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BBB817-C464-4916-9F93-F0418A5E86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5397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9A0BB9-AC6F-4B47-BC74-6662FD0669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626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381F5F5-4C9E-4B31-8113-5702F38394B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296863" y="296863"/>
            <a:ext cx="8550275" cy="62865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ffectLst>
            <a:outerShdw dist="107763" dir="2700000" algn="ctr" rotWithShape="0">
              <a:srgbClr val="800000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6288088" y="0"/>
            <a:ext cx="27114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>
                <a:solidFill>
                  <a:schemeClr val="bg2"/>
                </a:solidFill>
                <a:latin typeface="Times New Roman" charset="0"/>
              </a:rPr>
              <a:t>S. Mandayam/ DIP/ECE Dept./Rowan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peg.org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ngineering.rowan.edu/~shreek/fall01/dip/lab1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users.rowan.edu/~shreek/spring20/dip/labs/lab4.html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users.rowan.edu/~shreek/fall19/ecomms/demos/entropy.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95325" y="422275"/>
            <a:ext cx="7772400" cy="246221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Digital Image Processing</a:t>
            </a:r>
            <a:br>
              <a:rPr lang="en-US" dirty="0" smtClean="0"/>
            </a:b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ECE.09.452/ECE.09.552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62088" y="4257675"/>
            <a:ext cx="6400800" cy="1752600"/>
          </a:xfrm>
        </p:spPr>
        <p:txBody>
          <a:bodyPr/>
          <a:lstStyle/>
          <a:p>
            <a:r>
              <a:rPr lang="en-US" altLang="en-US" dirty="0" smtClean="0"/>
              <a:t>Dr. Shreekanth </a:t>
            </a:r>
            <a:r>
              <a:rPr lang="en-US" altLang="en-US" dirty="0" err="1" smtClean="0"/>
              <a:t>Mandayam</a:t>
            </a:r>
            <a:endParaRPr lang="en-US" altLang="en-US" dirty="0" smtClean="0"/>
          </a:p>
          <a:p>
            <a:r>
              <a:rPr lang="en-US" altLang="en-US" sz="2000" dirty="0" smtClean="0"/>
              <a:t>Electrical &amp; Computer Engineering</a:t>
            </a:r>
          </a:p>
          <a:p>
            <a:r>
              <a:rPr lang="en-US" altLang="en-US" sz="2000" dirty="0" smtClean="0"/>
              <a:t>Rowan University</a:t>
            </a:r>
          </a:p>
          <a:p>
            <a:endParaRPr lang="en-US" altLang="en-US" dirty="0" smtClean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49135" y="260330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Compression I</a:t>
            </a:r>
            <a:endParaRPr lang="en-US" sz="3200" b="1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230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855663" y="355600"/>
            <a:ext cx="77724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Discrete Cosine Transform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60363" y="2046288"/>
            <a:ext cx="3810000" cy="3627437"/>
          </a:xfrm>
        </p:spPr>
        <p:txBody>
          <a:bodyPr/>
          <a:lstStyle/>
          <a:p>
            <a:r>
              <a:rPr lang="en-US" altLang="en-US" sz="2400" smtClean="0"/>
              <a:t>Information Concentration</a:t>
            </a:r>
          </a:p>
          <a:p>
            <a:endParaRPr lang="en-US" altLang="en-US" sz="2400" smtClean="0"/>
          </a:p>
          <a:p>
            <a:r>
              <a:rPr lang="en-US" altLang="en-US" sz="2400" smtClean="0"/>
              <a:t>Data Compaction</a:t>
            </a:r>
          </a:p>
          <a:p>
            <a:endParaRPr lang="en-US" altLang="en-US" sz="2400" smtClean="0"/>
          </a:p>
          <a:p>
            <a:r>
              <a:rPr lang="en-US" altLang="en-US" sz="2400" smtClean="0"/>
              <a:t>Feature Extraction</a:t>
            </a:r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187825" y="2041525"/>
            <a:ext cx="4813300" cy="3354388"/>
          </a:xfrm>
          <a:solidFill>
            <a:srgbClr val="CC3300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altLang="en-US" sz="2000" smtClean="0"/>
              <a:t>    </a:t>
            </a:r>
            <a:r>
              <a:rPr lang="en-US" altLang="en-US" sz="2000" smtClean="0">
                <a:solidFill>
                  <a:schemeClr val="bg1"/>
                </a:solidFill>
              </a:rPr>
              <a:t>Discrete Cosine Transform</a:t>
            </a:r>
          </a:p>
          <a:p>
            <a:endParaRPr lang="en-US" altLang="en-US" sz="2000" smtClean="0">
              <a:solidFill>
                <a:schemeClr val="bg1"/>
              </a:solidFill>
            </a:endParaRPr>
          </a:p>
          <a:p>
            <a:endParaRPr lang="en-US" altLang="en-US" sz="2000" smtClean="0"/>
          </a:p>
          <a:p>
            <a:endParaRPr lang="en-US" altLang="en-US" sz="2000" smtClean="0"/>
          </a:p>
          <a:p>
            <a:endParaRPr lang="en-US" altLang="en-US" sz="2000" smtClean="0"/>
          </a:p>
          <a:p>
            <a:endParaRPr lang="en-US" altLang="en-US" sz="2000" smtClean="0"/>
          </a:p>
          <a:p>
            <a:endParaRPr lang="en-US" altLang="en-US" sz="2000" smtClean="0"/>
          </a:p>
          <a:p>
            <a:endParaRPr lang="en-US" altLang="en-US" sz="2000" smtClean="0"/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4430713" y="2752725"/>
          <a:ext cx="4445000" cy="246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4" imgW="4444920" imgH="2463480" progId="Equation.3">
                  <p:embed/>
                </p:oleObj>
              </mc:Choice>
              <mc:Fallback>
                <p:oleObj name="Equation" r:id="rId4" imgW="4444920" imgH="246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0713" y="2752725"/>
                        <a:ext cx="4445000" cy="246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3646488" y="2392363"/>
            <a:ext cx="5508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3630613" y="3327400"/>
            <a:ext cx="5508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3649663" y="4406900"/>
            <a:ext cx="5508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269038" y="5691614"/>
            <a:ext cx="2460930" cy="830997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i="1" dirty="0">
                <a:latin typeface="Arial" panose="020B0604020202020204" pitchFamily="34" charset="0"/>
              </a:rPr>
              <a:t>&gt;&gt;dct2</a:t>
            </a:r>
          </a:p>
          <a:p>
            <a:r>
              <a:rPr lang="en-US" altLang="en-US" i="1" dirty="0">
                <a:latin typeface="Arial" panose="020B0604020202020204" pitchFamily="34" charset="0"/>
              </a:rPr>
              <a:t>/</a:t>
            </a:r>
            <a:r>
              <a:rPr lang="en-US" altLang="en-US" i="1" dirty="0" smtClean="0">
                <a:latin typeface="Arial" panose="020B0604020202020204" pitchFamily="34" charset="0"/>
              </a:rPr>
              <a:t>demos/</a:t>
            </a:r>
            <a:r>
              <a:rPr lang="en-US" altLang="en-US" i="1" dirty="0" err="1" smtClean="0">
                <a:latin typeface="Arial" panose="020B0604020202020204" pitchFamily="34" charset="0"/>
              </a:rPr>
              <a:t>dctdemo</a:t>
            </a:r>
            <a:endParaRPr lang="en-US" altLang="en-US" i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90575" y="482600"/>
            <a:ext cx="7772400" cy="614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dirty="0" smtClean="0">
                <a:effectLst/>
              </a:rPr>
              <a:t>Principle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575" y="2103438"/>
            <a:ext cx="1897063" cy="142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712429" y="1679575"/>
            <a:ext cx="14814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dirty="0" smtClean="0">
                <a:latin typeface="Arial" panose="020B0604020202020204" pitchFamily="34" charset="0"/>
              </a:rPr>
              <a:t>Any Image</a:t>
            </a:r>
            <a:endParaRPr lang="en-US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 flipV="1">
            <a:off x="2201863" y="2892425"/>
            <a:ext cx="846137" cy="7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193925" y="2392363"/>
            <a:ext cx="708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</a:rPr>
              <a:t>DCT</a:t>
            </a:r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2560638" y="1778000"/>
            <a:ext cx="1143000" cy="931863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3051175" y="1682750"/>
            <a:ext cx="2230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>
                <a:latin typeface="Arial" panose="020B0604020202020204" pitchFamily="34" charset="0"/>
              </a:rPr>
              <a:t>DCT Coefficients</a:t>
            </a: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3640138" y="2519363"/>
            <a:ext cx="1609725" cy="69850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6257925" y="2387600"/>
            <a:ext cx="1843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Arial" panose="020B0604020202020204" pitchFamily="34" charset="0"/>
              </a:rPr>
              <a:t>Zonal Mask</a:t>
            </a:r>
          </a:p>
        </p:txBody>
      </p:sp>
      <p:grpSp>
        <p:nvGrpSpPr>
          <p:cNvPr id="16395" name="Group 11"/>
          <p:cNvGrpSpPr>
            <a:grpSpLocks/>
          </p:cNvGrpSpPr>
          <p:nvPr/>
        </p:nvGrpSpPr>
        <p:grpSpPr bwMode="auto">
          <a:xfrm>
            <a:off x="5146675" y="2878138"/>
            <a:ext cx="3446463" cy="3498850"/>
            <a:chOff x="3242" y="1813"/>
            <a:chExt cx="2171" cy="2204"/>
          </a:xfrm>
        </p:grpSpPr>
        <p:pic>
          <p:nvPicPr>
            <p:cNvPr id="16402" name="Picture 1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70" y="2080"/>
              <a:ext cx="1943" cy="19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03" name="Freeform 13"/>
            <p:cNvSpPr>
              <a:spLocks/>
            </p:cNvSpPr>
            <p:nvPr/>
          </p:nvSpPr>
          <p:spPr bwMode="auto">
            <a:xfrm>
              <a:off x="3654" y="2280"/>
              <a:ext cx="1134" cy="1164"/>
            </a:xfrm>
            <a:custGeom>
              <a:avLst/>
              <a:gdLst>
                <a:gd name="T0" fmla="*/ 0 w 1134"/>
                <a:gd name="T1" fmla="*/ 0 h 1164"/>
                <a:gd name="T2" fmla="*/ 396 w 1134"/>
                <a:gd name="T3" fmla="*/ 0 h 1164"/>
                <a:gd name="T4" fmla="*/ 0 w 1134"/>
                <a:gd name="T5" fmla="*/ 378 h 1164"/>
                <a:gd name="T6" fmla="*/ 396 w 1134"/>
                <a:gd name="T7" fmla="*/ 378 h 1164"/>
                <a:gd name="T8" fmla="*/ 768 w 1134"/>
                <a:gd name="T9" fmla="*/ 0 h 1164"/>
                <a:gd name="T10" fmla="*/ 1134 w 1134"/>
                <a:gd name="T11" fmla="*/ 0 h 1164"/>
                <a:gd name="T12" fmla="*/ 396 w 1134"/>
                <a:gd name="T13" fmla="*/ 762 h 1164"/>
                <a:gd name="T14" fmla="*/ 0 w 1134"/>
                <a:gd name="T15" fmla="*/ 762 h 1164"/>
                <a:gd name="T16" fmla="*/ 0 w 1134"/>
                <a:gd name="T17" fmla="*/ 1164 h 1164"/>
                <a:gd name="T18" fmla="*/ 396 w 1134"/>
                <a:gd name="T19" fmla="*/ 1164 h 1164"/>
                <a:gd name="T20" fmla="*/ 1134 w 1134"/>
                <a:gd name="T21" fmla="*/ 378 h 116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34"/>
                <a:gd name="T34" fmla="*/ 0 h 1164"/>
                <a:gd name="T35" fmla="*/ 1134 w 1134"/>
                <a:gd name="T36" fmla="*/ 1164 h 116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34" h="1164">
                  <a:moveTo>
                    <a:pt x="0" y="0"/>
                  </a:moveTo>
                  <a:lnTo>
                    <a:pt x="396" y="0"/>
                  </a:lnTo>
                  <a:lnTo>
                    <a:pt x="0" y="378"/>
                  </a:lnTo>
                  <a:lnTo>
                    <a:pt x="396" y="378"/>
                  </a:lnTo>
                  <a:lnTo>
                    <a:pt x="768" y="0"/>
                  </a:lnTo>
                  <a:lnTo>
                    <a:pt x="1134" y="0"/>
                  </a:lnTo>
                  <a:lnTo>
                    <a:pt x="396" y="762"/>
                  </a:lnTo>
                  <a:lnTo>
                    <a:pt x="0" y="762"/>
                  </a:lnTo>
                  <a:lnTo>
                    <a:pt x="0" y="1164"/>
                  </a:lnTo>
                  <a:lnTo>
                    <a:pt x="396" y="1164"/>
                  </a:lnTo>
                  <a:lnTo>
                    <a:pt x="1134" y="378"/>
                  </a:lnTo>
                </a:path>
              </a:pathLst>
            </a:custGeom>
            <a:noFill/>
            <a:ln w="38100" cmpd="sng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4" name="Oval 14"/>
            <p:cNvSpPr>
              <a:spLocks noChangeArrowheads="1"/>
            </p:cNvSpPr>
            <p:nvPr/>
          </p:nvSpPr>
          <p:spPr bwMode="auto">
            <a:xfrm>
              <a:off x="4020" y="2244"/>
              <a:ext cx="60" cy="54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05" name="Oval 15"/>
            <p:cNvSpPr>
              <a:spLocks noChangeArrowheads="1"/>
            </p:cNvSpPr>
            <p:nvPr/>
          </p:nvSpPr>
          <p:spPr bwMode="auto">
            <a:xfrm>
              <a:off x="3624" y="2628"/>
              <a:ext cx="60" cy="54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06" name="Oval 16"/>
            <p:cNvSpPr>
              <a:spLocks noChangeArrowheads="1"/>
            </p:cNvSpPr>
            <p:nvPr/>
          </p:nvSpPr>
          <p:spPr bwMode="auto">
            <a:xfrm>
              <a:off x="4020" y="2628"/>
              <a:ext cx="60" cy="54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07" name="Oval 17"/>
            <p:cNvSpPr>
              <a:spLocks noChangeArrowheads="1"/>
            </p:cNvSpPr>
            <p:nvPr/>
          </p:nvSpPr>
          <p:spPr bwMode="auto">
            <a:xfrm>
              <a:off x="4398" y="2256"/>
              <a:ext cx="60" cy="54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08" name="Oval 18"/>
            <p:cNvSpPr>
              <a:spLocks noChangeArrowheads="1"/>
            </p:cNvSpPr>
            <p:nvPr/>
          </p:nvSpPr>
          <p:spPr bwMode="auto">
            <a:xfrm>
              <a:off x="4764" y="2256"/>
              <a:ext cx="60" cy="54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09" name="Oval 19"/>
            <p:cNvSpPr>
              <a:spLocks noChangeArrowheads="1"/>
            </p:cNvSpPr>
            <p:nvPr/>
          </p:nvSpPr>
          <p:spPr bwMode="auto">
            <a:xfrm>
              <a:off x="4380" y="2622"/>
              <a:ext cx="60" cy="54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10" name="Oval 20"/>
            <p:cNvSpPr>
              <a:spLocks noChangeArrowheads="1"/>
            </p:cNvSpPr>
            <p:nvPr/>
          </p:nvSpPr>
          <p:spPr bwMode="auto">
            <a:xfrm>
              <a:off x="4026" y="3012"/>
              <a:ext cx="60" cy="54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11" name="Oval 21"/>
            <p:cNvSpPr>
              <a:spLocks noChangeArrowheads="1"/>
            </p:cNvSpPr>
            <p:nvPr/>
          </p:nvSpPr>
          <p:spPr bwMode="auto">
            <a:xfrm>
              <a:off x="3612" y="3018"/>
              <a:ext cx="60" cy="54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12" name="Oval 22"/>
            <p:cNvSpPr>
              <a:spLocks noChangeArrowheads="1"/>
            </p:cNvSpPr>
            <p:nvPr/>
          </p:nvSpPr>
          <p:spPr bwMode="auto">
            <a:xfrm>
              <a:off x="3636" y="3414"/>
              <a:ext cx="60" cy="54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13" name="Oval 23"/>
            <p:cNvSpPr>
              <a:spLocks noChangeArrowheads="1"/>
            </p:cNvSpPr>
            <p:nvPr/>
          </p:nvSpPr>
          <p:spPr bwMode="auto">
            <a:xfrm>
              <a:off x="4014" y="3408"/>
              <a:ext cx="60" cy="54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14" name="Oval 24"/>
            <p:cNvSpPr>
              <a:spLocks noChangeArrowheads="1"/>
            </p:cNvSpPr>
            <p:nvPr/>
          </p:nvSpPr>
          <p:spPr bwMode="auto">
            <a:xfrm>
              <a:off x="4764" y="2640"/>
              <a:ext cx="60" cy="54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15" name="Oval 25"/>
            <p:cNvSpPr>
              <a:spLocks noChangeArrowheads="1"/>
            </p:cNvSpPr>
            <p:nvPr/>
          </p:nvSpPr>
          <p:spPr bwMode="auto">
            <a:xfrm>
              <a:off x="4392" y="3012"/>
              <a:ext cx="60" cy="54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16" name="Oval 26"/>
            <p:cNvSpPr>
              <a:spLocks noChangeArrowheads="1"/>
            </p:cNvSpPr>
            <p:nvPr/>
          </p:nvSpPr>
          <p:spPr bwMode="auto">
            <a:xfrm>
              <a:off x="3630" y="2256"/>
              <a:ext cx="60" cy="54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17" name="Text Box 27"/>
            <p:cNvSpPr txBox="1">
              <a:spLocks noChangeArrowheads="1"/>
            </p:cNvSpPr>
            <p:nvPr/>
          </p:nvSpPr>
          <p:spPr bwMode="auto">
            <a:xfrm>
              <a:off x="3242" y="2161"/>
              <a:ext cx="276" cy="1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>
                  <a:latin typeface="Arial" panose="020B0604020202020204" pitchFamily="34" charset="0"/>
                </a:rPr>
                <a:t>1</a:t>
              </a:r>
            </a:p>
            <a:p>
              <a:r>
                <a:rPr lang="en-US" altLang="en-US" sz="2000">
                  <a:latin typeface="Arial" panose="020B0604020202020204" pitchFamily="34" charset="0"/>
                </a:rPr>
                <a:t>       2</a:t>
              </a:r>
            </a:p>
            <a:p>
              <a:endParaRPr lang="en-US" altLang="en-US" sz="2000">
                <a:latin typeface="Arial" panose="020B0604020202020204" pitchFamily="34" charset="0"/>
              </a:endParaRPr>
            </a:p>
            <a:p>
              <a:r>
                <a:rPr lang="en-US" altLang="en-US" sz="2000">
                  <a:latin typeface="Arial" panose="020B0604020202020204" pitchFamily="34" charset="0"/>
                </a:rPr>
                <a:t>3 </a:t>
              </a:r>
            </a:p>
            <a:p>
              <a:endParaRPr lang="en-US" altLang="en-US" sz="2000">
                <a:latin typeface="Arial" panose="020B0604020202020204" pitchFamily="34" charset="0"/>
              </a:endParaRPr>
            </a:p>
            <a:p>
              <a:r>
                <a:rPr lang="en-US" altLang="en-US" sz="2000">
                  <a:latin typeface="Arial" panose="020B0604020202020204" pitchFamily="34" charset="0"/>
                </a:rPr>
                <a:t>4</a:t>
              </a:r>
            </a:p>
            <a:p>
              <a:endParaRPr lang="en-US" altLang="en-US" sz="2000">
                <a:latin typeface="Arial" panose="020B0604020202020204" pitchFamily="34" charset="0"/>
              </a:endParaRPr>
            </a:p>
            <a:p>
              <a:r>
                <a:rPr lang="en-US" altLang="en-US" sz="200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16418" name="Text Box 28"/>
            <p:cNvSpPr txBox="1">
              <a:spLocks noChangeArrowheads="1"/>
            </p:cNvSpPr>
            <p:nvPr/>
          </p:nvSpPr>
          <p:spPr bwMode="auto">
            <a:xfrm>
              <a:off x="3596" y="1813"/>
              <a:ext cx="17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>
                  <a:latin typeface="Arial" panose="020B0604020202020204" pitchFamily="34" charset="0"/>
                </a:rPr>
                <a:t>1      2       3      4       5</a:t>
              </a:r>
            </a:p>
          </p:txBody>
        </p:sp>
      </p:grpSp>
      <p:sp>
        <p:nvSpPr>
          <p:cNvPr id="16396" name="Text Box 29"/>
          <p:cNvSpPr txBox="1">
            <a:spLocks noChangeArrowheads="1"/>
          </p:cNvSpPr>
          <p:nvPr/>
        </p:nvSpPr>
        <p:spPr bwMode="auto">
          <a:xfrm>
            <a:off x="3657600" y="4137025"/>
            <a:ext cx="70485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>
                <a:latin typeface="Arial" panose="020B0604020202020204" pitchFamily="34" charset="0"/>
              </a:rPr>
              <a:t>(1,1)</a:t>
            </a:r>
          </a:p>
          <a:p>
            <a:pPr algn="ctr"/>
            <a:r>
              <a:rPr lang="en-US" altLang="en-US" sz="2000">
                <a:latin typeface="Arial" panose="020B0604020202020204" pitchFamily="34" charset="0"/>
              </a:rPr>
              <a:t>(1,2)</a:t>
            </a:r>
          </a:p>
          <a:p>
            <a:pPr algn="ctr"/>
            <a:r>
              <a:rPr lang="en-US" altLang="en-US" sz="2000">
                <a:latin typeface="Arial" panose="020B0604020202020204" pitchFamily="34" charset="0"/>
              </a:rPr>
              <a:t>(2,1)</a:t>
            </a:r>
          </a:p>
          <a:p>
            <a:pPr algn="ctr"/>
            <a:r>
              <a:rPr lang="en-US" altLang="en-US" sz="2000">
                <a:latin typeface="Arial" panose="020B0604020202020204" pitchFamily="34" charset="0"/>
              </a:rPr>
              <a:t>(2,2)</a:t>
            </a:r>
          </a:p>
          <a:p>
            <a:pPr algn="ctr"/>
            <a:r>
              <a:rPr lang="en-US" altLang="en-US" sz="2000" b="1">
                <a:latin typeface="Arial" panose="020B0604020202020204" pitchFamily="34" charset="0"/>
              </a:rPr>
              <a:t>.</a:t>
            </a:r>
          </a:p>
          <a:p>
            <a:pPr algn="ctr"/>
            <a:r>
              <a:rPr lang="en-US" altLang="en-US" sz="2000" b="1">
                <a:latin typeface="Arial" panose="020B0604020202020204" pitchFamily="34" charset="0"/>
              </a:rPr>
              <a:t>.</a:t>
            </a:r>
          </a:p>
          <a:p>
            <a:pPr algn="ctr"/>
            <a:r>
              <a:rPr lang="en-US" altLang="en-US" sz="2000" b="1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16397" name="Text Box 30"/>
          <p:cNvSpPr txBox="1">
            <a:spLocks noChangeArrowheads="1"/>
          </p:cNvSpPr>
          <p:nvPr/>
        </p:nvSpPr>
        <p:spPr bwMode="auto">
          <a:xfrm>
            <a:off x="2393381" y="4637088"/>
            <a:ext cx="139814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 dirty="0" smtClean="0">
                <a:latin typeface="Arial" panose="020B0604020202020204" pitchFamily="34" charset="0"/>
              </a:rPr>
              <a:t>1-D </a:t>
            </a:r>
          </a:p>
          <a:p>
            <a:pPr algn="ctr"/>
            <a:r>
              <a:rPr lang="en-US" altLang="en-US" sz="2000" b="1" dirty="0" smtClean="0">
                <a:latin typeface="Arial" panose="020B0604020202020204" pitchFamily="34" charset="0"/>
              </a:rPr>
              <a:t>Sequence</a:t>
            </a:r>
            <a:endParaRPr lang="en-US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16399" name="Line 32"/>
          <p:cNvSpPr>
            <a:spLocks noChangeShapeType="1"/>
          </p:cNvSpPr>
          <p:nvPr/>
        </p:nvSpPr>
        <p:spPr bwMode="auto">
          <a:xfrm flipH="1">
            <a:off x="4338638" y="4905375"/>
            <a:ext cx="6000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47" y="2087565"/>
            <a:ext cx="1831181" cy="14446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JPEG Compression Standard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20713" y="2581275"/>
            <a:ext cx="7016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>
                <a:latin typeface="Arial" panose="020B0604020202020204" pitchFamily="34" charset="0"/>
              </a:rPr>
              <a:t>f(x,y)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700213" y="2474913"/>
            <a:ext cx="7397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>
                <a:latin typeface="Arial" panose="020B0604020202020204" pitchFamily="34" charset="0"/>
              </a:rPr>
              <a:t>Level</a:t>
            </a:r>
          </a:p>
          <a:p>
            <a:r>
              <a:rPr lang="en-US" altLang="en-US" sz="1800">
                <a:latin typeface="Arial" panose="020B0604020202020204" pitchFamily="34" charset="0"/>
              </a:rPr>
              <a:t>Shift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841625" y="2366963"/>
            <a:ext cx="112077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>
                <a:latin typeface="Arial" panose="020B0604020202020204" pitchFamily="34" charset="0"/>
              </a:rPr>
              <a:t>Compute</a:t>
            </a:r>
          </a:p>
          <a:p>
            <a:r>
              <a:rPr lang="en-US" altLang="en-US" sz="1800">
                <a:latin typeface="Arial" panose="020B0604020202020204" pitchFamily="34" charset="0"/>
              </a:rPr>
              <a:t>DCT</a:t>
            </a:r>
          </a:p>
          <a:p>
            <a:r>
              <a:rPr lang="en-US" altLang="en-US" sz="1800">
                <a:latin typeface="Arial" panose="020B0604020202020204" pitchFamily="34" charset="0"/>
              </a:rPr>
              <a:t>F(u,v)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265613" y="2581275"/>
            <a:ext cx="12223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>
                <a:latin typeface="Arial" panose="020B0604020202020204" pitchFamily="34" charset="0"/>
              </a:rPr>
              <a:t>Normalize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5903913" y="2462213"/>
            <a:ext cx="18573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>
                <a:latin typeface="Arial" panose="020B0604020202020204" pitchFamily="34" charset="0"/>
              </a:rPr>
              <a:t>Reorder to form </a:t>
            </a:r>
          </a:p>
          <a:p>
            <a:r>
              <a:rPr lang="en-US" altLang="en-US" sz="1800">
                <a:latin typeface="Arial" panose="020B0604020202020204" pitchFamily="34" charset="0"/>
              </a:rPr>
              <a:t>1-D Sequence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6072188" y="3482975"/>
            <a:ext cx="16668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>
                <a:latin typeface="Arial" panose="020B0604020202020204" pitchFamily="34" charset="0"/>
              </a:rPr>
              <a:t>Compute</a:t>
            </a:r>
          </a:p>
          <a:p>
            <a:r>
              <a:rPr lang="en-US" altLang="en-US" sz="1800">
                <a:latin typeface="Arial" panose="020B0604020202020204" pitchFamily="34" charset="0"/>
              </a:rPr>
              <a:t>DC Coefficient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6069013" y="4530725"/>
            <a:ext cx="17684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>
                <a:latin typeface="Arial" panose="020B0604020202020204" pitchFamily="34" charset="0"/>
              </a:rPr>
              <a:t>Compute</a:t>
            </a:r>
          </a:p>
          <a:p>
            <a:r>
              <a:rPr lang="en-US" altLang="en-US" sz="1800">
                <a:latin typeface="Arial" panose="020B0604020202020204" pitchFamily="34" charset="0"/>
              </a:rPr>
              <a:t>AC Coefficients</a:t>
            </a:r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1317625" y="2743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V="1">
            <a:off x="2435225" y="2789238"/>
            <a:ext cx="40322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3965575" y="2801938"/>
            <a:ext cx="298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5486400" y="2767013"/>
            <a:ext cx="415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6745288" y="3111500"/>
            <a:ext cx="0" cy="368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6804025" y="4132263"/>
            <a:ext cx="0" cy="404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6427788" y="6084888"/>
            <a:ext cx="2330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>
                <a:latin typeface="Arial" panose="020B0604020202020204" pitchFamily="34" charset="0"/>
                <a:hlinkClick r:id="rId3"/>
              </a:rPr>
              <a:t>http://www.jpeg.org/</a:t>
            </a:r>
            <a:r>
              <a:rPr lang="en-US" altLang="en-US" sz="1800">
                <a:latin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65200"/>
            <a:ext cx="77724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Lab 4: Digital Image Compression</a:t>
            </a:r>
          </a:p>
        </p:txBody>
      </p:sp>
      <p:sp>
        <p:nvSpPr>
          <p:cNvPr id="20483" name="Text Box 3">
            <a:hlinkClick r:id="rId3"/>
          </p:cNvPr>
          <p:cNvSpPr txBox="1">
            <a:spLocks noChangeArrowheads="1"/>
          </p:cNvSpPr>
          <p:nvPr/>
        </p:nvSpPr>
        <p:spPr bwMode="auto">
          <a:xfrm>
            <a:off x="815975" y="2894013"/>
            <a:ext cx="75232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hlinkClick r:id="rId4"/>
              </a:rPr>
              <a:t>http</a:t>
            </a:r>
            <a:r>
              <a:rPr lang="en-US" altLang="en-US" dirty="0" smtClean="0">
                <a:hlinkClick r:id="rId4"/>
              </a:rPr>
              <a:t>://users.rowan.edu</a:t>
            </a:r>
            <a:r>
              <a:rPr lang="en-US" altLang="en-US" dirty="0">
                <a:hlinkClick r:id="rId4"/>
              </a:rPr>
              <a:t>/~</a:t>
            </a:r>
            <a:r>
              <a:rPr lang="en-US" altLang="en-US" dirty="0" smtClean="0">
                <a:hlinkClick r:id="rId4"/>
              </a:rPr>
              <a:t>shreek/spring20/dip/labs/lab4.html</a:t>
            </a:r>
            <a:r>
              <a:rPr lang="en-US" altLang="en-US" dirty="0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2788" y="10477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mtClean="0"/>
              <a:t>Summary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429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Plan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0" y="1660525"/>
            <a:ext cx="7772400" cy="47863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 smtClean="0"/>
              <a:t>Digital Image Compression</a:t>
            </a:r>
          </a:p>
          <a:p>
            <a:pPr marL="1085850" lvl="2">
              <a:lnSpc>
                <a:spcPct val="90000"/>
              </a:lnSpc>
            </a:pPr>
            <a:r>
              <a:rPr lang="en-US" altLang="en-US" sz="2000" dirty="0" smtClean="0"/>
              <a:t>Fundamental principles</a:t>
            </a:r>
          </a:p>
          <a:p>
            <a:pPr marL="1085850" lvl="2">
              <a:lnSpc>
                <a:spcPct val="90000"/>
              </a:lnSpc>
            </a:pPr>
            <a:r>
              <a:rPr lang="en-US" altLang="en-US" sz="2000" dirty="0" smtClean="0"/>
              <a:t>Image Compression Model</a:t>
            </a:r>
          </a:p>
          <a:p>
            <a:pPr marL="1085850" lvl="2">
              <a:lnSpc>
                <a:spcPct val="90000"/>
              </a:lnSpc>
            </a:pPr>
            <a:r>
              <a:rPr lang="en-US" altLang="en-US" sz="2000" dirty="0" smtClean="0"/>
              <a:t>Recall: Information Theory</a:t>
            </a:r>
          </a:p>
          <a:p>
            <a:pPr marL="1085850" lvl="2">
              <a:lnSpc>
                <a:spcPct val="90000"/>
              </a:lnSpc>
            </a:pPr>
            <a:endParaRPr lang="en-US" altLang="en-US" sz="2000" dirty="0" smtClean="0"/>
          </a:p>
          <a:p>
            <a:pPr>
              <a:lnSpc>
                <a:spcPct val="90000"/>
              </a:lnSpc>
            </a:pPr>
            <a:r>
              <a:rPr lang="en-US" altLang="en-US" sz="2000" dirty="0" smtClean="0"/>
              <a:t>Image Compression Standards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 smtClean="0"/>
              <a:t>DCT (JPEG): </a:t>
            </a:r>
            <a:r>
              <a:rPr lang="en-US" altLang="en-US" sz="1800" dirty="0" err="1" smtClean="0"/>
              <a:t>Lossy</a:t>
            </a:r>
            <a:r>
              <a:rPr lang="en-US" altLang="en-US" sz="1800" dirty="0" smtClean="0"/>
              <a:t> Compression</a:t>
            </a:r>
          </a:p>
          <a:p>
            <a:pPr>
              <a:lnSpc>
                <a:spcPct val="90000"/>
              </a:lnSpc>
            </a:pP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Lab 4: Digital Image Compression</a:t>
            </a:r>
          </a:p>
          <a:p>
            <a:pPr>
              <a:lnSpc>
                <a:spcPct val="90000"/>
              </a:lnSpc>
            </a:pPr>
            <a:endParaRPr lang="en-US" altLang="en-US" sz="2400" dirty="0" smtClean="0"/>
          </a:p>
          <a:p>
            <a:pPr>
              <a:lnSpc>
                <a:spcPct val="90000"/>
              </a:lnSpc>
            </a:pPr>
            <a:endParaRPr lang="en-US" altLang="en-US" sz="1800" b="0" dirty="0" smtClean="0"/>
          </a:p>
          <a:p>
            <a:pPr>
              <a:lnSpc>
                <a:spcPct val="90000"/>
              </a:lnSpc>
            </a:pPr>
            <a:endParaRPr lang="en-US" altLang="en-US" sz="1600" b="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19100"/>
            <a:ext cx="7772400" cy="600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DIP: Details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194881"/>
              </p:ext>
            </p:extLst>
          </p:nvPr>
        </p:nvGraphicFramePr>
        <p:xfrm>
          <a:off x="696913" y="1317625"/>
          <a:ext cx="7962900" cy="474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Organization Chart" r:id="rId4" imgW="2406600" imgH="1434960" progId="OrgPlusWOPX.4">
                  <p:embed followColorScheme="full"/>
                </p:oleObj>
              </mc:Choice>
              <mc:Fallback>
                <p:oleObj name="Organization Chart" r:id="rId4" imgW="2406600" imgH="1434960" progId="OrgPlusWOPX.4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13" y="1317625"/>
                        <a:ext cx="7962900" cy="4741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Fundamentals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3057525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 smtClean="0"/>
              <a:t>Justification</a:t>
            </a:r>
          </a:p>
          <a:p>
            <a:pPr>
              <a:lnSpc>
                <a:spcPct val="90000"/>
              </a:lnSpc>
            </a:pPr>
            <a:endParaRPr lang="en-US" altLang="en-US" sz="2800" dirty="0" smtClean="0"/>
          </a:p>
          <a:p>
            <a:pPr>
              <a:lnSpc>
                <a:spcPct val="90000"/>
              </a:lnSpc>
            </a:pPr>
            <a:r>
              <a:rPr lang="en-US" altLang="en-US" sz="2800" dirty="0" smtClean="0"/>
              <a:t>Applications</a:t>
            </a:r>
          </a:p>
          <a:p>
            <a:pPr>
              <a:lnSpc>
                <a:spcPct val="90000"/>
              </a:lnSpc>
            </a:pPr>
            <a:endParaRPr lang="en-US" altLang="en-US" sz="2800" dirty="0" smtClean="0"/>
          </a:p>
          <a:p>
            <a:pPr>
              <a:lnSpc>
                <a:spcPct val="90000"/>
              </a:lnSpc>
            </a:pPr>
            <a:r>
              <a:rPr lang="en-US" altLang="en-US" sz="2800" dirty="0" smtClean="0"/>
              <a:t>Principle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 smtClean="0"/>
              <a:t>Redundancy</a:t>
            </a:r>
          </a:p>
          <a:p>
            <a:pPr lvl="2">
              <a:lnSpc>
                <a:spcPct val="90000"/>
              </a:lnSpc>
            </a:pPr>
            <a:endParaRPr lang="en-US" altLang="en-US" sz="2000" dirty="0" smtClean="0"/>
          </a:p>
          <a:p>
            <a:pPr>
              <a:lnSpc>
                <a:spcPct val="90000"/>
              </a:lnSpc>
            </a:pPr>
            <a:r>
              <a:rPr lang="en-US" altLang="en-US" sz="2800" dirty="0" smtClean="0"/>
              <a:t>Types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 err="1" smtClean="0"/>
              <a:t>Lossy</a:t>
            </a:r>
            <a:endParaRPr lang="en-US" altLang="en-US" sz="2000" dirty="0" smtClean="0"/>
          </a:p>
          <a:p>
            <a:pPr lvl="2">
              <a:lnSpc>
                <a:spcPct val="90000"/>
              </a:lnSpc>
            </a:pPr>
            <a:r>
              <a:rPr lang="en-US" altLang="en-US" sz="2000" dirty="0" smtClean="0"/>
              <a:t>Lossless</a:t>
            </a:r>
          </a:p>
        </p:txBody>
      </p:sp>
      <p:sp>
        <p:nvSpPr>
          <p:cNvPr id="2" name="TextBox 1"/>
          <p:cNvSpPr txBox="1"/>
          <p:nvPr/>
        </p:nvSpPr>
        <p:spPr>
          <a:xfrm flipH="1">
            <a:off x="4676775" y="3876585"/>
            <a:ext cx="231457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Interpixel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Psychovisual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Coding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3609975" y="4476750"/>
            <a:ext cx="1066800" cy="9525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Compression Model</a:t>
            </a: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688975" y="1731963"/>
            <a:ext cx="7991475" cy="2541587"/>
            <a:chOff x="262" y="1054"/>
            <a:chExt cx="5034" cy="1601"/>
          </a:xfrm>
        </p:grpSpPr>
        <p:sp>
          <p:nvSpPr>
            <p:cNvPr id="9221" name="Rectangle 4"/>
            <p:cNvSpPr>
              <a:spLocks noChangeArrowheads="1"/>
            </p:cNvSpPr>
            <p:nvPr/>
          </p:nvSpPr>
          <p:spPr bwMode="auto">
            <a:xfrm>
              <a:off x="262" y="1054"/>
              <a:ext cx="5034" cy="1601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22" name="Text Box 5"/>
            <p:cNvSpPr txBox="1">
              <a:spLocks noChangeArrowheads="1"/>
            </p:cNvSpPr>
            <p:nvPr/>
          </p:nvSpPr>
          <p:spPr bwMode="auto">
            <a:xfrm>
              <a:off x="279" y="1540"/>
              <a:ext cx="548" cy="2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latin typeface="Arial" panose="020B0604020202020204" pitchFamily="34" charset="0"/>
                </a:rPr>
                <a:t>f(x,y)</a:t>
              </a:r>
            </a:p>
          </p:txBody>
        </p:sp>
        <p:sp>
          <p:nvSpPr>
            <p:cNvPr id="9223" name="Line 6"/>
            <p:cNvSpPr>
              <a:spLocks noChangeShapeType="1"/>
            </p:cNvSpPr>
            <p:nvPr/>
          </p:nvSpPr>
          <p:spPr bwMode="auto">
            <a:xfrm>
              <a:off x="828" y="1685"/>
              <a:ext cx="4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4" name="Text Box 7"/>
            <p:cNvSpPr txBox="1">
              <a:spLocks noChangeArrowheads="1"/>
            </p:cNvSpPr>
            <p:nvPr/>
          </p:nvSpPr>
          <p:spPr bwMode="auto">
            <a:xfrm>
              <a:off x="1255" y="1304"/>
              <a:ext cx="997" cy="754"/>
            </a:xfrm>
            <a:prstGeom prst="rect">
              <a:avLst/>
            </a:prstGeom>
            <a:solidFill>
              <a:srgbClr val="00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solidFill>
                  <a:schemeClr val="bg1"/>
                </a:solidFill>
                <a:latin typeface="Arial" panose="020B0604020202020204" pitchFamily="34" charset="0"/>
              </a:endParaRPr>
            </a:p>
            <a:p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Transform</a:t>
              </a:r>
            </a:p>
            <a:p>
              <a:endParaRPr lang="en-US" altLang="en-US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25" name="Line 8"/>
            <p:cNvSpPr>
              <a:spLocks noChangeShapeType="1"/>
            </p:cNvSpPr>
            <p:nvPr/>
          </p:nvSpPr>
          <p:spPr bwMode="auto">
            <a:xfrm>
              <a:off x="2256" y="1687"/>
              <a:ext cx="4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6" name="Text Box 9"/>
            <p:cNvSpPr txBox="1">
              <a:spLocks noChangeArrowheads="1"/>
            </p:cNvSpPr>
            <p:nvPr/>
          </p:nvSpPr>
          <p:spPr bwMode="auto">
            <a:xfrm>
              <a:off x="2665" y="1324"/>
              <a:ext cx="891" cy="754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solidFill>
                  <a:schemeClr val="bg1"/>
                </a:solidFill>
                <a:latin typeface="Arial" panose="020B0604020202020204" pitchFamily="34" charset="0"/>
              </a:endParaRPr>
            </a:p>
            <a:p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Quantize</a:t>
              </a:r>
            </a:p>
            <a:p>
              <a:endParaRPr lang="en-US" altLang="en-US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27" name="Line 10"/>
            <p:cNvSpPr>
              <a:spLocks noChangeShapeType="1"/>
            </p:cNvSpPr>
            <p:nvPr/>
          </p:nvSpPr>
          <p:spPr bwMode="auto">
            <a:xfrm>
              <a:off x="3568" y="1719"/>
              <a:ext cx="4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8" name="Text Box 11"/>
            <p:cNvSpPr txBox="1">
              <a:spLocks noChangeArrowheads="1"/>
            </p:cNvSpPr>
            <p:nvPr/>
          </p:nvSpPr>
          <p:spPr bwMode="auto">
            <a:xfrm>
              <a:off x="3988" y="1359"/>
              <a:ext cx="1012" cy="75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latin typeface="Arial" panose="020B0604020202020204" pitchFamily="34" charset="0"/>
                </a:rPr>
                <a:t>Encode</a:t>
              </a:r>
            </a:p>
            <a:p>
              <a:pPr>
                <a:buFontTx/>
                <a:buChar char="•"/>
              </a:pPr>
              <a:r>
                <a:rPr lang="en-US" altLang="en-US">
                  <a:latin typeface="Arial" panose="020B0604020202020204" pitchFamily="34" charset="0"/>
                </a:rPr>
                <a:t>  Source</a:t>
              </a:r>
            </a:p>
            <a:p>
              <a:pPr>
                <a:buFontTx/>
                <a:buChar char="•"/>
              </a:pPr>
              <a:r>
                <a:rPr lang="en-US" altLang="en-US">
                  <a:latin typeface="Arial" panose="020B0604020202020204" pitchFamily="34" charset="0"/>
                </a:rPr>
                <a:t>  Channel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Recall: Measures of Information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b="0" dirty="0" smtClean="0"/>
              <a:t>Definitions</a:t>
            </a:r>
          </a:p>
          <a:p>
            <a:pPr lvl="1"/>
            <a:r>
              <a:rPr lang="en-US" altLang="en-US" sz="2400" b="0" dirty="0" smtClean="0"/>
              <a:t>Probability</a:t>
            </a:r>
          </a:p>
          <a:p>
            <a:pPr lvl="1"/>
            <a:r>
              <a:rPr lang="en-US" altLang="en-US" sz="2400" b="0" dirty="0" smtClean="0"/>
              <a:t>Information</a:t>
            </a:r>
          </a:p>
          <a:p>
            <a:pPr lvl="1"/>
            <a:r>
              <a:rPr lang="en-US" altLang="en-US" sz="2400" b="0" dirty="0" smtClean="0"/>
              <a:t>Entropy</a:t>
            </a:r>
          </a:p>
          <a:p>
            <a:pPr lvl="1"/>
            <a:r>
              <a:rPr lang="en-US" altLang="en-US" sz="2400" b="0" dirty="0" smtClean="0"/>
              <a:t>Source Rate</a:t>
            </a:r>
          </a:p>
          <a:p>
            <a:r>
              <a:rPr lang="en-US" altLang="en-US" sz="2800" b="0" dirty="0" smtClean="0"/>
              <a:t>Recall: Shannon’s Theorem</a:t>
            </a:r>
          </a:p>
          <a:p>
            <a:pPr lvl="1"/>
            <a:r>
              <a:rPr lang="en-US" altLang="en-US" sz="2400" b="0" dirty="0" smtClean="0"/>
              <a:t>If R &lt; C = B log</a:t>
            </a:r>
            <a:r>
              <a:rPr lang="en-US" altLang="en-US" sz="2400" b="0" baseline="-25000" dirty="0" smtClean="0"/>
              <a:t>2</a:t>
            </a:r>
            <a:r>
              <a:rPr lang="en-US" altLang="en-US" sz="2400" b="0" dirty="0" smtClean="0"/>
              <a:t>(1 + S/N), then we can have error-free transmission in the presence of noise</a:t>
            </a:r>
          </a:p>
          <a:p>
            <a:pPr lvl="1"/>
            <a:endParaRPr lang="en-US" altLang="en-US" b="0" dirty="0" smtClean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859213" y="2252663"/>
            <a:ext cx="4745037" cy="835025"/>
          </a:xfrm>
          <a:prstGeom prst="rect">
            <a:avLst/>
          </a:prstGeom>
          <a:solidFill>
            <a:schemeClr val="tx2"/>
          </a:solidFill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latin typeface="Arial" panose="020B0604020202020204" pitchFamily="34" charset="0"/>
              </a:rPr>
              <a:t>MATLAB DEMO</a:t>
            </a:r>
            <a:r>
              <a:rPr lang="en-US" altLang="en-US" sz="1600" b="1" dirty="0">
                <a:solidFill>
                  <a:schemeClr val="bg1"/>
                </a:solidFill>
                <a:latin typeface="Arial" panose="020B0604020202020204" pitchFamily="34" charset="0"/>
              </a:rPr>
              <a:t>:</a:t>
            </a:r>
          </a:p>
          <a:p>
            <a:r>
              <a:rPr lang="en-US" altLang="en-US" sz="1600" b="1" dirty="0">
                <a:latin typeface="Arial" panose="020B0604020202020204" pitchFamily="34" charset="0"/>
                <a:hlinkClick r:id="rId3"/>
              </a:rPr>
              <a:t>http</a:t>
            </a:r>
            <a:r>
              <a:rPr lang="en-US" altLang="en-US" sz="1600" b="1" dirty="0" smtClean="0">
                <a:latin typeface="Arial" panose="020B0604020202020204" pitchFamily="34" charset="0"/>
                <a:hlinkClick r:id="rId3"/>
              </a:rPr>
              <a:t>://users.rowan.edu</a:t>
            </a:r>
            <a:r>
              <a:rPr lang="en-US" altLang="en-US" sz="1600" b="1" dirty="0">
                <a:latin typeface="Arial" panose="020B0604020202020204" pitchFamily="34" charset="0"/>
                <a:hlinkClick r:id="rId3"/>
              </a:rPr>
              <a:t>/~</a:t>
            </a:r>
            <a:r>
              <a:rPr lang="en-US" altLang="en-US" sz="1600" b="1" dirty="0" smtClean="0">
                <a:latin typeface="Arial" panose="020B0604020202020204" pitchFamily="34" charset="0"/>
                <a:hlinkClick r:id="rId3"/>
              </a:rPr>
              <a:t>shreek/fall19/ecomms/demos/entropy.m</a:t>
            </a:r>
            <a:r>
              <a:rPr lang="en-US" altLang="en-US" sz="1600" b="1" dirty="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36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Recall: Source Encoding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2788" y="4892675"/>
            <a:ext cx="7772400" cy="876300"/>
          </a:xfrm>
        </p:spPr>
        <p:txBody>
          <a:bodyPr/>
          <a:lstStyle/>
          <a:p>
            <a:r>
              <a:rPr lang="en-US" altLang="en-US" sz="2400" b="0" smtClean="0"/>
              <a:t>Why are we doing this?</a:t>
            </a:r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450850" y="1868488"/>
            <a:ext cx="6989763" cy="747712"/>
            <a:chOff x="404" y="1177"/>
            <a:chExt cx="4403" cy="471"/>
          </a:xfrm>
        </p:grpSpPr>
        <p:sp>
          <p:nvSpPr>
            <p:cNvPr id="11273" name="Text Box 5"/>
            <p:cNvSpPr txBox="1">
              <a:spLocks noChangeArrowheads="1"/>
            </p:cNvSpPr>
            <p:nvPr/>
          </p:nvSpPr>
          <p:spPr bwMode="auto">
            <a:xfrm>
              <a:off x="404" y="1177"/>
              <a:ext cx="706" cy="410"/>
            </a:xfrm>
            <a:prstGeom prst="rect">
              <a:avLst/>
            </a:prstGeom>
            <a:noFill/>
            <a:ln w="9525" cap="rnd">
              <a:solidFill>
                <a:srgbClr val="C0C0C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>
                  <a:latin typeface="Arial" panose="020B0604020202020204" pitchFamily="34" charset="0"/>
                </a:rPr>
                <a:t>Analog</a:t>
              </a:r>
            </a:p>
            <a:p>
              <a:r>
                <a:rPr lang="en-US" altLang="en-US" sz="1800">
                  <a:latin typeface="Arial" panose="020B0604020202020204" pitchFamily="34" charset="0"/>
                </a:rPr>
                <a:t>Message</a:t>
              </a:r>
            </a:p>
          </p:txBody>
        </p:sp>
        <p:sp>
          <p:nvSpPr>
            <p:cNvPr id="11274" name="Line 6"/>
            <p:cNvSpPr>
              <a:spLocks noChangeShapeType="1"/>
            </p:cNvSpPr>
            <p:nvPr/>
          </p:nvSpPr>
          <p:spPr bwMode="auto">
            <a:xfrm>
              <a:off x="1114" y="1380"/>
              <a:ext cx="155" cy="0"/>
            </a:xfrm>
            <a:prstGeom prst="line">
              <a:avLst/>
            </a:prstGeom>
            <a:noFill/>
            <a:ln w="9525" cap="rnd">
              <a:solidFill>
                <a:srgbClr val="C0C0C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Text Box 7"/>
            <p:cNvSpPr txBox="1">
              <a:spLocks noChangeArrowheads="1"/>
            </p:cNvSpPr>
            <p:nvPr/>
          </p:nvSpPr>
          <p:spPr bwMode="auto">
            <a:xfrm>
              <a:off x="1264" y="1196"/>
              <a:ext cx="754" cy="410"/>
            </a:xfrm>
            <a:prstGeom prst="rect">
              <a:avLst/>
            </a:prstGeom>
            <a:noFill/>
            <a:ln w="9525" cap="rnd">
              <a:solidFill>
                <a:srgbClr val="C0C0C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>
                  <a:latin typeface="Arial" panose="020B0604020202020204" pitchFamily="34" charset="0"/>
                </a:rPr>
                <a:t>A/D</a:t>
              </a:r>
            </a:p>
            <a:p>
              <a:r>
                <a:rPr lang="en-US" altLang="en-US" sz="1800">
                  <a:latin typeface="Arial" panose="020B0604020202020204" pitchFamily="34" charset="0"/>
                </a:rPr>
                <a:t>Converter</a:t>
              </a:r>
            </a:p>
          </p:txBody>
        </p:sp>
        <p:sp>
          <p:nvSpPr>
            <p:cNvPr id="11276" name="Text Box 8"/>
            <p:cNvSpPr txBox="1">
              <a:spLocks noChangeArrowheads="1"/>
            </p:cNvSpPr>
            <p:nvPr/>
          </p:nvSpPr>
          <p:spPr bwMode="auto">
            <a:xfrm>
              <a:off x="2166" y="1214"/>
              <a:ext cx="610" cy="4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latin typeface="Arial" panose="020B0604020202020204" pitchFamily="34" charset="0"/>
                </a:rPr>
                <a:t>Digital</a:t>
              </a:r>
            </a:p>
            <a:p>
              <a:r>
                <a:rPr lang="en-US" altLang="en-US" sz="1800" b="1">
                  <a:latin typeface="Arial" panose="020B0604020202020204" pitchFamily="34" charset="0"/>
                </a:rPr>
                <a:t>Source</a:t>
              </a:r>
            </a:p>
          </p:txBody>
        </p:sp>
        <p:sp>
          <p:nvSpPr>
            <p:cNvPr id="11277" name="Line 9"/>
            <p:cNvSpPr>
              <a:spLocks noChangeShapeType="1"/>
            </p:cNvSpPr>
            <p:nvPr/>
          </p:nvSpPr>
          <p:spPr bwMode="auto">
            <a:xfrm flipV="1">
              <a:off x="2773" y="1410"/>
              <a:ext cx="661" cy="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Text Box 10"/>
            <p:cNvSpPr txBox="1">
              <a:spLocks noChangeArrowheads="1"/>
            </p:cNvSpPr>
            <p:nvPr/>
          </p:nvSpPr>
          <p:spPr bwMode="auto">
            <a:xfrm>
              <a:off x="3446" y="1200"/>
              <a:ext cx="763" cy="448"/>
            </a:xfrm>
            <a:prstGeom prst="rect">
              <a:avLst/>
            </a:prstGeom>
            <a:solidFill>
              <a:srgbClr val="00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 b="1">
                  <a:solidFill>
                    <a:schemeClr val="bg1"/>
                  </a:solidFill>
                  <a:latin typeface="Arial" panose="020B0604020202020204" pitchFamily="34" charset="0"/>
                </a:rPr>
                <a:t>Source</a:t>
              </a:r>
            </a:p>
            <a:p>
              <a:r>
                <a:rPr lang="en-US" altLang="en-US" sz="2000" b="1">
                  <a:solidFill>
                    <a:schemeClr val="bg1"/>
                  </a:solidFill>
                  <a:latin typeface="Arial" panose="020B0604020202020204" pitchFamily="34" charset="0"/>
                </a:rPr>
                <a:t>Encoder</a:t>
              </a:r>
            </a:p>
          </p:txBody>
        </p:sp>
        <p:sp>
          <p:nvSpPr>
            <p:cNvPr id="11279" name="Line 11"/>
            <p:cNvSpPr>
              <a:spLocks noChangeShapeType="1"/>
            </p:cNvSpPr>
            <p:nvPr/>
          </p:nvSpPr>
          <p:spPr bwMode="auto">
            <a:xfrm>
              <a:off x="2016" y="1390"/>
              <a:ext cx="155" cy="0"/>
            </a:xfrm>
            <a:prstGeom prst="line">
              <a:avLst/>
            </a:prstGeom>
            <a:noFill/>
            <a:ln w="9525" cap="rnd">
              <a:solidFill>
                <a:srgbClr val="C0C0C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Line 12"/>
            <p:cNvSpPr>
              <a:spLocks noChangeShapeType="1"/>
            </p:cNvSpPr>
            <p:nvPr/>
          </p:nvSpPr>
          <p:spPr bwMode="auto">
            <a:xfrm flipV="1">
              <a:off x="4215" y="1403"/>
              <a:ext cx="592" cy="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69" name="Text Box 13"/>
          <p:cNvSpPr txBox="1">
            <a:spLocks noChangeArrowheads="1"/>
          </p:cNvSpPr>
          <p:nvPr/>
        </p:nvSpPr>
        <p:spPr bwMode="auto">
          <a:xfrm>
            <a:off x="3771900" y="2332038"/>
            <a:ext cx="1933575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>
                <a:latin typeface="Arial" panose="020B0604020202020204" pitchFamily="34" charset="0"/>
              </a:rPr>
              <a:t>Source</a:t>
            </a:r>
          </a:p>
          <a:p>
            <a:pPr algn="ctr"/>
            <a:r>
              <a:rPr lang="en-US" altLang="en-US" sz="2000">
                <a:latin typeface="Arial" panose="020B0604020202020204" pitchFamily="34" charset="0"/>
              </a:rPr>
              <a:t>Symbols </a:t>
            </a:r>
          </a:p>
          <a:p>
            <a:pPr algn="ctr"/>
            <a:r>
              <a:rPr lang="en-US" altLang="en-US" sz="2000">
                <a:latin typeface="Arial" panose="020B0604020202020204" pitchFamily="34" charset="0"/>
              </a:rPr>
              <a:t>(0/1)</a:t>
            </a:r>
          </a:p>
          <a:p>
            <a:pPr algn="ctr"/>
            <a:endParaRPr lang="en-US" altLang="en-US" sz="2000">
              <a:latin typeface="Arial" panose="020B0604020202020204" pitchFamily="34" charset="0"/>
            </a:endParaRPr>
          </a:p>
          <a:p>
            <a:pPr algn="ctr"/>
            <a:r>
              <a:rPr lang="en-US" altLang="en-US" sz="2000">
                <a:latin typeface="Arial" panose="020B0604020202020204" pitchFamily="34" charset="0"/>
              </a:rPr>
              <a:t>Source Entropy</a:t>
            </a:r>
          </a:p>
        </p:txBody>
      </p:sp>
      <p:sp>
        <p:nvSpPr>
          <p:cNvPr id="11270" name="Text Box 14"/>
          <p:cNvSpPr txBox="1">
            <a:spLocks noChangeArrowheads="1"/>
          </p:cNvSpPr>
          <p:nvPr/>
        </p:nvSpPr>
        <p:spPr bwMode="auto">
          <a:xfrm>
            <a:off x="6189663" y="2362200"/>
            <a:ext cx="1976437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>
                <a:latin typeface="Arial" panose="020B0604020202020204" pitchFamily="34" charset="0"/>
              </a:rPr>
              <a:t>Encoded</a:t>
            </a:r>
          </a:p>
          <a:p>
            <a:pPr algn="ctr"/>
            <a:r>
              <a:rPr lang="en-US" altLang="en-US" sz="2000">
                <a:latin typeface="Arial" panose="020B0604020202020204" pitchFamily="34" charset="0"/>
              </a:rPr>
              <a:t>Symbols </a:t>
            </a:r>
          </a:p>
          <a:p>
            <a:pPr algn="ctr"/>
            <a:r>
              <a:rPr lang="en-US" altLang="en-US" sz="2000">
                <a:latin typeface="Arial" panose="020B0604020202020204" pitchFamily="34" charset="0"/>
              </a:rPr>
              <a:t>(0/1)</a:t>
            </a:r>
          </a:p>
          <a:p>
            <a:pPr algn="ctr"/>
            <a:endParaRPr lang="en-US" altLang="en-US" sz="2000">
              <a:latin typeface="Arial" panose="020B0604020202020204" pitchFamily="34" charset="0"/>
            </a:endParaRPr>
          </a:p>
          <a:p>
            <a:pPr algn="ctr"/>
            <a:r>
              <a:rPr lang="en-US" altLang="en-US" sz="2000">
                <a:latin typeface="Arial" panose="020B0604020202020204" pitchFamily="34" charset="0"/>
              </a:rPr>
              <a:t>Source-Coded</a:t>
            </a:r>
          </a:p>
          <a:p>
            <a:pPr algn="ctr"/>
            <a:r>
              <a:rPr lang="en-US" altLang="en-US" sz="2000">
                <a:latin typeface="Arial" panose="020B0604020202020204" pitchFamily="34" charset="0"/>
              </a:rPr>
              <a:t>Symbol Entropy</a:t>
            </a:r>
          </a:p>
        </p:txBody>
      </p:sp>
      <p:sp>
        <p:nvSpPr>
          <p:cNvPr id="11271" name="Line 15"/>
          <p:cNvSpPr>
            <a:spLocks noChangeShapeType="1"/>
          </p:cNvSpPr>
          <p:nvPr/>
        </p:nvSpPr>
        <p:spPr bwMode="auto">
          <a:xfrm>
            <a:off x="4735513" y="3360738"/>
            <a:ext cx="0" cy="300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Line 16"/>
          <p:cNvSpPr>
            <a:spLocks noChangeShapeType="1"/>
          </p:cNvSpPr>
          <p:nvPr/>
        </p:nvSpPr>
        <p:spPr bwMode="auto">
          <a:xfrm>
            <a:off x="7159625" y="3363913"/>
            <a:ext cx="0" cy="300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Source Encoding Requirements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17725"/>
            <a:ext cx="7772400" cy="4114800"/>
          </a:xfrm>
        </p:spPr>
        <p:txBody>
          <a:bodyPr/>
          <a:lstStyle/>
          <a:p>
            <a:r>
              <a:rPr lang="en-US" altLang="en-US" sz="2400" b="0" dirty="0" smtClean="0"/>
              <a:t>Decrease </a:t>
            </a:r>
            <a:r>
              <a:rPr lang="en-US" altLang="en-US" sz="2400" b="0" dirty="0" err="1" smtClean="0"/>
              <a:t>L</a:t>
            </a:r>
            <a:r>
              <a:rPr lang="en-US" altLang="en-US" sz="2400" b="0" baseline="-25000" dirty="0" err="1" smtClean="0"/>
              <a:t>av</a:t>
            </a:r>
            <a:endParaRPr lang="en-US" altLang="en-US" sz="2400" b="0" dirty="0" smtClean="0"/>
          </a:p>
          <a:p>
            <a:endParaRPr lang="en-US" altLang="en-US" sz="2400" b="0" dirty="0" smtClean="0"/>
          </a:p>
          <a:p>
            <a:r>
              <a:rPr lang="en-US" altLang="en-US" sz="2400" b="0" dirty="0" smtClean="0"/>
              <a:t>Unique decoding</a:t>
            </a:r>
          </a:p>
          <a:p>
            <a:pPr marL="0" indent="0">
              <a:buNone/>
            </a:pPr>
            <a:endParaRPr lang="en-US" altLang="en-US" sz="2400" b="0" dirty="0" smtClean="0"/>
          </a:p>
          <a:p>
            <a:r>
              <a:rPr lang="en-US" altLang="en-US" sz="2400" b="0" dirty="0" smtClean="0"/>
              <a:t>Instantaneous decoding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461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Recall: Huffman Coding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1825" y="1217613"/>
            <a:ext cx="8029575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u="sng" smtClean="0"/>
              <a:t>2-Step Process</a:t>
            </a:r>
          </a:p>
          <a:p>
            <a:pPr>
              <a:lnSpc>
                <a:spcPct val="90000"/>
              </a:lnSpc>
            </a:pPr>
            <a:r>
              <a:rPr lang="en-US" altLang="en-US" sz="2000" b="0" smtClean="0"/>
              <a:t>Reduction</a:t>
            </a:r>
          </a:p>
          <a:p>
            <a:pPr lvl="1">
              <a:lnSpc>
                <a:spcPct val="90000"/>
              </a:lnSpc>
            </a:pPr>
            <a:r>
              <a:rPr lang="en-US" altLang="en-US" sz="1800" b="0" smtClean="0"/>
              <a:t>List symbols in descending order of probability</a:t>
            </a:r>
          </a:p>
          <a:p>
            <a:pPr lvl="1">
              <a:lnSpc>
                <a:spcPct val="90000"/>
              </a:lnSpc>
            </a:pPr>
            <a:r>
              <a:rPr lang="en-US" altLang="en-US" sz="1800" b="0" smtClean="0"/>
              <a:t>Reduce the two least probable symbols into one symbol equal to their combined probability</a:t>
            </a:r>
          </a:p>
          <a:p>
            <a:pPr lvl="1">
              <a:lnSpc>
                <a:spcPct val="90000"/>
              </a:lnSpc>
            </a:pPr>
            <a:r>
              <a:rPr lang="en-US" altLang="en-US" sz="1800" b="0" smtClean="0"/>
              <a:t>Reorder in descending order of probability at each stage</a:t>
            </a:r>
          </a:p>
          <a:p>
            <a:pPr lvl="1">
              <a:lnSpc>
                <a:spcPct val="90000"/>
              </a:lnSpc>
            </a:pPr>
            <a:r>
              <a:rPr lang="en-US" altLang="en-US" sz="1800" b="0" smtClean="0"/>
              <a:t>Repeat until only two symbols remain</a:t>
            </a:r>
          </a:p>
          <a:p>
            <a:pPr>
              <a:lnSpc>
                <a:spcPct val="90000"/>
              </a:lnSpc>
            </a:pPr>
            <a:r>
              <a:rPr lang="en-US" altLang="en-US" sz="2000" b="0" smtClean="0"/>
              <a:t>Splitting</a:t>
            </a:r>
          </a:p>
          <a:p>
            <a:pPr lvl="1">
              <a:lnSpc>
                <a:spcPct val="90000"/>
              </a:lnSpc>
            </a:pPr>
            <a:r>
              <a:rPr lang="en-US" altLang="en-US" sz="1800" b="0" smtClean="0"/>
              <a:t>Assign 0 and 1 to the final two symbols remaining and work backwards</a:t>
            </a:r>
          </a:p>
          <a:p>
            <a:pPr lvl="1">
              <a:lnSpc>
                <a:spcPct val="90000"/>
              </a:lnSpc>
            </a:pPr>
            <a:r>
              <a:rPr lang="en-US" altLang="en-US" sz="1800" b="0" smtClean="0"/>
              <a:t>Expand code at each split by appending a 0 or 1 to each code word</a:t>
            </a:r>
          </a:p>
          <a:p>
            <a:pPr lvl="1">
              <a:lnSpc>
                <a:spcPct val="90000"/>
              </a:lnSpc>
            </a:pPr>
            <a:endParaRPr lang="en-US" altLang="en-US" sz="1800" b="0" smtClean="0"/>
          </a:p>
          <a:p>
            <a:pPr>
              <a:lnSpc>
                <a:spcPct val="90000"/>
              </a:lnSpc>
            </a:pPr>
            <a:r>
              <a:rPr lang="en-US" altLang="en-US" sz="2000" b="0" smtClean="0"/>
              <a:t>Example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b="0" smtClean="0"/>
              <a:t>m(j)	A	B	C	D	E	F	G	H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b="0" smtClean="0"/>
              <a:t>P(j)	0.1	0.18	0.4	0.05	0.06	0.1	0.07	0.04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708025" y="5905500"/>
            <a:ext cx="8081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1333500" y="5619750"/>
            <a:ext cx="0" cy="625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FFFFCC"/>
      </a:dk2>
      <a:lt2>
        <a:srgbClr val="000000"/>
      </a:lt2>
      <a:accent1>
        <a:srgbClr val="FF9900"/>
      </a:accent1>
      <a:accent2>
        <a:srgbClr val="00FFFF"/>
      </a:accent2>
      <a:accent3>
        <a:srgbClr val="FFFFFF"/>
      </a:accent3>
      <a:accent4>
        <a:srgbClr val="000000"/>
      </a:accent4>
      <a:accent5>
        <a:srgbClr val="FFCAAA"/>
      </a:accent5>
      <a:accent6>
        <a:srgbClr val="00E7E7"/>
      </a:accent6>
      <a:hlink>
        <a:srgbClr val="003366"/>
      </a:hlink>
      <a:folHlink>
        <a:srgbClr val="0066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3369</TotalTime>
  <Words>362</Words>
  <Application>Microsoft Office PowerPoint</Application>
  <PresentationFormat>On-screen Show (4:3)</PresentationFormat>
  <Paragraphs>148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Default Design</vt:lpstr>
      <vt:lpstr>Organization Chart</vt:lpstr>
      <vt:lpstr>Equation</vt:lpstr>
      <vt:lpstr>Digital Image Processing  ECE.09.452/ECE.09.552  </vt:lpstr>
      <vt:lpstr>Plan</vt:lpstr>
      <vt:lpstr>DIP: Details</vt:lpstr>
      <vt:lpstr>Fundamentals</vt:lpstr>
      <vt:lpstr>Compression Model</vt:lpstr>
      <vt:lpstr>Recall: Measures of Information</vt:lpstr>
      <vt:lpstr>Recall: Source Encoding</vt:lpstr>
      <vt:lpstr>Source Encoding Requirements</vt:lpstr>
      <vt:lpstr>Recall: Huffman Coding</vt:lpstr>
      <vt:lpstr>Discrete Cosine Transform</vt:lpstr>
      <vt:lpstr>Principle</vt:lpstr>
      <vt:lpstr>JPEG Compression Standard</vt:lpstr>
      <vt:lpstr>Lab 4: Digital Image Compression</vt:lpstr>
      <vt:lpstr>Summary</vt:lpstr>
    </vt:vector>
  </TitlesOfParts>
  <Company>Rowan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Image Processing Lecture</dc:title>
  <dc:creator>Shreekanth Mandayam</dc:creator>
  <cp:lastModifiedBy>Mandayam, Shreekanth A.</cp:lastModifiedBy>
  <cp:revision>199</cp:revision>
  <cp:lastPrinted>2000-01-17T19:27:52Z</cp:lastPrinted>
  <dcterms:created xsi:type="dcterms:W3CDTF">1998-09-21T19:15:22Z</dcterms:created>
  <dcterms:modified xsi:type="dcterms:W3CDTF">2020-03-30T21:15:36Z</dcterms:modified>
</cp:coreProperties>
</file>