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7" r:id="rId2"/>
    <p:sldId id="349" r:id="rId3"/>
    <p:sldId id="350" r:id="rId4"/>
    <p:sldId id="352" r:id="rId5"/>
    <p:sldId id="368" r:id="rId6"/>
    <p:sldId id="369" r:id="rId7"/>
    <p:sldId id="365" r:id="rId8"/>
    <p:sldId id="29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0000"/>
    <a:srgbClr val="CC3300"/>
    <a:srgbClr val="0000FF"/>
    <a:srgbClr val="003399"/>
    <a:srgbClr val="009900"/>
    <a:srgbClr val="EB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62" d="100"/>
          <a:sy n="62" d="100"/>
        </p:scale>
        <p:origin x="7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698" y="-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627E1-2B5F-419B-A918-B1CFBBF76C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8D08D6-406B-4ACE-B784-258D0956B31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289" indent="-291265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5060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1084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7108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3132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9156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5180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1204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BE0693-DEC6-43E9-ACB8-44C10C5581C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67976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47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82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392398-F247-481B-A978-EDE77FB98085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50CEC-1BBB-4BB9-9832-98F7501362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39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BA5D8-23A1-4C25-9175-D866D8DE6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99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37852-F665-45DE-84D8-3476E664B6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01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B3487-9C2E-49FC-A854-763CE7072D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0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27866-C7B2-4BD8-9287-23272480D6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87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A76F7-2F04-4E7D-BFFC-EFDC17F925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7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98841-391D-432F-8C9C-0C243503EB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03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6A391-D5C4-4CAE-A0E4-428196182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41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FD6BE5-1E61-4341-9754-9D5DFBCDB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07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BB817-C464-4916-9F93-F0418A5E86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39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A0BB9-AC6F-4B47-BC74-6662FD0669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6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81F5F5-4C9E-4B31-8113-5702F38394B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96863" y="296863"/>
            <a:ext cx="8550275" cy="62865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0000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288088" y="0"/>
            <a:ext cx="2711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schemeClr val="bg2"/>
                </a:solidFill>
                <a:latin typeface="Times New Roman" charset="0"/>
              </a:rPr>
              <a:t>S. Mandayam/ DIP/ECE Dept./Rowan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gineering.rowan.edu/~shreek/fall01/dip/lab1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users.rowan.edu/~shreek/spring20/dip/labs/lab4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5325" y="422275"/>
            <a:ext cx="7772400" cy="24622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Digital Image Processing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ECE.09.452/ECE.09.552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2088" y="4257675"/>
            <a:ext cx="6400800" cy="1752600"/>
          </a:xfrm>
        </p:spPr>
        <p:txBody>
          <a:bodyPr/>
          <a:lstStyle/>
          <a:p>
            <a:r>
              <a:rPr lang="en-US" altLang="en-US" dirty="0" smtClean="0"/>
              <a:t>Dr. Shreekanth </a:t>
            </a:r>
            <a:r>
              <a:rPr lang="en-US" altLang="en-US" dirty="0" err="1" smtClean="0"/>
              <a:t>Mandayam</a:t>
            </a:r>
            <a:endParaRPr lang="en-US" altLang="en-US" dirty="0" smtClean="0"/>
          </a:p>
          <a:p>
            <a:r>
              <a:rPr lang="en-US" altLang="en-US" sz="2000" dirty="0" smtClean="0"/>
              <a:t>Electrical &amp; Computer Engineering</a:t>
            </a:r>
          </a:p>
          <a:p>
            <a:r>
              <a:rPr lang="en-US" altLang="en-US" sz="2000" dirty="0" smtClean="0"/>
              <a:t>Rowan University</a:t>
            </a:r>
          </a:p>
          <a:p>
            <a:endParaRPr lang="en-US" altLang="en-US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49135" y="260330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Compression </a:t>
            </a:r>
            <a:r>
              <a:rPr lang="en-U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II</a:t>
            </a:r>
            <a:endParaRPr lang="en-US" sz="32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3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2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Plan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0" y="1660525"/>
            <a:ext cx="7772400" cy="4786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 smtClean="0"/>
              <a:t>Digital Image Compression</a:t>
            </a:r>
          </a:p>
          <a:p>
            <a:pPr marL="1085850" lvl="2">
              <a:lnSpc>
                <a:spcPct val="90000"/>
              </a:lnSpc>
            </a:pPr>
            <a:r>
              <a:rPr lang="en-US" altLang="en-US" sz="2000" dirty="0" smtClean="0"/>
              <a:t>Recall: Image </a:t>
            </a:r>
            <a:r>
              <a:rPr lang="en-US" altLang="en-US" sz="2000" dirty="0" smtClean="0"/>
              <a:t>Compression Model</a:t>
            </a:r>
          </a:p>
          <a:p>
            <a:pPr marL="1085850" lvl="2">
              <a:lnSpc>
                <a:spcPct val="90000"/>
              </a:lnSpc>
            </a:pPr>
            <a:endParaRPr lang="en-US" altLang="en-US" sz="2000" dirty="0" smtClean="0"/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Image Compression Standards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LZW (GIF, TIFF, </a:t>
            </a:r>
            <a:r>
              <a:rPr lang="en-US" altLang="en-US" sz="1800" dirty="0" smtClean="0"/>
              <a:t>ZIP, PDF): Lossless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KLT/</a:t>
            </a:r>
            <a:r>
              <a:rPr lang="en-US" altLang="en-US" sz="1800" dirty="0" err="1" smtClean="0"/>
              <a:t>Hotelling</a:t>
            </a:r>
            <a:r>
              <a:rPr lang="en-US" altLang="en-US" sz="1800" dirty="0" smtClean="0"/>
              <a:t> Transform: </a:t>
            </a:r>
            <a:r>
              <a:rPr lang="en-US" altLang="en-US" sz="1800" dirty="0" err="1" smtClean="0"/>
              <a:t>Lossy</a:t>
            </a:r>
            <a:r>
              <a:rPr lang="en-US" altLang="en-US" sz="1800" dirty="0" smtClean="0"/>
              <a:t>/Lossless</a:t>
            </a:r>
            <a:endParaRPr lang="en-US" altLang="en-US" sz="1800" dirty="0"/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Lab 4: Digital Image Compression</a:t>
            </a:r>
          </a:p>
          <a:p>
            <a:pPr>
              <a:lnSpc>
                <a:spcPct val="90000"/>
              </a:lnSpc>
            </a:pPr>
            <a:endParaRPr lang="en-US" altLang="en-US" sz="2400" dirty="0" smtClean="0"/>
          </a:p>
          <a:p>
            <a:pPr>
              <a:lnSpc>
                <a:spcPct val="90000"/>
              </a:lnSpc>
            </a:pPr>
            <a:endParaRPr lang="en-US" altLang="en-US" sz="1800" b="0" dirty="0" smtClean="0"/>
          </a:p>
          <a:p>
            <a:pPr>
              <a:lnSpc>
                <a:spcPct val="90000"/>
              </a:lnSpc>
            </a:pPr>
            <a:endParaRPr lang="en-US" altLang="en-US" sz="1600" b="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600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DIP: Details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96913" y="1317625"/>
          <a:ext cx="7962900" cy="474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MS Org Chart" r:id="rId4" imgW="2406600" imgH="1434960" progId="OrgPlusWOPX.4">
                  <p:embed followColorScheme="full"/>
                </p:oleObj>
              </mc:Choice>
              <mc:Fallback>
                <p:oleObj name="MS Org Chart" r:id="rId4" imgW="2406600" imgH="1434960" progId="OrgPlusWOPX.4">
                  <p:embed followColorScheme="full"/>
                  <p:pic>
                    <p:nvPicPr>
                      <p:cNvPr id="10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1317625"/>
                        <a:ext cx="7962900" cy="474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dirty="0" smtClean="0">
                <a:effectLst/>
              </a:rPr>
              <a:t>Recall: Compression </a:t>
            </a:r>
            <a:r>
              <a:rPr lang="en-US" altLang="en-US" dirty="0" smtClean="0">
                <a:effectLst/>
              </a:rPr>
              <a:t>Model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688975" y="1731963"/>
            <a:ext cx="7991475" cy="2541587"/>
            <a:chOff x="262" y="1054"/>
            <a:chExt cx="5034" cy="1601"/>
          </a:xfrm>
        </p:grpSpPr>
        <p:sp>
          <p:nvSpPr>
            <p:cNvPr id="9221" name="Rectangle 4"/>
            <p:cNvSpPr>
              <a:spLocks noChangeArrowheads="1"/>
            </p:cNvSpPr>
            <p:nvPr/>
          </p:nvSpPr>
          <p:spPr bwMode="auto">
            <a:xfrm>
              <a:off x="262" y="1054"/>
              <a:ext cx="5034" cy="1601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22" name="Text Box 5"/>
            <p:cNvSpPr txBox="1">
              <a:spLocks noChangeArrowheads="1"/>
            </p:cNvSpPr>
            <p:nvPr/>
          </p:nvSpPr>
          <p:spPr bwMode="auto">
            <a:xfrm>
              <a:off x="279" y="1540"/>
              <a:ext cx="548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f(x,y)</a:t>
              </a:r>
            </a:p>
          </p:txBody>
        </p:sp>
        <p:sp>
          <p:nvSpPr>
            <p:cNvPr id="9223" name="Line 6"/>
            <p:cNvSpPr>
              <a:spLocks noChangeShapeType="1"/>
            </p:cNvSpPr>
            <p:nvPr/>
          </p:nvSpPr>
          <p:spPr bwMode="auto">
            <a:xfrm>
              <a:off x="828" y="1685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Text Box 7"/>
            <p:cNvSpPr txBox="1">
              <a:spLocks noChangeArrowheads="1"/>
            </p:cNvSpPr>
            <p:nvPr/>
          </p:nvSpPr>
          <p:spPr bwMode="auto">
            <a:xfrm>
              <a:off x="1255" y="1304"/>
              <a:ext cx="997" cy="754"/>
            </a:xfrm>
            <a:prstGeom prst="rect">
              <a:avLst/>
            </a:prstGeom>
            <a:solidFill>
              <a:srgbClr val="00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Transform</a:t>
              </a:r>
            </a:p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5" name="Line 8"/>
            <p:cNvSpPr>
              <a:spLocks noChangeShapeType="1"/>
            </p:cNvSpPr>
            <p:nvPr/>
          </p:nvSpPr>
          <p:spPr bwMode="auto">
            <a:xfrm>
              <a:off x="2256" y="1687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Text Box 9"/>
            <p:cNvSpPr txBox="1">
              <a:spLocks noChangeArrowheads="1"/>
            </p:cNvSpPr>
            <p:nvPr/>
          </p:nvSpPr>
          <p:spPr bwMode="auto">
            <a:xfrm>
              <a:off x="2665" y="1324"/>
              <a:ext cx="891" cy="754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r>
                <a:rPr lang="en-US" altLang="en-US">
                  <a:solidFill>
                    <a:schemeClr val="bg1"/>
                  </a:solidFill>
                  <a:latin typeface="Arial" panose="020B0604020202020204" pitchFamily="34" charset="0"/>
                </a:rPr>
                <a:t>Quantize</a:t>
              </a:r>
            </a:p>
            <a:p>
              <a:endParaRPr lang="en-US" altLang="en-US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7" name="Line 10"/>
            <p:cNvSpPr>
              <a:spLocks noChangeShapeType="1"/>
            </p:cNvSpPr>
            <p:nvPr/>
          </p:nvSpPr>
          <p:spPr bwMode="auto">
            <a:xfrm>
              <a:off x="3568" y="1719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3988" y="1359"/>
              <a:ext cx="1012" cy="75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Encode</a:t>
              </a:r>
            </a:p>
            <a:p>
              <a:pPr>
                <a:buFontTx/>
                <a:buChar char="•"/>
              </a:pPr>
              <a:r>
                <a:rPr lang="en-US" altLang="en-US">
                  <a:latin typeface="Arial" panose="020B0604020202020204" pitchFamily="34" charset="0"/>
                </a:rPr>
                <a:t>  Source</a:t>
              </a:r>
            </a:p>
            <a:p>
              <a:pPr>
                <a:buFontTx/>
                <a:buChar char="•"/>
              </a:pPr>
              <a:r>
                <a:rPr lang="en-US" altLang="en-US">
                  <a:latin typeface="Arial" panose="020B0604020202020204" pitchFamily="34" charset="0"/>
                </a:rPr>
                <a:t>  Channel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49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LZW Algorithm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917700" y="1465263"/>
            <a:ext cx="45402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Initialize string table with single character strings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601913" y="2206625"/>
            <a:ext cx="3222625" cy="282575"/>
          </a:xfrm>
          <a:prstGeom prst="parallelogram">
            <a:avLst>
              <a:gd name="adj" fmla="val 8373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Read first input character = </a:t>
            </a:r>
            <a:r>
              <a:rPr lang="en-US" altLang="en-US" sz="1600" i="1">
                <a:latin typeface="Arial" panose="020B0604020202020204" pitchFamily="34" charset="0"/>
              </a:rPr>
              <a:t>w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624138" y="2822575"/>
            <a:ext cx="3222625" cy="282575"/>
          </a:xfrm>
          <a:prstGeom prst="parallelogram">
            <a:avLst>
              <a:gd name="adj" fmla="val 8373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Read next input character = </a:t>
            </a:r>
            <a:r>
              <a:rPr lang="en-US" altLang="en-US" sz="1600" i="1">
                <a:latin typeface="Arial" panose="020B0604020202020204" pitchFamily="34" charset="0"/>
              </a:rPr>
              <a:t>k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3446463" y="3465513"/>
            <a:ext cx="1689100" cy="608012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No more </a:t>
            </a:r>
            <a:r>
              <a:rPr lang="en-US" altLang="en-US" sz="1600" i="1">
                <a:latin typeface="Arial" panose="020B0604020202020204" pitchFamily="34" charset="0"/>
              </a:rPr>
              <a:t>k</a:t>
            </a:r>
            <a:r>
              <a:rPr lang="en-US" altLang="en-US" sz="1600">
                <a:latin typeface="Arial" panose="020B0604020202020204" pitchFamily="34" charset="0"/>
              </a:rPr>
              <a:t>’s?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5484813" y="3627438"/>
            <a:ext cx="2047875" cy="282575"/>
          </a:xfrm>
          <a:prstGeom prst="parallelogram">
            <a:avLst>
              <a:gd name="adj" fmla="val 53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Output = </a:t>
            </a:r>
            <a:r>
              <a:rPr lang="en-US" altLang="en-US" sz="1600" i="1">
                <a:latin typeface="Arial" panose="020B0604020202020204" pitchFamily="34" charset="0"/>
              </a:rPr>
              <a:t>code(w)</a:t>
            </a: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7804150" y="3584575"/>
            <a:ext cx="808038" cy="3444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Stop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3076575" y="4343400"/>
            <a:ext cx="2471738" cy="608013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 i="1">
                <a:latin typeface="Arial" panose="020B0604020202020204" pitchFamily="34" charset="0"/>
              </a:rPr>
              <a:t>wk</a:t>
            </a:r>
            <a:r>
              <a:rPr lang="en-US" altLang="en-US" sz="1600">
                <a:latin typeface="Arial" panose="020B0604020202020204" pitchFamily="34" charset="0"/>
              </a:rPr>
              <a:t> in string table?</a:t>
            </a:r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3355975" y="5216525"/>
            <a:ext cx="2047875" cy="282575"/>
          </a:xfrm>
          <a:prstGeom prst="parallelogram">
            <a:avLst>
              <a:gd name="adj" fmla="val 53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latin typeface="Arial" panose="020B0604020202020204" pitchFamily="34" charset="0"/>
              </a:rPr>
              <a:t>Output = </a:t>
            </a:r>
            <a:r>
              <a:rPr lang="en-US" altLang="en-US" sz="1600" i="1">
                <a:latin typeface="Arial" panose="020B0604020202020204" pitchFamily="34" charset="0"/>
              </a:rPr>
              <a:t>code(w)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584325" y="4468813"/>
            <a:ext cx="82073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i="1">
                <a:latin typeface="Arial" panose="020B0604020202020204" pitchFamily="34" charset="0"/>
              </a:rPr>
              <a:t>w = wk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724025" y="5834063"/>
            <a:ext cx="67468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i="1">
                <a:latin typeface="Arial" panose="020B0604020202020204" pitchFamily="34" charset="0"/>
              </a:rPr>
              <a:t>w = k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362325" y="5807075"/>
            <a:ext cx="20685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Put </a:t>
            </a:r>
            <a:r>
              <a:rPr lang="en-US" altLang="en-US" sz="1600" i="1">
                <a:latin typeface="Arial" panose="020B0604020202020204" pitchFamily="34" charset="0"/>
              </a:rPr>
              <a:t>wk</a:t>
            </a:r>
            <a:r>
              <a:rPr lang="en-US" altLang="en-US" sz="1600">
                <a:latin typeface="Arial" panose="020B0604020202020204" pitchFamily="34" charset="0"/>
              </a:rPr>
              <a:t> in string table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4205288" y="1863725"/>
            <a:ext cx="0" cy="284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4216400" y="2540000"/>
            <a:ext cx="0" cy="26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4264025" y="3170238"/>
            <a:ext cx="0" cy="284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5130800" y="3763963"/>
            <a:ext cx="392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7459663" y="3787775"/>
            <a:ext cx="32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4300538" y="4084638"/>
            <a:ext cx="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4311650" y="4951413"/>
            <a:ext cx="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4395788" y="5545138"/>
            <a:ext cx="0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2400300" y="4641850"/>
            <a:ext cx="676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Freeform 23"/>
          <p:cNvSpPr>
            <a:spLocks/>
          </p:cNvSpPr>
          <p:nvPr/>
        </p:nvSpPr>
        <p:spPr bwMode="auto">
          <a:xfrm>
            <a:off x="1997075" y="3763963"/>
            <a:ext cx="1471613" cy="652462"/>
          </a:xfrm>
          <a:custGeom>
            <a:avLst/>
            <a:gdLst>
              <a:gd name="T0" fmla="*/ 0 w 927"/>
              <a:gd name="T1" fmla="*/ 2147483647 h 411"/>
              <a:gd name="T2" fmla="*/ 0 w 927"/>
              <a:gd name="T3" fmla="*/ 0 h 411"/>
              <a:gd name="T4" fmla="*/ 2147483647 w 927"/>
              <a:gd name="T5" fmla="*/ 0 h 411"/>
              <a:gd name="T6" fmla="*/ 0 60000 65536"/>
              <a:gd name="T7" fmla="*/ 0 60000 65536"/>
              <a:gd name="T8" fmla="*/ 0 60000 65536"/>
              <a:gd name="T9" fmla="*/ 0 w 927"/>
              <a:gd name="T10" fmla="*/ 0 h 411"/>
              <a:gd name="T11" fmla="*/ 927 w 927"/>
              <a:gd name="T12" fmla="*/ 411 h 4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27" h="411">
                <a:moveTo>
                  <a:pt x="0" y="411"/>
                </a:moveTo>
                <a:lnTo>
                  <a:pt x="0" y="0"/>
                </a:lnTo>
                <a:lnTo>
                  <a:pt x="927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2400300" y="5972175"/>
            <a:ext cx="96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Freeform 25"/>
          <p:cNvSpPr>
            <a:spLocks/>
          </p:cNvSpPr>
          <p:nvPr/>
        </p:nvSpPr>
        <p:spPr bwMode="auto">
          <a:xfrm>
            <a:off x="963613" y="3763963"/>
            <a:ext cx="1033462" cy="2244725"/>
          </a:xfrm>
          <a:custGeom>
            <a:avLst/>
            <a:gdLst>
              <a:gd name="T0" fmla="*/ 2147483647 w 651"/>
              <a:gd name="T1" fmla="*/ 2147483647 h 1414"/>
              <a:gd name="T2" fmla="*/ 0 w 651"/>
              <a:gd name="T3" fmla="*/ 2147483647 h 1414"/>
              <a:gd name="T4" fmla="*/ 0 w 651"/>
              <a:gd name="T5" fmla="*/ 0 h 1414"/>
              <a:gd name="T6" fmla="*/ 2147483647 w 651"/>
              <a:gd name="T7" fmla="*/ 0 h 1414"/>
              <a:gd name="T8" fmla="*/ 0 60000 65536"/>
              <a:gd name="T9" fmla="*/ 0 60000 65536"/>
              <a:gd name="T10" fmla="*/ 0 60000 65536"/>
              <a:gd name="T11" fmla="*/ 0 60000 65536"/>
              <a:gd name="T12" fmla="*/ 0 w 651"/>
              <a:gd name="T13" fmla="*/ 0 h 1414"/>
              <a:gd name="T14" fmla="*/ 651 w 651"/>
              <a:gd name="T15" fmla="*/ 1414 h 14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1" h="1414">
                <a:moveTo>
                  <a:pt x="479" y="1414"/>
                </a:moveTo>
                <a:lnTo>
                  <a:pt x="0" y="1414"/>
                </a:lnTo>
                <a:lnTo>
                  <a:pt x="0" y="0"/>
                </a:lnTo>
                <a:lnTo>
                  <a:pt x="65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5180013" y="34242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4322763" y="4016375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4391025" y="4881563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2743200" y="4289425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5418138" y="6027738"/>
            <a:ext cx="34956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United States Patent No. 4,558,302, </a:t>
            </a:r>
          </a:p>
          <a:p>
            <a:pPr algn="r"/>
            <a:r>
              <a:rPr lang="en-US" altLang="en-US" sz="1600">
                <a:latin typeface="Arial" panose="020B0604020202020204" pitchFamily="34" charset="0"/>
                <a:cs typeface="Arial" panose="020B0604020202020204" pitchFamily="34" charset="0"/>
              </a:rPr>
              <a:t>Patented by Unisys Corp.</a:t>
            </a:r>
            <a:endParaRPr lang="en-US" altLang="en-US" sz="16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39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Karhunen-Loeve (Hotelling) Transform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719263" y="1806575"/>
          <a:ext cx="5727700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5727600" imgH="2768400" progId="Equation.3">
                  <p:embed/>
                </p:oleObj>
              </mc:Choice>
              <mc:Fallback>
                <p:oleObj name="Equation" r:id="rId4" imgW="5727600" imgH="2768400" progId="Equation.3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1806575"/>
                        <a:ext cx="5727700" cy="276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7" name="Group 4"/>
          <p:cNvGrpSpPr>
            <a:grpSpLocks/>
          </p:cNvGrpSpPr>
          <p:nvPr/>
        </p:nvGrpSpPr>
        <p:grpSpPr bwMode="auto">
          <a:xfrm>
            <a:off x="2695575" y="5581650"/>
            <a:ext cx="2516188" cy="723900"/>
            <a:chOff x="1893" y="3284"/>
            <a:chExt cx="1585" cy="456"/>
          </a:xfrm>
        </p:grpSpPr>
        <p:sp>
          <p:nvSpPr>
            <p:cNvPr id="3080" name="Rectangle 5"/>
            <p:cNvSpPr>
              <a:spLocks noChangeArrowheads="1"/>
            </p:cNvSpPr>
            <p:nvPr/>
          </p:nvSpPr>
          <p:spPr bwMode="auto">
            <a:xfrm>
              <a:off x="1893" y="3284"/>
              <a:ext cx="1585" cy="45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aphicFrame>
          <p:nvGraphicFramePr>
            <p:cNvPr id="3075" name="Object 6"/>
            <p:cNvGraphicFramePr>
              <a:graphicFrameLocks noChangeAspect="1"/>
            </p:cNvGraphicFramePr>
            <p:nvPr/>
          </p:nvGraphicFramePr>
          <p:xfrm>
            <a:off x="2135" y="3389"/>
            <a:ext cx="1112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6" imgW="1765080" imgH="393480" progId="Equation.3">
                    <p:embed/>
                  </p:oleObj>
                </mc:Choice>
                <mc:Fallback>
                  <p:oleObj name="Equation" r:id="rId6" imgW="1765080" imgH="393480" progId="Equation.3">
                    <p:embed/>
                    <p:pic>
                      <p:nvPicPr>
                        <p:cNvPr id="3075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5" y="3389"/>
                          <a:ext cx="1112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568575" y="5073650"/>
            <a:ext cx="2778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Arial" panose="020B0604020202020204" pitchFamily="34" charset="0"/>
              </a:rPr>
              <a:t>Hotelling transform of </a:t>
            </a:r>
            <a:r>
              <a:rPr lang="en-US" altLang="en-US" sz="2000" i="1" u="sng"/>
              <a:t>x</a:t>
            </a:r>
          </a:p>
        </p:txBody>
      </p:sp>
      <p:sp>
        <p:nvSpPr>
          <p:cNvPr id="3079" name="Rectangle 8"/>
          <p:cNvSpPr>
            <a:spLocks noChangeArrowheads="1"/>
          </p:cNvSpPr>
          <p:nvPr/>
        </p:nvSpPr>
        <p:spPr bwMode="auto">
          <a:xfrm>
            <a:off x="6164263" y="5680373"/>
            <a:ext cx="2565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Hotelling</a:t>
            </a:r>
            <a:r>
              <a:rPr lang="en-US" altLang="en-US" sz="1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 or </a:t>
            </a:r>
            <a:r>
              <a:rPr lang="en-US" altLang="en-US" sz="1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Karhunen</a:t>
            </a:r>
            <a:r>
              <a:rPr lang="en-US" altLang="en-US" sz="1800" b="1" dirty="0" err="1">
                <a:solidFill>
                  <a:schemeClr val="bg2"/>
                </a:solidFill>
                <a:latin typeface="Arial" panose="020B0604020202020204" pitchFamily="34" charset="0"/>
              </a:rPr>
              <a:t>-</a:t>
            </a:r>
            <a:r>
              <a:rPr lang="en-US" altLang="en-US" sz="1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Loeve</a:t>
            </a:r>
            <a:r>
              <a:rPr lang="en-US" altLang="en-US" sz="1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 Transform</a:t>
            </a:r>
            <a:endParaRPr lang="en-US" altLang="en-US" sz="18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516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52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Lab 4: Digital Image Compression</a:t>
            </a:r>
          </a:p>
        </p:txBody>
      </p:sp>
      <p:sp>
        <p:nvSpPr>
          <p:cNvPr id="20483" name="Text Box 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815975" y="2894013"/>
            <a:ext cx="7523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hlinkClick r:id="rId4"/>
              </a:rPr>
              <a:t>http</a:t>
            </a:r>
            <a:r>
              <a:rPr lang="en-US" altLang="en-US" dirty="0" smtClean="0">
                <a:hlinkClick r:id="rId4"/>
              </a:rPr>
              <a:t>://users.rowan.edu</a:t>
            </a:r>
            <a:r>
              <a:rPr lang="en-US" altLang="en-US" dirty="0">
                <a:hlinkClick r:id="rId4"/>
              </a:rPr>
              <a:t>/~</a:t>
            </a:r>
            <a:r>
              <a:rPr lang="en-US" altLang="en-US" dirty="0" smtClean="0">
                <a:hlinkClick r:id="rId4"/>
              </a:rPr>
              <a:t>shreek/spring20/dip/labs/lab4.html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2788" y="10477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FFFFCC"/>
      </a:dk2>
      <a:lt2>
        <a:srgbClr val="000000"/>
      </a:lt2>
      <a:accent1>
        <a:srgbClr val="FF9900"/>
      </a:accent1>
      <a:accent2>
        <a:srgbClr val="00FFFF"/>
      </a:accent2>
      <a:accent3>
        <a:srgbClr val="FFFFFF"/>
      </a:accent3>
      <a:accent4>
        <a:srgbClr val="000000"/>
      </a:accent4>
      <a:accent5>
        <a:srgbClr val="FFCAAA"/>
      </a:accent5>
      <a:accent6>
        <a:srgbClr val="00E7E7"/>
      </a:accent6>
      <a:hlink>
        <a:srgbClr val="003366"/>
      </a:hlink>
      <a:folHlink>
        <a:srgbClr val="00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3374</TotalTime>
  <Words>162</Words>
  <Application>Microsoft Office PowerPoint</Application>
  <PresentationFormat>On-screen Show (4:3)</PresentationFormat>
  <Paragraphs>51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Default Design</vt:lpstr>
      <vt:lpstr>MS Organization Chart 2.0</vt:lpstr>
      <vt:lpstr>Microsoft Equation 3.0</vt:lpstr>
      <vt:lpstr>Digital Image Processing  ECE.09.452/ECE.09.552  </vt:lpstr>
      <vt:lpstr>Plan</vt:lpstr>
      <vt:lpstr>DIP: Details</vt:lpstr>
      <vt:lpstr>Recall: Compression Model</vt:lpstr>
      <vt:lpstr>LZW Algorithm</vt:lpstr>
      <vt:lpstr>Karhunen-Loeve (Hotelling) Transform</vt:lpstr>
      <vt:lpstr>Lab 4: Digital Image Compression</vt:lpstr>
      <vt:lpstr>Summary</vt:lpstr>
    </vt:vector>
  </TitlesOfParts>
  <Company>Rowan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Image Processing Lecture</dc:title>
  <dc:creator>Shreekanth Mandayam</dc:creator>
  <cp:lastModifiedBy>Mandayam, Shreekanth A.</cp:lastModifiedBy>
  <cp:revision>201</cp:revision>
  <cp:lastPrinted>2000-01-17T19:27:52Z</cp:lastPrinted>
  <dcterms:created xsi:type="dcterms:W3CDTF">1998-09-21T19:15:22Z</dcterms:created>
  <dcterms:modified xsi:type="dcterms:W3CDTF">2020-04-06T14:28:01Z</dcterms:modified>
</cp:coreProperties>
</file>