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49"/>
  </p:notesMasterIdLst>
  <p:sldIdLst>
    <p:sldId id="256" r:id="rId2"/>
    <p:sldId id="257" r:id="rId3"/>
    <p:sldId id="258" r:id="rId4"/>
    <p:sldId id="267" r:id="rId5"/>
    <p:sldId id="294" r:id="rId6"/>
    <p:sldId id="293" r:id="rId7"/>
    <p:sldId id="295" r:id="rId8"/>
    <p:sldId id="283" r:id="rId9"/>
    <p:sldId id="292" r:id="rId10"/>
    <p:sldId id="296" r:id="rId11"/>
    <p:sldId id="297" r:id="rId12"/>
    <p:sldId id="301" r:id="rId13"/>
    <p:sldId id="284" r:id="rId14"/>
    <p:sldId id="308" r:id="rId15"/>
    <p:sldId id="309" r:id="rId16"/>
    <p:sldId id="259" r:id="rId17"/>
    <p:sldId id="319" r:id="rId18"/>
    <p:sldId id="288" r:id="rId19"/>
    <p:sldId id="271" r:id="rId20"/>
    <p:sldId id="302" r:id="rId21"/>
    <p:sldId id="310" r:id="rId22"/>
    <p:sldId id="287" r:id="rId23"/>
    <p:sldId id="289" r:id="rId24"/>
    <p:sldId id="260" r:id="rId25"/>
    <p:sldId id="261" r:id="rId26"/>
    <p:sldId id="272" r:id="rId27"/>
    <p:sldId id="311" r:id="rId28"/>
    <p:sldId id="273" r:id="rId29"/>
    <p:sldId id="262" r:id="rId30"/>
    <p:sldId id="307" r:id="rId31"/>
    <p:sldId id="312" r:id="rId32"/>
    <p:sldId id="304" r:id="rId33"/>
    <p:sldId id="315" r:id="rId34"/>
    <p:sldId id="298" r:id="rId35"/>
    <p:sldId id="263" r:id="rId36"/>
    <p:sldId id="299" r:id="rId37"/>
    <p:sldId id="300" r:id="rId38"/>
    <p:sldId id="305" r:id="rId39"/>
    <p:sldId id="306" r:id="rId40"/>
    <p:sldId id="316" r:id="rId41"/>
    <p:sldId id="264" r:id="rId42"/>
    <p:sldId id="317" r:id="rId43"/>
    <p:sldId id="313" r:id="rId44"/>
    <p:sldId id="314" r:id="rId45"/>
    <p:sldId id="318" r:id="rId46"/>
    <p:sldId id="265" r:id="rId47"/>
    <p:sldId id="266"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90" autoAdjust="0"/>
  </p:normalViewPr>
  <p:slideViewPr>
    <p:cSldViewPr snapToGrid="0" snapToObjects="1">
      <p:cViewPr varScale="1">
        <p:scale>
          <a:sx n="83" d="100"/>
          <a:sy n="83" d="100"/>
        </p:scale>
        <p:origin x="-1098" y="-78"/>
      </p:cViewPr>
      <p:guideLst>
        <p:guide orient="horz" pos="2160"/>
        <p:guide pos="2880"/>
      </p:guideLst>
    </p:cSldViewPr>
  </p:slideViewPr>
  <p:notesTextViewPr>
    <p:cViewPr>
      <p:scale>
        <a:sx n="100" d="100"/>
        <a:sy n="100" d="100"/>
      </p:scale>
      <p:origin x="0" y="0"/>
    </p:cViewPr>
  </p:notesTextViewPr>
  <p:sorterViewPr>
    <p:cViewPr>
      <p:scale>
        <a:sx n="180" d="100"/>
        <a:sy n="180" d="100"/>
      </p:scale>
      <p:origin x="0" y="129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6E65B-A40B-4610-992A-74CC3B24FF9F}" type="datetimeFigureOut">
              <a:rPr lang="en-US" smtClean="0"/>
              <a:t>4/7/2014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C5A70-279C-4766-B235-50E83946916A}" type="slidenum">
              <a:rPr lang="en-US" smtClean="0"/>
              <a:t>‹#›</a:t>
            </a:fld>
            <a:endParaRPr lang="en-US"/>
          </a:p>
        </p:txBody>
      </p:sp>
    </p:spTree>
    <p:extLst>
      <p:ext uri="{BB962C8B-B14F-4D97-AF65-F5344CB8AC3E}">
        <p14:creationId xmlns:p14="http://schemas.microsoft.com/office/powerpoint/2010/main" val="2609673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reuters.com/sectors/industries/overview?industryCode=30&amp;lc=int_mb_1001"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reuters.com/finance?lc=int_mb_1001" TargetMode="External"/><Relationship Id="rId4" Type="http://schemas.openxmlformats.org/officeDocument/2006/relationships/hyperlink" Target="http://www.reuters.com/sectors/industries/overview?industryCode=104&amp;lc=int_mb_100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piphergy.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howardcountymd.gov/pilotcompost.htm"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howardcountymd.gov/foodscraps.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whatcom.wsu.edu</a:t>
            </a:r>
          </a:p>
          <a:p>
            <a:r>
              <a:rPr lang="en-US" sz="1200" kern="1200" dirty="0" smtClean="0">
                <a:solidFill>
                  <a:schemeClr val="tx1"/>
                </a:solidFill>
                <a:latin typeface="+mn-lt"/>
                <a:ea typeface="+mn-ea"/>
                <a:cs typeface="+mn-cs"/>
              </a:rPr>
              <a:t>Composting without oxygen results in fermentation. This causes organic compounds to break down by the action of living anaerobic organisms. As in the aerobic process, these organisms use nitrogen, phosphorus, and other nutrients in developing cell protoplasm. However, unlike aerobic decomposition, this reduces organic nitrogen to organic acids and ammonia. Carbon from organic compounds, is released mainly as methane gas (CH4). A small portion of carbon may be respired as CO2.</a:t>
            </a:r>
          </a:p>
          <a:p>
            <a:r>
              <a:rPr lang="en-US" sz="1200" kern="1200" dirty="0" smtClean="0">
                <a:solidFill>
                  <a:schemeClr val="tx1"/>
                </a:solidFill>
                <a:latin typeface="+mn-lt"/>
                <a:ea typeface="+mn-ea"/>
                <a:cs typeface="+mn-cs"/>
              </a:rPr>
              <a:t>Anaerobic composting may be accomplished in large, well packed stacks or other composting systems. These should contain 40% to 75% moisture, into which little oxygen can penetrate, or 80% to 99% moisture so that the organic material is a suspension in the liquid. When materials are composted anaerobically, the odor nuisance may be quite severe. However, if the material is kept submerged in water, gases dissolve in the water and are usually released slowly into the atmosphere. If the water is replaced from time to time when removing some of the material, odor does not become a serious nuisance.</a:t>
            </a:r>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5</a:t>
            </a:fld>
            <a:endParaRPr lang="en-US"/>
          </a:p>
        </p:txBody>
      </p:sp>
    </p:spTree>
    <p:extLst>
      <p:ext uri="{BB962C8B-B14F-4D97-AF65-F5344CB8AC3E}">
        <p14:creationId xmlns:p14="http://schemas.microsoft.com/office/powerpoint/2010/main" val="2996724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Dirt Hugger, The </a:t>
            </a:r>
            <a:r>
              <a:rPr lang="en-US" dirty="0" err="1" smtClean="0"/>
              <a:t>Dalles</a:t>
            </a:r>
            <a:r>
              <a:rPr lang="en-US" dirty="0" smtClean="0"/>
              <a:t>, Oregon</a:t>
            </a:r>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39</a:t>
            </a:fld>
            <a:endParaRPr lang="en-US"/>
          </a:p>
        </p:txBody>
      </p:sp>
    </p:spTree>
    <p:extLst>
      <p:ext uri="{BB962C8B-B14F-4D97-AF65-F5344CB8AC3E}">
        <p14:creationId xmlns:p14="http://schemas.microsoft.com/office/powerpoint/2010/main" val="391662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COMPOSTING PROCESSING TECHNOLOGIES / Compost Council of Canada</a:t>
            </a:r>
          </a:p>
          <a:p>
            <a:r>
              <a:rPr lang="en-US" sz="1200" b="1" i="0" u="none" strike="noStrike" kern="1200" baseline="0" dirty="0" smtClean="0">
                <a:solidFill>
                  <a:schemeClr val="tx1"/>
                </a:solidFill>
                <a:latin typeface="+mn-lt"/>
                <a:ea typeface="+mn-ea"/>
                <a:cs typeface="+mn-cs"/>
              </a:rPr>
              <a:t>General Description: </a:t>
            </a:r>
            <a:r>
              <a:rPr lang="en-US" sz="1200" b="0" i="0" u="none" strike="noStrike" kern="1200" baseline="0" dirty="0" smtClean="0">
                <a:solidFill>
                  <a:schemeClr val="tx1"/>
                </a:solidFill>
                <a:latin typeface="+mn-lt"/>
                <a:ea typeface="+mn-ea"/>
                <a:cs typeface="+mn-cs"/>
              </a:rPr>
              <a:t>Agitated beds compost materials in “beds” contained by long</a:t>
            </a:r>
          </a:p>
          <a:p>
            <a:r>
              <a:rPr lang="en-US" sz="1200" b="0" i="0" u="none" strike="noStrike" kern="1200" baseline="0" dirty="0" smtClean="0">
                <a:solidFill>
                  <a:schemeClr val="tx1"/>
                </a:solidFill>
                <a:latin typeface="+mn-lt"/>
                <a:ea typeface="+mn-ea"/>
                <a:cs typeface="+mn-cs"/>
              </a:rPr>
              <a:t>channels with concrete walls. A turning machine, travelling on top of the beds, agitates</a:t>
            </a:r>
          </a:p>
          <a:p>
            <a:r>
              <a:rPr lang="en-US" sz="1200" b="0" i="0" u="none" strike="noStrike" kern="1200" baseline="0" dirty="0" smtClean="0">
                <a:solidFill>
                  <a:schemeClr val="tx1"/>
                </a:solidFill>
                <a:latin typeface="+mn-lt"/>
                <a:ea typeface="+mn-ea"/>
                <a:cs typeface="+mn-cs"/>
              </a:rPr>
              <a:t>and moves the materials forward. Forced aeration is provided through the floor of the</a:t>
            </a:r>
          </a:p>
          <a:p>
            <a:r>
              <a:rPr lang="en-US" sz="1200" b="0" i="0" u="none" strike="noStrike" kern="1200" baseline="0" dirty="0" smtClean="0">
                <a:solidFill>
                  <a:schemeClr val="tx1"/>
                </a:solidFill>
                <a:latin typeface="+mn-lt"/>
                <a:ea typeface="+mn-ea"/>
                <a:cs typeface="+mn-cs"/>
              </a:rPr>
              <a:t>channel; the top of the channel is open. Therefore, an agitated bed is technically not a</a:t>
            </a:r>
          </a:p>
          <a:p>
            <a:r>
              <a:rPr lang="en-US" sz="1200" b="0" i="0" u="none" strike="noStrike" kern="1200" baseline="0" dirty="0" smtClean="0">
                <a:solidFill>
                  <a:schemeClr val="tx1"/>
                </a:solidFill>
                <a:latin typeface="+mn-lt"/>
                <a:ea typeface="+mn-ea"/>
                <a:cs typeface="+mn-cs"/>
              </a:rPr>
              <a:t>vessel, but falls into this category because it almost always (at least for residential</a:t>
            </a:r>
          </a:p>
          <a:p>
            <a:r>
              <a:rPr lang="en-US" sz="1200" b="0" i="0" u="none" strike="noStrike" kern="1200" baseline="0" dirty="0" smtClean="0">
                <a:solidFill>
                  <a:schemeClr val="tx1"/>
                </a:solidFill>
                <a:latin typeface="+mn-lt"/>
                <a:ea typeface="+mn-ea"/>
                <a:cs typeface="+mn-cs"/>
              </a:rPr>
              <a:t>organics composting) is enclosed in a building. Most systems are operated in the</a:t>
            </a:r>
          </a:p>
          <a:p>
            <a:r>
              <a:rPr lang="en-US" sz="1200" b="0" i="0" u="none" strike="noStrike" kern="1200" baseline="0" dirty="0" smtClean="0">
                <a:solidFill>
                  <a:schemeClr val="tx1"/>
                </a:solidFill>
                <a:latin typeface="+mn-lt"/>
                <a:ea typeface="+mn-ea"/>
                <a:cs typeface="+mn-cs"/>
              </a:rPr>
              <a:t>positive aeration mode (air blown up through the pile) to avoid leachate building up in the</a:t>
            </a:r>
          </a:p>
          <a:p>
            <a:r>
              <a:rPr lang="en-US" sz="1200" b="0" i="0" u="none" strike="noStrike" kern="1200" baseline="0" dirty="0" smtClean="0">
                <a:solidFill>
                  <a:schemeClr val="tx1"/>
                </a:solidFill>
                <a:latin typeface="+mn-lt"/>
                <a:ea typeface="+mn-ea"/>
                <a:cs typeface="+mn-cs"/>
              </a:rPr>
              <a:t>aeration manifolds, reducing the flow of air. To concentrate the process air to be treated</a:t>
            </a:r>
          </a:p>
          <a:p>
            <a:r>
              <a:rPr lang="en-US" sz="1200" b="0" i="0" u="none" strike="noStrike" kern="1200" baseline="0" dirty="0" smtClean="0">
                <a:solidFill>
                  <a:schemeClr val="tx1"/>
                </a:solidFill>
                <a:latin typeface="+mn-lt"/>
                <a:ea typeface="+mn-ea"/>
                <a:cs typeface="+mn-cs"/>
              </a:rPr>
              <a:t>for </a:t>
            </a:r>
            <a:r>
              <a:rPr lang="en-US" sz="1200" b="0" i="0" u="none" strike="noStrike" kern="1200" baseline="0" dirty="0" err="1" smtClean="0">
                <a:solidFill>
                  <a:schemeClr val="tx1"/>
                </a:solidFill>
                <a:latin typeface="+mn-lt"/>
                <a:ea typeface="+mn-ea"/>
                <a:cs typeface="+mn-cs"/>
              </a:rPr>
              <a:t>odours</a:t>
            </a:r>
            <a:r>
              <a:rPr lang="en-US" sz="1200" b="0" i="0" u="none" strike="noStrike" kern="1200" baseline="0" dirty="0" smtClean="0">
                <a:solidFill>
                  <a:schemeClr val="tx1"/>
                </a:solidFill>
                <a:latin typeface="+mn-lt"/>
                <a:ea typeface="+mn-ea"/>
                <a:cs typeface="+mn-cs"/>
              </a:rPr>
              <a:t>, some systems have plastic curtains around the perimeter of the bays (and in</a:t>
            </a:r>
          </a:p>
          <a:p>
            <a:r>
              <a:rPr lang="en-US" sz="1200" b="0" i="0" u="none" strike="noStrike" kern="1200" baseline="0" dirty="0" smtClean="0">
                <a:solidFill>
                  <a:schemeClr val="tx1"/>
                </a:solidFill>
                <a:latin typeface="+mn-lt"/>
                <a:ea typeface="+mn-ea"/>
                <a:cs typeface="+mn-cs"/>
              </a:rPr>
              <a:t>some cases, there is a drop ceiling to further contain </a:t>
            </a:r>
            <a:r>
              <a:rPr lang="en-US" sz="1200" b="0" i="0" u="none" strike="noStrike" kern="1200" baseline="0" dirty="0" err="1" smtClean="0">
                <a:solidFill>
                  <a:schemeClr val="tx1"/>
                </a:solidFill>
                <a:latin typeface="+mn-lt"/>
                <a:ea typeface="+mn-ea"/>
                <a:cs typeface="+mn-cs"/>
              </a:rPr>
              <a:t>odourous</a:t>
            </a:r>
            <a:r>
              <a:rPr lang="en-US" sz="1200" b="0" i="0" u="none" strike="noStrike" kern="1200" baseline="0" dirty="0" smtClean="0">
                <a:solidFill>
                  <a:schemeClr val="tx1"/>
                </a:solidFill>
                <a:latin typeface="+mn-lt"/>
                <a:ea typeface="+mn-ea"/>
                <a:cs typeface="+mn-cs"/>
              </a:rPr>
              <a:t> air). This reduces overall</a:t>
            </a:r>
          </a:p>
          <a:p>
            <a:r>
              <a:rPr lang="en-US" sz="1200" b="0" i="0" u="none" strike="noStrike" kern="1200" baseline="0" dirty="0" smtClean="0">
                <a:solidFill>
                  <a:schemeClr val="tx1"/>
                </a:solidFill>
                <a:latin typeface="+mn-lt"/>
                <a:ea typeface="+mn-ea"/>
                <a:cs typeface="+mn-cs"/>
              </a:rPr>
              <a:t>ammonia levels in the entire building, enabling operators to safely work around the</a:t>
            </a:r>
          </a:p>
          <a:p>
            <a:r>
              <a:rPr lang="en-US" sz="1200" b="0" i="0" u="none" strike="noStrike" kern="1200" baseline="0" dirty="0" smtClean="0">
                <a:solidFill>
                  <a:schemeClr val="tx1"/>
                </a:solidFill>
                <a:latin typeface="+mn-lt"/>
                <a:ea typeface="+mn-ea"/>
                <a:cs typeface="+mn-cs"/>
              </a:rPr>
              <a:t>perimeter of the bays (e.g., loading and unloading operations). It also helps to contain</a:t>
            </a:r>
          </a:p>
          <a:p>
            <a:r>
              <a:rPr lang="en-US" sz="1200" b="0" i="0" u="none" strike="noStrike" kern="1200" baseline="0" dirty="0" smtClean="0">
                <a:solidFill>
                  <a:schemeClr val="tx1"/>
                </a:solidFill>
                <a:latin typeface="+mn-lt"/>
                <a:ea typeface="+mn-ea"/>
                <a:cs typeface="+mn-cs"/>
              </a:rPr>
              <a:t>the moisture and ammonia being released from the composting materials, which</a:t>
            </a:r>
          </a:p>
          <a:p>
            <a:r>
              <a:rPr lang="en-US" sz="1200" b="0" i="0" u="none" strike="noStrike" kern="1200" baseline="0" dirty="0" smtClean="0">
                <a:solidFill>
                  <a:schemeClr val="tx1"/>
                </a:solidFill>
                <a:latin typeface="+mn-lt"/>
                <a:ea typeface="+mn-ea"/>
                <a:cs typeface="+mn-cs"/>
              </a:rPr>
              <a:t>contribute to corrosion of the building.</a:t>
            </a:r>
          </a:p>
          <a:p>
            <a:r>
              <a:rPr lang="en-US" sz="1200" b="0" i="0" u="none" strike="noStrike" kern="1200" baseline="0" dirty="0" smtClean="0">
                <a:solidFill>
                  <a:schemeClr val="tx1"/>
                </a:solidFill>
                <a:latin typeface="+mn-lt"/>
                <a:ea typeface="+mn-ea"/>
                <a:cs typeface="+mn-cs"/>
              </a:rPr>
              <a:t>All agitated bays operate in a similar fashion. </a:t>
            </a:r>
            <a:r>
              <a:rPr lang="en-US" sz="1200" b="0" i="0" u="none" strike="noStrike" kern="1200" baseline="0" dirty="0" err="1" smtClean="0">
                <a:solidFill>
                  <a:schemeClr val="tx1"/>
                </a:solidFill>
                <a:latin typeface="+mn-lt"/>
                <a:ea typeface="+mn-ea"/>
                <a:cs typeface="+mn-cs"/>
              </a:rPr>
              <a:t>Feedstocks</a:t>
            </a:r>
            <a:r>
              <a:rPr lang="en-US" sz="1200" b="0" i="0" u="none" strike="noStrike" kern="1200" baseline="0" dirty="0" smtClean="0">
                <a:solidFill>
                  <a:schemeClr val="tx1"/>
                </a:solidFill>
                <a:latin typeface="+mn-lt"/>
                <a:ea typeface="+mn-ea"/>
                <a:cs typeface="+mn-cs"/>
              </a:rPr>
              <a:t> are mixed and loaded in the</a:t>
            </a:r>
          </a:p>
          <a:p>
            <a:r>
              <a:rPr lang="en-US" sz="1200" b="0" i="0" u="none" strike="noStrike" kern="1200" baseline="0" dirty="0" smtClean="0">
                <a:solidFill>
                  <a:schemeClr val="tx1"/>
                </a:solidFill>
                <a:latin typeface="+mn-lt"/>
                <a:ea typeface="+mn-ea"/>
                <a:cs typeface="+mn-cs"/>
              </a:rPr>
              <a:t>front end of the channel. Starting at the discharge end, the turner moves down the</a:t>
            </a:r>
          </a:p>
          <a:p>
            <a:r>
              <a:rPr lang="en-US" sz="1200" b="0" i="0" u="none" strike="noStrike" kern="1200" baseline="0" dirty="0" smtClean="0">
                <a:solidFill>
                  <a:schemeClr val="tx1"/>
                </a:solidFill>
                <a:latin typeface="+mn-lt"/>
                <a:ea typeface="+mn-ea"/>
                <a:cs typeface="+mn-cs"/>
              </a:rPr>
              <a:t>channel toward the front or loading end. With each pass, material is displaced a set</a:t>
            </a:r>
          </a:p>
          <a:p>
            <a:r>
              <a:rPr lang="en-US" sz="1200" b="0" i="0" u="none" strike="noStrike" kern="1200" baseline="0" dirty="0" smtClean="0">
                <a:solidFill>
                  <a:schemeClr val="tx1"/>
                </a:solidFill>
                <a:latin typeface="+mn-lt"/>
                <a:ea typeface="+mn-ea"/>
                <a:cs typeface="+mn-cs"/>
              </a:rPr>
              <a:t>distance toward the back of the channel until the materials are eventually discharged as</a:t>
            </a:r>
          </a:p>
          <a:p>
            <a:r>
              <a:rPr lang="en-US" sz="1200" b="0" i="0" u="none" strike="noStrike" kern="1200" baseline="0" dirty="0" smtClean="0">
                <a:solidFill>
                  <a:schemeClr val="tx1"/>
                </a:solidFill>
                <a:latin typeface="+mn-lt"/>
                <a:ea typeface="+mn-ea"/>
                <a:cs typeface="+mn-cs"/>
              </a:rPr>
              <a:t>compost that has met time and temperature requirements for pathogen and vector</a:t>
            </a:r>
          </a:p>
          <a:p>
            <a:r>
              <a:rPr lang="en-US" sz="1200" b="0" i="0" u="none" strike="noStrike" kern="1200" baseline="0" dirty="0" smtClean="0">
                <a:solidFill>
                  <a:schemeClr val="tx1"/>
                </a:solidFill>
                <a:latin typeface="+mn-lt"/>
                <a:ea typeface="+mn-ea"/>
                <a:cs typeface="+mn-cs"/>
              </a:rPr>
              <a:t>attraction reduction. Depending on the turner, material is shifted 2m to 4m with each</a:t>
            </a:r>
          </a:p>
          <a:p>
            <a:r>
              <a:rPr lang="en-US" sz="1200" b="0" i="0" u="none" strike="noStrike" kern="1200" baseline="0" dirty="0" smtClean="0">
                <a:solidFill>
                  <a:schemeClr val="tx1"/>
                </a:solidFill>
                <a:latin typeface="+mn-lt"/>
                <a:ea typeface="+mn-ea"/>
                <a:cs typeface="+mn-cs"/>
              </a:rPr>
              <a:t>turning. The length of the channel and the turning frequency determine the composting</a:t>
            </a:r>
          </a:p>
          <a:p>
            <a:r>
              <a:rPr lang="en-US" sz="1200" b="0" i="0" u="none" strike="noStrike" kern="1200" baseline="0" dirty="0" smtClean="0">
                <a:solidFill>
                  <a:schemeClr val="tx1"/>
                </a:solidFill>
                <a:latin typeface="+mn-lt"/>
                <a:ea typeface="+mn-ea"/>
                <a:cs typeface="+mn-cs"/>
              </a:rPr>
              <a:t>period in the channel (generally 10 to 28 days). Dimensions of individual channels vary</a:t>
            </a:r>
          </a:p>
          <a:p>
            <a:r>
              <a:rPr lang="en-US" sz="1200" b="0" i="0" u="none" strike="noStrike" kern="1200" baseline="0" dirty="0" smtClean="0">
                <a:solidFill>
                  <a:schemeClr val="tx1"/>
                </a:solidFill>
                <a:latin typeface="+mn-lt"/>
                <a:ea typeface="+mn-ea"/>
                <a:cs typeface="+mn-cs"/>
              </a:rPr>
              <a:t>among the commercial systems with depths ranging from 1 m to 2.4 m and widths of 1.9</a:t>
            </a:r>
          </a:p>
          <a:p>
            <a:r>
              <a:rPr lang="en-US" sz="1200" b="0" i="0" u="none" strike="noStrike" kern="1200" baseline="0" dirty="0" smtClean="0">
                <a:solidFill>
                  <a:schemeClr val="tx1"/>
                </a:solidFill>
                <a:latin typeface="+mn-lt"/>
                <a:ea typeface="+mn-ea"/>
                <a:cs typeface="+mn-cs"/>
              </a:rPr>
              <a:t>m to 3.8 m. Channel lengths typically range from about 60 to 90 m. Most applications</a:t>
            </a:r>
          </a:p>
          <a:p>
            <a:r>
              <a:rPr lang="en-US" sz="1200" b="0" i="0" u="none" strike="noStrike" kern="1200" baseline="0" dirty="0" smtClean="0">
                <a:solidFill>
                  <a:schemeClr val="tx1"/>
                </a:solidFill>
                <a:latin typeface="+mn-lt"/>
                <a:ea typeface="+mn-ea"/>
                <a:cs typeface="+mn-cs"/>
              </a:rPr>
              <a:t>use multiple channels and a single turning machine. Larger facilities (expanded by</a:t>
            </a:r>
          </a:p>
          <a:p>
            <a:r>
              <a:rPr lang="en-US" sz="1200" b="0" i="0" u="none" strike="noStrike" kern="1200" baseline="0" dirty="0" smtClean="0">
                <a:solidFill>
                  <a:schemeClr val="tx1"/>
                </a:solidFill>
                <a:latin typeface="+mn-lt"/>
                <a:ea typeface="+mn-ea"/>
                <a:cs typeface="+mn-cs"/>
              </a:rPr>
              <a:t>adding more bays) may have two agitating units. There are some technologies that use</a:t>
            </a:r>
          </a:p>
          <a:p>
            <a:r>
              <a:rPr lang="en-US" sz="1200" b="0" i="0" u="none" strike="noStrike" kern="1200" baseline="0" dirty="0" smtClean="0">
                <a:solidFill>
                  <a:schemeClr val="tx1"/>
                </a:solidFill>
                <a:latin typeface="+mn-lt"/>
                <a:ea typeface="+mn-ea"/>
                <a:cs typeface="+mn-cs"/>
              </a:rPr>
              <a:t>a single, wide bed, e.g., 7.4 m to 12 m wide and 30 m long. An overhead bridge crane</a:t>
            </a:r>
          </a:p>
          <a:p>
            <a:r>
              <a:rPr lang="en-US" sz="1200" b="0" i="0" u="none" strike="noStrike" kern="1200" baseline="0" dirty="0" smtClean="0">
                <a:solidFill>
                  <a:schemeClr val="tx1"/>
                </a:solidFill>
                <a:latin typeface="+mn-lt"/>
                <a:ea typeface="+mn-ea"/>
                <a:cs typeface="+mn-cs"/>
              </a:rPr>
              <a:t>supports and moves the turner down the bed in strips.</a:t>
            </a:r>
          </a:p>
          <a:p>
            <a:r>
              <a:rPr lang="en-US" sz="1200" b="0" i="0" u="none" strike="noStrike" kern="1200" baseline="0" dirty="0" smtClean="0">
                <a:solidFill>
                  <a:schemeClr val="tx1"/>
                </a:solidFill>
                <a:latin typeface="+mn-lt"/>
                <a:ea typeface="+mn-ea"/>
                <a:cs typeface="+mn-cs"/>
              </a:rPr>
              <a:t>Agitated Bay Composting Equipment: Proprietary equipment in an agitated bay system</a:t>
            </a:r>
          </a:p>
          <a:p>
            <a:r>
              <a:rPr lang="en-US" sz="1200" b="0" i="0" u="none" strike="noStrike" kern="1200" baseline="0" dirty="0" smtClean="0">
                <a:solidFill>
                  <a:schemeClr val="tx1"/>
                </a:solidFill>
                <a:latin typeface="+mn-lt"/>
                <a:ea typeface="+mn-ea"/>
                <a:cs typeface="+mn-cs"/>
              </a:rPr>
              <a:t>is typically the agitator and the aeration/overall system design. Vendors offer bays of</a:t>
            </a:r>
          </a:p>
          <a:p>
            <a:r>
              <a:rPr lang="en-US" sz="1200" b="0" i="0" u="none" strike="noStrike" kern="1200" baseline="0" dirty="0" smtClean="0">
                <a:solidFill>
                  <a:schemeClr val="tx1"/>
                </a:solidFill>
                <a:latin typeface="+mn-lt"/>
                <a:ea typeface="+mn-ea"/>
                <a:cs typeface="+mn-cs"/>
              </a:rPr>
              <a:t>various widths and heights; some are housed in fabricated metal structures while others</a:t>
            </a:r>
          </a:p>
          <a:p>
            <a:r>
              <a:rPr lang="en-US" sz="1200" b="0" i="0" u="none" strike="noStrike" kern="1200" baseline="0" dirty="0" smtClean="0">
                <a:solidFill>
                  <a:schemeClr val="tx1"/>
                </a:solidFill>
                <a:latin typeface="+mn-lt"/>
                <a:ea typeface="+mn-ea"/>
                <a:cs typeface="+mn-cs"/>
              </a:rPr>
              <a:t>are housed in fabric structures. All facilities processing SSO treat process air through a</a:t>
            </a:r>
          </a:p>
          <a:p>
            <a:r>
              <a:rPr lang="en-US" sz="1200" b="0" i="0" u="none" strike="noStrike" kern="1200" baseline="0" dirty="0" err="1" smtClean="0">
                <a:solidFill>
                  <a:schemeClr val="tx1"/>
                </a:solidFill>
                <a:latin typeface="+mn-lt"/>
                <a:ea typeface="+mn-ea"/>
                <a:cs typeface="+mn-cs"/>
              </a:rPr>
              <a:t>biofilter</a:t>
            </a:r>
            <a:r>
              <a:rPr lang="en-US" sz="1200" b="0" i="0" u="none" strike="noStrike" kern="1200" baseline="0" dirty="0" smtClean="0">
                <a:solidFill>
                  <a:schemeClr val="tx1"/>
                </a:solidFill>
                <a:latin typeface="+mn-lt"/>
                <a:ea typeface="+mn-ea"/>
                <a:cs typeface="+mn-cs"/>
              </a:rPr>
              <a:t>. Materials typically are premixed before being loaded in the bays; most cure</a:t>
            </a:r>
          </a:p>
          <a:p>
            <a:r>
              <a:rPr lang="en-US" sz="1200" b="0" i="0" u="none" strike="noStrike" kern="1200" baseline="0" dirty="0" smtClean="0">
                <a:solidFill>
                  <a:schemeClr val="tx1"/>
                </a:solidFill>
                <a:latin typeface="+mn-lt"/>
                <a:ea typeface="+mn-ea"/>
                <a:cs typeface="+mn-cs"/>
              </a:rPr>
              <a:t>material in a separate structure (open-sided or enclosed). At some installations, aeration</a:t>
            </a:r>
          </a:p>
          <a:p>
            <a:r>
              <a:rPr lang="en-US" sz="1200" b="0" i="0" u="none" strike="noStrike" kern="1200" baseline="0" dirty="0" smtClean="0">
                <a:solidFill>
                  <a:schemeClr val="tx1"/>
                </a:solidFill>
                <a:latin typeface="+mn-lt"/>
                <a:ea typeface="+mn-ea"/>
                <a:cs typeface="+mn-cs"/>
              </a:rPr>
              <a:t>is provided in the curing phase.</a:t>
            </a:r>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44</a:t>
            </a:fld>
            <a:endParaRPr lang="en-US"/>
          </a:p>
        </p:txBody>
      </p:sp>
    </p:spTree>
    <p:extLst>
      <p:ext uri="{BB962C8B-B14F-4D97-AF65-F5344CB8AC3E}">
        <p14:creationId xmlns:p14="http://schemas.microsoft.com/office/powerpoint/2010/main" val="3738979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Sludge is</a:t>
            </a:r>
            <a:r>
              <a:rPr lang="en-US" baseline="0" dirty="0" smtClean="0"/>
              <a:t> on right. Compost to left.</a:t>
            </a:r>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13</a:t>
            </a:fld>
            <a:endParaRPr lang="en-US"/>
          </a:p>
        </p:txBody>
      </p:sp>
    </p:spTree>
    <p:extLst>
      <p:ext uri="{BB962C8B-B14F-4D97-AF65-F5344CB8AC3E}">
        <p14:creationId xmlns:p14="http://schemas.microsoft.com/office/powerpoint/2010/main" val="3660110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Starch-Iodine test – Starch is easily degradable and thus should not be found in stable compost. This is a test for starch.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Important design considerations for aerobic composting process</a:t>
            </a:r>
          </a:p>
          <a:p>
            <a:r>
              <a:rPr lang="en-US" sz="1200" kern="1200" dirty="0" smtClean="0">
                <a:solidFill>
                  <a:schemeClr val="tx1"/>
                </a:solidFill>
                <a:effectLst/>
                <a:latin typeface="+mn-lt"/>
                <a:ea typeface="+mn-ea"/>
                <a:cs typeface="+mn-cs"/>
              </a:rPr>
              <a:t>Item</a:t>
            </a:r>
          </a:p>
          <a:p>
            <a:r>
              <a:rPr lang="en-US" sz="1200" kern="1200" dirty="0" smtClean="0">
                <a:solidFill>
                  <a:schemeClr val="tx1"/>
                </a:solidFill>
                <a:effectLst/>
                <a:latin typeface="+mn-lt"/>
                <a:ea typeface="+mn-ea"/>
                <a:cs typeface="+mn-cs"/>
              </a:rPr>
              <a:t>Comment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Particle size</a:t>
            </a:r>
          </a:p>
          <a:p>
            <a:r>
              <a:rPr lang="en-US" sz="1200" kern="1200" dirty="0" smtClean="0">
                <a:solidFill>
                  <a:schemeClr val="tx1"/>
                </a:solidFill>
                <a:effectLst/>
                <a:latin typeface="+mn-lt"/>
                <a:ea typeface="+mn-ea"/>
                <a:cs typeface="+mn-cs"/>
              </a:rPr>
              <a:t>For optimum results the size of solid wastes should be between 25 and 75 mm (1 and 3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Small size creates lots of surface area mass transfer, providing lots of food and living space for microbes.  But not too small, or it will be difficult for oxygen to penetrate into the organic matrix.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Carbon-to-nitrogen (C/N) ratio</a:t>
            </a:r>
          </a:p>
          <a:p>
            <a:r>
              <a:rPr lang="en-US" sz="1200" kern="1200" dirty="0" smtClean="0">
                <a:solidFill>
                  <a:schemeClr val="tx1"/>
                </a:solidFill>
                <a:effectLst/>
                <a:latin typeface="+mn-lt"/>
                <a:ea typeface="+mn-ea"/>
                <a:cs typeface="+mn-cs"/>
              </a:rPr>
              <a:t>Microorganism require C, N, and P in decreasing amounts.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Initial carbon to nitrogen ratios (by mass) between 20 and 30 are optimum for aerobic composting.  At lower ratios, ammonia is given off. At higher ratios, nitrogen may be a limiting nutrient.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availability of C is important, as some forms of C are not readily available to the microbes (e.g., lignin)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Blending and seeding</a:t>
            </a:r>
          </a:p>
          <a:p>
            <a:r>
              <a:rPr lang="en-US" sz="1200" kern="1200" dirty="0" smtClean="0">
                <a:solidFill>
                  <a:schemeClr val="tx1"/>
                </a:solidFill>
                <a:effectLst/>
                <a:latin typeface="+mn-lt"/>
                <a:ea typeface="+mn-ea"/>
                <a:cs typeface="+mn-cs"/>
              </a:rPr>
              <a:t>Composting time can be reduced by seeding with partially decomposed solid wastes to the extent of about 1 to 5 percent by weight. Sewage sludge can also be added to prepared solid wastes.  Where sludge is added, the final moisture content is the controlling variable.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Moisture content</a:t>
            </a:r>
          </a:p>
          <a:p>
            <a:r>
              <a:rPr lang="en-US" sz="1200" kern="1200" dirty="0" smtClean="0">
                <a:solidFill>
                  <a:schemeClr val="tx1"/>
                </a:solidFill>
                <a:effectLst/>
                <a:latin typeface="+mn-lt"/>
                <a:ea typeface="+mn-ea"/>
                <a:cs typeface="+mn-cs"/>
              </a:rPr>
              <a:t>Moisture content should be in the range between 40 and 60 percent during the composting process.  The optimum value appears to be about 55 percent.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Too little and the microbes are adversely affected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Too much and anaerobic conditions are likely to develop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Mixing/ turning</a:t>
            </a:r>
          </a:p>
          <a:p>
            <a:r>
              <a:rPr lang="en-US" sz="1200" kern="1200" dirty="0" smtClean="0">
                <a:solidFill>
                  <a:schemeClr val="tx1"/>
                </a:solidFill>
                <a:effectLst/>
                <a:latin typeface="+mn-lt"/>
                <a:ea typeface="+mn-ea"/>
                <a:cs typeface="+mn-cs"/>
              </a:rPr>
              <a:t>To prevent drying, caking, and air channeling, material in the process of being composted should be mixed or turned on a regular schedule or as required.  Frequency of mixing or turning will depend on the type of composting operation.</a:t>
            </a:r>
          </a:p>
          <a:p>
            <a:r>
              <a:rPr lang="en-US" sz="1200" kern="1200" dirty="0" smtClean="0">
                <a:solidFill>
                  <a:schemeClr val="tx1"/>
                </a:solidFill>
                <a:effectLst/>
                <a:latin typeface="+mn-lt"/>
                <a:ea typeface="+mn-ea"/>
                <a:cs typeface="+mn-cs"/>
              </a:rPr>
              <a:t>If turning is the mechanism by which oxygen  is delivered to the organic matter, it should be done once or twice a week.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Temperature</a:t>
            </a:r>
          </a:p>
          <a:p>
            <a:r>
              <a:rPr lang="en-US" sz="1200" kern="1200" dirty="0" smtClean="0">
                <a:solidFill>
                  <a:schemeClr val="tx1"/>
                </a:solidFill>
                <a:effectLst/>
                <a:latin typeface="+mn-lt"/>
                <a:ea typeface="+mn-ea"/>
                <a:cs typeface="+mn-cs"/>
              </a:rPr>
              <a:t>For best results, temperature should be maintained between 122 and 131oF (50 and 55oC) for the first few days and between 131 and 140oF (55 and 60oC) for the remainder of the active composting period.  If temperature goes beyond 151oF (66oC), biological activity is reduced significantly.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Control of pathogens</a:t>
            </a:r>
          </a:p>
          <a:p>
            <a:r>
              <a:rPr lang="en-US" sz="1200" kern="1200" dirty="0" smtClean="0">
                <a:solidFill>
                  <a:schemeClr val="tx1"/>
                </a:solidFill>
                <a:effectLst/>
                <a:latin typeface="+mn-lt"/>
                <a:ea typeface="+mn-ea"/>
                <a:cs typeface="+mn-cs"/>
              </a:rPr>
              <a:t>If properly conducted, it is possible to kill all the pathogens, weeds, and seeds during the composting process.  To do this, the temperature must be maintained between 140 and 158oF (60 and 70oC) for 24 h.  A temperature of 55 °C can be sufficient if maintained for longer time periods.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EPA rule for sewage sludge that is to be made available to the general public is temperature &gt; 55 °C for at least 15 days and 5 turns of the material (if windrow composting is used)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Air requirements</a:t>
            </a:r>
          </a:p>
          <a:p>
            <a:r>
              <a:rPr lang="en-US" sz="1200" kern="1200" dirty="0" smtClean="0">
                <a:solidFill>
                  <a:schemeClr val="tx1"/>
                </a:solidFill>
                <a:effectLst/>
                <a:latin typeface="+mn-lt"/>
                <a:ea typeface="+mn-ea"/>
                <a:cs typeface="+mn-cs"/>
              </a:rPr>
              <a:t>The theoretical quantity of oxygen required can be estimated.  Air with at least 50 percent of the initial oxygen concentration remaining should reach all parts of the composting material for optimum results, especially in mechanical systems.</a:t>
            </a:r>
          </a:p>
          <a:p>
            <a:r>
              <a:rPr lang="en-US" sz="1200" kern="1200" dirty="0" smtClean="0">
                <a:solidFill>
                  <a:schemeClr val="tx1"/>
                </a:solidFill>
                <a:effectLst/>
                <a:latin typeface="+mn-lt"/>
                <a:ea typeface="+mn-ea"/>
                <a:cs typeface="+mn-cs"/>
              </a:rPr>
              <a:t> Oxygen can be delivered to the compost material by turning or mixing it, or be pumping air through the pile with pressure or a vacuum.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pH control</a:t>
            </a:r>
          </a:p>
          <a:p>
            <a:r>
              <a:rPr lang="en-US" sz="1200" kern="1200" dirty="0" smtClean="0">
                <a:solidFill>
                  <a:schemeClr val="tx1"/>
                </a:solidFill>
                <a:effectLst/>
                <a:latin typeface="+mn-lt"/>
                <a:ea typeface="+mn-ea"/>
                <a:cs typeface="+mn-cs"/>
              </a:rPr>
              <a:t>To achieve an optimum aerobic decomposition, pH should remain at 7 to 7.5 range.  To minimize the loss of nitrogen in the form of ammonia gas, pH should not rise above about 8.5.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Degree of decomposition</a:t>
            </a:r>
          </a:p>
          <a:p>
            <a:r>
              <a:rPr lang="en-US" sz="1200" kern="1200" dirty="0" smtClean="0">
                <a:solidFill>
                  <a:schemeClr val="tx1"/>
                </a:solidFill>
                <a:effectLst/>
                <a:latin typeface="+mn-lt"/>
                <a:ea typeface="+mn-ea"/>
                <a:cs typeface="+mn-cs"/>
              </a:rPr>
              <a:t>The degree of decomposition can be estimated by measuring the final drop in temperature, degree of self heating capacity, amount of decomposable and resistant organic matter in the composted material, rise in the redox potential, oxygen uptake, growth of the fungus </a:t>
            </a:r>
            <a:r>
              <a:rPr lang="en-US" sz="1200" i="1" kern="1200" dirty="0" err="1" smtClean="0">
                <a:solidFill>
                  <a:schemeClr val="tx1"/>
                </a:solidFill>
                <a:effectLst/>
                <a:latin typeface="+mn-lt"/>
                <a:ea typeface="+mn-ea"/>
                <a:cs typeface="+mn-cs"/>
              </a:rPr>
              <a:t>Chaetomium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gracilis</a:t>
            </a:r>
            <a:r>
              <a:rPr lang="en-US" sz="1200" kern="1200" dirty="0" smtClean="0">
                <a:solidFill>
                  <a:schemeClr val="tx1"/>
                </a:solidFill>
                <a:effectLst/>
                <a:latin typeface="+mn-lt"/>
                <a:ea typeface="+mn-ea"/>
                <a:cs typeface="+mn-cs"/>
              </a:rPr>
              <a:t> and the starch-iodine test.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Land requirement</a:t>
            </a:r>
          </a:p>
          <a:p>
            <a:r>
              <a:rPr lang="en-US" sz="1200" kern="1200" dirty="0" smtClean="0">
                <a:solidFill>
                  <a:schemeClr val="tx1"/>
                </a:solidFill>
                <a:effectLst/>
                <a:latin typeface="+mn-lt"/>
                <a:ea typeface="+mn-ea"/>
                <a:cs typeface="+mn-cs"/>
              </a:rPr>
              <a:t>The land requirements for a plant with a capacity of 50 ton/d will be 1.5 to 2.0 acres.  The land area required for a larger plant will be less on a ton/d basis.  Another rule of thumb commonly used is 4000 yd3 of material on site per acre.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1.8 x (</a:t>
            </a:r>
            <a:r>
              <a:rPr lang="en-US" sz="1200" kern="1200" dirty="0" err="1" smtClean="0">
                <a:solidFill>
                  <a:schemeClr val="tx1"/>
                </a:solidFill>
                <a:effectLst/>
                <a:latin typeface="+mn-lt"/>
                <a:ea typeface="+mn-ea"/>
                <a:cs typeface="+mn-cs"/>
              </a:rPr>
              <a:t>oC</a:t>
            </a:r>
            <a:r>
              <a:rPr lang="en-US" sz="1200" kern="1200" dirty="0" smtClean="0">
                <a:solidFill>
                  <a:schemeClr val="tx1"/>
                </a:solidFill>
                <a:effectLst/>
                <a:latin typeface="+mn-lt"/>
                <a:ea typeface="+mn-ea"/>
                <a:cs typeface="+mn-cs"/>
              </a:rPr>
              <a:t>) + 32 = </a:t>
            </a:r>
            <a:r>
              <a:rPr lang="en-US" sz="1200" kern="1200" dirty="0" err="1" smtClean="0">
                <a:solidFill>
                  <a:schemeClr val="tx1"/>
                </a:solidFill>
                <a:effectLst/>
                <a:latin typeface="+mn-lt"/>
                <a:ea typeface="+mn-ea"/>
                <a:cs typeface="+mn-cs"/>
              </a:rPr>
              <a:t>oF</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Adopted from </a:t>
            </a:r>
            <a:r>
              <a:rPr lang="en-US" sz="1200" kern="1200" dirty="0" err="1" smtClean="0">
                <a:solidFill>
                  <a:schemeClr val="tx1"/>
                </a:solidFill>
                <a:effectLst/>
                <a:latin typeface="+mn-lt"/>
                <a:ea typeface="+mn-ea"/>
                <a:cs typeface="+mn-cs"/>
              </a:rPr>
              <a:t>Tchobanoglous</a:t>
            </a:r>
            <a:r>
              <a:rPr lang="en-US" sz="1200" kern="1200" dirty="0" smtClean="0">
                <a:solidFill>
                  <a:schemeClr val="tx1"/>
                </a:solidFill>
                <a:effectLst/>
                <a:latin typeface="+mn-lt"/>
                <a:ea typeface="+mn-ea"/>
                <a:cs typeface="+mn-cs"/>
              </a:rPr>
              <a:t> et al. 1993 </a:t>
            </a:r>
            <a:r>
              <a:rPr lang="en-US" sz="1200" kern="1200" dirty="0" err="1" smtClean="0">
                <a:solidFill>
                  <a:schemeClr val="tx1"/>
                </a:solidFill>
                <a:effectLst/>
                <a:latin typeface="+mn-lt"/>
                <a:ea typeface="+mn-ea"/>
                <a:cs typeface="+mn-cs"/>
              </a:rPr>
              <a:t>Pg</a:t>
            </a:r>
            <a:r>
              <a:rPr lang="en-US" sz="1200" kern="1200" dirty="0" smtClean="0">
                <a:solidFill>
                  <a:schemeClr val="tx1"/>
                </a:solidFill>
                <a:effectLst/>
                <a:latin typeface="+mn-lt"/>
                <a:ea typeface="+mn-ea"/>
                <a:cs typeface="+mn-cs"/>
              </a:rPr>
              <a:t> 146 (I have made some changes)</a:t>
            </a:r>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16</a:t>
            </a:fld>
            <a:endParaRPr lang="en-US"/>
          </a:p>
        </p:txBody>
      </p:sp>
    </p:spTree>
    <p:extLst>
      <p:ext uri="{BB962C8B-B14F-4D97-AF65-F5344CB8AC3E}">
        <p14:creationId xmlns:p14="http://schemas.microsoft.com/office/powerpoint/2010/main" val="585636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18</a:t>
            </a:fld>
            <a:endParaRPr lang="en-US"/>
          </a:p>
        </p:txBody>
      </p:sp>
    </p:spTree>
    <p:extLst>
      <p:ext uri="{BB962C8B-B14F-4D97-AF65-F5344CB8AC3E}">
        <p14:creationId xmlns:p14="http://schemas.microsoft.com/office/powerpoint/2010/main" val="582069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CCC community Composting Center</a:t>
            </a:r>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26</a:t>
            </a:fld>
            <a:endParaRPr lang="en-US"/>
          </a:p>
        </p:txBody>
      </p:sp>
    </p:spTree>
    <p:extLst>
      <p:ext uri="{BB962C8B-B14F-4D97-AF65-F5344CB8AC3E}">
        <p14:creationId xmlns:p14="http://schemas.microsoft.com/office/powerpoint/2010/main" val="3741813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 for NYV community program</a:t>
            </a:r>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27</a:t>
            </a:fld>
            <a:endParaRPr lang="en-US"/>
          </a:p>
        </p:txBody>
      </p:sp>
    </p:spTree>
    <p:extLst>
      <p:ext uri="{BB962C8B-B14F-4D97-AF65-F5344CB8AC3E}">
        <p14:creationId xmlns:p14="http://schemas.microsoft.com/office/powerpoint/2010/main" val="102783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(Reuters www.reuters.com) - On a windswept industrial site near the Port of Wilmington, a front-end loader tips a fetid mass of half-rotted food and plastic bags onto a 20-foot heap inside a large blue shed.</a:t>
            </a:r>
          </a:p>
          <a:p>
            <a:r>
              <a:rPr lang="en-US" dirty="0" smtClean="0"/>
              <a:t>It's the start of a process that will turn thousands of tons of rotting food, yard waste and </a:t>
            </a:r>
            <a:r>
              <a:rPr lang="en-US" dirty="0" smtClean="0">
                <a:hlinkClick r:id="rId3"/>
              </a:rPr>
              <a:t>paper products</a:t>
            </a:r>
            <a:r>
              <a:rPr lang="en-US" dirty="0" smtClean="0"/>
              <a:t> into rich compost that will be used to help farmers grow crops and homeowners nurture their shrubs.</a:t>
            </a:r>
          </a:p>
          <a:p>
            <a:r>
              <a:rPr lang="en-US" dirty="0" smtClean="0"/>
              <a:t>The compost also reduces the volume of landfill waste, saves waste-disposal fees, cuts emissions of climate-changing methane, generates carbon credits for businesses, and returns soil nutrients to their source of origin.</a:t>
            </a:r>
          </a:p>
          <a:p>
            <a:r>
              <a:rPr lang="en-US" dirty="0" smtClean="0"/>
              <a:t>Composting, long valued by gardeners, is just beginning to be adopted on the industrial scale exemplified by the Wilmington Organic Recycling Center, which claims to be the biggest of its kind on the East Coast of the United States.</a:t>
            </a:r>
          </a:p>
          <a:p>
            <a:r>
              <a:rPr lang="en-US" dirty="0" smtClean="0"/>
              <a:t>The $20 million center opened in November and aims to produce 100,000 tons of compost annually when it becomes fully operational in April. The compost will be derived from 160,000 tons of waste that will be diverted from bulging landfills.</a:t>
            </a:r>
          </a:p>
          <a:p>
            <a:r>
              <a:rPr lang="en-US" dirty="0" smtClean="0"/>
              <a:t>Institutions such as schools, stores, supermarkets, and hospitals will pay less to compost their waste than to throw it in a landfill.</a:t>
            </a:r>
          </a:p>
          <a:p>
            <a:r>
              <a:rPr lang="en-US" dirty="0" smtClean="0"/>
              <a:t>The center, built on a 27-acre brown-field site, charges clients $50 a ton to dump their waste at the compost plant, less than the state-wide rate of $61 a ton to dump waste in one of the three landfills in the state, said Scott Woods, chief executive of Peninsula Compost Group, which manages the facility.</a:t>
            </a:r>
          </a:p>
          <a:p>
            <a:r>
              <a:rPr lang="en-US" dirty="0" smtClean="0"/>
              <a:t>"We are providing optimal conditions for backyard composting," said Woods.</a:t>
            </a:r>
          </a:p>
          <a:p>
            <a:r>
              <a:rPr lang="en-US" dirty="0" smtClean="0"/>
              <a:t>The waste is sorted to remove large, non-degradable material, and then transferred to about a dozen long heaps where the natural rotting process, aided by special aeration and periodic turning, converts it into compost in eight weeks.</a:t>
            </a:r>
          </a:p>
          <a:p>
            <a:r>
              <a:rPr lang="en-US" dirty="0" smtClean="0"/>
              <a:t>Inside the massive heaps, the temperature will rise to 160 degrees Fahrenheit (71 degrees Celsius) within a few days, killing off any fecal </a:t>
            </a:r>
            <a:r>
              <a:rPr lang="en-US" dirty="0" err="1" smtClean="0"/>
              <a:t>coloform</a:t>
            </a:r>
            <a:r>
              <a:rPr lang="en-US" dirty="0" smtClean="0"/>
              <a:t>, salmonella and weed seeds. Green GORE-TEX tarps allow each heap to breathe while helping to generate heat and shielding them from rain.</a:t>
            </a:r>
          </a:p>
          <a:p>
            <a:r>
              <a:rPr lang="en-US" dirty="0" smtClean="0">
                <a:hlinkClick r:id="rId4"/>
              </a:rPr>
              <a:t>Computers</a:t>
            </a:r>
            <a:r>
              <a:rPr lang="en-US" dirty="0" smtClean="0"/>
              <a:t> monitor the temperature and oxygen content of each heap with data gathered by stainless-steel probes inserted into the rotting material.</a:t>
            </a:r>
          </a:p>
          <a:p>
            <a:r>
              <a:rPr lang="en-US" dirty="0" smtClean="0"/>
              <a:t>Rising landfill fees and a growing public demand for a greener lifestyle have made composting commercially viable, according to Nelson </a:t>
            </a:r>
            <a:r>
              <a:rPr lang="en-US" dirty="0" err="1" smtClean="0"/>
              <a:t>Widell</a:t>
            </a:r>
            <a:r>
              <a:rPr lang="en-US" dirty="0" smtClean="0"/>
              <a:t>, a Peninsula partner.</a:t>
            </a:r>
          </a:p>
          <a:p>
            <a:r>
              <a:rPr lang="en-US" dirty="0" smtClean="0"/>
              <a:t>"You need to be in an area where the tipping fees are high enough," he said.</a:t>
            </a:r>
          </a:p>
          <a:p>
            <a:r>
              <a:rPr lang="en-US" dirty="0" smtClean="0"/>
              <a:t>Wawa, a convenience-store chain that delivers about six tons of mostly coffee grounds a month from two pilot stores, is saving $300 a month by reducing its landfill fees, said Judy Ward, chief executive of Advanced </a:t>
            </a:r>
            <a:r>
              <a:rPr lang="en-US" dirty="0" err="1" smtClean="0"/>
              <a:t>Enviro</a:t>
            </a:r>
            <a:r>
              <a:rPr lang="en-US" dirty="0" smtClean="0"/>
              <a:t> Systems, which helps Wawa and others businesses go green.</a:t>
            </a:r>
          </a:p>
          <a:p>
            <a:r>
              <a:rPr lang="en-US" dirty="0" smtClean="0"/>
              <a:t>The composting of food waste has boosted Wawa's recycling to 48 percent from 20 percent of the waste stream, Ward said.</a:t>
            </a:r>
          </a:p>
          <a:p>
            <a:r>
              <a:rPr lang="en-US" dirty="0" smtClean="0"/>
              <a:t>She added that the financial benefits of composting may be reduced by increased transportation costs to the new center, or by investment in new containers for the spoiled food.</a:t>
            </a:r>
          </a:p>
          <a:p>
            <a:r>
              <a:rPr lang="en-US" dirty="0" smtClean="0"/>
              <a:t>While there is a growing </a:t>
            </a:r>
            <a:r>
              <a:rPr lang="en-US" dirty="0" smtClean="0">
                <a:hlinkClick r:id="rId5"/>
              </a:rPr>
              <a:t>business</a:t>
            </a:r>
            <a:r>
              <a:rPr lang="en-US" dirty="0" smtClean="0"/>
              <a:t> demand for sustainability, the financial benefits of composting underpin the new center, said Woods.</a:t>
            </a:r>
          </a:p>
          <a:p>
            <a:r>
              <a:rPr lang="en-US" dirty="0" smtClean="0"/>
              <a:t>"The economic model works because it's effective and simple," he said.</a:t>
            </a:r>
          </a:p>
          <a:p>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30</a:t>
            </a:fld>
            <a:endParaRPr lang="en-US"/>
          </a:p>
        </p:txBody>
      </p:sp>
    </p:spTree>
    <p:extLst>
      <p:ext uri="{BB962C8B-B14F-4D97-AF65-F5344CB8AC3E}">
        <p14:creationId xmlns:p14="http://schemas.microsoft.com/office/powerpoint/2010/main" val="167539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 it works</a:t>
            </a:r>
          </a:p>
          <a:p>
            <a:r>
              <a:rPr lang="en-US" b="1" dirty="0" smtClean="0"/>
              <a:t>Collection</a:t>
            </a:r>
          </a:p>
          <a:p>
            <a:r>
              <a:rPr lang="en-US" dirty="0" smtClean="0"/>
              <a:t>The first step in the process is collecting the compost from our subscribers. We use optimized routes to minimize fuel usage. Instead of having each household drive their own vehicle, we make the process more efficient by minimizing the distance between stops. By grouping subscribers by zip codes, we can have high density pickup areas.</a:t>
            </a:r>
          </a:p>
          <a:p>
            <a:r>
              <a:rPr lang="en-US" b="1" dirty="0" smtClean="0"/>
              <a:t>Processing</a:t>
            </a:r>
          </a:p>
          <a:p>
            <a:r>
              <a:rPr lang="en-US" dirty="0" smtClean="0"/>
              <a:t>All </a:t>
            </a:r>
            <a:r>
              <a:rPr lang="en-US" dirty="0" err="1" smtClean="0"/>
              <a:t>compostables</a:t>
            </a:r>
            <a:r>
              <a:rPr lang="en-US" dirty="0" smtClean="0"/>
              <a:t> are brought to the </a:t>
            </a:r>
            <a:r>
              <a:rPr lang="en-US" dirty="0" err="1" smtClean="0">
                <a:hlinkClick r:id="rId3"/>
              </a:rPr>
              <a:t>Epiphergy</a:t>
            </a:r>
            <a:r>
              <a:rPr lang="en-US" dirty="0" smtClean="0"/>
              <a:t> facility in the city of Rochester. After the pail contents are emptied and introduced into the composting process, the buckets are cleaned, sanitized, and set up to dry.</a:t>
            </a:r>
          </a:p>
          <a:p>
            <a:r>
              <a:rPr lang="en-US" dirty="0" err="1" smtClean="0"/>
              <a:t>Epiphergy</a:t>
            </a:r>
            <a:r>
              <a:rPr lang="en-US" dirty="0" smtClean="0"/>
              <a:t> has developed a unique and effective model that extracts as much of the energy from the </a:t>
            </a:r>
            <a:r>
              <a:rPr lang="en-US" dirty="0" err="1" smtClean="0"/>
              <a:t>compostables</a:t>
            </a:r>
            <a:r>
              <a:rPr lang="en-US" dirty="0" smtClean="0"/>
              <a:t> as possible. Primary outputs are fuel ethanol and high quality animal feed. And of course the living, active, earthy, well-balanced compost that we are so excited to give back. </a:t>
            </a:r>
          </a:p>
          <a:p>
            <a:r>
              <a:rPr lang="en-US" dirty="0" err="1" smtClean="0"/>
              <a:t>Epiphergy's</a:t>
            </a:r>
            <a:r>
              <a:rPr lang="en-US" dirty="0" smtClean="0"/>
              <a:t> process attracted us for a number of reasons. It diverts materials away from landfills where their energy and nutrients would be lost forever. This also means less forest or farmland must be destroyed to build landfills which nobody wants in their backyard. Many landfills that are capped to collect methane are not very effective as the organic materials have already broken down and released the gas. At </a:t>
            </a:r>
            <a:r>
              <a:rPr lang="en-US" dirty="0" err="1" smtClean="0"/>
              <a:t>Epiphergy</a:t>
            </a:r>
            <a:r>
              <a:rPr lang="en-US" dirty="0" smtClean="0"/>
              <a:t>, the </a:t>
            </a:r>
            <a:r>
              <a:rPr lang="en-US" dirty="0" err="1" smtClean="0"/>
              <a:t>compostables</a:t>
            </a:r>
            <a:r>
              <a:rPr lang="en-US" dirty="0" smtClean="0"/>
              <a:t> are delivered in such a short time that methane release is minimized. In addition because their facility is in the city, the distance the materials need to travel is much shorter than if they were being hauled to a landfill. What's more, their process is providing jobs, and keeping economic activity flowing here in our city.</a:t>
            </a:r>
          </a:p>
          <a:p>
            <a:r>
              <a:rPr lang="en-US" b="1" dirty="0" smtClean="0"/>
              <a:t>Closing the loop</a:t>
            </a:r>
          </a:p>
          <a:p>
            <a:r>
              <a:rPr lang="en-US" dirty="0" smtClean="0"/>
              <a:t>Finally, we take finished compost and bring it back to the community. Some subscribers will use the compost right in their own back yards or for their kitchen herbs. Others will donate the compost to a community garden or neighborhood association. Either way, the nutrients from your food will make their way back into the soil, helping to provide more nutritious food and closing the loop.</a:t>
            </a:r>
          </a:p>
          <a:p>
            <a:endParaRPr lang="en-US" dirty="0" smtClean="0"/>
          </a:p>
          <a:p>
            <a:r>
              <a:rPr lang="en-US" b="1" dirty="0" smtClean="0">
                <a:effectLst/>
              </a:rPr>
              <a:t>Compostable</a:t>
            </a:r>
          </a:p>
          <a:p>
            <a:r>
              <a:rPr lang="en-US" b="0" dirty="0" smtClean="0"/>
              <a:t>Fruit and vegetable scraps</a:t>
            </a:r>
          </a:p>
          <a:p>
            <a:r>
              <a:rPr lang="en-US" b="0" dirty="0" smtClean="0"/>
              <a:t>Meat, shellfish, fish products</a:t>
            </a:r>
          </a:p>
          <a:p>
            <a:r>
              <a:rPr lang="en-US" b="0" dirty="0" smtClean="0"/>
              <a:t>Pasta, bread, cereal</a:t>
            </a:r>
          </a:p>
          <a:p>
            <a:r>
              <a:rPr lang="en-US" b="0" dirty="0" smtClean="0"/>
              <a:t>Dairy products, egg shells</a:t>
            </a:r>
          </a:p>
          <a:p>
            <a:r>
              <a:rPr lang="en-US" b="0" dirty="0" smtClean="0"/>
              <a:t>Coffee grounds, filters, &amp; tea bags</a:t>
            </a:r>
          </a:p>
          <a:p>
            <a:r>
              <a:rPr lang="en-US" b="0" dirty="0" smtClean="0"/>
              <a:t>Paper towels and paper towel rolls</a:t>
            </a:r>
          </a:p>
          <a:p>
            <a:r>
              <a:rPr lang="en-US" b="0" dirty="0" smtClean="0"/>
              <a:t>Muffin wrappers</a:t>
            </a:r>
          </a:p>
          <a:p>
            <a:r>
              <a:rPr lang="en-US" b="0" dirty="0" smtClean="0"/>
              <a:t>Paper plates</a:t>
            </a:r>
          </a:p>
          <a:p>
            <a:r>
              <a:rPr lang="en-US" b="0" dirty="0" smtClean="0"/>
              <a:t>Pet food</a:t>
            </a:r>
          </a:p>
          <a:p>
            <a:r>
              <a:rPr lang="en-US" b="0" dirty="0" smtClean="0"/>
              <a:t>Household plants</a:t>
            </a:r>
          </a:p>
          <a:p>
            <a:endParaRPr lang="en-US" b="1" dirty="0" smtClean="0"/>
          </a:p>
          <a:p>
            <a:r>
              <a:rPr lang="en-US" b="1" dirty="0" smtClean="0">
                <a:effectLst/>
              </a:rPr>
              <a:t>Not Compostable</a:t>
            </a:r>
          </a:p>
          <a:p>
            <a:r>
              <a:rPr lang="en-US" b="0" dirty="0" smtClean="0"/>
              <a:t>Plastic of any kind</a:t>
            </a:r>
          </a:p>
          <a:p>
            <a:r>
              <a:rPr lang="en-US" b="0" dirty="0" smtClean="0"/>
              <a:t>Styrofoam</a:t>
            </a:r>
          </a:p>
          <a:p>
            <a:r>
              <a:rPr lang="en-US" b="0" dirty="0" smtClean="0"/>
              <a:t>Metal of any kind</a:t>
            </a:r>
          </a:p>
          <a:p>
            <a:r>
              <a:rPr lang="en-US" b="0" dirty="0" smtClean="0"/>
              <a:t>Candles</a:t>
            </a:r>
          </a:p>
          <a:p>
            <a:r>
              <a:rPr lang="en-US" b="0" dirty="0" smtClean="0"/>
              <a:t>Corks</a:t>
            </a:r>
          </a:p>
          <a:p>
            <a:r>
              <a:rPr lang="en-US" b="0" dirty="0" smtClean="0"/>
              <a:t>Gum</a:t>
            </a:r>
          </a:p>
          <a:p>
            <a:r>
              <a:rPr lang="en-US" b="0" dirty="0" smtClean="0"/>
              <a:t>Cigarette butts</a:t>
            </a:r>
          </a:p>
          <a:p>
            <a:r>
              <a:rPr lang="en-US" b="0" dirty="0" smtClean="0"/>
              <a:t>Baby wipes</a:t>
            </a:r>
          </a:p>
          <a:p>
            <a:r>
              <a:rPr lang="en-US" b="0" dirty="0" smtClean="0"/>
              <a:t>Pet waste</a:t>
            </a:r>
          </a:p>
          <a:p>
            <a:r>
              <a:rPr lang="en-US" b="0" dirty="0" smtClean="0"/>
              <a:t>Dryer lint sheets</a:t>
            </a:r>
          </a:p>
          <a:p>
            <a:r>
              <a:rPr lang="en-US" b="0" dirty="0" smtClean="0"/>
              <a:t>Vacuum cleaner bags</a:t>
            </a:r>
          </a:p>
          <a:p>
            <a:r>
              <a:rPr lang="en-US" b="0" dirty="0" smtClean="0"/>
              <a:t>Hair, pet fur</a:t>
            </a:r>
          </a:p>
          <a:p>
            <a:r>
              <a:rPr lang="en-US" b="0" dirty="0" smtClean="0"/>
              <a:t>Dead animals</a:t>
            </a:r>
          </a:p>
          <a:p>
            <a:r>
              <a:rPr lang="en-US" b="0" dirty="0" smtClean="0"/>
              <a:t>Fireplace or BBQ ashes</a:t>
            </a:r>
          </a:p>
          <a:p>
            <a:r>
              <a:rPr lang="en-US" b="0" dirty="0" smtClean="0"/>
              <a:t>Glass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31</a:t>
            </a:fld>
            <a:endParaRPr lang="en-US"/>
          </a:p>
        </p:txBody>
      </p:sp>
    </p:spTree>
    <p:extLst>
      <p:ext uri="{BB962C8B-B14F-4D97-AF65-F5344CB8AC3E}">
        <p14:creationId xmlns:p14="http://schemas.microsoft.com/office/powerpoint/2010/main" val="4292628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Howard County</a:t>
            </a:r>
          </a:p>
          <a:p>
            <a:r>
              <a:rPr lang="en-US" dirty="0" smtClean="0"/>
              <a:t>The pilot program for curbside pickup of compostable food waste in Howard County was mentioned on pages 97 and 98 of </a:t>
            </a:r>
            <a:r>
              <a:rPr lang="en-US" i="1" dirty="0" smtClean="0"/>
              <a:t>Planning for the Food System</a:t>
            </a:r>
            <a:r>
              <a:rPr lang="en-US" dirty="0" smtClean="0"/>
              <a:t>. In March 2013, a ¾ acre site at the county’s Alpha Ridge Landfill started accepting compostable material. This state-of-the-art operation “is designed to compost yard trim and food scraps in aerated, covered piles.”  The waste from homes in Ellicott City and Elkridge “is supplemented by material directly hauled by residents and contractors to Alpha Ridge.”  According to the county’s website, “A computer-controlled blower keeps the material saturated with oxygen, which accelerates decomposition and manages moisture levels. The cover system retains heat and high-nutrient materials while managing potential odors.” For more information, see </a:t>
            </a:r>
            <a:r>
              <a:rPr lang="en-US" dirty="0" smtClean="0">
                <a:hlinkClick r:id="rId3"/>
              </a:rPr>
              <a:t>Howard County’s Pilot Composting Facility</a:t>
            </a:r>
            <a:r>
              <a:rPr lang="en-US" dirty="0" smtClean="0"/>
              <a:t> and </a:t>
            </a:r>
            <a:r>
              <a:rPr lang="en-US" dirty="0" smtClean="0">
                <a:hlinkClick r:id="rId4"/>
              </a:rPr>
              <a:t>Food Scrap Recycling</a:t>
            </a:r>
            <a:endParaRPr lang="en-US" dirty="0" smtClean="0"/>
          </a:p>
          <a:p>
            <a:endParaRPr lang="en-US" dirty="0"/>
          </a:p>
        </p:txBody>
      </p:sp>
      <p:sp>
        <p:nvSpPr>
          <p:cNvPr id="4" name="Slide Number Placeholder 3"/>
          <p:cNvSpPr>
            <a:spLocks noGrp="1"/>
          </p:cNvSpPr>
          <p:nvPr>
            <p:ph type="sldNum" sz="quarter" idx="10"/>
          </p:nvPr>
        </p:nvSpPr>
        <p:spPr/>
        <p:txBody>
          <a:bodyPr/>
          <a:lstStyle/>
          <a:p>
            <a:fld id="{49AC5A70-279C-4766-B235-50E83946916A}" type="slidenum">
              <a:rPr lang="en-US" smtClean="0"/>
              <a:t>38</a:t>
            </a:fld>
            <a:endParaRPr lang="en-US"/>
          </a:p>
        </p:txBody>
      </p:sp>
    </p:spTree>
    <p:extLst>
      <p:ext uri="{BB962C8B-B14F-4D97-AF65-F5344CB8AC3E}">
        <p14:creationId xmlns:p14="http://schemas.microsoft.com/office/powerpoint/2010/main" val="2181899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203FA034-F5B4-EE4E-BCFE-EE241DAD97CF}" type="datetimeFigureOut">
              <a:rPr lang="en-US" smtClean="0"/>
              <a:pPr/>
              <a:t>4/7/2014</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4355BE1E-6A7F-AF40-AB1B-91900EC0B60E}"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3FA034-F5B4-EE4E-BCFE-EE241DAD97CF}" type="datetimeFigureOut">
              <a:rPr lang="en-US" smtClean="0"/>
              <a:pPr/>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5BE1E-6A7F-AF40-AB1B-91900EC0B6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3FA034-F5B4-EE4E-BCFE-EE241DAD97CF}" type="datetimeFigureOut">
              <a:rPr lang="en-US" smtClean="0"/>
              <a:pPr/>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5BE1E-6A7F-AF40-AB1B-91900EC0B60E}"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03FA034-F5B4-EE4E-BCFE-EE241DAD97CF}" type="datetimeFigureOut">
              <a:rPr lang="en-US" smtClean="0"/>
              <a:pPr/>
              <a:t>4/7/2014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5BE1E-6A7F-AF40-AB1B-91900EC0B60E}"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203FA034-F5B4-EE4E-BCFE-EE241DAD97CF}" type="datetimeFigureOut">
              <a:rPr lang="en-US" smtClean="0"/>
              <a:pPr/>
              <a:t>4/7/2014</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4355BE1E-6A7F-AF40-AB1B-91900EC0B60E}"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03FA034-F5B4-EE4E-BCFE-EE241DAD97CF}" type="datetimeFigureOut">
              <a:rPr lang="en-US" smtClean="0"/>
              <a:pPr/>
              <a:t>4/7/2014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5BE1E-6A7F-AF40-AB1B-91900EC0B60E}"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203FA034-F5B4-EE4E-BCFE-EE241DAD97CF}" type="datetimeFigureOut">
              <a:rPr lang="en-US" smtClean="0"/>
              <a:pPr/>
              <a:t>4/7/2014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5BE1E-6A7F-AF40-AB1B-91900EC0B60E}"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3FA034-F5B4-EE4E-BCFE-EE241DAD97CF}" type="datetimeFigureOut">
              <a:rPr lang="en-US" smtClean="0"/>
              <a:pPr/>
              <a:t>4/7/2014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5BE1E-6A7F-AF40-AB1B-91900EC0B60E}"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FA034-F5B4-EE4E-BCFE-EE241DAD97CF}" type="datetimeFigureOut">
              <a:rPr lang="en-US" smtClean="0"/>
              <a:pPr/>
              <a:t>4/7/2014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5BE1E-6A7F-AF40-AB1B-91900EC0B60E}"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03FA034-F5B4-EE4E-BCFE-EE241DAD97CF}" type="datetimeFigureOut">
              <a:rPr lang="en-US" smtClean="0"/>
              <a:pPr/>
              <a:t>4/7/2014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5BE1E-6A7F-AF40-AB1B-91900EC0B60E}"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03FA034-F5B4-EE4E-BCFE-EE241DAD97CF}" type="datetimeFigureOut">
              <a:rPr lang="en-US" smtClean="0"/>
              <a:pPr/>
              <a:t>4/7/2014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5BE1E-6A7F-AF40-AB1B-91900EC0B60E}"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203FA034-F5B4-EE4E-BCFE-EE241DAD97CF}" type="datetimeFigureOut">
              <a:rPr lang="en-US" smtClean="0"/>
              <a:pPr/>
              <a:t>4/7/2014</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355BE1E-6A7F-AF40-AB1B-91900EC0B60E}"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klickitatcounty.org/solidwaste/fileshtml/organics/compostCalc.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8Q6Fl34mWGw&amp;NR=1&amp;feature=endscreen"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mgsenvironment.blogspot.com/2010/09/vermicomposting.html"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Arial"/>
                <a:cs typeface="Arial"/>
              </a:rPr>
              <a:t>Composting</a:t>
            </a:r>
            <a:endParaRPr lang="en-US" dirty="0">
              <a:latin typeface="Arial"/>
              <a:cs typeface="Arial"/>
            </a:endParaRPr>
          </a:p>
        </p:txBody>
      </p:sp>
      <p:sp>
        <p:nvSpPr>
          <p:cNvPr id="3" name="Subtitle 2"/>
          <p:cNvSpPr>
            <a:spLocks noGrp="1"/>
          </p:cNvSpPr>
          <p:nvPr>
            <p:ph type="subTitle" idx="1"/>
          </p:nvPr>
        </p:nvSpPr>
        <p:spPr>
          <a:xfrm>
            <a:off x="1219200" y="5050605"/>
            <a:ext cx="6858000" cy="652965"/>
          </a:xfrm>
        </p:spPr>
        <p:txBody>
          <a:bodyPr>
            <a:normAutofit/>
          </a:bodyPr>
          <a:lstStyle/>
          <a:p>
            <a:r>
              <a:rPr lang="en-US" sz="1500" dirty="0" smtClean="0">
                <a:latin typeface="Arial"/>
                <a:cs typeface="Arial"/>
              </a:rPr>
              <a:t>Adapted from presentation of Terra Luke,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Yard Waste</a:t>
            </a:r>
          </a:p>
        </p:txBody>
      </p:sp>
      <p:sp>
        <p:nvSpPr>
          <p:cNvPr id="5" name="Content Placeholder 4"/>
          <p:cNvSpPr>
            <a:spLocks noGrp="1"/>
          </p:cNvSpPr>
          <p:nvPr>
            <p:ph sz="quarter" idx="1"/>
          </p:nvPr>
        </p:nvSpPr>
        <p:spPr/>
        <p:txBody>
          <a:bodyPr/>
          <a:lstStyle/>
          <a:p>
            <a:r>
              <a:rPr lang="en-US" dirty="0" smtClean="0"/>
              <a:t>Leaves</a:t>
            </a:r>
          </a:p>
          <a:p>
            <a:r>
              <a:rPr lang="en-US" dirty="0" smtClean="0"/>
              <a:t>Grass</a:t>
            </a:r>
          </a:p>
          <a:p>
            <a:r>
              <a:rPr lang="en-US" dirty="0" smtClean="0"/>
              <a:t>Brush</a:t>
            </a:r>
          </a:p>
          <a:p>
            <a:r>
              <a:rPr lang="en-US" dirty="0" smtClean="0"/>
              <a:t>Flowering </a:t>
            </a:r>
            <a:br>
              <a:rPr lang="en-US" dirty="0" smtClean="0"/>
            </a:br>
            <a:r>
              <a:rPr lang="en-US" dirty="0" smtClean="0"/>
              <a:t>Plants</a:t>
            </a:r>
          </a:p>
          <a:p>
            <a:r>
              <a:rPr lang="en-US" dirty="0" smtClean="0"/>
              <a:t>Garden </a:t>
            </a:r>
            <a:br>
              <a:rPr lang="en-US" dirty="0" smtClean="0"/>
            </a:br>
            <a:r>
              <a:rPr lang="en-US" dirty="0" smtClean="0"/>
              <a:t>Waste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853" y="2556238"/>
            <a:ext cx="5981700" cy="3905250"/>
          </a:xfrm>
          <a:prstGeom prst="rect">
            <a:avLst/>
          </a:prstGeom>
        </p:spPr>
      </p:pic>
      <p:sp>
        <p:nvSpPr>
          <p:cNvPr id="6" name="Rectangle 5"/>
          <p:cNvSpPr/>
          <p:nvPr/>
        </p:nvSpPr>
        <p:spPr>
          <a:xfrm>
            <a:off x="4976220" y="6457525"/>
            <a:ext cx="1838965" cy="369332"/>
          </a:xfrm>
          <a:prstGeom prst="rect">
            <a:avLst/>
          </a:prstGeom>
        </p:spPr>
        <p:txBody>
          <a:bodyPr wrap="none">
            <a:spAutoFit/>
          </a:bodyPr>
          <a:lstStyle/>
          <a:p>
            <a:r>
              <a:rPr lang="en-US" dirty="0"/>
              <a:t>ww1.hdnux.com</a:t>
            </a:r>
          </a:p>
        </p:txBody>
      </p:sp>
    </p:spTree>
    <p:extLst>
      <p:ext uri="{BB962C8B-B14F-4D97-AF65-F5344CB8AC3E}">
        <p14:creationId xmlns:p14="http://schemas.microsoft.com/office/powerpoint/2010/main" val="3150101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Waste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876" y="1343601"/>
            <a:ext cx="4142078" cy="2816613"/>
          </a:xfrm>
          <a:prstGeom prst="rect">
            <a:avLst/>
          </a:prstGeom>
        </p:spPr>
      </p:pic>
      <p:sp>
        <p:nvSpPr>
          <p:cNvPr id="4" name="Rectangle 3"/>
          <p:cNvSpPr/>
          <p:nvPr/>
        </p:nvSpPr>
        <p:spPr>
          <a:xfrm>
            <a:off x="796289" y="4176149"/>
            <a:ext cx="2326278" cy="369332"/>
          </a:xfrm>
          <a:prstGeom prst="rect">
            <a:avLst/>
          </a:prstGeom>
        </p:spPr>
        <p:txBody>
          <a:bodyPr wrap="none">
            <a:spAutoFit/>
          </a:bodyPr>
          <a:lstStyle/>
          <a:p>
            <a:r>
              <a:rPr lang="en-US" dirty="0"/>
              <a:t>switchboard.nrdc.org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880" y="3061368"/>
            <a:ext cx="5114925" cy="3400425"/>
          </a:xfrm>
          <a:prstGeom prst="rect">
            <a:avLst/>
          </a:prstGeom>
        </p:spPr>
      </p:pic>
      <p:sp>
        <p:nvSpPr>
          <p:cNvPr id="6" name="Rectangle 5"/>
          <p:cNvSpPr/>
          <p:nvPr/>
        </p:nvSpPr>
        <p:spPr>
          <a:xfrm>
            <a:off x="5300439" y="6457830"/>
            <a:ext cx="2287806" cy="369332"/>
          </a:xfrm>
          <a:prstGeom prst="rect">
            <a:avLst/>
          </a:prstGeom>
        </p:spPr>
        <p:txBody>
          <a:bodyPr wrap="none">
            <a:spAutoFit/>
          </a:bodyPr>
          <a:lstStyle/>
          <a:p>
            <a:r>
              <a:rPr lang="en-US" dirty="0"/>
              <a:t>assets.inhabitat.com</a:t>
            </a:r>
          </a:p>
        </p:txBody>
      </p:sp>
    </p:spTree>
    <p:extLst>
      <p:ext uri="{BB962C8B-B14F-4D97-AF65-F5344CB8AC3E}">
        <p14:creationId xmlns:p14="http://schemas.microsoft.com/office/powerpoint/2010/main" val="3150101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4476"/>
          </a:xfrm>
          <a:prstGeom prst="rect">
            <a:avLst/>
          </a:prstGeom>
        </p:spPr>
      </p:pic>
      <p:sp>
        <p:nvSpPr>
          <p:cNvPr id="5" name="Rectangle 4"/>
          <p:cNvSpPr/>
          <p:nvPr/>
        </p:nvSpPr>
        <p:spPr>
          <a:xfrm>
            <a:off x="2402175" y="6510831"/>
            <a:ext cx="4339650" cy="369332"/>
          </a:xfrm>
          <a:prstGeom prst="rect">
            <a:avLst/>
          </a:prstGeom>
        </p:spPr>
        <p:txBody>
          <a:bodyPr wrap="none">
            <a:spAutoFit/>
          </a:bodyPr>
          <a:lstStyle/>
          <a:p>
            <a:r>
              <a:rPr lang="en-US" dirty="0"/>
              <a:t>futureofschaumburg.files.wordpress.com</a:t>
            </a:r>
          </a:p>
        </p:txBody>
      </p:sp>
    </p:spTree>
    <p:extLst>
      <p:ext uri="{BB962C8B-B14F-4D97-AF65-F5344CB8AC3E}">
        <p14:creationId xmlns:p14="http://schemas.microsoft.com/office/powerpoint/2010/main" val="360032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pPr algn="r"/>
            <a:r>
              <a:rPr lang="en-US" dirty="0" smtClean="0"/>
              <a:t>Wastewater Sludge</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Municipal Solid Waste Composting</a:t>
            </a:r>
            <a:endParaRPr lang="en-US" dirty="0"/>
          </a:p>
        </p:txBody>
      </p:sp>
      <p:sp>
        <p:nvSpPr>
          <p:cNvPr id="3" name="Content Placeholder 2"/>
          <p:cNvSpPr>
            <a:spLocks noGrp="1"/>
          </p:cNvSpPr>
          <p:nvPr>
            <p:ph sz="quarter" idx="1"/>
          </p:nvPr>
        </p:nvSpPr>
        <p:spPr/>
        <p:txBody>
          <a:bodyPr/>
          <a:lstStyle/>
          <a:p>
            <a:r>
              <a:rPr lang="en-US" dirty="0"/>
              <a:t>L</a:t>
            </a:r>
            <a:r>
              <a:rPr lang="en-US" dirty="0" smtClean="0"/>
              <a:t>ess common than Yard or Food Waste composting</a:t>
            </a:r>
          </a:p>
          <a:p>
            <a:r>
              <a:rPr lang="en-US" dirty="0"/>
              <a:t>S</a:t>
            </a:r>
            <a:r>
              <a:rPr lang="en-US" dirty="0" smtClean="0"/>
              <a:t>ource separation or post-collection processing to remove contaminants &amp; break bags</a:t>
            </a:r>
          </a:p>
          <a:p>
            <a:r>
              <a:rPr lang="en-US" dirty="0" smtClean="0"/>
              <a:t>Final product often contaminated</a:t>
            </a:r>
          </a:p>
          <a:p>
            <a:pPr lvl="1"/>
            <a:r>
              <a:rPr lang="en-US" dirty="0" smtClean="0"/>
              <a:t>More processing to create marketable product, or</a:t>
            </a:r>
          </a:p>
          <a:p>
            <a:pPr lvl="1"/>
            <a:r>
              <a:rPr lang="en-US" dirty="0" smtClean="0"/>
              <a:t>Use as landfill cover</a:t>
            </a:r>
            <a:endParaRPr lang="en-US" dirty="0"/>
          </a:p>
        </p:txBody>
      </p:sp>
    </p:spTree>
    <p:extLst>
      <p:ext uri="{BB962C8B-B14F-4D97-AF65-F5344CB8AC3E}">
        <p14:creationId xmlns:p14="http://schemas.microsoft.com/office/powerpoint/2010/main" val="419601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compostsystems.com/sites/default/files/pics/pic_msw_su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4388829" cy="34232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compostsystems.com/sites/default/files/pics/pic_msw_su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614" y="0"/>
            <a:ext cx="4564385" cy="34232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compostsystems.com/sites/default/files/pics/pic_msw_sub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2566" y="3454276"/>
            <a:ext cx="4538298" cy="3403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61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01040"/>
          </a:xfrm>
        </p:spPr>
        <p:txBody>
          <a:bodyPr/>
          <a:lstStyle/>
          <a:p>
            <a:r>
              <a:rPr lang="en-US" dirty="0" smtClean="0"/>
              <a:t>Design Considerations (Aerobic)</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976914121"/>
              </p:ext>
            </p:extLst>
          </p:nvPr>
        </p:nvGraphicFramePr>
        <p:xfrm>
          <a:off x="0" y="934720"/>
          <a:ext cx="9144000" cy="5588764"/>
        </p:xfrm>
        <a:graphic>
          <a:graphicData uri="http://schemas.openxmlformats.org/drawingml/2006/table">
            <a:tbl>
              <a:tblPr firstRow="1" bandRow="1">
                <a:tableStyleId>{5C22544A-7EE6-4342-B048-85BDC9FD1C3A}</a:tableStyleId>
              </a:tblPr>
              <a:tblGrid>
                <a:gridCol w="2438400"/>
                <a:gridCol w="1614312"/>
                <a:gridCol w="5091288"/>
              </a:tblGrid>
              <a:tr h="357170">
                <a:tc>
                  <a:txBody>
                    <a:bodyPr/>
                    <a:lstStyle/>
                    <a:p>
                      <a:r>
                        <a:rPr lang="en-US" dirty="0" smtClean="0"/>
                        <a:t>Parameter</a:t>
                      </a:r>
                      <a:endParaRPr lang="en-US" dirty="0"/>
                    </a:p>
                  </a:txBody>
                  <a:tcPr/>
                </a:tc>
                <a:tc>
                  <a:txBody>
                    <a:bodyPr/>
                    <a:lstStyle/>
                    <a:p>
                      <a:r>
                        <a:rPr lang="en-US" dirty="0" smtClean="0"/>
                        <a:t>Values</a:t>
                      </a:r>
                      <a:endParaRPr lang="en-US" dirty="0"/>
                    </a:p>
                  </a:txBody>
                  <a:tcPr/>
                </a:tc>
                <a:tc>
                  <a:txBody>
                    <a:bodyPr/>
                    <a:lstStyle/>
                    <a:p>
                      <a:r>
                        <a:rPr lang="en-US" dirty="0" smtClean="0"/>
                        <a:t>Comments</a:t>
                      </a:r>
                      <a:endParaRPr lang="en-US" dirty="0"/>
                    </a:p>
                  </a:txBody>
                  <a:tcPr/>
                </a:tc>
              </a:tr>
              <a:tr h="625048">
                <a:tc>
                  <a:txBody>
                    <a:bodyPr/>
                    <a:lstStyle/>
                    <a:p>
                      <a:r>
                        <a:rPr kumimoji="0" lang="en-US" sz="1800" kern="1200" dirty="0" smtClean="0">
                          <a:solidFill>
                            <a:schemeClr val="dk1"/>
                          </a:solidFill>
                          <a:effectLst/>
                          <a:latin typeface="+mn-lt"/>
                          <a:ea typeface="+mn-ea"/>
                          <a:cs typeface="+mn-cs"/>
                        </a:rPr>
                        <a:t>Particle size</a:t>
                      </a:r>
                      <a:endParaRPr lang="en-US" dirty="0"/>
                    </a:p>
                  </a:txBody>
                  <a:tcPr/>
                </a:tc>
                <a:tc>
                  <a:txBody>
                    <a:bodyPr/>
                    <a:lstStyle/>
                    <a:p>
                      <a:r>
                        <a:rPr kumimoji="0" lang="en-US" sz="1800" kern="1200" dirty="0" smtClean="0">
                          <a:solidFill>
                            <a:schemeClr val="dk1"/>
                          </a:solidFill>
                          <a:effectLst/>
                          <a:latin typeface="+mn-lt"/>
                          <a:ea typeface="+mn-ea"/>
                          <a:cs typeface="+mn-cs"/>
                        </a:rPr>
                        <a:t> </a:t>
                      </a:r>
                      <a:endParaRPr lang="en-US" dirty="0"/>
                    </a:p>
                  </a:txBody>
                  <a:tcPr/>
                </a:tc>
                <a:tc>
                  <a:txBody>
                    <a:bodyPr/>
                    <a:lstStyle/>
                    <a:p>
                      <a:r>
                        <a:rPr kumimoji="0" lang="en-US" sz="1800" kern="1200" dirty="0" smtClean="0">
                          <a:solidFill>
                            <a:schemeClr val="dk1"/>
                          </a:solidFill>
                          <a:effectLst/>
                          <a:latin typeface="+mn-lt"/>
                          <a:ea typeface="+mn-ea"/>
                          <a:cs typeface="+mn-cs"/>
                          <a:sym typeface="Symbol" panose="05050102010706020507" pitchFamily="18" charset="2"/>
                        </a:rPr>
                        <a:t>Smaller </a:t>
                      </a:r>
                      <a:r>
                        <a:rPr lang="en-US" dirty="0" smtClean="0">
                          <a:sym typeface="Symbol" panose="05050102010706020507" pitchFamily="18" charset="2"/>
                        </a:rPr>
                        <a:t> </a:t>
                      </a:r>
                      <a:r>
                        <a:rPr kumimoji="0" lang="en-US" sz="1800" kern="1200" baseline="0" dirty="0" smtClean="0">
                          <a:solidFill>
                            <a:schemeClr val="dk1"/>
                          </a:solidFill>
                          <a:effectLst/>
                          <a:latin typeface="+mn-lt"/>
                          <a:ea typeface="+mn-ea"/>
                          <a:cs typeface="+mn-cs"/>
                          <a:sym typeface="Symbol" panose="05050102010706020507" pitchFamily="18" charset="2"/>
                        </a:rPr>
                        <a:t>more s</a:t>
                      </a:r>
                      <a:r>
                        <a:rPr kumimoji="0" lang="en-US" sz="1800" kern="1200" dirty="0" smtClean="0">
                          <a:solidFill>
                            <a:schemeClr val="dk1"/>
                          </a:solidFill>
                          <a:effectLst/>
                          <a:latin typeface="+mn-lt"/>
                          <a:ea typeface="+mn-ea"/>
                          <a:cs typeface="+mn-cs"/>
                        </a:rPr>
                        <a:t>urface area </a:t>
                      </a:r>
                    </a:p>
                    <a:p>
                      <a:r>
                        <a:rPr kumimoji="0" lang="en-US" sz="1800" kern="1200" dirty="0" smtClean="0">
                          <a:solidFill>
                            <a:schemeClr val="dk1"/>
                          </a:solidFill>
                          <a:effectLst/>
                          <a:latin typeface="+mn-lt"/>
                          <a:ea typeface="+mn-ea"/>
                          <a:cs typeface="+mn-cs"/>
                        </a:rPr>
                        <a:t>Too small </a:t>
                      </a:r>
                      <a:r>
                        <a:rPr lang="en-US" dirty="0" smtClean="0">
                          <a:sym typeface="Symbol" panose="05050102010706020507" pitchFamily="18" charset="2"/>
                        </a:rPr>
                        <a:t> limits O</a:t>
                      </a:r>
                      <a:r>
                        <a:rPr lang="en-US" baseline="-25000" dirty="0" smtClean="0">
                          <a:sym typeface="Symbol" panose="05050102010706020507" pitchFamily="18" charset="2"/>
                        </a:rPr>
                        <a:t>2</a:t>
                      </a:r>
                      <a:r>
                        <a:rPr lang="en-US" dirty="0" smtClean="0">
                          <a:sym typeface="Symbol" panose="05050102010706020507" pitchFamily="18" charset="2"/>
                        </a:rPr>
                        <a:t> transfer</a:t>
                      </a:r>
                      <a:endParaRPr lang="en-US" dirty="0"/>
                    </a:p>
                  </a:txBody>
                  <a:tcPr/>
                </a:tc>
              </a:tr>
              <a:tr h="625048">
                <a:tc>
                  <a:txBody>
                    <a:bodyPr/>
                    <a:lstStyle/>
                    <a:p>
                      <a:r>
                        <a:rPr kumimoji="0" lang="en-US" sz="1800" kern="1200" dirty="0" smtClean="0">
                          <a:solidFill>
                            <a:schemeClr val="dk1"/>
                          </a:solidFill>
                          <a:effectLst/>
                          <a:latin typeface="+mn-lt"/>
                          <a:ea typeface="+mn-ea"/>
                          <a:cs typeface="+mn-cs"/>
                        </a:rPr>
                        <a:t>Carbon-to-nitrogen ratio</a:t>
                      </a:r>
                      <a:r>
                        <a:rPr kumimoji="0" lang="en-US" sz="1800" kern="1200" baseline="0" dirty="0" smtClean="0">
                          <a:solidFill>
                            <a:schemeClr val="dk1"/>
                          </a:solidFill>
                          <a:effectLst/>
                          <a:latin typeface="+mn-lt"/>
                          <a:ea typeface="+mn-ea"/>
                          <a:cs typeface="+mn-cs"/>
                        </a:rPr>
                        <a:t> </a:t>
                      </a:r>
                      <a:r>
                        <a:rPr kumimoji="0" lang="en-US" sz="1800" kern="1200" dirty="0" smtClean="0">
                          <a:solidFill>
                            <a:schemeClr val="dk1"/>
                          </a:solidFill>
                          <a:effectLst/>
                          <a:latin typeface="+mn-lt"/>
                          <a:ea typeface="+mn-ea"/>
                          <a:cs typeface="+mn-cs"/>
                        </a:rPr>
                        <a:t>(C/N) </a:t>
                      </a:r>
                      <a:endParaRPr lang="en-US" dirty="0"/>
                    </a:p>
                  </a:txBody>
                  <a:tcPr/>
                </a:tc>
                <a:tc>
                  <a:txBody>
                    <a:bodyPr/>
                    <a:lstStyle/>
                    <a:p>
                      <a:r>
                        <a:rPr lang="en-US" dirty="0" smtClean="0"/>
                        <a:t> </a:t>
                      </a:r>
                      <a:endParaRPr lang="en-US" dirty="0"/>
                    </a:p>
                  </a:txBody>
                  <a:tcPr/>
                </a:tc>
                <a:tc>
                  <a:txBody>
                    <a:bodyPr/>
                    <a:lstStyle/>
                    <a:p>
                      <a:r>
                        <a:rPr lang="en-US" dirty="0" smtClean="0"/>
                        <a:t>Low </a:t>
                      </a:r>
                      <a:r>
                        <a:rPr lang="en-US" dirty="0" smtClean="0">
                          <a:sym typeface="Symbol" panose="05050102010706020507" pitchFamily="18" charset="2"/>
                        </a:rPr>
                        <a:t> NH</a:t>
                      </a:r>
                      <a:r>
                        <a:rPr lang="en-US" baseline="-25000" dirty="0" smtClean="0">
                          <a:sym typeface="Symbol" panose="05050102010706020507" pitchFamily="18" charset="2"/>
                        </a:rPr>
                        <a:t>3</a:t>
                      </a:r>
                    </a:p>
                    <a:p>
                      <a:r>
                        <a:rPr lang="en-US" dirty="0" smtClean="0">
                          <a:sym typeface="Symbol" panose="05050102010706020507" pitchFamily="18" charset="2"/>
                        </a:rPr>
                        <a:t>High  Nitrogen limitation</a:t>
                      </a:r>
                      <a:endParaRPr lang="en-US" dirty="0"/>
                    </a:p>
                  </a:txBody>
                  <a:tcPr/>
                </a:tc>
              </a:tr>
              <a:tr h="625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Moisture content</a:t>
                      </a:r>
                    </a:p>
                  </a:txBody>
                  <a:tcPr/>
                </a:tc>
                <a:tc>
                  <a:txBody>
                    <a:bodyPr/>
                    <a:lstStyle/>
                    <a:p>
                      <a:r>
                        <a:rPr lang="en-US" dirty="0" smtClean="0"/>
                        <a:t> </a:t>
                      </a:r>
                      <a:endParaRPr lang="en-US" dirty="0"/>
                    </a:p>
                  </a:txBody>
                  <a:tcPr/>
                </a:tc>
                <a:tc>
                  <a:txBody>
                    <a:bodyPr/>
                    <a:lstStyle/>
                    <a:p>
                      <a:r>
                        <a:rPr lang="en-US" dirty="0" smtClean="0"/>
                        <a:t>Too little slows microbes</a:t>
                      </a:r>
                    </a:p>
                    <a:p>
                      <a:r>
                        <a:rPr lang="en-US" dirty="0" smtClean="0"/>
                        <a:t>Too much leads to anaerobic conditions</a:t>
                      </a:r>
                      <a:endParaRPr lang="en-US" dirty="0"/>
                    </a:p>
                  </a:txBody>
                  <a:tcPr/>
                </a:tc>
              </a:tr>
              <a:tr h="357170">
                <a:tc>
                  <a:txBody>
                    <a:bodyPr/>
                    <a:lstStyle/>
                    <a:p>
                      <a:r>
                        <a:rPr lang="en-US" dirty="0" smtClean="0"/>
                        <a:t>Mixing / Turning</a:t>
                      </a:r>
                      <a:endParaRPr lang="en-US" dirty="0"/>
                    </a:p>
                  </a:txBody>
                  <a:tcPr/>
                </a:tc>
                <a:tc>
                  <a:txBody>
                    <a:bodyPr/>
                    <a:lstStyle/>
                    <a:p>
                      <a:r>
                        <a:rPr lang="en-US" dirty="0" smtClean="0"/>
                        <a:t> </a:t>
                      </a:r>
                      <a:endParaRPr lang="en-US" dirty="0"/>
                    </a:p>
                  </a:txBody>
                  <a:tcPr/>
                </a:tc>
                <a:tc>
                  <a:txBody>
                    <a:bodyPr/>
                    <a:lstStyle/>
                    <a:p>
                      <a:r>
                        <a:rPr lang="en-US" dirty="0" smtClean="0"/>
                        <a:t>If that is how oxygen is introduced</a:t>
                      </a:r>
                      <a:endParaRPr lang="en-US" dirty="0"/>
                    </a:p>
                  </a:txBody>
                  <a:tcPr/>
                </a:tc>
              </a:tr>
              <a:tr h="357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Temperature</a:t>
                      </a:r>
                    </a:p>
                  </a:txBody>
                  <a:tcPr/>
                </a:tc>
                <a:tc>
                  <a:txBody>
                    <a:bodyPr/>
                    <a:lstStyle/>
                    <a:p>
                      <a:r>
                        <a:rPr lang="en-US" sz="1800" kern="1200" dirty="0" smtClean="0">
                          <a:solidFill>
                            <a:schemeClr val="tx1"/>
                          </a:solidFill>
                          <a:effectLst/>
                          <a:latin typeface="+mn-lt"/>
                          <a:ea typeface="+mn-ea"/>
                          <a:cs typeface="+mn-cs"/>
                        </a:rPr>
                        <a:t> </a:t>
                      </a:r>
                      <a:endParaRPr lang="en-US" dirty="0"/>
                    </a:p>
                  </a:txBody>
                  <a:tcPr/>
                </a:tc>
                <a:tc>
                  <a:txBody>
                    <a:bodyPr/>
                    <a:lstStyle/>
                    <a:p>
                      <a:r>
                        <a:rPr lang="en-US" dirty="0" smtClean="0"/>
                        <a:t>Beyond 151</a:t>
                      </a:r>
                      <a:r>
                        <a:rPr lang="en-US" sz="1800" kern="1200" dirty="0" smtClean="0">
                          <a:solidFill>
                            <a:schemeClr val="tx1"/>
                          </a:solidFill>
                          <a:effectLst/>
                          <a:latin typeface="+mn-lt"/>
                          <a:ea typeface="+mn-ea"/>
                          <a:cs typeface="+mn-cs"/>
                          <a:sym typeface="Symbol" panose="05050102010706020507" pitchFamily="18" charset="2"/>
                        </a:rPr>
                        <a:t></a:t>
                      </a:r>
                      <a:r>
                        <a:rPr lang="en-US" sz="1800" kern="1200" dirty="0" smtClean="0">
                          <a:solidFill>
                            <a:schemeClr val="tx1"/>
                          </a:solidFill>
                          <a:effectLst/>
                          <a:latin typeface="+mn-lt"/>
                          <a:ea typeface="+mn-ea"/>
                          <a:cs typeface="+mn-cs"/>
                        </a:rPr>
                        <a:t>F</a:t>
                      </a:r>
                      <a:r>
                        <a:rPr lang="en-US" dirty="0" smtClean="0"/>
                        <a:t>, microbes are harmed</a:t>
                      </a:r>
                      <a:endParaRPr lang="en-US" dirty="0"/>
                    </a:p>
                  </a:txBody>
                  <a:tcPr/>
                </a:tc>
              </a:tr>
              <a:tr h="595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Pathogen control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smtClean="0"/>
                    </a:p>
                  </a:txBody>
                  <a:tcPr/>
                </a:tc>
                <a:tc>
                  <a:txBody>
                    <a:bodyPr/>
                    <a:lstStyle/>
                    <a:p>
                      <a:r>
                        <a:rPr lang="en-US" dirty="0" smtClean="0"/>
                        <a:t>For extended time (or higher for less time)</a:t>
                      </a:r>
                    </a:p>
                    <a:p>
                      <a:r>
                        <a:rPr lang="en-US" sz="1600" kern="1200" dirty="0" smtClean="0">
                          <a:solidFill>
                            <a:schemeClr val="tx1"/>
                          </a:solidFill>
                          <a:effectLst/>
                          <a:latin typeface="+mn-lt"/>
                          <a:ea typeface="+mn-ea"/>
                          <a:cs typeface="+mn-cs"/>
                        </a:rPr>
                        <a:t>(Sewage sludge: &gt; </a:t>
                      </a:r>
                      <a:r>
                        <a:rPr lang="en-US" sz="1600" dirty="0" smtClean="0"/>
                        <a:t>131</a:t>
                      </a:r>
                      <a:r>
                        <a:rPr lang="en-US" sz="1600" kern="1200" dirty="0" smtClean="0">
                          <a:solidFill>
                            <a:schemeClr val="tx1"/>
                          </a:solidFill>
                          <a:effectLst/>
                          <a:latin typeface="+mn-lt"/>
                          <a:ea typeface="+mn-ea"/>
                          <a:cs typeface="+mn-cs"/>
                          <a:sym typeface="Symbol" panose="05050102010706020507" pitchFamily="18" charset="2"/>
                        </a:rPr>
                        <a:t></a:t>
                      </a:r>
                      <a:r>
                        <a:rPr lang="en-US" sz="1600" kern="1200" dirty="0" smtClean="0">
                          <a:solidFill>
                            <a:schemeClr val="tx1"/>
                          </a:solidFill>
                          <a:effectLst/>
                          <a:latin typeface="+mn-lt"/>
                          <a:ea typeface="+mn-ea"/>
                          <a:cs typeface="+mn-cs"/>
                        </a:rPr>
                        <a:t>F </a:t>
                      </a:r>
                      <a:r>
                        <a:rPr lang="en-US" sz="1600" kern="1200" dirty="0" smtClean="0">
                          <a:solidFill>
                            <a:schemeClr val="tx1"/>
                          </a:solidFill>
                          <a:effectLst/>
                          <a:latin typeface="+mn-lt"/>
                          <a:ea typeface="+mn-ea"/>
                          <a:cs typeface="+mn-cs"/>
                          <a:sym typeface="Symbol" panose="05050102010706020507" pitchFamily="18" charset="2"/>
                        </a:rPr>
                        <a:t></a:t>
                      </a:r>
                      <a:r>
                        <a:rPr lang="en-US" sz="1600" kern="1200" dirty="0" smtClean="0">
                          <a:solidFill>
                            <a:schemeClr val="tx1"/>
                          </a:solidFill>
                          <a:effectLst/>
                          <a:latin typeface="+mn-lt"/>
                          <a:ea typeface="+mn-ea"/>
                          <a:cs typeface="+mn-cs"/>
                        </a:rPr>
                        <a:t>15 days &amp; 5 turns) </a:t>
                      </a:r>
                      <a:endParaRPr lang="en-US" sz="1600" dirty="0"/>
                    </a:p>
                  </a:txBody>
                  <a:tcPr/>
                </a:tc>
              </a:tr>
              <a:tr h="357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Land requirement</a:t>
                      </a:r>
                    </a:p>
                  </a:txBody>
                  <a:tcPr/>
                </a:tc>
                <a:tc>
                  <a:txBody>
                    <a:bodyPr/>
                    <a:lstStyle/>
                    <a:p>
                      <a:r>
                        <a:rPr lang="en-US" dirty="0" smtClean="0"/>
                        <a:t> </a:t>
                      </a:r>
                      <a:endParaRPr lang="en-US" dirty="0"/>
                    </a:p>
                  </a:txBody>
                  <a:tcPr/>
                </a:tc>
                <a:tc>
                  <a:txBody>
                    <a:bodyPr/>
                    <a:lstStyle/>
                    <a:p>
                      <a:r>
                        <a:rPr lang="en-US" dirty="0" smtClean="0"/>
                        <a:t>Per 50 ton/d</a:t>
                      </a:r>
                      <a:endParaRPr lang="en-US" dirty="0"/>
                    </a:p>
                  </a:txBody>
                  <a:tcPr/>
                </a:tc>
              </a:tr>
              <a:tr h="3571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pH</a:t>
                      </a:r>
                    </a:p>
                  </a:txBody>
                  <a:tcPr/>
                </a:tc>
                <a:tc>
                  <a:txBody>
                    <a:bodyPr/>
                    <a:lstStyle/>
                    <a:p>
                      <a:r>
                        <a:rPr lang="en-US" dirty="0" smtClean="0"/>
                        <a:t> </a:t>
                      </a:r>
                      <a:endParaRPr lang="en-US" dirty="0"/>
                    </a:p>
                  </a:txBody>
                  <a:tcPr/>
                </a:tc>
                <a:tc>
                  <a:txBody>
                    <a:bodyPr/>
                    <a:lstStyle/>
                    <a:p>
                      <a:r>
                        <a:rPr lang="en-US" dirty="0" smtClean="0"/>
                        <a:t>Is optimal, &gt;8.5 &amp;</a:t>
                      </a:r>
                      <a:r>
                        <a:rPr lang="en-US" baseline="0" dirty="0" smtClean="0"/>
                        <a:t> </a:t>
                      </a:r>
                      <a:r>
                        <a:rPr lang="en-US" dirty="0" smtClean="0"/>
                        <a:t>ammonia is produced</a:t>
                      </a:r>
                      <a:endParaRPr lang="en-US" dirty="0"/>
                    </a:p>
                  </a:txBody>
                  <a:tcPr/>
                </a:tc>
              </a:tr>
              <a:tr h="377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Bulking agent</a:t>
                      </a:r>
                    </a:p>
                  </a:txBody>
                  <a:tcPr/>
                </a:tc>
                <a:tc gridSpan="2">
                  <a:txBody>
                    <a:bodyPr/>
                    <a:lstStyle/>
                    <a:p>
                      <a:r>
                        <a:rPr lang="en-US" dirty="0" smtClean="0"/>
                        <a:t>Needed for wet or fine materials to create void space</a:t>
                      </a:r>
                      <a:endParaRPr lang="en-US" dirty="0"/>
                    </a:p>
                  </a:txBody>
                  <a:tcPr/>
                </a:tc>
                <a:tc hMerge="1">
                  <a:txBody>
                    <a:bodyPr/>
                    <a:lstStyle/>
                    <a:p>
                      <a:endParaRPr lang="en-US"/>
                    </a:p>
                  </a:txBody>
                  <a:tcPr/>
                </a:tc>
              </a:tr>
              <a:tr h="852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Stabilization</a:t>
                      </a: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Drop in temperature, self heating capacity, oxygen uptake, </a:t>
                      </a:r>
                      <a:r>
                        <a:rPr lang="en-US" sz="1800" i="1" kern="1200" dirty="0" err="1" smtClean="0">
                          <a:solidFill>
                            <a:schemeClr val="tx1"/>
                          </a:solidFill>
                          <a:effectLst/>
                          <a:latin typeface="+mn-lt"/>
                          <a:ea typeface="+mn-ea"/>
                          <a:cs typeface="+mn-cs"/>
                        </a:rPr>
                        <a:t>Chaetomium</a:t>
                      </a:r>
                      <a:r>
                        <a:rPr lang="en-US" sz="1800" i="1" kern="1200" dirty="0" smtClean="0">
                          <a:solidFill>
                            <a:schemeClr val="tx1"/>
                          </a:solidFill>
                          <a:effectLst/>
                          <a:latin typeface="+mn-lt"/>
                          <a:ea typeface="+mn-ea"/>
                          <a:cs typeface="+mn-cs"/>
                        </a:rPr>
                        <a:t> </a:t>
                      </a:r>
                      <a:r>
                        <a:rPr lang="en-US" sz="1800" i="1" kern="1200" dirty="0" err="1" smtClean="0">
                          <a:solidFill>
                            <a:schemeClr val="tx1"/>
                          </a:solidFill>
                          <a:effectLst/>
                          <a:latin typeface="+mn-lt"/>
                          <a:ea typeface="+mn-ea"/>
                          <a:cs typeface="+mn-cs"/>
                        </a:rPr>
                        <a:t>gracilis</a:t>
                      </a:r>
                      <a:r>
                        <a:rPr lang="en-US" sz="1800" i="1" kern="1200" dirty="0" smtClean="0">
                          <a:solidFill>
                            <a:schemeClr val="tx1"/>
                          </a:solidFill>
                          <a:effectLst/>
                          <a:latin typeface="+mn-lt"/>
                          <a:ea typeface="+mn-ea"/>
                          <a:cs typeface="+mn-cs"/>
                        </a:rPr>
                        <a:t> </a:t>
                      </a:r>
                      <a:r>
                        <a:rPr lang="en-US" sz="1800" kern="1200" dirty="0" smtClean="0">
                          <a:solidFill>
                            <a:schemeClr val="tx1"/>
                          </a:solidFill>
                          <a:effectLst/>
                          <a:latin typeface="+mn-lt"/>
                          <a:ea typeface="+mn-ea"/>
                          <a:cs typeface="+mn-cs"/>
                        </a:rPr>
                        <a:t>growth,</a:t>
                      </a:r>
                      <a:r>
                        <a:rPr lang="en-US" sz="1800" kern="1200" baseline="0" dirty="0" smtClean="0">
                          <a:solidFill>
                            <a:schemeClr val="tx1"/>
                          </a:solidFill>
                          <a:effectLst/>
                          <a:latin typeface="+mn-lt"/>
                          <a:ea typeface="+mn-ea"/>
                          <a:cs typeface="+mn-cs"/>
                        </a:rPr>
                        <a:t> or </a:t>
                      </a:r>
                      <a:r>
                        <a:rPr lang="en-US" sz="1800" kern="1200" dirty="0" smtClean="0">
                          <a:solidFill>
                            <a:schemeClr val="tx1"/>
                          </a:solidFill>
                          <a:effectLst/>
                          <a:latin typeface="+mn-lt"/>
                          <a:ea typeface="+mn-ea"/>
                          <a:cs typeface="+mn-cs"/>
                        </a:rPr>
                        <a:t>starch-iodine test</a:t>
                      </a:r>
                    </a:p>
                  </a:txBody>
                  <a:tcPr/>
                </a:tc>
                <a:tc hMerge="1">
                  <a:txBody>
                    <a:bodyPr/>
                    <a:lstStyle/>
                    <a:p>
                      <a:endParaRPr lang="en-US" dirty="0"/>
                    </a:p>
                  </a:txBody>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iocycle.net/wp-content/uploads/2012/01/42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15"/>
            <a:ext cx="9372600" cy="687011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r"/>
            <a:r>
              <a:rPr lang="en-US" dirty="0" smtClean="0"/>
              <a:t>Size</a:t>
            </a:r>
            <a:endParaRPr lang="en-US" dirty="0"/>
          </a:p>
        </p:txBody>
      </p:sp>
      <p:sp>
        <p:nvSpPr>
          <p:cNvPr id="5" name="Rectangle 4"/>
          <p:cNvSpPr/>
          <p:nvPr/>
        </p:nvSpPr>
        <p:spPr>
          <a:xfrm>
            <a:off x="7240529" y="6486882"/>
            <a:ext cx="1903470" cy="369332"/>
          </a:xfrm>
          <a:prstGeom prst="rect">
            <a:avLst/>
          </a:prstGeom>
        </p:spPr>
        <p:txBody>
          <a:bodyPr wrap="none">
            <a:spAutoFit/>
          </a:bodyPr>
          <a:lstStyle/>
          <a:p>
            <a:r>
              <a:rPr lang="en-US" dirty="0" smtClean="0">
                <a:solidFill>
                  <a:schemeClr val="bg1"/>
                </a:solidFill>
              </a:rPr>
              <a:t>www.biocycle.net</a:t>
            </a:r>
            <a:endParaRPr lang="en-US" dirty="0">
              <a:solidFill>
                <a:schemeClr val="bg1"/>
              </a:solidFill>
            </a:endParaRPr>
          </a:p>
        </p:txBody>
      </p:sp>
      <p:sp>
        <p:nvSpPr>
          <p:cNvPr id="6" name="TextBox 5"/>
          <p:cNvSpPr txBox="1"/>
          <p:nvPr/>
        </p:nvSpPr>
        <p:spPr>
          <a:xfrm>
            <a:off x="6343650" y="4920079"/>
            <a:ext cx="2484398" cy="646331"/>
          </a:xfrm>
          <a:prstGeom prst="rect">
            <a:avLst/>
          </a:prstGeom>
          <a:noFill/>
        </p:spPr>
        <p:txBody>
          <a:bodyPr wrap="none" rtlCol="0">
            <a:spAutoFit/>
          </a:bodyPr>
          <a:lstStyle/>
          <a:p>
            <a:r>
              <a:rPr lang="en-US" sz="3600" dirty="0" smtClean="0">
                <a:solidFill>
                  <a:schemeClr val="bg1"/>
                </a:solidFill>
              </a:rPr>
              <a:t>Tub Grinder</a:t>
            </a:r>
            <a:endParaRPr lang="en-US" sz="3600" dirty="0">
              <a:solidFill>
                <a:schemeClr val="bg1"/>
              </a:solidFill>
            </a:endParaRPr>
          </a:p>
        </p:txBody>
      </p:sp>
    </p:spTree>
    <p:extLst>
      <p:ext uri="{BB962C8B-B14F-4D97-AF65-F5344CB8AC3E}">
        <p14:creationId xmlns:p14="http://schemas.microsoft.com/office/powerpoint/2010/main" val="1284977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to Nitrogen</a:t>
            </a:r>
            <a:endParaRPr lang="en-US" dirty="0"/>
          </a:p>
        </p:txBody>
      </p:sp>
      <p:sp>
        <p:nvSpPr>
          <p:cNvPr id="3" name="Content Placeholder 2"/>
          <p:cNvSpPr>
            <a:spLocks noGrp="1"/>
          </p:cNvSpPr>
          <p:nvPr>
            <p:ph sz="quarter" idx="1"/>
          </p:nvPr>
        </p:nvSpPr>
        <p:spPr/>
        <p:txBody>
          <a:bodyPr/>
          <a:lstStyle/>
          <a:p>
            <a:r>
              <a:rPr lang="en-US" dirty="0" smtClean="0"/>
              <a:t> 30:1</a:t>
            </a:r>
          </a:p>
          <a:p>
            <a:pPr lvl="1"/>
            <a:r>
              <a:rPr lang="en-US" dirty="0"/>
              <a:t>C</a:t>
            </a:r>
            <a:r>
              <a:rPr lang="en-US" dirty="0" smtClean="0"/>
              <a:t>arbon source</a:t>
            </a:r>
          </a:p>
          <a:p>
            <a:pPr lvl="1"/>
            <a:r>
              <a:rPr lang="en-US" dirty="0"/>
              <a:t>N</a:t>
            </a:r>
            <a:r>
              <a:rPr lang="en-US" dirty="0" smtClean="0"/>
              <a:t>itrogen source</a:t>
            </a:r>
          </a:p>
          <a:p>
            <a:endParaRPr lang="en-US" dirty="0"/>
          </a:p>
        </p:txBody>
      </p:sp>
      <p:grpSp>
        <p:nvGrpSpPr>
          <p:cNvPr id="6" name="Group 5"/>
          <p:cNvGrpSpPr/>
          <p:nvPr/>
        </p:nvGrpSpPr>
        <p:grpSpPr>
          <a:xfrm>
            <a:off x="5062656" y="318655"/>
            <a:ext cx="3624144" cy="6169025"/>
            <a:chOff x="5062656" y="152400"/>
            <a:chExt cx="3624144" cy="6169025"/>
          </a:xfrm>
        </p:grpSpPr>
        <p:pic>
          <p:nvPicPr>
            <p:cNvPr id="4" name="Picture 3" descr="Picture 2.png"/>
            <p:cNvPicPr>
              <a:picLocks noChangeAspect="1"/>
            </p:cNvPicPr>
            <p:nvPr/>
          </p:nvPicPr>
          <p:blipFill>
            <a:blip r:embed="rId3"/>
            <a:stretch>
              <a:fillRect/>
            </a:stretch>
          </p:blipFill>
          <p:spPr>
            <a:xfrm>
              <a:off x="5062657" y="152400"/>
              <a:ext cx="3624143" cy="4665813"/>
            </a:xfrm>
            <a:prstGeom prst="rect">
              <a:avLst/>
            </a:prstGeom>
          </p:spPr>
        </p:pic>
        <p:pic>
          <p:nvPicPr>
            <p:cNvPr id="5" name="Picture 4" descr="Picture 1.png"/>
            <p:cNvPicPr>
              <a:picLocks noChangeAspect="1"/>
            </p:cNvPicPr>
            <p:nvPr/>
          </p:nvPicPr>
          <p:blipFill>
            <a:blip r:embed="rId4"/>
            <a:stretch>
              <a:fillRect/>
            </a:stretch>
          </p:blipFill>
          <p:spPr>
            <a:xfrm>
              <a:off x="5062656" y="4972907"/>
              <a:ext cx="3624143" cy="1348518"/>
            </a:xfrm>
            <a:prstGeom prst="rect">
              <a:avLst/>
            </a:prstGeom>
          </p:spPr>
        </p:pic>
      </p:grpSp>
      <p:sp>
        <p:nvSpPr>
          <p:cNvPr id="7" name="TextBox 6"/>
          <p:cNvSpPr txBox="1"/>
          <p:nvPr/>
        </p:nvSpPr>
        <p:spPr>
          <a:xfrm>
            <a:off x="5189517" y="6550223"/>
            <a:ext cx="3497283" cy="307777"/>
          </a:xfrm>
          <a:prstGeom prst="rect">
            <a:avLst/>
          </a:prstGeom>
          <a:noFill/>
        </p:spPr>
        <p:txBody>
          <a:bodyPr wrap="square" rtlCol="0">
            <a:spAutoFit/>
          </a:bodyPr>
          <a:lstStyle/>
          <a:p>
            <a:r>
              <a:rPr lang="en-US" sz="1400" dirty="0" smtClean="0"/>
              <a:t>cwmi.css.cornell.edu/compostingathome.pdf</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reen &amp; Brown Balance</a:t>
            </a:r>
            <a:endParaRPr lang="en-US" dirty="0"/>
          </a:p>
        </p:txBody>
      </p:sp>
      <p:sp>
        <p:nvSpPr>
          <p:cNvPr id="3" name="Content Placeholder 2"/>
          <p:cNvSpPr>
            <a:spLocks noGrp="1"/>
          </p:cNvSpPr>
          <p:nvPr>
            <p:ph sz="quarter" idx="1"/>
          </p:nvPr>
        </p:nvSpPr>
        <p:spPr>
          <a:xfrm>
            <a:off x="457200" y="1594970"/>
            <a:ext cx="4088130" cy="3713391"/>
          </a:xfrm>
        </p:spPr>
        <p:txBody>
          <a:bodyPr/>
          <a:lstStyle/>
          <a:p>
            <a:r>
              <a:rPr lang="en-US" dirty="0" smtClean="0"/>
              <a:t>Online Calculator</a:t>
            </a:r>
          </a:p>
          <a:p>
            <a:pPr lvl="1"/>
            <a:r>
              <a:rPr lang="en-US" dirty="0" smtClean="0">
                <a:hlinkClick r:id="rId2"/>
              </a:rPr>
              <a:t>www.klickitatcounty.org/solidwaste/fileshtml/organics/compostCalc.htm</a:t>
            </a:r>
            <a:endParaRPr lang="en-US" dirty="0" smtClean="0"/>
          </a:p>
          <a:p>
            <a:pPr>
              <a:buNone/>
            </a:pPr>
            <a:endParaRPr lang="en-US" dirty="0" smtClean="0"/>
          </a:p>
          <a:p>
            <a:endParaRPr lang="en-US" dirty="0"/>
          </a:p>
        </p:txBody>
      </p:sp>
      <p:pic>
        <p:nvPicPr>
          <p:cNvPr id="4" name="Picture 3" descr=":::Picture 2.png"/>
          <p:cNvPicPr/>
          <p:nvPr/>
        </p:nvPicPr>
        <p:blipFill>
          <a:blip r:embed="rId3"/>
          <a:srcRect/>
          <a:stretch>
            <a:fillRect/>
          </a:stretch>
        </p:blipFill>
        <p:spPr bwMode="auto">
          <a:xfrm>
            <a:off x="4545330" y="2124273"/>
            <a:ext cx="4598670" cy="3724910"/>
          </a:xfrm>
          <a:prstGeom prst="rect">
            <a:avLst/>
          </a:prstGeom>
          <a:noFill/>
          <a:ln w="9525">
            <a:noFill/>
            <a:miter lim="800000"/>
            <a:headEnd/>
            <a:tailEnd/>
          </a:ln>
        </p:spPr>
      </p:pic>
      <p:sp>
        <p:nvSpPr>
          <p:cNvPr id="5" name="Rectangle 4"/>
          <p:cNvSpPr/>
          <p:nvPr/>
        </p:nvSpPr>
        <p:spPr>
          <a:xfrm>
            <a:off x="2961512" y="5849183"/>
            <a:ext cx="5725288" cy="307777"/>
          </a:xfrm>
          <a:prstGeom prst="rect">
            <a:avLst/>
          </a:prstGeom>
        </p:spPr>
        <p:txBody>
          <a:bodyPr wrap="square">
            <a:spAutoFit/>
          </a:bodyPr>
          <a:lstStyle/>
          <a:p>
            <a:r>
              <a:rPr lang="en-US" sz="1400" dirty="0"/>
              <a:t>Source: Cornell Waste Management Institute. Composting at Home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Objectives</a:t>
            </a:r>
            <a:endParaRPr lang="en-US" dirty="0">
              <a:latin typeface="Arial"/>
              <a:cs typeface="Arial"/>
            </a:endParaRPr>
          </a:p>
        </p:txBody>
      </p:sp>
      <p:sp>
        <p:nvSpPr>
          <p:cNvPr id="3" name="Content Placeholder 2"/>
          <p:cNvSpPr>
            <a:spLocks noGrp="1"/>
          </p:cNvSpPr>
          <p:nvPr>
            <p:ph sz="quarter" idx="1"/>
          </p:nvPr>
        </p:nvSpPr>
        <p:spPr>
          <a:xfrm>
            <a:off x="457200" y="1760497"/>
            <a:ext cx="7653162" cy="3571660"/>
          </a:xfrm>
        </p:spPr>
        <p:txBody>
          <a:bodyPr/>
          <a:lstStyle/>
          <a:p>
            <a:r>
              <a:rPr lang="en-US" dirty="0" smtClean="0"/>
              <a:t>Composting introduction</a:t>
            </a:r>
          </a:p>
          <a:p>
            <a:r>
              <a:rPr lang="en-US" dirty="0" smtClean="0"/>
              <a:t>Backyard composting</a:t>
            </a:r>
          </a:p>
          <a:p>
            <a:r>
              <a:rPr lang="en-US" dirty="0"/>
              <a:t>Community </a:t>
            </a:r>
            <a:r>
              <a:rPr lang="en-US" dirty="0" smtClean="0"/>
              <a:t>composting</a:t>
            </a:r>
          </a:p>
          <a:p>
            <a:r>
              <a:rPr lang="en-US" dirty="0" smtClean="0"/>
              <a:t>Commercial/Municipal composting</a:t>
            </a:r>
          </a:p>
          <a:p>
            <a:r>
              <a:rPr lang="en-US" dirty="0" smtClean="0"/>
              <a:t>Advantages &amp; Disadvantages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0" y="3546327"/>
            <a:ext cx="2857500" cy="2962275"/>
          </a:xfrm>
          <a:prstGeom prst="rect">
            <a:avLst/>
          </a:prstGeom>
        </p:spPr>
      </p:pic>
      <p:sp>
        <p:nvSpPr>
          <p:cNvPr id="5" name="Rectangle 4"/>
          <p:cNvSpPr/>
          <p:nvPr/>
        </p:nvSpPr>
        <p:spPr>
          <a:xfrm>
            <a:off x="6740776" y="6508602"/>
            <a:ext cx="1723613" cy="369332"/>
          </a:xfrm>
          <a:prstGeom prst="rect">
            <a:avLst/>
          </a:prstGeom>
        </p:spPr>
        <p:txBody>
          <a:bodyPr wrap="none">
            <a:spAutoFit/>
          </a:bodyPr>
          <a:lstStyle/>
          <a:p>
            <a:r>
              <a:rPr lang="en-US" dirty="0"/>
              <a:t>www.scgh.com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4" name="Content Placeholder 3"/>
          <p:cNvSpPr>
            <a:spLocks noGrp="1"/>
          </p:cNvSpPr>
          <p:nvPr>
            <p:ph sz="quarter" idx="1"/>
          </p:nvPr>
        </p:nvSpPr>
        <p:spPr/>
        <p:txBody>
          <a:bodyPr/>
          <a:lstStyle/>
          <a:p>
            <a:r>
              <a:rPr lang="en-US" dirty="0"/>
              <a:t>Ideal C:N is 30:1 </a:t>
            </a:r>
          </a:p>
          <a:p>
            <a:pPr lvl="1"/>
            <a:r>
              <a:rPr lang="en-US" dirty="0"/>
              <a:t>25-30 is good </a:t>
            </a:r>
          </a:p>
          <a:p>
            <a:pPr lvl="1"/>
            <a:r>
              <a:rPr lang="en-US" dirty="0"/>
              <a:t>20-40 is </a:t>
            </a:r>
            <a:r>
              <a:rPr lang="en-US" dirty="0" smtClean="0"/>
              <a:t>decent</a:t>
            </a:r>
            <a:endParaRPr lang="en-US" dirty="0"/>
          </a:p>
          <a:p>
            <a:r>
              <a:rPr lang="en-US" dirty="0"/>
              <a:t>C:N = % carbon  / % nitrogen</a:t>
            </a:r>
          </a:p>
          <a:p>
            <a:endParaRPr lang="en-US" dirty="0"/>
          </a:p>
          <a:p>
            <a:r>
              <a:rPr lang="en-US" dirty="0"/>
              <a:t>Fruit </a:t>
            </a:r>
            <a:r>
              <a:rPr lang="en-US" dirty="0" smtClean="0"/>
              <a:t>waste: </a:t>
            </a:r>
            <a:r>
              <a:rPr lang="en-US" dirty="0"/>
              <a:t>44.52 % C </a:t>
            </a:r>
            <a:r>
              <a:rPr lang="en-US" dirty="0" smtClean="0"/>
              <a:t>&amp; 1.4</a:t>
            </a:r>
            <a:r>
              <a:rPr lang="en-US" dirty="0"/>
              <a:t>% N</a:t>
            </a:r>
          </a:p>
          <a:p>
            <a:pPr lvl="1"/>
            <a:r>
              <a:rPr lang="en-US" dirty="0" smtClean="0"/>
              <a:t> </a:t>
            </a:r>
            <a:endParaRPr lang="en-US" dirty="0" smtClean="0"/>
          </a:p>
          <a:p>
            <a:pPr lvl="1"/>
            <a:r>
              <a:rPr lang="en-US" dirty="0" smtClean="0"/>
              <a:t> </a:t>
            </a:r>
            <a:endParaRPr lang="en-US" dirty="0" smtClean="0"/>
          </a:p>
          <a:p>
            <a:r>
              <a:rPr lang="en-US" dirty="0" smtClean="0"/>
              <a:t>Loose </a:t>
            </a:r>
            <a:r>
              <a:rPr lang="en-US" dirty="0"/>
              <a:t>dry </a:t>
            </a:r>
            <a:r>
              <a:rPr lang="en-US" dirty="0" smtClean="0"/>
              <a:t>leaves: 42.22 % C &amp; 0.9 % N </a:t>
            </a:r>
            <a:r>
              <a:rPr lang="en-US" dirty="0"/>
              <a:t> </a:t>
            </a:r>
          </a:p>
          <a:p>
            <a:pPr lvl="1"/>
            <a:r>
              <a:rPr lang="en-US" dirty="0" smtClean="0"/>
              <a:t> </a:t>
            </a:r>
            <a:endParaRPr lang="en-US" dirty="0" smtClean="0"/>
          </a:p>
          <a:p>
            <a:pPr lvl="1"/>
            <a:r>
              <a:rPr lang="en-US" dirty="0" smtClean="0"/>
              <a:t> </a:t>
            </a:r>
            <a:endParaRPr lang="en-US" dirty="0"/>
          </a:p>
          <a:p>
            <a:endParaRPr lang="en-US" dirty="0"/>
          </a:p>
        </p:txBody>
      </p:sp>
    </p:spTree>
    <p:extLst>
      <p:ext uri="{BB962C8B-B14F-4D97-AF65-F5344CB8AC3E}">
        <p14:creationId xmlns:p14="http://schemas.microsoft.com/office/powerpoint/2010/main" val="824585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(Cont.)</a:t>
            </a:r>
          </a:p>
        </p:txBody>
      </p:sp>
      <p:sp>
        <p:nvSpPr>
          <p:cNvPr id="3" name="Content Placeholder 2"/>
          <p:cNvSpPr>
            <a:spLocks noGrp="1"/>
          </p:cNvSpPr>
          <p:nvPr>
            <p:ph sz="quarter" idx="1"/>
          </p:nvPr>
        </p:nvSpPr>
        <p:spPr/>
        <p:txBody>
          <a:bodyPr/>
          <a:lstStyle/>
          <a:p>
            <a:r>
              <a:rPr lang="en-US" dirty="0"/>
              <a:t>What can be added to loose leaves to bring the material closer to 30:1? </a:t>
            </a:r>
          </a:p>
          <a:p>
            <a:pPr lvl="1"/>
            <a:r>
              <a:rPr lang="en-US" dirty="0"/>
              <a:t>Newsprint C:N= </a:t>
            </a:r>
            <a:r>
              <a:rPr lang="en-US" dirty="0" smtClean="0"/>
              <a:t>54:1?</a:t>
            </a:r>
          </a:p>
          <a:p>
            <a:pPr lvl="2"/>
            <a:r>
              <a:rPr lang="en-US" dirty="0" smtClean="0"/>
              <a:t> </a:t>
            </a:r>
            <a:endParaRPr lang="en-US" dirty="0"/>
          </a:p>
          <a:p>
            <a:pPr lvl="1"/>
            <a:r>
              <a:rPr lang="en-US" dirty="0"/>
              <a:t>Fruit Waste C:N= </a:t>
            </a:r>
            <a:r>
              <a:rPr lang="en-US" dirty="0" smtClean="0"/>
              <a:t>32:1?</a:t>
            </a:r>
          </a:p>
          <a:p>
            <a:pPr lvl="2"/>
            <a:r>
              <a:rPr lang="en-US" dirty="0" smtClean="0"/>
              <a:t> </a:t>
            </a:r>
            <a:endParaRPr lang="en-US" dirty="0"/>
          </a:p>
          <a:p>
            <a:pPr lvl="1"/>
            <a:r>
              <a:rPr lang="en-US" dirty="0"/>
              <a:t>Vegetable Waste C:N= </a:t>
            </a:r>
            <a:r>
              <a:rPr lang="en-US" dirty="0" smtClean="0"/>
              <a:t>11:1?</a:t>
            </a:r>
            <a:endParaRPr lang="en-US" dirty="0"/>
          </a:p>
          <a:p>
            <a:pPr lvl="2"/>
            <a:r>
              <a:rPr lang="en-US" dirty="0" smtClean="0"/>
              <a:t> </a:t>
            </a:r>
            <a:endParaRPr lang="en-US" dirty="0"/>
          </a:p>
          <a:p>
            <a:endParaRPr lang="en-US" dirty="0"/>
          </a:p>
        </p:txBody>
      </p:sp>
      <p:sp>
        <p:nvSpPr>
          <p:cNvPr id="4" name="TextBox 3"/>
          <p:cNvSpPr txBox="1"/>
          <p:nvPr/>
        </p:nvSpPr>
        <p:spPr>
          <a:xfrm>
            <a:off x="2738785" y="6550223"/>
            <a:ext cx="6405215" cy="307777"/>
          </a:xfrm>
          <a:prstGeom prst="rect">
            <a:avLst/>
          </a:prstGeom>
          <a:noFill/>
        </p:spPr>
        <p:txBody>
          <a:bodyPr wrap="none" rtlCol="0">
            <a:spAutoFit/>
          </a:bodyPr>
          <a:lstStyle/>
          <a:p>
            <a:r>
              <a:rPr lang="en-US" sz="1400" dirty="0"/>
              <a:t>Source: http://</a:t>
            </a:r>
            <a:r>
              <a:rPr lang="en-US" sz="1400" dirty="0" smtClean="0"/>
              <a:t>www.klickitatcounty.org/solidwaste/fileshtml/organics/compostCalc.htm</a:t>
            </a:r>
            <a:endParaRPr lang="en-US" sz="1400" dirty="0"/>
          </a:p>
        </p:txBody>
      </p:sp>
    </p:spTree>
    <p:extLst>
      <p:ext uri="{BB962C8B-B14F-4D97-AF65-F5344CB8AC3E}">
        <p14:creationId xmlns:p14="http://schemas.microsoft.com/office/powerpoint/2010/main" val="3609353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6384"/>
            <a:ext cx="9144000" cy="6071616"/>
          </a:xfrm>
          <a:prstGeom prst="rect">
            <a:avLst/>
          </a:prstGeom>
        </p:spPr>
      </p:pic>
      <p:sp>
        <p:nvSpPr>
          <p:cNvPr id="2" name="Title 1"/>
          <p:cNvSpPr>
            <a:spLocks noGrp="1"/>
          </p:cNvSpPr>
          <p:nvPr>
            <p:ph type="title"/>
          </p:nvPr>
        </p:nvSpPr>
        <p:spPr>
          <a:xfrm>
            <a:off x="457200" y="152400"/>
            <a:ext cx="8229600" cy="633984"/>
          </a:xfrm>
        </p:spPr>
        <p:txBody>
          <a:bodyPr/>
          <a:lstStyle/>
          <a:p>
            <a:r>
              <a:rPr lang="en-US" dirty="0" smtClean="0"/>
              <a:t>Temperature</a:t>
            </a:r>
            <a:endParaRPr lang="en-US" dirty="0"/>
          </a:p>
        </p:txBody>
      </p:sp>
      <p:sp>
        <p:nvSpPr>
          <p:cNvPr id="3" name="Content Placeholder 2"/>
          <p:cNvSpPr>
            <a:spLocks noGrp="1"/>
          </p:cNvSpPr>
          <p:nvPr>
            <p:ph sz="quarter" idx="1"/>
          </p:nvPr>
        </p:nvSpPr>
        <p:spPr>
          <a:xfrm>
            <a:off x="0" y="794301"/>
            <a:ext cx="2119745" cy="1619003"/>
          </a:xfrm>
          <a:solidFill>
            <a:srgbClr val="FFFFFF">
              <a:alpha val="50196"/>
            </a:srgbClr>
          </a:solidFill>
        </p:spPr>
        <p:txBody>
          <a:bodyPr/>
          <a:lstStyle/>
          <a:p>
            <a:r>
              <a:rPr lang="en-US" dirty="0" smtClean="0"/>
              <a:t>Pile size</a:t>
            </a:r>
          </a:p>
          <a:p>
            <a:r>
              <a:rPr lang="en-US" dirty="0" smtClean="0"/>
              <a:t>Turning</a:t>
            </a:r>
          </a:p>
          <a:p>
            <a:r>
              <a:rPr lang="en-US" dirty="0" smtClean="0"/>
              <a:t>Blowing Air</a:t>
            </a:r>
            <a:endParaRPr lang="en-US" dirty="0"/>
          </a:p>
        </p:txBody>
      </p:sp>
      <p:sp>
        <p:nvSpPr>
          <p:cNvPr id="7" name="Rectangle 6"/>
          <p:cNvSpPr/>
          <p:nvPr/>
        </p:nvSpPr>
        <p:spPr>
          <a:xfrm>
            <a:off x="6797469" y="-32266"/>
            <a:ext cx="2274982" cy="369332"/>
          </a:xfrm>
          <a:prstGeom prst="rect">
            <a:avLst/>
          </a:prstGeom>
        </p:spPr>
        <p:txBody>
          <a:bodyPr wrap="none">
            <a:spAutoFit/>
          </a:bodyPr>
          <a:lstStyle/>
          <a:p>
            <a:r>
              <a:rPr lang="en-US" dirty="0"/>
              <a:t>casellaorganics.com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a:t>
            </a:r>
            <a:endParaRPr lang="en-US" dirty="0"/>
          </a:p>
        </p:txBody>
      </p:sp>
      <p:sp>
        <p:nvSpPr>
          <p:cNvPr id="3" name="Content Placeholder 2"/>
          <p:cNvSpPr>
            <a:spLocks noGrp="1"/>
          </p:cNvSpPr>
          <p:nvPr>
            <p:ph sz="quarter" idx="1"/>
          </p:nvPr>
        </p:nvSpPr>
        <p:spPr>
          <a:xfrm>
            <a:off x="284480" y="1219200"/>
            <a:ext cx="2515870" cy="4937760"/>
          </a:xfrm>
        </p:spPr>
        <p:txBody>
          <a:bodyPr/>
          <a:lstStyle/>
          <a:p>
            <a:r>
              <a:rPr lang="en-US" dirty="0" smtClean="0"/>
              <a:t>Microbes</a:t>
            </a:r>
          </a:p>
          <a:p>
            <a:pPr lvl="1"/>
            <a:r>
              <a:rPr lang="en-US" dirty="0" smtClean="0"/>
              <a:t>Propagation</a:t>
            </a:r>
          </a:p>
          <a:p>
            <a:pPr lvl="1"/>
            <a:r>
              <a:rPr lang="en-US" dirty="0" smtClean="0"/>
              <a:t>Metabolizing</a:t>
            </a:r>
          </a:p>
          <a:p>
            <a:pPr lvl="1"/>
            <a:r>
              <a:rPr lang="en-US" dirty="0" smtClean="0"/>
              <a:t>Movement</a:t>
            </a:r>
          </a:p>
          <a:p>
            <a:r>
              <a:rPr lang="en-US" dirty="0" smtClean="0"/>
              <a:t>Oxygen Transfer</a:t>
            </a:r>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50" y="826770"/>
            <a:ext cx="6343650" cy="4781550"/>
          </a:xfrm>
          <a:prstGeom prst="rect">
            <a:avLst/>
          </a:prstGeom>
        </p:spPr>
      </p:pic>
      <p:sp>
        <p:nvSpPr>
          <p:cNvPr id="7" name="TextBox 6"/>
          <p:cNvSpPr txBox="1"/>
          <p:nvPr/>
        </p:nvSpPr>
        <p:spPr>
          <a:xfrm>
            <a:off x="2790190" y="5655211"/>
            <a:ext cx="6353810" cy="923330"/>
          </a:xfrm>
          <a:prstGeom prst="rect">
            <a:avLst/>
          </a:prstGeom>
          <a:noFill/>
        </p:spPr>
        <p:txBody>
          <a:bodyPr wrap="square" rtlCol="0">
            <a:spAutoFit/>
          </a:bodyPr>
          <a:lstStyle/>
          <a:p>
            <a:r>
              <a:rPr lang="en-US" dirty="0"/>
              <a:t>W</a:t>
            </a:r>
            <a:r>
              <a:rPr lang="en-US" dirty="0" smtClean="0"/>
              <a:t>hen squeezed hard </a:t>
            </a:r>
            <a:r>
              <a:rPr lang="en-US" dirty="0"/>
              <a:t>moisture should be visible but not run out of </a:t>
            </a:r>
            <a:r>
              <a:rPr lang="en-US" dirty="0" smtClean="0"/>
              <a:t>hand</a:t>
            </a:r>
            <a:r>
              <a:rPr lang="en-US" dirty="0"/>
              <a:t>. </a:t>
            </a:r>
            <a:r>
              <a:rPr lang="en-US" dirty="0" smtClean="0"/>
              <a:t>@ </a:t>
            </a:r>
            <a:r>
              <a:rPr lang="en-US" dirty="0"/>
              <a:t>50 to 60 </a:t>
            </a:r>
            <a:r>
              <a:rPr lang="en-US" dirty="0" smtClean="0"/>
              <a:t>% moisture </a:t>
            </a:r>
            <a:r>
              <a:rPr lang="en-US" dirty="0"/>
              <a:t>content, </a:t>
            </a:r>
            <a:r>
              <a:rPr lang="en-US" dirty="0" smtClean="0"/>
              <a:t>compost </a:t>
            </a:r>
            <a:r>
              <a:rPr lang="en-US" dirty="0"/>
              <a:t>will hold </a:t>
            </a:r>
            <a:r>
              <a:rPr lang="en-US" dirty="0" smtClean="0"/>
              <a:t>form when squeezed &amp; resist </a:t>
            </a:r>
            <a:r>
              <a:rPr lang="en-US" dirty="0"/>
              <a:t>crumbling </a:t>
            </a:r>
          </a:p>
        </p:txBody>
      </p:sp>
      <p:sp>
        <p:nvSpPr>
          <p:cNvPr id="8" name="Rectangle 7"/>
          <p:cNvSpPr/>
          <p:nvPr/>
        </p:nvSpPr>
        <p:spPr>
          <a:xfrm>
            <a:off x="6755197" y="66794"/>
            <a:ext cx="2257926" cy="369332"/>
          </a:xfrm>
          <a:prstGeom prst="rect">
            <a:avLst/>
          </a:prstGeom>
        </p:spPr>
        <p:txBody>
          <a:bodyPr wrap="none">
            <a:spAutoFit/>
          </a:bodyPr>
          <a:lstStyle/>
          <a:p>
            <a:r>
              <a:rPr lang="en-US" dirty="0"/>
              <a:t>www.depi.vic.gov.au</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161" y="340172"/>
            <a:ext cx="4810125" cy="2952750"/>
          </a:xfrm>
          <a:prstGeom prst="rect">
            <a:avLst/>
          </a:prstGeom>
        </p:spPr>
      </p:pic>
      <p:sp>
        <p:nvSpPr>
          <p:cNvPr id="2" name="Title 1"/>
          <p:cNvSpPr>
            <a:spLocks noGrp="1"/>
          </p:cNvSpPr>
          <p:nvPr>
            <p:ph type="title"/>
          </p:nvPr>
        </p:nvSpPr>
        <p:spPr>
          <a:xfrm>
            <a:off x="457200" y="152400"/>
            <a:ext cx="8229600" cy="579120"/>
          </a:xfrm>
        </p:spPr>
        <p:txBody>
          <a:bodyPr/>
          <a:lstStyle/>
          <a:p>
            <a:r>
              <a:rPr lang="en-US" dirty="0" smtClean="0"/>
              <a:t>Backyard composting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169" y="3129280"/>
            <a:ext cx="3659409" cy="372417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21" y="1816547"/>
            <a:ext cx="3901440" cy="4251960"/>
          </a:xfrm>
          <a:prstGeom prst="rect">
            <a:avLst/>
          </a:prstGeom>
        </p:spPr>
      </p:pic>
      <p:sp>
        <p:nvSpPr>
          <p:cNvPr id="10" name="Rectangle 9"/>
          <p:cNvSpPr/>
          <p:nvPr/>
        </p:nvSpPr>
        <p:spPr>
          <a:xfrm>
            <a:off x="7217351" y="2280954"/>
            <a:ext cx="1822935" cy="461665"/>
          </a:xfrm>
          <a:prstGeom prst="rect">
            <a:avLst/>
          </a:prstGeom>
        </p:spPr>
        <p:txBody>
          <a:bodyPr wrap="none">
            <a:spAutoFit/>
          </a:bodyPr>
          <a:lstStyle/>
          <a:p>
            <a:r>
              <a:rPr lang="en-US" sz="1200" dirty="0"/>
              <a:t>University of Minnesota </a:t>
            </a:r>
            <a:endParaRPr lang="en-US" sz="1200" dirty="0" smtClean="0"/>
          </a:p>
          <a:p>
            <a:r>
              <a:rPr lang="en-US" sz="1200" dirty="0" smtClean="0"/>
              <a:t>extension </a:t>
            </a:r>
            <a:r>
              <a:rPr lang="en-US" sz="1200" dirty="0"/>
              <a:t>service</a:t>
            </a:r>
          </a:p>
        </p:txBody>
      </p:sp>
      <p:sp>
        <p:nvSpPr>
          <p:cNvPr id="8" name="Rectangle 7"/>
          <p:cNvSpPr/>
          <p:nvPr/>
        </p:nvSpPr>
        <p:spPr>
          <a:xfrm>
            <a:off x="7794207" y="6550223"/>
            <a:ext cx="1349793" cy="307777"/>
          </a:xfrm>
          <a:prstGeom prst="rect">
            <a:avLst/>
          </a:prstGeom>
        </p:spPr>
        <p:txBody>
          <a:bodyPr wrap="none">
            <a:spAutoFit/>
          </a:bodyPr>
          <a:lstStyle/>
          <a:p>
            <a:r>
              <a:rPr lang="en-US" sz="1400" dirty="0"/>
              <a:t>www.mnn.com</a:t>
            </a:r>
          </a:p>
        </p:txBody>
      </p:sp>
      <p:sp>
        <p:nvSpPr>
          <p:cNvPr id="4" name="TextBox 3"/>
          <p:cNvSpPr txBox="1"/>
          <p:nvPr/>
        </p:nvSpPr>
        <p:spPr>
          <a:xfrm>
            <a:off x="531223" y="6365557"/>
            <a:ext cx="5186035" cy="369332"/>
          </a:xfrm>
          <a:prstGeom prst="rect">
            <a:avLst/>
          </a:prstGeom>
          <a:noFill/>
        </p:spPr>
        <p:txBody>
          <a:bodyPr wrap="none" rtlCol="0">
            <a:spAutoFit/>
          </a:bodyPr>
          <a:lstStyle/>
          <a:p>
            <a:r>
              <a:rPr lang="en-US" dirty="0" smtClean="0"/>
              <a:t>Best to “let grass lie”, but can be Nitrogen source</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Composting</a:t>
            </a:r>
            <a:endParaRPr lang="en-US" dirty="0"/>
          </a:p>
        </p:txBody>
      </p:sp>
      <p:sp>
        <p:nvSpPr>
          <p:cNvPr id="3" name="Content Placeholder 2"/>
          <p:cNvSpPr>
            <a:spLocks noGrp="1"/>
          </p:cNvSpPr>
          <p:nvPr>
            <p:ph sz="quarter" idx="1"/>
          </p:nvPr>
        </p:nvSpPr>
        <p:spPr>
          <a:xfrm>
            <a:off x="5215260" y="1219200"/>
            <a:ext cx="3588752" cy="4937760"/>
          </a:xfrm>
        </p:spPr>
        <p:txBody>
          <a:bodyPr/>
          <a:lstStyle/>
          <a:p>
            <a:r>
              <a:rPr lang="en-US" dirty="0" smtClean="0"/>
              <a:t>Apartments</a:t>
            </a:r>
          </a:p>
          <a:p>
            <a:r>
              <a:rPr lang="en-US" dirty="0" smtClean="0"/>
              <a:t>Neighborhoods</a:t>
            </a:r>
          </a:p>
          <a:p>
            <a:r>
              <a:rPr lang="en-US" dirty="0" smtClean="0"/>
              <a:t>Community Wide</a:t>
            </a:r>
            <a:endParaRPr lang="en-US" dirty="0"/>
          </a:p>
        </p:txBody>
      </p:sp>
      <p:pic>
        <p:nvPicPr>
          <p:cNvPr id="4" name="Picture 3"/>
          <p:cNvPicPr>
            <a:picLocks noChangeAspect="1"/>
          </p:cNvPicPr>
          <p:nvPr/>
        </p:nvPicPr>
        <p:blipFill>
          <a:blip r:embed="rId2"/>
          <a:stretch>
            <a:fillRect/>
          </a:stretch>
        </p:blipFill>
        <p:spPr>
          <a:xfrm>
            <a:off x="542755" y="1993711"/>
            <a:ext cx="4672505" cy="350437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28312" y="5003800"/>
            <a:ext cx="2286000" cy="1854200"/>
          </a:xfrm>
          <a:prstGeom prst="rect">
            <a:avLst/>
          </a:prstGeom>
        </p:spPr>
      </p:pic>
      <p:sp>
        <p:nvSpPr>
          <p:cNvPr id="2" name="Title 1"/>
          <p:cNvSpPr>
            <a:spLocks noGrp="1"/>
          </p:cNvSpPr>
          <p:nvPr>
            <p:ph type="title"/>
          </p:nvPr>
        </p:nvSpPr>
        <p:spPr/>
        <p:txBody>
          <a:bodyPr/>
          <a:lstStyle/>
          <a:p>
            <a:r>
              <a:rPr lang="en-US" dirty="0" smtClean="0"/>
              <a:t>New York City – Starting a CCC</a:t>
            </a:r>
            <a:endParaRPr lang="en-US" dirty="0"/>
          </a:p>
        </p:txBody>
      </p:sp>
      <p:sp>
        <p:nvSpPr>
          <p:cNvPr id="7" name="Content Placeholder 6"/>
          <p:cNvSpPr>
            <a:spLocks noGrp="1"/>
          </p:cNvSpPr>
          <p:nvPr>
            <p:ph sz="quarter" idx="1"/>
          </p:nvPr>
        </p:nvSpPr>
        <p:spPr>
          <a:xfrm>
            <a:off x="457200" y="1219200"/>
            <a:ext cx="8342416" cy="4937760"/>
          </a:xfrm>
        </p:spPr>
        <p:txBody>
          <a:bodyPr>
            <a:normAutofit lnSpcReduction="10000"/>
          </a:bodyPr>
          <a:lstStyle/>
          <a:p>
            <a:r>
              <a:rPr lang="en-US" dirty="0"/>
              <a:t>Develop relationship with local NYC Compost Project</a:t>
            </a:r>
          </a:p>
          <a:p>
            <a:pPr lvl="1"/>
            <a:r>
              <a:rPr lang="en-US" dirty="0" smtClean="0"/>
              <a:t>Eventually host </a:t>
            </a:r>
            <a:r>
              <a:rPr lang="en-US" dirty="0"/>
              <a:t>compost workdays  </a:t>
            </a:r>
            <a:r>
              <a:rPr lang="en-US" dirty="0" smtClean="0"/>
              <a:t>&amp; tours </a:t>
            </a:r>
            <a:endParaRPr lang="en-US" dirty="0"/>
          </a:p>
          <a:p>
            <a:r>
              <a:rPr lang="en-US" dirty="0"/>
              <a:t>Designate a compost contact</a:t>
            </a:r>
          </a:p>
          <a:p>
            <a:pPr lvl="1"/>
            <a:r>
              <a:rPr lang="en-US" dirty="0" smtClean="0"/>
              <a:t>With NYC </a:t>
            </a:r>
            <a:r>
              <a:rPr lang="en-US" dirty="0"/>
              <a:t>Compost Project </a:t>
            </a:r>
          </a:p>
          <a:p>
            <a:pPr lvl="1"/>
            <a:r>
              <a:rPr lang="en-US" dirty="0" smtClean="0"/>
              <a:t>Answer </a:t>
            </a:r>
            <a:r>
              <a:rPr lang="en-US" dirty="0"/>
              <a:t>basic questions about site </a:t>
            </a:r>
          </a:p>
          <a:p>
            <a:r>
              <a:rPr lang="en-US" dirty="0"/>
              <a:t>Have </a:t>
            </a:r>
            <a:r>
              <a:rPr lang="en-US" dirty="0" smtClean="0"/>
              <a:t>actively </a:t>
            </a:r>
            <a:r>
              <a:rPr lang="en-US" dirty="0"/>
              <a:t>managed compost system </a:t>
            </a:r>
          </a:p>
          <a:p>
            <a:pPr lvl="1"/>
            <a:r>
              <a:rPr lang="en-US" dirty="0" smtClean="0"/>
              <a:t>One </a:t>
            </a:r>
            <a:r>
              <a:rPr lang="en-US" dirty="0"/>
              <a:t>or more persons </a:t>
            </a:r>
            <a:r>
              <a:rPr lang="en-US" dirty="0" smtClean="0"/>
              <a:t>addressing </a:t>
            </a:r>
            <a:r>
              <a:rPr lang="en-US" dirty="0"/>
              <a:t>problems </a:t>
            </a:r>
            <a:r>
              <a:rPr lang="en-US" dirty="0" smtClean="0"/>
              <a:t>&amp; finishing compost</a:t>
            </a:r>
          </a:p>
          <a:p>
            <a:pPr lvl="8"/>
            <a:endParaRPr lang="en-US" dirty="0" smtClean="0"/>
          </a:p>
          <a:p>
            <a:r>
              <a:rPr lang="en-US" dirty="0" smtClean="0"/>
              <a:t>Guidance (www.nyc.gov/html/</a:t>
            </a:r>
            <a:r>
              <a:rPr lang="en-US" dirty="0" err="1" smtClean="0"/>
              <a:t>nycwasteless</a:t>
            </a:r>
            <a:r>
              <a:rPr lang="en-US" dirty="0" smtClean="0"/>
              <a:t>/html/...)</a:t>
            </a:r>
          </a:p>
          <a:p>
            <a:pPr lvl="1"/>
            <a:r>
              <a:rPr lang="en-US" dirty="0"/>
              <a:t>Outdoor - </a:t>
            </a:r>
            <a:r>
              <a:rPr lang="en-US" dirty="0" smtClean="0"/>
              <a:t>compost/edu_outdoor.shtml</a:t>
            </a:r>
          </a:p>
          <a:p>
            <a:pPr lvl="1"/>
            <a:r>
              <a:rPr lang="en-US" dirty="0"/>
              <a:t>Indoor - </a:t>
            </a:r>
            <a:r>
              <a:rPr lang="en-US" dirty="0" smtClean="0"/>
              <a:t>compost/edu_indoor.shtml</a:t>
            </a:r>
          </a:p>
          <a:p>
            <a:r>
              <a:rPr lang="en-US" dirty="0" smtClean="0"/>
              <a:t>Low price bins</a:t>
            </a:r>
            <a:endParaRPr lang="en-US" dirty="0"/>
          </a:p>
          <a:p>
            <a:endParaRPr lang="en-US" dirty="0"/>
          </a:p>
        </p:txBody>
      </p:sp>
      <p:sp>
        <p:nvSpPr>
          <p:cNvPr id="3" name="Rectangle 2"/>
          <p:cNvSpPr/>
          <p:nvPr/>
        </p:nvSpPr>
        <p:spPr>
          <a:xfrm>
            <a:off x="7732139" y="4741"/>
            <a:ext cx="1411861" cy="369332"/>
          </a:xfrm>
          <a:prstGeom prst="rect">
            <a:avLst/>
          </a:prstGeom>
        </p:spPr>
        <p:txBody>
          <a:bodyPr wrap="none">
            <a:spAutoFit/>
          </a:bodyPr>
          <a:lstStyle/>
          <a:p>
            <a:r>
              <a:rPr lang="en-US" dirty="0"/>
              <a:t>www.nyc.gov</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everett\Desktop\Pictu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656" y="0"/>
            <a:ext cx="6820272" cy="685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1258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2"/>
          <p:cNvGrpSpPr>
            <a:grpSpLocks/>
          </p:cNvGrpSpPr>
          <p:nvPr/>
        </p:nvGrpSpPr>
        <p:grpSpPr bwMode="auto">
          <a:xfrm>
            <a:off x="2365443" y="-95003"/>
            <a:ext cx="6932935" cy="6953003"/>
            <a:chOff x="4527" y="1633"/>
            <a:chExt cx="6029" cy="5731"/>
          </a:xfrm>
        </p:grpSpPr>
        <p:pic>
          <p:nvPicPr>
            <p:cNvPr id="101379" name="Picture 1" descr=":::Picture 1.png"/>
            <p:cNvPicPr>
              <a:picLocks noChangeArrowheads="1"/>
            </p:cNvPicPr>
            <p:nvPr/>
          </p:nvPicPr>
          <p:blipFill>
            <a:blip r:embed="rId2"/>
            <a:srcRect/>
            <a:stretch>
              <a:fillRect/>
            </a:stretch>
          </p:blipFill>
          <p:spPr bwMode="auto">
            <a:xfrm>
              <a:off x="4527" y="1633"/>
              <a:ext cx="6029" cy="5731"/>
            </a:xfrm>
            <a:prstGeom prst="rect">
              <a:avLst/>
            </a:prstGeom>
            <a:noFill/>
          </p:spPr>
        </p:pic>
        <p:sp>
          <p:nvSpPr>
            <p:cNvPr id="101381" name="Text Box 5"/>
            <p:cNvSpPr txBox="1">
              <a:spLocks noChangeArrowheads="1"/>
            </p:cNvSpPr>
            <p:nvPr/>
          </p:nvSpPr>
          <p:spPr bwMode="auto">
            <a:xfrm>
              <a:off x="4528" y="7052"/>
              <a:ext cx="5760" cy="3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Times New Roman" charset="0"/>
                </a:rPr>
                <a:t>Source: http://www.phillycompost.com/Map.html</a:t>
              </a:r>
            </a:p>
          </p:txBody>
        </p:sp>
      </p:grpSp>
      <p:sp>
        <p:nvSpPr>
          <p:cNvPr id="2" name="Title 1"/>
          <p:cNvSpPr>
            <a:spLocks noGrp="1"/>
          </p:cNvSpPr>
          <p:nvPr>
            <p:ph type="title"/>
          </p:nvPr>
        </p:nvSpPr>
        <p:spPr>
          <a:xfrm>
            <a:off x="457200" y="152400"/>
            <a:ext cx="2749138" cy="990600"/>
          </a:xfrm>
          <a:solidFill>
            <a:srgbClr val="FFFFFF">
              <a:alpha val="65098"/>
            </a:srgbClr>
          </a:solidFill>
        </p:spPr>
        <p:txBody>
          <a:bodyPr/>
          <a:lstStyle/>
          <a:p>
            <a:r>
              <a:rPr lang="en-US" dirty="0" smtClean="0"/>
              <a:t>Philadelphia</a:t>
            </a:r>
            <a:endParaRPr lang="en-US" dirty="0"/>
          </a:p>
        </p:txBody>
      </p:sp>
      <p:sp>
        <p:nvSpPr>
          <p:cNvPr id="3" name="Content Placeholder 2"/>
          <p:cNvSpPr>
            <a:spLocks noGrp="1"/>
          </p:cNvSpPr>
          <p:nvPr>
            <p:ph sz="quarter" idx="1"/>
          </p:nvPr>
        </p:nvSpPr>
        <p:spPr>
          <a:xfrm>
            <a:off x="160318" y="1219200"/>
            <a:ext cx="4245427" cy="4937760"/>
          </a:xfrm>
          <a:solidFill>
            <a:srgbClr val="FFFFFF">
              <a:alpha val="65098"/>
            </a:srgbClr>
          </a:solidFill>
        </p:spPr>
        <p:txBody>
          <a:bodyPr>
            <a:normAutofit lnSpcReduction="10000"/>
          </a:bodyPr>
          <a:lstStyle/>
          <a:p>
            <a:r>
              <a:rPr lang="en-US" dirty="0"/>
              <a:t>Shared community </a:t>
            </a:r>
            <a:r>
              <a:rPr lang="en-US" dirty="0" smtClean="0"/>
              <a:t>sites: purple</a:t>
            </a:r>
          </a:p>
          <a:p>
            <a:pPr lvl="1"/>
            <a:r>
              <a:rPr lang="en-US" dirty="0" smtClean="0"/>
              <a:t>Contact Site Host to join</a:t>
            </a:r>
            <a:endParaRPr lang="en-US" dirty="0"/>
          </a:p>
          <a:p>
            <a:r>
              <a:rPr lang="en-US" dirty="0" smtClean="0"/>
              <a:t>Private sites: red </a:t>
            </a:r>
          </a:p>
          <a:p>
            <a:pPr lvl="1"/>
            <a:r>
              <a:rPr lang="en-US" dirty="0" smtClean="0"/>
              <a:t>Check with site </a:t>
            </a:r>
            <a:r>
              <a:rPr lang="en-US" dirty="0"/>
              <a:t>contact before </a:t>
            </a:r>
            <a:r>
              <a:rPr lang="en-US" dirty="0" smtClean="0"/>
              <a:t>visiting </a:t>
            </a:r>
            <a:endParaRPr lang="en-US" dirty="0"/>
          </a:p>
          <a:p>
            <a:pPr lvl="1"/>
            <a:r>
              <a:rPr lang="en-US" dirty="0" smtClean="0"/>
              <a:t>Shared sites at capacity go “private”</a:t>
            </a:r>
          </a:p>
          <a:p>
            <a:r>
              <a:rPr lang="en-US" dirty="0" smtClean="0"/>
              <a:t>Yellow </a:t>
            </a:r>
            <a:r>
              <a:rPr lang="en-US" dirty="0"/>
              <a:t>sites are </a:t>
            </a:r>
            <a:r>
              <a:rPr lang="en-US" dirty="0" smtClean="0"/>
              <a:t>people looking for a shared site</a:t>
            </a:r>
            <a:endParaRPr lang="en-US" dirty="0"/>
          </a:p>
          <a:p>
            <a:r>
              <a:rPr lang="en-US" dirty="0" smtClean="0"/>
              <a:t>Commercial sites: green</a:t>
            </a:r>
          </a:p>
          <a:p>
            <a:r>
              <a:rPr lang="en-US" dirty="0" smtClean="0"/>
              <a:t>City sites: blue</a:t>
            </a:r>
            <a:endParaRPr lang="en-US" dirty="0"/>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Commercial/Municipal Composting</a:t>
            </a:r>
            <a:endParaRPr lang="en-US" dirty="0"/>
          </a:p>
        </p:txBody>
      </p:sp>
      <p:sp>
        <p:nvSpPr>
          <p:cNvPr id="3" name="Content Placeholder 2"/>
          <p:cNvSpPr>
            <a:spLocks noGrp="1"/>
          </p:cNvSpPr>
          <p:nvPr>
            <p:ph sz="quarter" idx="1"/>
          </p:nvPr>
        </p:nvSpPr>
        <p:spPr>
          <a:xfrm>
            <a:off x="4322618" y="1219200"/>
            <a:ext cx="4364182" cy="2105891"/>
          </a:xfrm>
        </p:spPr>
        <p:txBody>
          <a:bodyPr/>
          <a:lstStyle/>
          <a:p>
            <a:r>
              <a:rPr lang="en-US" dirty="0" smtClean="0"/>
              <a:t>Commercial</a:t>
            </a:r>
          </a:p>
          <a:p>
            <a:pPr lvl="1"/>
            <a:r>
              <a:rPr lang="en-US" dirty="0" smtClean="0"/>
              <a:t>Businesses, communities</a:t>
            </a:r>
          </a:p>
          <a:p>
            <a:r>
              <a:rPr lang="en-US" dirty="0" smtClean="0"/>
              <a:t>Municipal</a:t>
            </a:r>
          </a:p>
          <a:p>
            <a:pPr lvl="1"/>
            <a:r>
              <a:rPr lang="en-US" dirty="0" smtClean="0"/>
              <a:t>Yard Waste, Landscapers</a:t>
            </a:r>
            <a:endParaRPr lang="en-US" dirty="0"/>
          </a:p>
        </p:txBody>
      </p:sp>
      <p:pic>
        <p:nvPicPr>
          <p:cNvPr id="4" name="Picture 3"/>
          <p:cNvPicPr>
            <a:picLocks noChangeAspect="1"/>
          </p:cNvPicPr>
          <p:nvPr/>
        </p:nvPicPr>
        <p:blipFill>
          <a:blip r:embed="rId2"/>
          <a:stretch>
            <a:fillRect/>
          </a:stretch>
        </p:blipFill>
        <p:spPr>
          <a:xfrm>
            <a:off x="379138" y="1197945"/>
            <a:ext cx="3810000" cy="3048000"/>
          </a:xfrm>
          <a:prstGeom prst="rect">
            <a:avLst/>
          </a:prstGeom>
        </p:spPr>
      </p:pic>
      <p:sp>
        <p:nvSpPr>
          <p:cNvPr id="5" name="TextBox 4"/>
          <p:cNvSpPr txBox="1"/>
          <p:nvPr/>
        </p:nvSpPr>
        <p:spPr>
          <a:xfrm>
            <a:off x="457200" y="1197945"/>
            <a:ext cx="3333618" cy="307777"/>
          </a:xfrm>
          <a:prstGeom prst="rect">
            <a:avLst/>
          </a:prstGeom>
          <a:noFill/>
        </p:spPr>
        <p:txBody>
          <a:bodyPr wrap="square" rtlCol="0">
            <a:spAutoFit/>
          </a:bodyPr>
          <a:lstStyle/>
          <a:p>
            <a:r>
              <a:rPr lang="en-US" sz="1400" dirty="0" smtClean="0">
                <a:solidFill>
                  <a:srgbClr val="FFFFFF"/>
                </a:solidFill>
              </a:rPr>
              <a:t>Source: </a:t>
            </a:r>
            <a:r>
              <a:rPr lang="en-US" sz="1400" dirty="0" err="1" smtClean="0">
                <a:solidFill>
                  <a:srgbClr val="FFFFFF"/>
                </a:solidFill>
              </a:rPr>
              <a:t>montgomerycountymd.gov</a:t>
            </a:r>
            <a:endParaRPr lang="en-US" sz="1400" dirty="0">
              <a:solidFill>
                <a:srgbClr val="FFFFFF"/>
              </a:solidFill>
            </a:endParaRPr>
          </a:p>
        </p:txBody>
      </p:sp>
      <p:pic>
        <p:nvPicPr>
          <p:cNvPr id="6" name="Picture 5"/>
          <p:cNvPicPr>
            <a:picLocks noChangeAspect="1"/>
          </p:cNvPicPr>
          <p:nvPr/>
        </p:nvPicPr>
        <p:blipFill>
          <a:blip r:embed="rId3"/>
          <a:stretch>
            <a:fillRect/>
          </a:stretch>
        </p:blipFill>
        <p:spPr>
          <a:xfrm>
            <a:off x="2284138" y="3457482"/>
            <a:ext cx="6667900" cy="278320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rPr>
              <a:t>What is Compost?</a:t>
            </a:r>
            <a:endParaRPr lang="en-US" dirty="0">
              <a:latin typeface="Arial"/>
            </a:endParaRPr>
          </a:p>
        </p:txBody>
      </p:sp>
      <p:sp>
        <p:nvSpPr>
          <p:cNvPr id="3" name="Content Placeholder 2"/>
          <p:cNvSpPr>
            <a:spLocks noGrp="1"/>
          </p:cNvSpPr>
          <p:nvPr>
            <p:ph sz="quarter" idx="1"/>
          </p:nvPr>
        </p:nvSpPr>
        <p:spPr>
          <a:xfrm>
            <a:off x="457199" y="1219200"/>
            <a:ext cx="4477475" cy="4937760"/>
          </a:xfrm>
        </p:spPr>
        <p:txBody>
          <a:bodyPr/>
          <a:lstStyle/>
          <a:p>
            <a:r>
              <a:rPr lang="en-US" dirty="0" smtClean="0">
                <a:latin typeface="Arial"/>
              </a:rPr>
              <a:t>Decayed organic material</a:t>
            </a:r>
            <a:endParaRPr lang="en-US" dirty="0">
              <a:latin typeface="Arial"/>
            </a:endParaRPr>
          </a:p>
          <a:p>
            <a:pPr lvl="1"/>
            <a:r>
              <a:rPr lang="en-US" dirty="0" smtClean="0">
                <a:latin typeface="Arial"/>
              </a:rPr>
              <a:t> </a:t>
            </a:r>
            <a:endParaRPr lang="en-US" dirty="0" smtClean="0">
              <a:latin typeface="Arial"/>
            </a:endParaRPr>
          </a:p>
          <a:p>
            <a:pPr lvl="1"/>
            <a:r>
              <a:rPr lang="en-US" dirty="0" smtClean="0">
                <a:latin typeface="Arial"/>
              </a:rPr>
              <a:t> </a:t>
            </a:r>
            <a:endParaRPr lang="en-US" dirty="0">
              <a:latin typeface="Arial"/>
            </a:endParaRPr>
          </a:p>
          <a:p>
            <a:pPr lvl="1"/>
            <a:r>
              <a:rPr lang="en-US" dirty="0" smtClean="0">
                <a:latin typeface="Arial"/>
              </a:rPr>
              <a:t> </a:t>
            </a:r>
            <a:endParaRPr lang="en-US" dirty="0">
              <a:latin typeface="Arial"/>
            </a:endParaRPr>
          </a:p>
          <a:p>
            <a:endParaRPr lang="en-US" dirty="0" smtClean="0">
              <a:latin typeface="Arial"/>
            </a:endParaRPr>
          </a:p>
          <a:p>
            <a:r>
              <a:rPr lang="en-US" dirty="0" smtClean="0">
                <a:latin typeface="Arial"/>
              </a:rPr>
              <a:t>Used to condition soil &amp; add nutrients</a:t>
            </a:r>
          </a:p>
          <a:p>
            <a:pPr lvl="1"/>
            <a:r>
              <a:rPr lang="en-US" dirty="0" smtClean="0">
                <a:latin typeface="Arial"/>
              </a:rPr>
              <a:t>Slow release weak fertilizer</a:t>
            </a:r>
          </a:p>
          <a:p>
            <a:endParaRPr lang="en-US" dirty="0">
              <a:latin typeface="Arial"/>
            </a:endParaRPr>
          </a:p>
        </p:txBody>
      </p:sp>
      <p:pic>
        <p:nvPicPr>
          <p:cNvPr id="5" name="Picture 4" descr="compost12363.jpg"/>
          <p:cNvPicPr>
            <a:picLocks noChangeAspect="1"/>
          </p:cNvPicPr>
          <p:nvPr/>
        </p:nvPicPr>
        <p:blipFill>
          <a:blip r:embed="rId2"/>
          <a:stretch>
            <a:fillRect/>
          </a:stretch>
        </p:blipFill>
        <p:spPr>
          <a:xfrm>
            <a:off x="4934675" y="1219200"/>
            <a:ext cx="3477931" cy="2418743"/>
          </a:xfrm>
          <a:prstGeom prst="rect">
            <a:avLst/>
          </a:prstGeom>
        </p:spPr>
      </p:pic>
      <p:sp>
        <p:nvSpPr>
          <p:cNvPr id="6" name="TextBox 5"/>
          <p:cNvSpPr txBox="1"/>
          <p:nvPr/>
        </p:nvSpPr>
        <p:spPr>
          <a:xfrm>
            <a:off x="4934675" y="1219200"/>
            <a:ext cx="2814906" cy="307777"/>
          </a:xfrm>
          <a:prstGeom prst="rect">
            <a:avLst/>
          </a:prstGeom>
          <a:noFill/>
        </p:spPr>
        <p:txBody>
          <a:bodyPr wrap="square" rtlCol="0">
            <a:spAutoFit/>
          </a:bodyPr>
          <a:lstStyle/>
          <a:p>
            <a:r>
              <a:rPr lang="en-US" sz="1400" dirty="0" smtClean="0">
                <a:solidFill>
                  <a:schemeClr val="bg1"/>
                </a:solidFill>
              </a:rPr>
              <a:t>howtocompost.org</a:t>
            </a:r>
            <a:endParaRPr lang="en-US" sz="1400" dirty="0">
              <a:solidFill>
                <a:schemeClr val="bg1"/>
              </a:solidFill>
            </a:endParaRPr>
          </a:p>
        </p:txBody>
      </p:sp>
      <p:pic>
        <p:nvPicPr>
          <p:cNvPr id="7" name="Picture 6" descr="dirt.jpg"/>
          <p:cNvPicPr>
            <a:picLocks noChangeAspect="1"/>
          </p:cNvPicPr>
          <p:nvPr/>
        </p:nvPicPr>
        <p:blipFill>
          <a:blip r:embed="rId3"/>
          <a:stretch>
            <a:fillRect/>
          </a:stretch>
        </p:blipFill>
        <p:spPr>
          <a:xfrm>
            <a:off x="4934674" y="4246512"/>
            <a:ext cx="3477931" cy="1910447"/>
          </a:xfrm>
          <a:prstGeom prst="rect">
            <a:avLst/>
          </a:prstGeom>
        </p:spPr>
      </p:pic>
      <p:sp>
        <p:nvSpPr>
          <p:cNvPr id="8" name="TextBox 7"/>
          <p:cNvSpPr txBox="1"/>
          <p:nvPr/>
        </p:nvSpPr>
        <p:spPr>
          <a:xfrm>
            <a:off x="4934675" y="4246512"/>
            <a:ext cx="3477930" cy="307777"/>
          </a:xfrm>
          <a:prstGeom prst="rect">
            <a:avLst/>
          </a:prstGeom>
          <a:noFill/>
        </p:spPr>
        <p:txBody>
          <a:bodyPr wrap="square" rtlCol="0">
            <a:spAutoFit/>
          </a:bodyPr>
          <a:lstStyle/>
          <a:p>
            <a:r>
              <a:rPr lang="en-US" sz="1400" dirty="0" smtClean="0">
                <a:solidFill>
                  <a:srgbClr val="FFFFFF"/>
                </a:solidFill>
              </a:rPr>
              <a:t>Waysofthewildinstitute.com</a:t>
            </a:r>
            <a:endParaRPr lang="en-US" sz="1400" dirty="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Wilmington Organic Recycling Center, DE</a:t>
            </a:r>
            <a:endParaRPr lang="en-US" dirty="0"/>
          </a:p>
        </p:txBody>
      </p:sp>
      <p:sp>
        <p:nvSpPr>
          <p:cNvPr id="3" name="Content Placeholder 2"/>
          <p:cNvSpPr>
            <a:spLocks noGrp="1"/>
          </p:cNvSpPr>
          <p:nvPr>
            <p:ph sz="quarter" idx="1"/>
          </p:nvPr>
        </p:nvSpPr>
        <p:spPr/>
        <p:txBody>
          <a:bodyPr>
            <a:normAutofit/>
          </a:bodyPr>
          <a:lstStyle/>
          <a:p>
            <a:r>
              <a:rPr lang="en-US" dirty="0" smtClean="0"/>
              <a:t>160,000 ton/</a:t>
            </a:r>
            <a:r>
              <a:rPr lang="en-US" dirty="0" err="1"/>
              <a:t>y</a:t>
            </a:r>
            <a:r>
              <a:rPr lang="en-US" dirty="0" err="1" smtClean="0"/>
              <a:t>r</a:t>
            </a:r>
            <a:r>
              <a:rPr lang="en-US" dirty="0" smtClean="0"/>
              <a:t> </a:t>
            </a:r>
            <a:r>
              <a:rPr lang="en-US" dirty="0"/>
              <a:t>of source separated organic </a:t>
            </a:r>
            <a:r>
              <a:rPr lang="en-US" dirty="0" smtClean="0"/>
              <a:t>waste converted to useful compost</a:t>
            </a:r>
          </a:p>
          <a:p>
            <a:r>
              <a:rPr lang="en-US" dirty="0" smtClean="0"/>
              <a:t>Reduces </a:t>
            </a:r>
            <a:r>
              <a:rPr lang="en-US" dirty="0"/>
              <a:t>greenhouse gas emissions </a:t>
            </a:r>
            <a:r>
              <a:rPr lang="en-US" dirty="0" smtClean="0"/>
              <a:t>equivalent to 8,800 </a:t>
            </a:r>
            <a:r>
              <a:rPr lang="en-US" dirty="0"/>
              <a:t>automobiles from area roads per year</a:t>
            </a:r>
          </a:p>
          <a:p>
            <a:r>
              <a:rPr lang="en-US" dirty="0"/>
              <a:t>Diverts 120,000 </a:t>
            </a:r>
            <a:r>
              <a:rPr lang="en-US" dirty="0" smtClean="0"/>
              <a:t/>
            </a:r>
            <a:br>
              <a:rPr lang="en-US" dirty="0" smtClean="0"/>
            </a:br>
            <a:r>
              <a:rPr lang="en-US" dirty="0" smtClean="0"/>
              <a:t>ton/</a:t>
            </a:r>
            <a:r>
              <a:rPr lang="en-US" dirty="0" err="1" smtClean="0"/>
              <a:t>yr</a:t>
            </a:r>
            <a:r>
              <a:rPr lang="en-US" dirty="0" smtClean="0"/>
              <a:t> from landfill</a:t>
            </a:r>
          </a:p>
          <a:p>
            <a:r>
              <a:rPr lang="en-US" dirty="0" smtClean="0"/>
              <a:t>Lowers disposal </a:t>
            </a:r>
            <a:br>
              <a:rPr lang="en-US" dirty="0" smtClean="0"/>
            </a:br>
            <a:r>
              <a:rPr lang="en-US" dirty="0" smtClean="0"/>
              <a:t>costs 20-50</a:t>
            </a:r>
            <a:r>
              <a:rPr lang="en-US" dirty="0"/>
              <a:t>% </a:t>
            </a:r>
            <a:r>
              <a:rPr lang="en-US" dirty="0" smtClean="0"/>
              <a:t/>
            </a:r>
            <a:br>
              <a:rPr lang="en-US" dirty="0" smtClean="0"/>
            </a:br>
            <a:r>
              <a:rPr lang="en-US" dirty="0" smtClean="0"/>
              <a:t>compared to </a:t>
            </a:r>
            <a:br>
              <a:rPr lang="en-US" dirty="0" smtClean="0"/>
            </a:br>
            <a:r>
              <a:rPr lang="en-US" dirty="0" smtClean="0"/>
              <a:t>surrounding landfills</a:t>
            </a:r>
            <a:endParaRPr lang="en-US" dirty="0"/>
          </a:p>
        </p:txBody>
      </p:sp>
      <p:sp>
        <p:nvSpPr>
          <p:cNvPr id="4" name="Rectangle 3"/>
          <p:cNvSpPr/>
          <p:nvPr/>
        </p:nvSpPr>
        <p:spPr>
          <a:xfrm>
            <a:off x="0" y="0"/>
            <a:ext cx="2621230" cy="369332"/>
          </a:xfrm>
          <a:prstGeom prst="rect">
            <a:avLst/>
          </a:prstGeom>
        </p:spPr>
        <p:txBody>
          <a:bodyPr wrap="none">
            <a:spAutoFit/>
          </a:bodyPr>
          <a:lstStyle/>
          <a:p>
            <a:r>
              <a:rPr lang="en-US" dirty="0"/>
              <a:t>peninsula-compost.com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451" y="3149600"/>
            <a:ext cx="5027474" cy="3329305"/>
          </a:xfrm>
          <a:prstGeom prst="rect">
            <a:avLst/>
          </a:prstGeom>
        </p:spPr>
      </p:pic>
      <p:sp>
        <p:nvSpPr>
          <p:cNvPr id="6" name="Rectangle 5"/>
          <p:cNvSpPr/>
          <p:nvPr/>
        </p:nvSpPr>
        <p:spPr>
          <a:xfrm>
            <a:off x="6023017" y="6488668"/>
            <a:ext cx="1558183" cy="307777"/>
          </a:xfrm>
          <a:prstGeom prst="rect">
            <a:avLst/>
          </a:prstGeom>
        </p:spPr>
        <p:txBody>
          <a:bodyPr wrap="none">
            <a:spAutoFit/>
          </a:bodyPr>
          <a:lstStyle/>
          <a:p>
            <a:r>
              <a:rPr lang="en-US" sz="1400" dirty="0"/>
              <a:t>www.reuters.com</a:t>
            </a:r>
          </a:p>
        </p:txBody>
      </p:sp>
    </p:spTree>
    <p:extLst>
      <p:ext uri="{BB962C8B-B14F-4D97-AF65-F5344CB8AC3E}">
        <p14:creationId xmlns:p14="http://schemas.microsoft.com/office/powerpoint/2010/main" val="3397543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Composting &amp; </a:t>
            </a:r>
            <a:r>
              <a:rPr lang="en-US" dirty="0" err="1" smtClean="0"/>
              <a:t>Epiphergy</a:t>
            </a:r>
            <a:endParaRPr lang="en-US" dirty="0"/>
          </a:p>
        </p:txBody>
      </p:sp>
      <p:sp>
        <p:nvSpPr>
          <p:cNvPr id="3" name="Content Placeholder 2"/>
          <p:cNvSpPr>
            <a:spLocks noGrp="1"/>
          </p:cNvSpPr>
          <p:nvPr>
            <p:ph sz="quarter" idx="1"/>
          </p:nvPr>
        </p:nvSpPr>
        <p:spPr>
          <a:xfrm>
            <a:off x="457200" y="1219200"/>
            <a:ext cx="4174998" cy="4937760"/>
          </a:xfrm>
        </p:spPr>
        <p:txBody>
          <a:bodyPr>
            <a:normAutofit lnSpcReduction="10000"/>
          </a:bodyPr>
          <a:lstStyle/>
          <a:p>
            <a:r>
              <a:rPr lang="en-US" dirty="0"/>
              <a:t>Community Composting, </a:t>
            </a:r>
            <a:r>
              <a:rPr lang="en-US" dirty="0" smtClean="0"/>
              <a:t>Rochester NY</a:t>
            </a:r>
          </a:p>
          <a:p>
            <a:pPr lvl="1"/>
            <a:r>
              <a:rPr lang="en-US" dirty="0" smtClean="0"/>
              <a:t>Weekly Pickup of </a:t>
            </a:r>
          </a:p>
          <a:p>
            <a:pPr marL="695325" lvl="2"/>
            <a:r>
              <a:rPr lang="en-US" dirty="0"/>
              <a:t>Fruit </a:t>
            </a:r>
            <a:r>
              <a:rPr lang="en-US" dirty="0" smtClean="0"/>
              <a:t>&amp; vegetable </a:t>
            </a:r>
            <a:r>
              <a:rPr lang="en-US" dirty="0"/>
              <a:t>scraps</a:t>
            </a:r>
          </a:p>
          <a:p>
            <a:pPr marL="695325" lvl="2"/>
            <a:r>
              <a:rPr lang="en-US" dirty="0"/>
              <a:t>Meat, shellfish, fish products</a:t>
            </a:r>
          </a:p>
          <a:p>
            <a:pPr marL="695325" lvl="2"/>
            <a:r>
              <a:rPr lang="en-US" dirty="0"/>
              <a:t>Pasta, bread, cereal</a:t>
            </a:r>
          </a:p>
          <a:p>
            <a:pPr marL="695325" lvl="2"/>
            <a:r>
              <a:rPr lang="en-US" dirty="0"/>
              <a:t>Dairy products, egg shells</a:t>
            </a:r>
          </a:p>
          <a:p>
            <a:pPr marL="695325" lvl="2"/>
            <a:r>
              <a:rPr lang="en-US" dirty="0"/>
              <a:t>Coffee grounds, </a:t>
            </a:r>
            <a:r>
              <a:rPr lang="en-US" dirty="0" smtClean="0"/>
              <a:t>filters</a:t>
            </a:r>
            <a:r>
              <a:rPr lang="en-US" dirty="0"/>
              <a:t> </a:t>
            </a:r>
            <a:r>
              <a:rPr lang="en-US" dirty="0" smtClean="0"/>
              <a:t>&amp; </a:t>
            </a:r>
            <a:r>
              <a:rPr lang="en-US" dirty="0"/>
              <a:t>tea bags</a:t>
            </a:r>
          </a:p>
          <a:p>
            <a:pPr marL="695325" lvl="2"/>
            <a:r>
              <a:rPr lang="en-US" dirty="0"/>
              <a:t>Paper towels </a:t>
            </a:r>
            <a:r>
              <a:rPr lang="en-US" dirty="0" smtClean="0"/>
              <a:t>&amp; rolls</a:t>
            </a:r>
            <a:endParaRPr lang="en-US" dirty="0"/>
          </a:p>
          <a:p>
            <a:pPr marL="695325" lvl="2"/>
            <a:r>
              <a:rPr lang="en-US" dirty="0"/>
              <a:t>Muffin wrappers</a:t>
            </a:r>
          </a:p>
          <a:p>
            <a:pPr marL="695325" lvl="2"/>
            <a:r>
              <a:rPr lang="en-US" dirty="0"/>
              <a:t>Paper plates</a:t>
            </a:r>
          </a:p>
          <a:p>
            <a:pPr marL="695325" lvl="2"/>
            <a:r>
              <a:rPr lang="en-US" dirty="0"/>
              <a:t>Pet food</a:t>
            </a:r>
          </a:p>
          <a:p>
            <a:pPr marL="695325" lvl="2"/>
            <a:r>
              <a:rPr lang="en-US" dirty="0"/>
              <a:t>Household plants</a:t>
            </a:r>
          </a:p>
          <a:p>
            <a:pPr lvl="2"/>
            <a:endParaRPr lang="en-US" dirty="0"/>
          </a:p>
        </p:txBody>
      </p:sp>
      <p:sp>
        <p:nvSpPr>
          <p:cNvPr id="5" name="Content Placeholder 4"/>
          <p:cNvSpPr>
            <a:spLocks noGrp="1"/>
          </p:cNvSpPr>
          <p:nvPr>
            <p:ph sz="quarter" idx="2"/>
          </p:nvPr>
        </p:nvSpPr>
        <p:spPr/>
        <p:txBody>
          <a:bodyPr>
            <a:normAutofit lnSpcReduction="10000"/>
          </a:bodyPr>
          <a:lstStyle/>
          <a:p>
            <a:r>
              <a:rPr lang="en-US" dirty="0" err="1" smtClean="0"/>
              <a:t>Epiphergy</a:t>
            </a:r>
            <a:endParaRPr lang="en-US" dirty="0"/>
          </a:p>
          <a:p>
            <a:pPr lvl="1"/>
            <a:r>
              <a:rPr lang="en-US" dirty="0" smtClean="0"/>
              <a:t>Upcycles </a:t>
            </a:r>
            <a:r>
              <a:rPr lang="en-US" dirty="0"/>
              <a:t>organic waste materials </a:t>
            </a:r>
            <a:endParaRPr lang="en-US" dirty="0" smtClean="0"/>
          </a:p>
          <a:p>
            <a:pPr lvl="1"/>
            <a:r>
              <a:rPr lang="en-US" dirty="0" smtClean="0"/>
              <a:t>Produces biofuels</a:t>
            </a:r>
            <a:r>
              <a:rPr lang="en-US" dirty="0"/>
              <a:t>, animal feed, </a:t>
            </a:r>
            <a:r>
              <a:rPr lang="en-US" dirty="0" smtClean="0"/>
              <a:t>&amp; compost</a:t>
            </a:r>
          </a:p>
          <a:p>
            <a:pPr lvl="2"/>
            <a:r>
              <a:rPr lang="en-US" dirty="0" smtClean="0"/>
              <a:t>feed w/ ~100</a:t>
            </a:r>
            <a:r>
              <a:rPr lang="en-US" dirty="0"/>
              <a:t>% </a:t>
            </a:r>
            <a:r>
              <a:rPr lang="en-US" dirty="0" smtClean="0"/>
              <a:t>digestibility</a:t>
            </a:r>
          </a:p>
          <a:p>
            <a:pPr lvl="2"/>
            <a:r>
              <a:rPr lang="en-US" dirty="0" smtClean="0"/>
              <a:t>Ethanol &amp; Biodiesel</a:t>
            </a:r>
          </a:p>
        </p:txBody>
      </p:sp>
      <p:sp>
        <p:nvSpPr>
          <p:cNvPr id="4" name="Rectangle 3"/>
          <p:cNvSpPr/>
          <p:nvPr/>
        </p:nvSpPr>
        <p:spPr>
          <a:xfrm>
            <a:off x="0" y="0"/>
            <a:ext cx="3207866" cy="369332"/>
          </a:xfrm>
          <a:prstGeom prst="rect">
            <a:avLst/>
          </a:prstGeom>
        </p:spPr>
        <p:txBody>
          <a:bodyPr wrap="none">
            <a:spAutoFit/>
          </a:bodyPr>
          <a:lstStyle/>
          <a:p>
            <a:r>
              <a:rPr lang="en-US" dirty="0"/>
              <a:t>www.communitycomposting.org</a:t>
            </a:r>
          </a:p>
        </p:txBody>
      </p:sp>
      <p:pic>
        <p:nvPicPr>
          <p:cNvPr id="2050" name="Picture 2" descr="C:\Users\everett\Desktop\epiphergy-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210" y="4030760"/>
            <a:ext cx="4238790" cy="28272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794794" y="6612598"/>
            <a:ext cx="2051524" cy="276999"/>
          </a:xfrm>
          <a:prstGeom prst="rect">
            <a:avLst/>
          </a:prstGeom>
        </p:spPr>
        <p:txBody>
          <a:bodyPr wrap="none">
            <a:spAutoFit/>
          </a:bodyPr>
          <a:lstStyle/>
          <a:p>
            <a:r>
              <a:rPr lang="en-US" sz="1200" dirty="0" smtClean="0"/>
              <a:t>mediad.publicbroadcasting.net</a:t>
            </a:r>
            <a:endParaRPr lang="en-US" sz="1200" dirty="0"/>
          </a:p>
        </p:txBody>
      </p:sp>
      <p:sp>
        <p:nvSpPr>
          <p:cNvPr id="7" name="Rectangle 6"/>
          <p:cNvSpPr/>
          <p:nvPr/>
        </p:nvSpPr>
        <p:spPr>
          <a:xfrm>
            <a:off x="7069842" y="0"/>
            <a:ext cx="2074158" cy="369332"/>
          </a:xfrm>
          <a:prstGeom prst="rect">
            <a:avLst/>
          </a:prstGeom>
        </p:spPr>
        <p:txBody>
          <a:bodyPr wrap="none">
            <a:spAutoFit/>
          </a:bodyPr>
          <a:lstStyle/>
          <a:p>
            <a:r>
              <a:rPr lang="en-US" dirty="0"/>
              <a:t>www.epiphergy.com</a:t>
            </a:r>
          </a:p>
        </p:txBody>
      </p:sp>
      <p:sp>
        <p:nvSpPr>
          <p:cNvPr id="8" name="Rectangle 7"/>
          <p:cNvSpPr/>
          <p:nvPr/>
        </p:nvSpPr>
        <p:spPr>
          <a:xfrm>
            <a:off x="818514" y="6548363"/>
            <a:ext cx="4086696" cy="307777"/>
          </a:xfrm>
          <a:prstGeom prst="rect">
            <a:avLst/>
          </a:prstGeom>
        </p:spPr>
        <p:txBody>
          <a:bodyPr wrap="none">
            <a:spAutoFit/>
          </a:bodyPr>
          <a:lstStyle/>
          <a:p>
            <a:r>
              <a:rPr lang="en-US" sz="1400" b="1" dirty="0"/>
              <a:t>Graham A. </a:t>
            </a:r>
            <a:r>
              <a:rPr lang="en-US" sz="1400" b="1" dirty="0" err="1"/>
              <a:t>Fennie</a:t>
            </a:r>
            <a:r>
              <a:rPr lang="en-US" sz="1400" b="1" dirty="0"/>
              <a:t> - Founder &amp; </a:t>
            </a:r>
            <a:r>
              <a:rPr lang="en-US" sz="1400" b="1" dirty="0" smtClean="0"/>
              <a:t>CEO </a:t>
            </a:r>
            <a:r>
              <a:rPr lang="en-US" sz="1400" b="1" dirty="0" err="1" smtClean="0"/>
              <a:t>Epiphergy</a:t>
            </a:r>
            <a:endParaRPr lang="en-US" sz="1400" dirty="0"/>
          </a:p>
        </p:txBody>
      </p:sp>
    </p:spTree>
    <p:extLst>
      <p:ext uri="{BB962C8B-B14F-4D97-AF65-F5344CB8AC3E}">
        <p14:creationId xmlns:p14="http://schemas.microsoft.com/office/powerpoint/2010/main" val="3949027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a:t>
            </a:r>
            <a:endParaRPr lang="en-US" dirty="0"/>
          </a:p>
        </p:txBody>
      </p:sp>
      <p:pic>
        <p:nvPicPr>
          <p:cNvPr id="4" name="Picture 3" descr="Picture 2.png"/>
          <p:cNvPicPr>
            <a:picLocks noChangeAspect="1"/>
          </p:cNvPicPr>
          <p:nvPr/>
        </p:nvPicPr>
        <p:blipFill>
          <a:blip r:embed="rId2"/>
          <a:stretch>
            <a:fillRect/>
          </a:stretch>
        </p:blipFill>
        <p:spPr>
          <a:xfrm>
            <a:off x="666534" y="1312934"/>
            <a:ext cx="4243693" cy="2690589"/>
          </a:xfrm>
          <a:prstGeom prst="rect">
            <a:avLst/>
          </a:prstGeom>
        </p:spPr>
      </p:pic>
      <p:pic>
        <p:nvPicPr>
          <p:cNvPr id="5" name="Picture 4" descr="03SUBCOMPJP4-popup-v2.jpg"/>
          <p:cNvPicPr>
            <a:picLocks noChangeAspect="1"/>
          </p:cNvPicPr>
          <p:nvPr/>
        </p:nvPicPr>
        <p:blipFill>
          <a:blip r:embed="rId3"/>
          <a:stretch>
            <a:fillRect/>
          </a:stretch>
        </p:blipFill>
        <p:spPr>
          <a:xfrm>
            <a:off x="4741031" y="2468102"/>
            <a:ext cx="3945769" cy="3876001"/>
          </a:xfrm>
          <a:prstGeom prst="rect">
            <a:avLst/>
          </a:prstGeom>
        </p:spPr>
      </p:pic>
    </p:spTree>
    <p:extLst>
      <p:ext uri="{BB962C8B-B14F-4D97-AF65-F5344CB8AC3E}">
        <p14:creationId xmlns:p14="http://schemas.microsoft.com/office/powerpoint/2010/main" val="1933431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verett\Desktop\PG%20County%20Composting%20Facilit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80010"/>
            <a:ext cx="8229600" cy="548640"/>
          </a:xfrm>
        </p:spPr>
        <p:txBody>
          <a:bodyPr>
            <a:normAutofit fontScale="90000"/>
          </a:bodyPr>
          <a:lstStyle/>
          <a:p>
            <a:r>
              <a:rPr lang="en-US" dirty="0" smtClean="0"/>
              <a:t>Tipping Area, Tub Shredder</a:t>
            </a:r>
            <a:endParaRPr lang="en-US" dirty="0"/>
          </a:p>
        </p:txBody>
      </p:sp>
      <p:sp>
        <p:nvSpPr>
          <p:cNvPr id="4" name="Rectangle 3"/>
          <p:cNvSpPr/>
          <p:nvPr/>
        </p:nvSpPr>
        <p:spPr>
          <a:xfrm>
            <a:off x="7477262" y="6488668"/>
            <a:ext cx="1666738" cy="369332"/>
          </a:xfrm>
          <a:prstGeom prst="rect">
            <a:avLst/>
          </a:prstGeom>
        </p:spPr>
        <p:txBody>
          <a:bodyPr wrap="none">
            <a:spAutoFit/>
          </a:bodyPr>
          <a:lstStyle/>
          <a:p>
            <a:r>
              <a:rPr lang="en-US" dirty="0"/>
              <a:t>www.menv.com</a:t>
            </a:r>
          </a:p>
        </p:txBody>
      </p:sp>
    </p:spTree>
    <p:extLst>
      <p:ext uri="{BB962C8B-B14F-4D97-AF65-F5344CB8AC3E}">
        <p14:creationId xmlns:p14="http://schemas.microsoft.com/office/powerpoint/2010/main" val="2676717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7617090" y="-3963"/>
            <a:ext cx="1608197" cy="369332"/>
          </a:xfrm>
          <a:prstGeom prst="rect">
            <a:avLst/>
          </a:prstGeom>
        </p:spPr>
        <p:txBody>
          <a:bodyPr wrap="none">
            <a:spAutoFit/>
          </a:bodyPr>
          <a:lstStyle/>
          <a:p>
            <a:r>
              <a:rPr lang="en-US" dirty="0"/>
              <a:t>www.enrich.ie</a:t>
            </a:r>
          </a:p>
        </p:txBody>
      </p:sp>
      <p:sp>
        <p:nvSpPr>
          <p:cNvPr id="4" name="Title 3"/>
          <p:cNvSpPr>
            <a:spLocks noGrp="1"/>
          </p:cNvSpPr>
          <p:nvPr>
            <p:ph type="title"/>
          </p:nvPr>
        </p:nvSpPr>
        <p:spPr/>
        <p:txBody>
          <a:bodyPr/>
          <a:lstStyle/>
          <a:p>
            <a:r>
              <a:rPr lang="en-US" dirty="0" smtClean="0"/>
              <a:t>Windrows</a:t>
            </a:r>
            <a:endParaRPr lang="en-US" dirty="0"/>
          </a:p>
        </p:txBody>
      </p:sp>
    </p:spTree>
    <p:extLst>
      <p:ext uri="{BB962C8B-B14F-4D97-AF65-F5344CB8AC3E}">
        <p14:creationId xmlns:p14="http://schemas.microsoft.com/office/powerpoint/2010/main" val="3564023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Technologies used</a:t>
            </a:r>
            <a:endParaRPr lang="en-US" dirty="0"/>
          </a:p>
        </p:txBody>
      </p:sp>
      <p:pic>
        <p:nvPicPr>
          <p:cNvPr id="11" name="Picture 10" descr="icture"/>
          <p:cNvPicPr/>
          <p:nvPr/>
        </p:nvPicPr>
        <p:blipFill>
          <a:blip r:embed="rId2"/>
          <a:srcRect/>
          <a:stretch>
            <a:fillRect/>
          </a:stretch>
        </p:blipFill>
        <p:spPr bwMode="auto">
          <a:xfrm>
            <a:off x="183370" y="1348217"/>
            <a:ext cx="2717800" cy="2141396"/>
          </a:xfrm>
          <a:prstGeom prst="rect">
            <a:avLst/>
          </a:prstGeom>
          <a:noFill/>
          <a:ln w="9525">
            <a:noFill/>
            <a:miter lim="800000"/>
            <a:headEnd/>
            <a:tailEnd/>
          </a:ln>
        </p:spPr>
      </p:pic>
      <p:pic>
        <p:nvPicPr>
          <p:cNvPr id="12" name="Picture 11" descr="icture"/>
          <p:cNvPicPr/>
          <p:nvPr/>
        </p:nvPicPr>
        <p:blipFill>
          <a:blip r:embed="rId3"/>
          <a:srcRect/>
          <a:stretch>
            <a:fillRect/>
          </a:stretch>
        </p:blipFill>
        <p:spPr bwMode="auto">
          <a:xfrm>
            <a:off x="3233752" y="1348217"/>
            <a:ext cx="2725635" cy="2141396"/>
          </a:xfrm>
          <a:prstGeom prst="rect">
            <a:avLst/>
          </a:prstGeom>
          <a:noFill/>
          <a:ln w="9525">
            <a:noFill/>
            <a:miter lim="800000"/>
            <a:headEnd/>
            <a:tailEnd/>
          </a:ln>
        </p:spPr>
      </p:pic>
      <p:pic>
        <p:nvPicPr>
          <p:cNvPr id="13" name="Picture 12" descr="icture"/>
          <p:cNvPicPr/>
          <p:nvPr/>
        </p:nvPicPr>
        <p:blipFill>
          <a:blip r:embed="rId4"/>
          <a:srcRect/>
          <a:stretch>
            <a:fillRect/>
          </a:stretch>
        </p:blipFill>
        <p:spPr bwMode="auto">
          <a:xfrm>
            <a:off x="6296410" y="1348217"/>
            <a:ext cx="2662555" cy="2141396"/>
          </a:xfrm>
          <a:prstGeom prst="rect">
            <a:avLst/>
          </a:prstGeom>
          <a:noFill/>
          <a:ln w="9525">
            <a:noFill/>
            <a:miter lim="800000"/>
            <a:headEnd/>
            <a:tailEnd/>
          </a:ln>
        </p:spPr>
      </p:pic>
      <p:pic>
        <p:nvPicPr>
          <p:cNvPr id="14" name="Picture 13" descr="icture"/>
          <p:cNvPicPr/>
          <p:nvPr/>
        </p:nvPicPr>
        <p:blipFill>
          <a:blip r:embed="rId5"/>
          <a:srcRect/>
          <a:stretch>
            <a:fillRect/>
          </a:stretch>
        </p:blipFill>
        <p:spPr bwMode="auto">
          <a:xfrm>
            <a:off x="3233752" y="3894381"/>
            <a:ext cx="2717800" cy="2038078"/>
          </a:xfrm>
          <a:prstGeom prst="rect">
            <a:avLst/>
          </a:prstGeom>
          <a:noFill/>
          <a:ln w="9525">
            <a:noFill/>
            <a:miter lim="800000"/>
            <a:headEnd/>
            <a:tailEnd/>
          </a:ln>
        </p:spPr>
      </p:pic>
      <p:pic>
        <p:nvPicPr>
          <p:cNvPr id="15" name="Picture 14" descr="icture"/>
          <p:cNvPicPr/>
          <p:nvPr/>
        </p:nvPicPr>
        <p:blipFill>
          <a:blip r:embed="rId6"/>
          <a:srcRect/>
          <a:stretch>
            <a:fillRect/>
          </a:stretch>
        </p:blipFill>
        <p:spPr bwMode="auto">
          <a:xfrm>
            <a:off x="141356" y="3979401"/>
            <a:ext cx="2759814" cy="1953058"/>
          </a:xfrm>
          <a:prstGeom prst="rect">
            <a:avLst/>
          </a:prstGeom>
          <a:noFill/>
          <a:ln w="9525">
            <a:noFill/>
            <a:miter lim="800000"/>
            <a:headEnd/>
            <a:tailEnd/>
          </a:ln>
        </p:spPr>
      </p:pic>
      <p:pic>
        <p:nvPicPr>
          <p:cNvPr id="16" name="Picture 15" descr="icture"/>
          <p:cNvPicPr/>
          <p:nvPr/>
        </p:nvPicPr>
        <p:blipFill>
          <a:blip r:embed="rId7"/>
          <a:srcRect/>
          <a:stretch>
            <a:fillRect/>
          </a:stretch>
        </p:blipFill>
        <p:spPr bwMode="auto">
          <a:xfrm>
            <a:off x="6217035" y="3876286"/>
            <a:ext cx="2741930" cy="205617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 name="Rectangle 2"/>
          <p:cNvSpPr/>
          <p:nvPr/>
        </p:nvSpPr>
        <p:spPr>
          <a:xfrm>
            <a:off x="7617090" y="-3963"/>
            <a:ext cx="1608197" cy="369332"/>
          </a:xfrm>
          <a:prstGeom prst="rect">
            <a:avLst/>
          </a:prstGeom>
        </p:spPr>
        <p:txBody>
          <a:bodyPr wrap="none">
            <a:spAutoFit/>
          </a:bodyPr>
          <a:lstStyle/>
          <a:p>
            <a:r>
              <a:rPr lang="en-US" dirty="0"/>
              <a:t>www.enrich.ie</a:t>
            </a:r>
          </a:p>
        </p:txBody>
      </p:sp>
    </p:spTree>
    <p:extLst>
      <p:ext uri="{BB962C8B-B14F-4D97-AF65-F5344CB8AC3E}">
        <p14:creationId xmlns:p14="http://schemas.microsoft.com/office/powerpoint/2010/main" val="17176110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5" y="2418973"/>
            <a:ext cx="9145423" cy="3056708"/>
          </a:xfrm>
          <a:prstGeom prst="rect">
            <a:avLst/>
          </a:prstGeom>
        </p:spPr>
      </p:pic>
      <p:sp>
        <p:nvSpPr>
          <p:cNvPr id="3" name="Rectangle 2"/>
          <p:cNvSpPr/>
          <p:nvPr/>
        </p:nvSpPr>
        <p:spPr>
          <a:xfrm>
            <a:off x="6022633" y="6475996"/>
            <a:ext cx="3121367" cy="369332"/>
          </a:xfrm>
          <a:prstGeom prst="rect">
            <a:avLst/>
          </a:prstGeom>
        </p:spPr>
        <p:txBody>
          <a:bodyPr wrap="none">
            <a:spAutoFit/>
          </a:bodyPr>
          <a:lstStyle/>
          <a:p>
            <a:r>
              <a:rPr lang="en-US" dirty="0"/>
              <a:t>codywitt.files.wordpress.com</a:t>
            </a:r>
          </a:p>
        </p:txBody>
      </p:sp>
      <p:sp>
        <p:nvSpPr>
          <p:cNvPr id="5" name="Title 4"/>
          <p:cNvSpPr>
            <a:spLocks noGrp="1"/>
          </p:cNvSpPr>
          <p:nvPr>
            <p:ph type="title"/>
          </p:nvPr>
        </p:nvSpPr>
        <p:spPr/>
        <p:txBody>
          <a:bodyPr/>
          <a:lstStyle/>
          <a:p>
            <a:r>
              <a:rPr lang="en-US" dirty="0" smtClean="0"/>
              <a:t>Operation</a:t>
            </a:r>
            <a:endParaRPr lang="en-US" dirty="0"/>
          </a:p>
        </p:txBody>
      </p:sp>
      <p:sp>
        <p:nvSpPr>
          <p:cNvPr id="6" name="Content Placeholder 5"/>
          <p:cNvSpPr>
            <a:spLocks noGrp="1"/>
          </p:cNvSpPr>
          <p:nvPr>
            <p:ph sz="quarter" idx="1"/>
          </p:nvPr>
        </p:nvSpPr>
        <p:spPr>
          <a:xfrm>
            <a:off x="457200" y="1219200"/>
            <a:ext cx="8229600" cy="2508738"/>
          </a:xfrm>
        </p:spPr>
        <p:txBody>
          <a:bodyPr/>
          <a:lstStyle/>
          <a:p>
            <a:r>
              <a:rPr lang="en-US" sz="2000" dirty="0" smtClean="0">
                <a:hlinkClick r:id="rId3"/>
              </a:rPr>
              <a:t>www.youtube.com/watch?v=8Q6Fl34mWGw&amp;NR=1&amp;feature=endscreen</a:t>
            </a:r>
            <a:endParaRPr lang="en-US" sz="2000" dirty="0"/>
          </a:p>
          <a:p>
            <a:endParaRPr lang="en-US" dirty="0"/>
          </a:p>
        </p:txBody>
      </p:sp>
    </p:spTree>
    <p:extLst>
      <p:ext uri="{BB962C8B-B14F-4D97-AF65-F5344CB8AC3E}">
        <p14:creationId xmlns:p14="http://schemas.microsoft.com/office/powerpoint/2010/main" val="4333894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 y="1234440"/>
            <a:ext cx="7498080" cy="5623560"/>
          </a:xfrm>
          <a:prstGeom prst="rect">
            <a:avLst/>
          </a:prstGeom>
        </p:spPr>
      </p:pic>
      <p:sp>
        <p:nvSpPr>
          <p:cNvPr id="2" name="Title 1"/>
          <p:cNvSpPr>
            <a:spLocks noGrp="1"/>
          </p:cNvSpPr>
          <p:nvPr>
            <p:ph type="title"/>
          </p:nvPr>
        </p:nvSpPr>
        <p:spPr/>
        <p:txBody>
          <a:bodyPr/>
          <a:lstStyle/>
          <a:p>
            <a:r>
              <a:rPr lang="en-US" dirty="0" smtClean="0"/>
              <a:t>Static Pile</a:t>
            </a:r>
            <a:endParaRPr lang="en-US" dirty="0"/>
          </a:p>
        </p:txBody>
      </p:sp>
      <p:sp>
        <p:nvSpPr>
          <p:cNvPr id="7" name="Rectangle 6"/>
          <p:cNvSpPr/>
          <p:nvPr/>
        </p:nvSpPr>
        <p:spPr>
          <a:xfrm>
            <a:off x="6214928" y="-8652"/>
            <a:ext cx="2929072" cy="369332"/>
          </a:xfrm>
          <a:prstGeom prst="rect">
            <a:avLst/>
          </a:prstGeom>
        </p:spPr>
        <p:txBody>
          <a:bodyPr wrap="none">
            <a:spAutoFit/>
          </a:bodyPr>
          <a:lstStyle/>
          <a:p>
            <a:r>
              <a:rPr lang="en-US" dirty="0"/>
              <a:t>www.howardcountymd.gov</a:t>
            </a:r>
          </a:p>
        </p:txBody>
      </p:sp>
    </p:spTree>
    <p:extLst>
      <p:ext uri="{BB962C8B-B14F-4D97-AF65-F5344CB8AC3E}">
        <p14:creationId xmlns:p14="http://schemas.microsoft.com/office/powerpoint/2010/main" val="4117052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Pile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632" y="0"/>
            <a:ext cx="5122069" cy="6858000"/>
          </a:xfrm>
          <a:prstGeom prst="rect">
            <a:avLst/>
          </a:prstGeom>
        </p:spPr>
      </p:pic>
      <p:sp>
        <p:nvSpPr>
          <p:cNvPr id="4" name="Rectangle 3"/>
          <p:cNvSpPr/>
          <p:nvPr/>
        </p:nvSpPr>
        <p:spPr>
          <a:xfrm>
            <a:off x="484934" y="6543040"/>
            <a:ext cx="3297698" cy="307777"/>
          </a:xfrm>
          <a:prstGeom prst="rect">
            <a:avLst/>
          </a:prstGeom>
        </p:spPr>
        <p:txBody>
          <a:bodyPr wrap="none">
            <a:spAutoFit/>
          </a:bodyPr>
          <a:lstStyle/>
          <a:p>
            <a:r>
              <a:rPr lang="en-US" sz="1400" dirty="0"/>
              <a:t>dirthuggercompost.files.wordpress.com</a:t>
            </a:r>
          </a:p>
        </p:txBody>
      </p:sp>
      <p:sp>
        <p:nvSpPr>
          <p:cNvPr id="5" name="TextBox 4"/>
          <p:cNvSpPr txBox="1"/>
          <p:nvPr/>
        </p:nvSpPr>
        <p:spPr>
          <a:xfrm>
            <a:off x="1393805" y="2346960"/>
            <a:ext cx="1479957" cy="1200329"/>
          </a:xfrm>
          <a:prstGeom prst="rect">
            <a:avLst/>
          </a:prstGeom>
          <a:noFill/>
        </p:spPr>
        <p:txBody>
          <a:bodyPr wrap="none" rtlCol="0">
            <a:spAutoFit/>
          </a:bodyPr>
          <a:lstStyle/>
          <a:p>
            <a:r>
              <a:rPr lang="en-US" dirty="0"/>
              <a:t>Dirt </a:t>
            </a:r>
            <a:r>
              <a:rPr lang="en-US" dirty="0" smtClean="0"/>
              <a:t>Hugger </a:t>
            </a:r>
          </a:p>
          <a:p>
            <a:r>
              <a:rPr lang="en-US" dirty="0" smtClean="0"/>
              <a:t>The </a:t>
            </a:r>
            <a:r>
              <a:rPr lang="en-US" dirty="0" err="1" smtClean="0"/>
              <a:t>Dalles</a:t>
            </a:r>
            <a:r>
              <a:rPr lang="en-US" dirty="0" smtClean="0"/>
              <a:t> </a:t>
            </a:r>
          </a:p>
          <a:p>
            <a:r>
              <a:rPr lang="en-US" dirty="0" smtClean="0"/>
              <a:t>Oregon</a:t>
            </a:r>
            <a:endParaRPr lang="en-US" dirty="0"/>
          </a:p>
          <a:p>
            <a:endParaRPr lang="en-US" dirty="0"/>
          </a:p>
        </p:txBody>
      </p:sp>
    </p:spTree>
    <p:extLst>
      <p:ext uri="{BB962C8B-B14F-4D97-AF65-F5344CB8AC3E}">
        <p14:creationId xmlns:p14="http://schemas.microsoft.com/office/powerpoint/2010/main" val="245718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Composting Methods</a:t>
            </a:r>
            <a:endParaRPr lang="en-US" dirty="0"/>
          </a:p>
        </p:txBody>
      </p:sp>
      <p:sp>
        <p:nvSpPr>
          <p:cNvPr id="3" name="Content Placeholder 2"/>
          <p:cNvSpPr>
            <a:spLocks noGrp="1"/>
          </p:cNvSpPr>
          <p:nvPr>
            <p:ph sz="quarter" idx="1"/>
          </p:nvPr>
        </p:nvSpPr>
        <p:spPr>
          <a:xfrm>
            <a:off x="5260271" y="1378857"/>
            <a:ext cx="3883729" cy="4747623"/>
          </a:xfrm>
        </p:spPr>
        <p:txBody>
          <a:bodyPr>
            <a:normAutofit fontScale="77500" lnSpcReduction="20000"/>
          </a:bodyPr>
          <a:lstStyle/>
          <a:p>
            <a:r>
              <a:rPr lang="en-US" dirty="0"/>
              <a:t>Anaerobic</a:t>
            </a:r>
          </a:p>
          <a:p>
            <a:r>
              <a:rPr lang="en-US" dirty="0" smtClean="0"/>
              <a:t>Aerobic</a:t>
            </a:r>
          </a:p>
          <a:p>
            <a:endParaRPr lang="en-US" dirty="0" smtClean="0"/>
          </a:p>
          <a:p>
            <a:r>
              <a:rPr lang="en-US" dirty="0" smtClean="0"/>
              <a:t>Microbes</a:t>
            </a:r>
          </a:p>
          <a:p>
            <a:r>
              <a:rPr lang="en-US" dirty="0" smtClean="0"/>
              <a:t>Worms (Vermicomposting)</a:t>
            </a:r>
          </a:p>
          <a:p>
            <a:endParaRPr lang="en-US" dirty="0" smtClean="0"/>
          </a:p>
          <a:p>
            <a:r>
              <a:rPr lang="en-US" dirty="0" smtClean="0"/>
              <a:t>Yard Waste</a:t>
            </a:r>
          </a:p>
          <a:p>
            <a:r>
              <a:rPr lang="en-US" dirty="0" smtClean="0"/>
              <a:t>Food Waste</a:t>
            </a:r>
          </a:p>
          <a:p>
            <a:r>
              <a:rPr lang="en-US" dirty="0" smtClean="0"/>
              <a:t>Wastewater Sludge </a:t>
            </a:r>
          </a:p>
          <a:p>
            <a:r>
              <a:rPr lang="en-US" dirty="0" smtClean="0"/>
              <a:t>Municipal Solid Waste </a:t>
            </a:r>
          </a:p>
          <a:p>
            <a:endParaRPr lang="en-US" dirty="0" smtClean="0"/>
          </a:p>
          <a:p>
            <a:r>
              <a:rPr lang="en-US" dirty="0"/>
              <a:t>B</a:t>
            </a:r>
            <a:r>
              <a:rPr lang="en-US" dirty="0" smtClean="0"/>
              <a:t>ackyard</a:t>
            </a:r>
            <a:endParaRPr lang="en-US" dirty="0"/>
          </a:p>
          <a:p>
            <a:r>
              <a:rPr lang="en-US" dirty="0" smtClean="0"/>
              <a:t>Community</a:t>
            </a:r>
          </a:p>
          <a:p>
            <a:r>
              <a:rPr lang="en-US" dirty="0" smtClean="0"/>
              <a:t>Commercial/Municipal</a:t>
            </a:r>
          </a:p>
        </p:txBody>
      </p:sp>
      <p:pic>
        <p:nvPicPr>
          <p:cNvPr id="5" name="Picture 4"/>
          <p:cNvPicPr>
            <a:picLocks noChangeAspect="1"/>
          </p:cNvPicPr>
          <p:nvPr/>
        </p:nvPicPr>
        <p:blipFill>
          <a:blip r:embed="rId2"/>
          <a:stretch>
            <a:fillRect/>
          </a:stretch>
        </p:blipFill>
        <p:spPr>
          <a:xfrm>
            <a:off x="251026" y="2131428"/>
            <a:ext cx="5009245" cy="332801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ohio.edu/sustainability/manage/images/Infographic.jpg"/>
          <p:cNvPicPr>
            <a:picLocks noChangeAspect="1" noChangeArrowheads="1"/>
          </p:cNvPicPr>
          <p:nvPr/>
        </p:nvPicPr>
        <p:blipFill rotWithShape="1">
          <a:blip r:embed="rId2">
            <a:extLst>
              <a:ext uri="{28A0092B-C50C-407E-A947-70E740481C1C}">
                <a14:useLocalDpi xmlns:a14="http://schemas.microsoft.com/office/drawing/2010/main" val="0"/>
              </a:ext>
            </a:extLst>
          </a:blip>
          <a:srcRect t="30513"/>
          <a:stretch/>
        </p:blipFill>
        <p:spPr bwMode="auto">
          <a:xfrm>
            <a:off x="192405" y="3634740"/>
            <a:ext cx="8391525" cy="32232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In Vessel</a:t>
            </a:r>
            <a:endParaRPr lang="en-US" dirty="0"/>
          </a:p>
        </p:txBody>
      </p:sp>
      <p:sp>
        <p:nvSpPr>
          <p:cNvPr id="4" name="Content Placeholder 3"/>
          <p:cNvSpPr>
            <a:spLocks noGrp="1"/>
          </p:cNvSpPr>
          <p:nvPr>
            <p:ph sz="quarter" idx="1"/>
          </p:nvPr>
        </p:nvSpPr>
        <p:spPr/>
        <p:txBody>
          <a:bodyPr/>
          <a:lstStyle/>
          <a:p>
            <a:r>
              <a:rPr lang="en-US" dirty="0" smtClean="0"/>
              <a:t>Better operational control</a:t>
            </a:r>
          </a:p>
          <a:p>
            <a:r>
              <a:rPr lang="en-US" dirty="0" smtClean="0"/>
              <a:t>Better odor control</a:t>
            </a:r>
          </a:p>
          <a:p>
            <a:r>
              <a:rPr lang="en-US" dirty="0" smtClean="0"/>
              <a:t>Lower labor costs</a:t>
            </a:r>
          </a:p>
          <a:p>
            <a:r>
              <a:rPr lang="en-US" dirty="0" smtClean="0"/>
              <a:t>Smaller footprint</a:t>
            </a:r>
          </a:p>
          <a:p>
            <a:r>
              <a:rPr lang="en-US" dirty="0" smtClean="0"/>
              <a:t>Faster</a:t>
            </a:r>
          </a:p>
          <a:p>
            <a:endParaRPr lang="en-US" dirty="0"/>
          </a:p>
        </p:txBody>
      </p:sp>
      <p:sp>
        <p:nvSpPr>
          <p:cNvPr id="5" name="Content Placeholder 4"/>
          <p:cNvSpPr>
            <a:spLocks noGrp="1"/>
          </p:cNvSpPr>
          <p:nvPr>
            <p:ph sz="quarter" idx="2"/>
          </p:nvPr>
        </p:nvSpPr>
        <p:spPr/>
        <p:txBody>
          <a:bodyPr/>
          <a:lstStyle/>
          <a:p>
            <a:r>
              <a:rPr lang="en-US" dirty="0" smtClean="0"/>
              <a:t>Higher </a:t>
            </a:r>
            <a:r>
              <a:rPr lang="en-US" dirty="0"/>
              <a:t>capital costs</a:t>
            </a:r>
          </a:p>
          <a:p>
            <a:r>
              <a:rPr lang="en-US" dirty="0"/>
              <a:t>Higher operating &amp; maintenance costs</a:t>
            </a:r>
          </a:p>
          <a:p>
            <a:endParaRPr lang="en-US" dirty="0"/>
          </a:p>
        </p:txBody>
      </p:sp>
      <p:sp>
        <p:nvSpPr>
          <p:cNvPr id="6" name="Rectangle 5"/>
          <p:cNvSpPr/>
          <p:nvPr/>
        </p:nvSpPr>
        <p:spPr>
          <a:xfrm>
            <a:off x="7909431" y="6550223"/>
            <a:ext cx="1234569" cy="307777"/>
          </a:xfrm>
          <a:prstGeom prst="rect">
            <a:avLst/>
          </a:prstGeom>
        </p:spPr>
        <p:txBody>
          <a:bodyPr wrap="none">
            <a:spAutoFit/>
          </a:bodyPr>
          <a:lstStyle/>
          <a:p>
            <a:r>
              <a:rPr lang="en-US" sz="1400" dirty="0"/>
              <a:t>www.ohio.edu</a:t>
            </a:r>
          </a:p>
        </p:txBody>
      </p:sp>
    </p:spTree>
    <p:extLst>
      <p:ext uri="{BB962C8B-B14F-4D97-AF65-F5344CB8AC3E}">
        <p14:creationId xmlns:p14="http://schemas.microsoft.com/office/powerpoint/2010/main" val="1900612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Vessel - Rotating</a:t>
            </a:r>
            <a:endParaRPr lang="en-US" dirty="0"/>
          </a:p>
        </p:txBody>
      </p:sp>
      <p:sp>
        <p:nvSpPr>
          <p:cNvPr id="4" name="Content Placeholder 3"/>
          <p:cNvSpPr>
            <a:spLocks noGrp="1"/>
          </p:cNvSpPr>
          <p:nvPr>
            <p:ph sz="quarter" idx="1"/>
          </p:nvPr>
        </p:nvSpPr>
        <p:spPr/>
        <p:txBody>
          <a:bodyPr>
            <a:normAutofit fontScale="92500" lnSpcReduction="10000"/>
          </a:bodyPr>
          <a:lstStyle/>
          <a:p>
            <a:r>
              <a:rPr lang="en-US" dirty="0" smtClean="0"/>
              <a:t>Rocket Composter. Rotation turns and moves material.</a:t>
            </a:r>
          </a:p>
          <a:p>
            <a:pPr lvl="1"/>
            <a:r>
              <a:rPr lang="en-US" dirty="0" smtClean="0"/>
              <a:t>Cooked </a:t>
            </a:r>
            <a:r>
              <a:rPr lang="en-US" dirty="0"/>
              <a:t>&amp; Uncooked </a:t>
            </a:r>
            <a:r>
              <a:rPr lang="en-US" dirty="0" smtClean="0"/>
              <a:t>Fruit,  Vegetables, Meat </a:t>
            </a:r>
            <a:r>
              <a:rPr lang="en-US" dirty="0"/>
              <a:t>&amp; Fish</a:t>
            </a:r>
          </a:p>
          <a:p>
            <a:pPr lvl="1"/>
            <a:r>
              <a:rPr lang="en-US" dirty="0" smtClean="0"/>
              <a:t>Cooked </a:t>
            </a:r>
            <a:r>
              <a:rPr lang="en-US" dirty="0"/>
              <a:t>&amp; Uncooked </a:t>
            </a:r>
            <a:r>
              <a:rPr lang="en-US" dirty="0" smtClean="0"/>
              <a:t>Garden </a:t>
            </a:r>
            <a:r>
              <a:rPr lang="en-US" dirty="0"/>
              <a:t>Waste</a:t>
            </a:r>
          </a:p>
          <a:p>
            <a:pPr lvl="1"/>
            <a:r>
              <a:rPr lang="en-US" dirty="0" smtClean="0"/>
              <a:t>Animal </a:t>
            </a:r>
            <a:r>
              <a:rPr lang="en-US" dirty="0"/>
              <a:t>Waste (including some types of bedding</a:t>
            </a:r>
            <a:r>
              <a:rPr lang="en-US" dirty="0" smtClean="0"/>
              <a:t>)</a:t>
            </a:r>
          </a:p>
          <a:p>
            <a:r>
              <a:rPr lang="en-US" dirty="0" smtClean="0"/>
              <a:t>Specifications: Up to:</a:t>
            </a:r>
            <a:endParaRPr lang="en-US" dirty="0"/>
          </a:p>
          <a:p>
            <a:pPr lvl="1"/>
            <a:r>
              <a:rPr lang="en-US" dirty="0" smtClean="0"/>
              <a:t>Length 7.0m</a:t>
            </a:r>
            <a:endParaRPr lang="en-US" dirty="0"/>
          </a:p>
          <a:p>
            <a:pPr lvl="1"/>
            <a:r>
              <a:rPr lang="en-US" dirty="0" smtClean="0"/>
              <a:t>Width 1.4m</a:t>
            </a:r>
          </a:p>
          <a:p>
            <a:pPr lvl="1"/>
            <a:r>
              <a:rPr lang="en-US" dirty="0" smtClean="0"/>
              <a:t>Height 1.8m</a:t>
            </a:r>
          </a:p>
          <a:p>
            <a:pPr lvl="1"/>
            <a:r>
              <a:rPr lang="en-US" dirty="0" smtClean="0"/>
              <a:t>Capacity 3500 l/</a:t>
            </a:r>
            <a:r>
              <a:rPr lang="en-US" dirty="0" err="1" smtClean="0"/>
              <a:t>wk</a:t>
            </a:r>
            <a:endParaRPr lang="en-US" dirty="0"/>
          </a:p>
          <a:p>
            <a:pPr lvl="1"/>
            <a:r>
              <a:rPr lang="en-US" dirty="0" smtClean="0"/>
              <a:t>Motor 1.5kWh</a:t>
            </a:r>
            <a:endParaRPr lang="en-US" dirty="0"/>
          </a:p>
          <a:p>
            <a:pPr lvl="1"/>
            <a:r>
              <a:rPr lang="en-US" dirty="0" smtClean="0"/>
              <a:t>Heater 2 </a:t>
            </a:r>
            <a:r>
              <a:rPr lang="en-US" dirty="0"/>
              <a:t>x </a:t>
            </a:r>
            <a:r>
              <a:rPr lang="en-US" dirty="0" smtClean="0"/>
              <a:t>1kWh</a:t>
            </a:r>
          </a:p>
          <a:p>
            <a:pPr lvl="2"/>
            <a:r>
              <a:rPr lang="en-US" sz="1500" dirty="0" smtClean="0"/>
              <a:t>Thermostatically </a:t>
            </a:r>
            <a:r>
              <a:rPr lang="en-US" sz="1500" dirty="0"/>
              <a:t>controlled</a:t>
            </a:r>
          </a:p>
          <a:p>
            <a:pPr lvl="1"/>
            <a:r>
              <a:rPr lang="en-US" dirty="0" smtClean="0"/>
              <a:t>Power 30kWh/</a:t>
            </a:r>
            <a:r>
              <a:rPr lang="en-US" dirty="0" err="1" smtClean="0"/>
              <a:t>wk</a:t>
            </a:r>
            <a:endParaRPr lang="en-US" dirty="0"/>
          </a:p>
          <a:p>
            <a:pPr lvl="1"/>
            <a:endParaRPr lang="en-US" dirty="0"/>
          </a:p>
        </p:txBody>
      </p:sp>
      <p:pic>
        <p:nvPicPr>
          <p:cNvPr id="3074" name="Picture 2" descr="C:\Users\everett\Desktop\p10001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6345" y="2978331"/>
            <a:ext cx="5177655" cy="3883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115607" y="6550223"/>
            <a:ext cx="3028393" cy="307777"/>
          </a:xfrm>
          <a:prstGeom prst="rect">
            <a:avLst/>
          </a:prstGeom>
        </p:spPr>
        <p:txBody>
          <a:bodyPr wrap="none">
            <a:spAutoFit/>
          </a:bodyPr>
          <a:lstStyle/>
          <a:p>
            <a:r>
              <a:rPr lang="en-US" sz="1400" dirty="0"/>
              <a:t>dumbartonroad.files.wordpress.com</a:t>
            </a:r>
          </a:p>
        </p:txBody>
      </p:sp>
      <p:sp>
        <p:nvSpPr>
          <p:cNvPr id="9" name="Rectangle 8"/>
          <p:cNvSpPr/>
          <p:nvPr/>
        </p:nvSpPr>
        <p:spPr>
          <a:xfrm>
            <a:off x="0" y="0"/>
            <a:ext cx="4577022" cy="369332"/>
          </a:xfrm>
          <a:prstGeom prst="rect">
            <a:avLst/>
          </a:prstGeom>
        </p:spPr>
        <p:txBody>
          <a:bodyPr wrap="none">
            <a:spAutoFit/>
          </a:bodyPr>
          <a:lstStyle/>
          <a:p>
            <a:r>
              <a:rPr lang="en-US" dirty="0"/>
              <a:t>www.tidyplanet.co.uk/our-products/the-rocket/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Montclair University</a:t>
            </a:r>
            <a:endParaRPr lang="en-US" dirty="0"/>
          </a:p>
        </p:txBody>
      </p:sp>
      <p:pic>
        <p:nvPicPr>
          <p:cNvPr id="8194" name="Picture 2" descr="http://njmonthly.com/downloads/3384/download/Montclair_State_University_Giant_Compost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520" y="1421130"/>
            <a:ext cx="5715000" cy="38290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68830" y="5400854"/>
            <a:ext cx="4572000" cy="923330"/>
          </a:xfrm>
          <a:prstGeom prst="rect">
            <a:avLst/>
          </a:prstGeom>
        </p:spPr>
        <p:txBody>
          <a:bodyPr>
            <a:spAutoFit/>
          </a:bodyPr>
          <a:lstStyle/>
          <a:p>
            <a:r>
              <a:rPr lang="en-US" b="1" dirty="0"/>
              <a:t>Turning French Toast To Compost</a:t>
            </a:r>
          </a:p>
          <a:p>
            <a:r>
              <a:rPr lang="en-US" dirty="0" smtClean="0"/>
              <a:t>May </a:t>
            </a:r>
            <a:r>
              <a:rPr lang="en-US" dirty="0"/>
              <a:t>5, 2009 by Jessica </a:t>
            </a:r>
            <a:r>
              <a:rPr lang="en-US" dirty="0" err="1"/>
              <a:t>Kitchin</a:t>
            </a:r>
            <a:endParaRPr lang="en-US" dirty="0"/>
          </a:p>
          <a:p>
            <a:r>
              <a:rPr lang="en-US" dirty="0" smtClean="0"/>
              <a:t>New Jersey Monthly</a:t>
            </a:r>
            <a:endParaRPr lang="en-US" dirty="0"/>
          </a:p>
        </p:txBody>
      </p:sp>
    </p:spTree>
    <p:extLst>
      <p:ext uri="{BB962C8B-B14F-4D97-AF65-F5344CB8AC3E}">
        <p14:creationId xmlns:p14="http://schemas.microsoft.com/office/powerpoint/2010/main" val="3474737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Vessel - Stationary</a:t>
            </a:r>
            <a:endParaRPr lang="en-US" dirty="0"/>
          </a:p>
        </p:txBody>
      </p:sp>
      <p:sp>
        <p:nvSpPr>
          <p:cNvPr id="3" name="Content Placeholder 2"/>
          <p:cNvSpPr>
            <a:spLocks noGrp="1"/>
          </p:cNvSpPr>
          <p:nvPr>
            <p:ph sz="quarter" idx="1"/>
          </p:nvPr>
        </p:nvSpPr>
        <p:spPr/>
        <p:txBody>
          <a:bodyPr/>
          <a:lstStyle/>
          <a:p>
            <a:r>
              <a:rPr lang="en-US" b="1" dirty="0"/>
              <a:t>SV Composter</a:t>
            </a:r>
            <a:r>
              <a:rPr lang="en-US" b="1" dirty="0" smtClean="0"/>
              <a:t>™ (Engineered Compost Systems)</a:t>
            </a:r>
          </a:p>
          <a:p>
            <a:pPr lvl="1"/>
            <a:r>
              <a:rPr lang="en-US" b="1" dirty="0" smtClean="0"/>
              <a:t>Static Pile </a:t>
            </a:r>
          </a:p>
          <a:p>
            <a:pPr lvl="1"/>
            <a:endParaRPr lang="en-US" dirty="0"/>
          </a:p>
        </p:txBody>
      </p:sp>
      <p:pic>
        <p:nvPicPr>
          <p:cNvPr id="4098" name="Picture 2" descr="http://compostsystems.com/sites/default/files/pics/pic_sv_composter_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904" y="2816384"/>
            <a:ext cx="6073775" cy="33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8613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Composting Time</a:t>
            </a:r>
            <a:endParaRPr lang="en-US" dirty="0"/>
          </a:p>
        </p:txBody>
      </p:sp>
      <p:sp>
        <p:nvSpPr>
          <p:cNvPr id="3" name="Content Placeholder 2"/>
          <p:cNvSpPr>
            <a:spLocks noGrp="1"/>
          </p:cNvSpPr>
          <p:nvPr>
            <p:ph sz="quarter" idx="1"/>
          </p:nvPr>
        </p:nvSpPr>
        <p:spPr>
          <a:xfrm>
            <a:off x="457200" y="1219200"/>
            <a:ext cx="4810125" cy="4937760"/>
          </a:xfrm>
        </p:spPr>
        <p:txBody>
          <a:bodyPr/>
          <a:lstStyle/>
          <a:p>
            <a:r>
              <a:rPr lang="en-US" dirty="0" smtClean="0"/>
              <a:t>Windrow &amp; Backyard</a:t>
            </a:r>
          </a:p>
          <a:p>
            <a:pPr lvl="1"/>
            <a:r>
              <a:rPr lang="en-US" dirty="0" smtClean="0"/>
              <a:t> </a:t>
            </a:r>
            <a:endParaRPr lang="en-US" dirty="0" smtClean="0"/>
          </a:p>
          <a:p>
            <a:r>
              <a:rPr lang="en-US" dirty="0" smtClean="0"/>
              <a:t>In Vessel</a:t>
            </a:r>
          </a:p>
          <a:p>
            <a:pPr lvl="1"/>
            <a:r>
              <a:rPr lang="en-US" dirty="0" smtClean="0"/>
              <a:t> </a:t>
            </a:r>
            <a:endParaRPr lang="en-US" dirty="0" smtClean="0"/>
          </a:p>
          <a:p>
            <a:endParaRPr lang="en-US" dirty="0"/>
          </a:p>
          <a:p>
            <a:r>
              <a:rPr lang="en-US" dirty="0" smtClean="0"/>
              <a:t>Curing can take up to 4 more weeks</a:t>
            </a:r>
          </a:p>
          <a:p>
            <a:pPr lvl="1"/>
            <a:r>
              <a:rPr lang="en-US" dirty="0" smtClean="0"/>
              <a:t>Compost stabilizes w/further turning or air input</a:t>
            </a:r>
            <a:endParaRPr lang="en-US" dirty="0"/>
          </a:p>
        </p:txBody>
      </p:sp>
      <p:pic>
        <p:nvPicPr>
          <p:cNvPr id="5122" name="Picture 2" descr="http://gwri.calpoly.edu/media/projects_wastemgmt/composting_operations/wm_composting__invesselcompo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355" y="1532255"/>
            <a:ext cx="3419475" cy="4543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24600" y="6341864"/>
            <a:ext cx="1661160" cy="369332"/>
          </a:xfrm>
          <a:prstGeom prst="rect">
            <a:avLst/>
          </a:prstGeom>
        </p:spPr>
        <p:txBody>
          <a:bodyPr wrap="none">
            <a:spAutoFit/>
          </a:bodyPr>
          <a:lstStyle/>
          <a:p>
            <a:r>
              <a:rPr lang="en-US" dirty="0"/>
              <a:t>gwri.calpoly.edu</a:t>
            </a:r>
          </a:p>
        </p:txBody>
      </p:sp>
      <p:sp>
        <p:nvSpPr>
          <p:cNvPr id="5" name="Rectangle 4"/>
          <p:cNvSpPr/>
          <p:nvPr/>
        </p:nvSpPr>
        <p:spPr>
          <a:xfrm>
            <a:off x="5507354" y="773667"/>
            <a:ext cx="3419475" cy="646331"/>
          </a:xfrm>
          <a:prstGeom prst="rect">
            <a:avLst/>
          </a:prstGeom>
        </p:spPr>
        <p:txBody>
          <a:bodyPr wrap="square">
            <a:spAutoFit/>
          </a:bodyPr>
          <a:lstStyle/>
          <a:p>
            <a:pPr algn="ctr"/>
            <a:r>
              <a:rPr lang="en-US" b="1" dirty="0"/>
              <a:t>In-Vessel </a:t>
            </a:r>
            <a:r>
              <a:rPr lang="en-US" b="1" dirty="0" smtClean="0"/>
              <a:t>Bays</a:t>
            </a:r>
            <a:br>
              <a:rPr lang="en-US" b="1" dirty="0" smtClean="0"/>
            </a:br>
            <a:r>
              <a:rPr lang="en-US" b="1" dirty="0" smtClean="0"/>
              <a:t>(</a:t>
            </a:r>
            <a:r>
              <a:rPr lang="en-US" b="1" dirty="0"/>
              <a:t>Mechanical Agitation)</a:t>
            </a:r>
            <a:endParaRPr lang="en-US" dirty="0"/>
          </a:p>
        </p:txBody>
      </p:sp>
    </p:spTree>
    <p:extLst>
      <p:ext uri="{BB962C8B-B14F-4D97-AF65-F5344CB8AC3E}">
        <p14:creationId xmlns:p14="http://schemas.microsoft.com/office/powerpoint/2010/main" val="1862397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lumbiapa.net/wp-content/uploads/2011/11/yard-waste-sreen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54" y="-1"/>
            <a:ext cx="8517195"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err="1" smtClean="0">
                <a:solidFill>
                  <a:schemeClr val="bg1"/>
                </a:solidFill>
              </a:rPr>
              <a:t>Trommel</a:t>
            </a:r>
            <a:r>
              <a:rPr lang="en-US" dirty="0" smtClean="0">
                <a:solidFill>
                  <a:schemeClr val="bg1"/>
                </a:solidFill>
              </a:rPr>
              <a:t> Screen</a:t>
            </a:r>
            <a:endParaRPr lang="en-US" dirty="0">
              <a:solidFill>
                <a:schemeClr val="bg1"/>
              </a:solidFill>
            </a:endParaRPr>
          </a:p>
        </p:txBody>
      </p:sp>
      <p:sp>
        <p:nvSpPr>
          <p:cNvPr id="7" name="Rectangle 6"/>
          <p:cNvSpPr/>
          <p:nvPr/>
        </p:nvSpPr>
        <p:spPr>
          <a:xfrm>
            <a:off x="6562564" y="6488668"/>
            <a:ext cx="2124236" cy="369332"/>
          </a:xfrm>
          <a:prstGeom prst="rect">
            <a:avLst/>
          </a:prstGeom>
        </p:spPr>
        <p:txBody>
          <a:bodyPr wrap="none">
            <a:spAutoFit/>
          </a:bodyPr>
          <a:lstStyle/>
          <a:p>
            <a:r>
              <a:rPr lang="en-US" dirty="0">
                <a:solidFill>
                  <a:schemeClr val="bg1"/>
                </a:solidFill>
              </a:rPr>
              <a:t>www.columbiapa.net</a:t>
            </a:r>
          </a:p>
        </p:txBody>
      </p:sp>
    </p:spTree>
    <p:extLst>
      <p:ext uri="{BB962C8B-B14F-4D97-AF65-F5344CB8AC3E}">
        <p14:creationId xmlns:p14="http://schemas.microsoft.com/office/powerpoint/2010/main" val="2490115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a:t>
            </a:r>
            <a:endParaRPr lang="en-US" dirty="0"/>
          </a:p>
        </p:txBody>
      </p:sp>
      <p:pic>
        <p:nvPicPr>
          <p:cNvPr id="6" name="Picture 5"/>
          <p:cNvPicPr>
            <a:picLocks noChangeAspect="1"/>
          </p:cNvPicPr>
          <p:nvPr/>
        </p:nvPicPr>
        <p:blipFill>
          <a:blip r:embed="rId2"/>
          <a:stretch>
            <a:fillRect/>
          </a:stretch>
        </p:blipFill>
        <p:spPr>
          <a:xfrm>
            <a:off x="3363686" y="1219200"/>
            <a:ext cx="5715000" cy="4762500"/>
          </a:xfrm>
          <a:prstGeom prst="rect">
            <a:avLst/>
          </a:prstGeom>
        </p:spPr>
      </p:pic>
      <p:sp>
        <p:nvSpPr>
          <p:cNvPr id="3" name="Content Placeholder 2"/>
          <p:cNvSpPr>
            <a:spLocks noGrp="1"/>
          </p:cNvSpPr>
          <p:nvPr>
            <p:ph sz="quarter" idx="1"/>
          </p:nvPr>
        </p:nvSpPr>
        <p:spPr>
          <a:xfrm>
            <a:off x="457200" y="1219200"/>
            <a:ext cx="3610671" cy="4937760"/>
          </a:xfrm>
        </p:spPr>
        <p:txBody>
          <a:bodyPr/>
          <a:lstStyle/>
          <a:p>
            <a:r>
              <a:rPr lang="en-US" dirty="0" smtClean="0"/>
              <a:t>Natural fertilizer</a:t>
            </a:r>
          </a:p>
          <a:p>
            <a:r>
              <a:rPr lang="en-US" dirty="0" smtClean="0"/>
              <a:t>Better soil</a:t>
            </a:r>
          </a:p>
          <a:p>
            <a:r>
              <a:rPr lang="en-US" dirty="0" smtClean="0"/>
              <a:t>Backyard/ on-site composting</a:t>
            </a:r>
          </a:p>
          <a:p>
            <a:r>
              <a:rPr lang="en-US" dirty="0" smtClean="0"/>
              <a:t>Less waste going to landfills ~25%</a:t>
            </a:r>
          </a:p>
          <a:p>
            <a:r>
              <a:rPr lang="en-US" dirty="0" smtClean="0"/>
              <a:t>More efficient nutrient recycling</a:t>
            </a:r>
          </a:p>
          <a:p>
            <a:r>
              <a:rPr lang="en-US" dirty="0" smtClean="0"/>
              <a:t>Marketable commodity</a:t>
            </a:r>
            <a:endParaRPr lang="en-US" dirty="0"/>
          </a:p>
        </p:txBody>
      </p:sp>
      <p:sp>
        <p:nvSpPr>
          <p:cNvPr id="7" name="TextBox 6"/>
          <p:cNvSpPr txBox="1"/>
          <p:nvPr/>
        </p:nvSpPr>
        <p:spPr>
          <a:xfrm>
            <a:off x="7702883" y="6550223"/>
            <a:ext cx="1819940" cy="307777"/>
          </a:xfrm>
          <a:prstGeom prst="rect">
            <a:avLst/>
          </a:prstGeom>
          <a:noFill/>
        </p:spPr>
        <p:txBody>
          <a:bodyPr wrap="square" rtlCol="0">
            <a:spAutoFit/>
          </a:bodyPr>
          <a:lstStyle/>
          <a:p>
            <a:r>
              <a:rPr lang="en-US" sz="1400" dirty="0" smtClean="0"/>
              <a:t>epa.gov</a:t>
            </a:r>
            <a:endParaRPr lang="en-US" sz="1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a:t>
            </a:r>
            <a:endParaRPr lang="en-US" dirty="0"/>
          </a:p>
        </p:txBody>
      </p:sp>
      <p:sp>
        <p:nvSpPr>
          <p:cNvPr id="3" name="Content Placeholder 2"/>
          <p:cNvSpPr>
            <a:spLocks noGrp="1"/>
          </p:cNvSpPr>
          <p:nvPr>
            <p:ph sz="quarter" idx="1"/>
          </p:nvPr>
        </p:nvSpPr>
        <p:spPr>
          <a:xfrm>
            <a:off x="457200" y="1219200"/>
            <a:ext cx="4031740" cy="4937760"/>
          </a:xfrm>
        </p:spPr>
        <p:txBody>
          <a:bodyPr/>
          <a:lstStyle/>
          <a:p>
            <a:r>
              <a:rPr lang="en-US" dirty="0" smtClean="0"/>
              <a:t>Odors</a:t>
            </a:r>
          </a:p>
          <a:p>
            <a:pPr lvl="1"/>
            <a:r>
              <a:rPr lang="en-US" dirty="0" smtClean="0"/>
              <a:t>Can control w/ static pile or in-vessel</a:t>
            </a:r>
          </a:p>
          <a:p>
            <a:r>
              <a:rPr lang="en-US" dirty="0"/>
              <a:t>R</a:t>
            </a:r>
            <a:r>
              <a:rPr lang="en-US" dirty="0" smtClean="0"/>
              <a:t>espiratory &amp; health issues at commercial scale</a:t>
            </a:r>
          </a:p>
          <a:p>
            <a:r>
              <a:rPr lang="en-US" dirty="0" smtClean="0"/>
              <a:t>Backyard</a:t>
            </a:r>
          </a:p>
          <a:p>
            <a:pPr lvl="1"/>
            <a:r>
              <a:rPr lang="en-US" dirty="0" smtClean="0"/>
              <a:t>Up front costs</a:t>
            </a:r>
          </a:p>
          <a:p>
            <a:pPr lvl="1"/>
            <a:r>
              <a:rPr lang="en-US" dirty="0" smtClean="0"/>
              <a:t>Effort</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Anaerobic</a:t>
            </a:r>
          </a:p>
        </p:txBody>
      </p:sp>
      <p:sp>
        <p:nvSpPr>
          <p:cNvPr id="3" name="Content Placeholder 2"/>
          <p:cNvSpPr>
            <a:spLocks noGrp="1"/>
          </p:cNvSpPr>
          <p:nvPr>
            <p:ph sz="quarter" idx="1"/>
          </p:nvPr>
        </p:nvSpPr>
        <p:spPr/>
        <p:txBody>
          <a:bodyPr>
            <a:normAutofit/>
          </a:bodyPr>
          <a:lstStyle/>
          <a:p>
            <a:r>
              <a:rPr lang="en-US" dirty="0"/>
              <a:t>Organic Material</a:t>
            </a:r>
          </a:p>
          <a:p>
            <a:r>
              <a:rPr lang="en-US" dirty="0" smtClean="0"/>
              <a:t>Water</a:t>
            </a:r>
          </a:p>
          <a:p>
            <a:pPr lvl="1"/>
            <a:r>
              <a:rPr lang="en-US" dirty="0"/>
              <a:t>40% to 75% </a:t>
            </a:r>
            <a:r>
              <a:rPr lang="en-US" dirty="0" smtClean="0"/>
              <a:t>(solid)</a:t>
            </a:r>
          </a:p>
          <a:p>
            <a:pPr lvl="1"/>
            <a:r>
              <a:rPr lang="en-US" dirty="0" smtClean="0"/>
              <a:t>80</a:t>
            </a:r>
            <a:r>
              <a:rPr lang="en-US" dirty="0"/>
              <a:t>% to 99% </a:t>
            </a:r>
            <a:r>
              <a:rPr lang="en-US" dirty="0" smtClean="0"/>
              <a:t>(liquid)</a:t>
            </a:r>
          </a:p>
          <a:p>
            <a:r>
              <a:rPr lang="en-US" dirty="0" smtClean="0"/>
              <a:t>Absence of Oxygen</a:t>
            </a:r>
            <a:endParaRPr lang="en-US" dirty="0"/>
          </a:p>
          <a:p>
            <a:r>
              <a:rPr lang="en-US" dirty="0"/>
              <a:t>Naturally </a:t>
            </a:r>
            <a:r>
              <a:rPr lang="en-US" dirty="0" smtClean="0"/>
              <a:t>occurring Microbes</a:t>
            </a:r>
          </a:p>
          <a:p>
            <a:endParaRPr lang="en-US" dirty="0"/>
          </a:p>
          <a:p>
            <a:r>
              <a:rPr lang="en-US" dirty="0" smtClean="0"/>
              <a:t>Fermentation</a:t>
            </a:r>
          </a:p>
          <a:p>
            <a:pPr lvl="1"/>
            <a:r>
              <a:rPr lang="en-US" dirty="0" smtClean="0"/>
              <a:t>Byproduct: Compost, </a:t>
            </a:r>
            <a:endParaRPr lang="en-US" dirty="0"/>
          </a:p>
          <a:p>
            <a:pPr lvl="1"/>
            <a:r>
              <a:rPr lang="en-US" dirty="0" smtClean="0"/>
              <a:t>CH</a:t>
            </a:r>
            <a:r>
              <a:rPr lang="en-US" baseline="-25000" dirty="0" smtClean="0"/>
              <a:t>4</a:t>
            </a:r>
            <a:r>
              <a:rPr lang="en-US" dirty="0" smtClean="0"/>
              <a:t>, …</a:t>
            </a:r>
          </a:p>
        </p:txBody>
      </p:sp>
      <p:sp>
        <p:nvSpPr>
          <p:cNvPr id="6" name="Content Placeholder 5"/>
          <p:cNvSpPr>
            <a:spLocks noGrp="1"/>
          </p:cNvSpPr>
          <p:nvPr>
            <p:ph sz="quarter" idx="2"/>
          </p:nvPr>
        </p:nvSpPr>
        <p:spPr/>
        <p:txBody>
          <a:bodyPr>
            <a:normAutofit/>
          </a:bodyPr>
          <a:lstStyle/>
          <a:p>
            <a:r>
              <a:rPr lang="en-US" dirty="0" smtClean="0"/>
              <a:t> </a:t>
            </a:r>
            <a:endParaRPr lang="en-US" dirty="0" smtClean="0"/>
          </a:p>
          <a:p>
            <a:r>
              <a:rPr lang="en-US" dirty="0" smtClean="0"/>
              <a:t> </a:t>
            </a:r>
            <a:endParaRPr lang="en-US" dirty="0" smtClean="0"/>
          </a:p>
          <a:p>
            <a:r>
              <a:rPr lang="en-US" dirty="0"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392380"/>
            <a:ext cx="4631940" cy="3090999"/>
          </a:xfrm>
          <a:prstGeom prst="rect">
            <a:avLst/>
          </a:prstGeom>
        </p:spPr>
      </p:pic>
      <p:sp>
        <p:nvSpPr>
          <p:cNvPr id="5" name="Rectangle 4"/>
          <p:cNvSpPr/>
          <p:nvPr/>
        </p:nvSpPr>
        <p:spPr>
          <a:xfrm>
            <a:off x="6124115" y="6483379"/>
            <a:ext cx="2091150" cy="369332"/>
          </a:xfrm>
          <a:prstGeom prst="rect">
            <a:avLst/>
          </a:prstGeom>
        </p:spPr>
        <p:txBody>
          <a:bodyPr wrap="none">
            <a:spAutoFit/>
          </a:bodyPr>
          <a:lstStyle/>
          <a:p>
            <a:r>
              <a:rPr lang="en-US" dirty="0"/>
              <a:t>theveggielady.com</a:t>
            </a:r>
          </a:p>
        </p:txBody>
      </p:sp>
    </p:spTree>
    <p:extLst>
      <p:ext uri="{BB962C8B-B14F-4D97-AF65-F5344CB8AC3E}">
        <p14:creationId xmlns:p14="http://schemas.microsoft.com/office/powerpoint/2010/main" val="676857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Aerobic</a:t>
            </a:r>
          </a:p>
        </p:txBody>
      </p:sp>
      <p:sp>
        <p:nvSpPr>
          <p:cNvPr id="3" name="Content Placeholder 2"/>
          <p:cNvSpPr>
            <a:spLocks noGrp="1"/>
          </p:cNvSpPr>
          <p:nvPr>
            <p:ph sz="quarter" idx="1"/>
          </p:nvPr>
        </p:nvSpPr>
        <p:spPr/>
        <p:txBody>
          <a:bodyPr>
            <a:normAutofit fontScale="85000" lnSpcReduction="10000"/>
          </a:bodyPr>
          <a:lstStyle/>
          <a:p>
            <a:r>
              <a:rPr lang="en-US" dirty="0" smtClean="0"/>
              <a:t>Organic Material</a:t>
            </a:r>
          </a:p>
          <a:p>
            <a:r>
              <a:rPr lang="en-US" dirty="0" smtClean="0"/>
              <a:t>Moisture</a:t>
            </a:r>
          </a:p>
          <a:p>
            <a:r>
              <a:rPr lang="en-US" dirty="0" smtClean="0"/>
              <a:t>Oxygen</a:t>
            </a:r>
          </a:p>
          <a:p>
            <a:r>
              <a:rPr lang="en-US" dirty="0" smtClean="0"/>
              <a:t>Naturally occurring Microbes or Worms</a:t>
            </a:r>
          </a:p>
          <a:p>
            <a:r>
              <a:rPr lang="en-US" dirty="0" smtClean="0"/>
              <a:t>Bulking agent</a:t>
            </a:r>
          </a:p>
          <a:p>
            <a:endParaRPr lang="en-US" dirty="0" smtClean="0"/>
          </a:p>
          <a:p>
            <a:endParaRPr lang="en-US" dirty="0"/>
          </a:p>
          <a:p>
            <a:endParaRPr lang="en-US" dirty="0"/>
          </a:p>
          <a:p>
            <a:r>
              <a:rPr lang="en-US" dirty="0" smtClean="0"/>
              <a:t>Respiration </a:t>
            </a:r>
          </a:p>
          <a:p>
            <a:pPr lvl="1"/>
            <a:r>
              <a:rPr lang="en-US" dirty="0" smtClean="0"/>
              <a:t>Organics + O</a:t>
            </a:r>
            <a:r>
              <a:rPr lang="en-US" baseline="-25000" dirty="0" smtClean="0"/>
              <a:t>2</a:t>
            </a:r>
            <a:r>
              <a:rPr lang="en-US" dirty="0" smtClean="0"/>
              <a:t> + Nutrients + Microbes </a:t>
            </a:r>
            <a:r>
              <a:rPr lang="en-US" dirty="0" smtClean="0">
                <a:sym typeface="Symbol" panose="05050102010706020507" pitchFamily="18" charset="2"/>
              </a:rPr>
              <a:t> More Microbes + Stable Organics + </a:t>
            </a:r>
            <a:r>
              <a:rPr lang="en-US" dirty="0">
                <a:sym typeface="Symbol" panose="05050102010706020507" pitchFamily="18" charset="2"/>
              </a:rPr>
              <a:t>Heat </a:t>
            </a:r>
            <a:r>
              <a:rPr lang="en-US" dirty="0" smtClean="0">
                <a:sym typeface="Symbol" panose="05050102010706020507" pitchFamily="18" charset="2"/>
              </a:rPr>
              <a:t> + CO</a:t>
            </a:r>
            <a:r>
              <a:rPr lang="en-US" baseline="-25000" dirty="0" smtClean="0">
                <a:sym typeface="Symbol" panose="05050102010706020507" pitchFamily="18" charset="2"/>
              </a:rPr>
              <a:t>2</a:t>
            </a:r>
            <a:r>
              <a:rPr lang="en-US" dirty="0" smtClean="0">
                <a:sym typeface="Symbol" panose="05050102010706020507" pitchFamily="18" charset="2"/>
              </a:rPr>
              <a:t> + H</a:t>
            </a:r>
            <a:r>
              <a:rPr lang="en-US" baseline="-25000" dirty="0" smtClean="0">
                <a:sym typeface="Symbol" panose="05050102010706020507" pitchFamily="18" charset="2"/>
              </a:rPr>
              <a:t>2</a:t>
            </a:r>
            <a:r>
              <a:rPr lang="en-US" dirty="0" smtClean="0">
                <a:sym typeface="Symbol" panose="05050102010706020507" pitchFamily="18" charset="2"/>
              </a:rPr>
              <a:t>O + NH</a:t>
            </a:r>
            <a:r>
              <a:rPr lang="en-US" baseline="-25000" dirty="0" smtClean="0">
                <a:sym typeface="Symbol" panose="05050102010706020507" pitchFamily="18" charset="2"/>
              </a:rPr>
              <a:t>3</a:t>
            </a:r>
            <a:r>
              <a:rPr lang="en-US" dirty="0" smtClean="0">
                <a:sym typeface="Symbol" panose="05050102010706020507" pitchFamily="18" charset="2"/>
              </a:rPr>
              <a:t> + SO</a:t>
            </a:r>
            <a:r>
              <a:rPr lang="en-US" baseline="-25000" dirty="0" smtClean="0">
                <a:sym typeface="Symbol" panose="05050102010706020507" pitchFamily="18" charset="2"/>
              </a:rPr>
              <a:t>4</a:t>
            </a:r>
            <a:r>
              <a:rPr lang="en-US" dirty="0" smtClean="0">
                <a:sym typeface="Symbol" panose="05050102010706020507" pitchFamily="18" charset="2"/>
              </a:rPr>
              <a:t> +…</a:t>
            </a:r>
            <a:r>
              <a:rPr lang="en-US" dirty="0" smtClean="0"/>
              <a:t> </a:t>
            </a:r>
          </a:p>
        </p:txBody>
      </p:sp>
      <p:sp>
        <p:nvSpPr>
          <p:cNvPr id="6" name="Content Placeholder 5"/>
          <p:cNvSpPr>
            <a:spLocks noGrp="1"/>
          </p:cNvSpPr>
          <p:nvPr>
            <p:ph sz="quarter" idx="2"/>
          </p:nvPr>
        </p:nvSpPr>
        <p:spPr/>
        <p:txBody>
          <a:bodyPr>
            <a:normAutofit fontScale="85000" lnSpcReduction="10000"/>
          </a:bodyPr>
          <a:lstStyle/>
          <a:p>
            <a:r>
              <a:rPr lang="en-US" dirty="0" smtClean="0"/>
              <a:t> </a:t>
            </a:r>
            <a:endParaRPr lang="en-US" dirty="0" smtClean="0"/>
          </a:p>
          <a:p>
            <a:r>
              <a:rPr lang="en-US" dirty="0" smtClean="0"/>
              <a:t> </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493" y="2544209"/>
            <a:ext cx="3305175" cy="3571875"/>
          </a:xfrm>
          <a:prstGeom prst="rect">
            <a:avLst/>
          </a:prstGeom>
        </p:spPr>
      </p:pic>
      <p:sp>
        <p:nvSpPr>
          <p:cNvPr id="5" name="Rectangle 4"/>
          <p:cNvSpPr/>
          <p:nvPr/>
        </p:nvSpPr>
        <p:spPr>
          <a:xfrm rot="16200000">
            <a:off x="7818511" y="4066423"/>
            <a:ext cx="2281646" cy="369332"/>
          </a:xfrm>
          <a:prstGeom prst="rect">
            <a:avLst/>
          </a:prstGeom>
        </p:spPr>
        <p:txBody>
          <a:bodyPr wrap="square">
            <a:spAutoFit/>
          </a:bodyPr>
          <a:lstStyle/>
          <a:p>
            <a:r>
              <a:rPr lang="en-US" dirty="0"/>
              <a:t>www.uaex.edu</a:t>
            </a:r>
          </a:p>
        </p:txBody>
      </p:sp>
    </p:spTree>
    <p:extLst>
      <p:ext uri="{BB962C8B-B14F-4D97-AF65-F5344CB8AC3E}">
        <p14:creationId xmlns:p14="http://schemas.microsoft.com/office/powerpoint/2010/main" val="3603257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Microbes</a:t>
            </a:r>
          </a:p>
        </p:txBody>
      </p:sp>
      <p:pic>
        <p:nvPicPr>
          <p:cNvPr id="3" name="Picture 2"/>
          <p:cNvPicPr>
            <a:picLocks noChangeAspect="1"/>
          </p:cNvPicPr>
          <p:nvPr/>
        </p:nvPicPr>
        <p:blipFill rotWithShape="1">
          <a:blip r:embed="rId2"/>
          <a:srcRect t="7401"/>
          <a:stretch/>
        </p:blipFill>
        <p:spPr>
          <a:xfrm>
            <a:off x="1269752" y="2220686"/>
            <a:ext cx="6219760" cy="2725782"/>
          </a:xfrm>
          <a:prstGeom prst="rect">
            <a:avLst/>
          </a:prstGeom>
        </p:spPr>
      </p:pic>
      <p:sp>
        <p:nvSpPr>
          <p:cNvPr id="4" name="TextBox 3"/>
          <p:cNvSpPr txBox="1"/>
          <p:nvPr/>
        </p:nvSpPr>
        <p:spPr>
          <a:xfrm>
            <a:off x="6540895" y="6550223"/>
            <a:ext cx="2603105" cy="307777"/>
          </a:xfrm>
          <a:prstGeom prst="rect">
            <a:avLst/>
          </a:prstGeom>
          <a:noFill/>
        </p:spPr>
        <p:txBody>
          <a:bodyPr wrap="square" rtlCol="0">
            <a:spAutoFit/>
          </a:bodyPr>
          <a:lstStyle/>
          <a:p>
            <a:r>
              <a:rPr lang="en-US" sz="1400" dirty="0" smtClean="0"/>
              <a:t>sabacooperative.org</a:t>
            </a:r>
            <a:endParaRPr lang="en-US" sz="1400" dirty="0"/>
          </a:p>
        </p:txBody>
      </p:sp>
    </p:spTree>
    <p:extLst>
      <p:ext uri="{BB962C8B-B14F-4D97-AF65-F5344CB8AC3E}">
        <p14:creationId xmlns:p14="http://schemas.microsoft.com/office/powerpoint/2010/main" val="1468882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Vermicomposting</a:t>
            </a:r>
          </a:p>
        </p:txBody>
      </p:sp>
      <p:pic>
        <p:nvPicPr>
          <p:cNvPr id="4" name="Picture 3"/>
          <p:cNvPicPr>
            <a:picLocks noChangeAspect="1"/>
          </p:cNvPicPr>
          <p:nvPr/>
        </p:nvPicPr>
        <p:blipFill>
          <a:blip r:embed="rId2"/>
          <a:stretch>
            <a:fillRect/>
          </a:stretch>
        </p:blipFill>
        <p:spPr>
          <a:xfrm>
            <a:off x="1454452" y="1219200"/>
            <a:ext cx="5851071" cy="4829793"/>
          </a:xfrm>
          <a:prstGeom prst="rect">
            <a:avLst/>
          </a:prstGeom>
        </p:spPr>
      </p:pic>
      <p:sp>
        <p:nvSpPr>
          <p:cNvPr id="5" name="TextBox 4"/>
          <p:cNvSpPr txBox="1"/>
          <p:nvPr/>
        </p:nvSpPr>
        <p:spPr>
          <a:xfrm>
            <a:off x="4281714" y="6048993"/>
            <a:ext cx="4405086" cy="307777"/>
          </a:xfrm>
          <a:prstGeom prst="rect">
            <a:avLst/>
          </a:prstGeom>
          <a:noFill/>
        </p:spPr>
        <p:txBody>
          <a:bodyPr wrap="square" rtlCol="0">
            <a:spAutoFit/>
          </a:bodyPr>
          <a:lstStyle/>
          <a:p>
            <a:r>
              <a:rPr lang="en-US" sz="1400" dirty="0" smtClean="0"/>
              <a:t>Source :</a:t>
            </a:r>
            <a:r>
              <a:rPr lang="en-US" sz="1400" dirty="0" smtClean="0">
                <a:hlinkClick r:id="rId3"/>
              </a:rPr>
              <a:t>mgsenvironment.blogspot.com</a:t>
            </a:r>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Vermicomposting</a:t>
            </a:r>
          </a:p>
        </p:txBody>
      </p:sp>
      <p:pic>
        <p:nvPicPr>
          <p:cNvPr id="1026" name="Picture 2" descr="http://users.rowan.edu/~everett/SusSJ/Composting-Ver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8" y="1199606"/>
            <a:ext cx="5102225" cy="5010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68996" y="1825966"/>
            <a:ext cx="5010881" cy="3758161"/>
          </a:xfrm>
          <a:prstGeom prst="rect">
            <a:avLst/>
          </a:prstGeom>
        </p:spPr>
      </p:pic>
    </p:spTree>
    <p:extLst>
      <p:ext uri="{BB962C8B-B14F-4D97-AF65-F5344CB8AC3E}">
        <p14:creationId xmlns:p14="http://schemas.microsoft.com/office/powerpoint/2010/main" val="7801397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Origin.thmx</Template>
  <TotalTime>1009</TotalTime>
  <Words>2938</Words>
  <Application>Microsoft Office PowerPoint</Application>
  <PresentationFormat>On-screen Show (4:3)</PresentationFormat>
  <Paragraphs>468</Paragraphs>
  <Slides>47</Slides>
  <Notes>11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Origin</vt:lpstr>
      <vt:lpstr>Composting</vt:lpstr>
      <vt:lpstr>Objectives</vt:lpstr>
      <vt:lpstr>What is Compost?</vt:lpstr>
      <vt:lpstr>Composting Methods</vt:lpstr>
      <vt:lpstr>Anaerobic</vt:lpstr>
      <vt:lpstr>Aerobic</vt:lpstr>
      <vt:lpstr>Microbes</vt:lpstr>
      <vt:lpstr>Vermicomposting</vt:lpstr>
      <vt:lpstr>Vermicomposting</vt:lpstr>
      <vt:lpstr>Yard Waste</vt:lpstr>
      <vt:lpstr>Food Waste</vt:lpstr>
      <vt:lpstr>PowerPoint Presentation</vt:lpstr>
      <vt:lpstr>Wastewater Sludge</vt:lpstr>
      <vt:lpstr>Municipal Solid Waste Composting</vt:lpstr>
      <vt:lpstr>PowerPoint Presentation</vt:lpstr>
      <vt:lpstr>Design Considerations (Aerobic)</vt:lpstr>
      <vt:lpstr>Size</vt:lpstr>
      <vt:lpstr>Carbon to Nitrogen</vt:lpstr>
      <vt:lpstr>Green &amp; Brown Balance</vt:lpstr>
      <vt:lpstr>Example</vt:lpstr>
      <vt:lpstr>Example (Cont.)</vt:lpstr>
      <vt:lpstr>Temperature</vt:lpstr>
      <vt:lpstr>WATER</vt:lpstr>
      <vt:lpstr>Backyard composting</vt:lpstr>
      <vt:lpstr>Community Composting</vt:lpstr>
      <vt:lpstr>New York City – Starting a CCC</vt:lpstr>
      <vt:lpstr>PowerPoint Presentation</vt:lpstr>
      <vt:lpstr>Philadelphia</vt:lpstr>
      <vt:lpstr>Commercial/Municipal Composting</vt:lpstr>
      <vt:lpstr>Wilmington Organic Recycling Center, DE</vt:lpstr>
      <vt:lpstr>Community Composting &amp; Epiphergy</vt:lpstr>
      <vt:lpstr>Collection</vt:lpstr>
      <vt:lpstr>Tipping Area, Tub Shredder</vt:lpstr>
      <vt:lpstr>Windrows</vt:lpstr>
      <vt:lpstr>Technologies used</vt:lpstr>
      <vt:lpstr>PowerPoint Presentation</vt:lpstr>
      <vt:lpstr>Operation</vt:lpstr>
      <vt:lpstr>Static Pile</vt:lpstr>
      <vt:lpstr>Static Pile</vt:lpstr>
      <vt:lpstr>In Vessel</vt:lpstr>
      <vt:lpstr>In Vessel - Rotating</vt:lpstr>
      <vt:lpstr>Montclair University</vt:lpstr>
      <vt:lpstr>In Vessel - Stationary</vt:lpstr>
      <vt:lpstr>Composting Time</vt:lpstr>
      <vt:lpstr>Trommel Screen</vt:lpstr>
      <vt:lpstr>Advantages</vt:lpstr>
      <vt:lpstr>Disadvantages</vt:lpstr>
    </vt:vector>
  </TitlesOfParts>
  <Company>Alfred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Aerobic Composting</dc:title>
  <dc:creator>Terra Luke</dc:creator>
  <cp:lastModifiedBy>Windows User</cp:lastModifiedBy>
  <cp:revision>50</cp:revision>
  <dcterms:created xsi:type="dcterms:W3CDTF">2013-04-10T02:19:58Z</dcterms:created>
  <dcterms:modified xsi:type="dcterms:W3CDTF">2014-04-07T15:25:48Z</dcterms:modified>
</cp:coreProperties>
</file>