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9" r:id="rId4"/>
    <p:sldId id="264" r:id="rId5"/>
    <p:sldId id="266" r:id="rId6"/>
    <p:sldId id="265" r:id="rId7"/>
    <p:sldId id="261" r:id="rId8"/>
    <p:sldId id="260" r:id="rId9"/>
    <p:sldId id="267" r:id="rId10"/>
    <p:sldId id="258" r:id="rId11"/>
    <p:sldId id="263" r:id="rId12"/>
    <p:sldId id="262"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97"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1E27D-F4FA-4937-B4CF-D330418503D5}" type="datetimeFigureOut">
              <a:rPr lang="en-US" smtClean="0"/>
              <a:t>11/21/2016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FF76-BDB9-4C86-9A3C-885EE3E175F0}" type="slidenum">
              <a:rPr lang="en-US" smtClean="0"/>
              <a:t>‹#›</a:t>
            </a:fld>
            <a:endParaRPr lang="en-US" dirty="0"/>
          </a:p>
        </p:txBody>
      </p:sp>
    </p:spTree>
    <p:extLst>
      <p:ext uri="{BB962C8B-B14F-4D97-AF65-F5344CB8AC3E}">
        <p14:creationId xmlns:p14="http://schemas.microsoft.com/office/powerpoint/2010/main" val="222165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da.org/disease/duchenne-muscular-dystroph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AFF76-BDB9-4C86-9A3C-885EE3E175F0}" type="slidenum">
              <a:rPr lang="en-US" smtClean="0"/>
              <a:t>1</a:t>
            </a:fld>
            <a:endParaRPr lang="en-US" dirty="0"/>
          </a:p>
        </p:txBody>
      </p:sp>
    </p:spTree>
    <p:extLst>
      <p:ext uri="{BB962C8B-B14F-4D97-AF65-F5344CB8AC3E}">
        <p14:creationId xmlns:p14="http://schemas.microsoft.com/office/powerpoint/2010/main" val="219123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child and parents may dread the wheelchair as a symbol of disability, most find that when they start to use one, they are actually more mobile, energetic and independent than when trying to walk.</a:t>
            </a:r>
          </a:p>
          <a:p>
            <a:r>
              <a:rPr lang="en-US" dirty="0" smtClean="0"/>
              <a:t>Contracture:</a:t>
            </a:r>
            <a:r>
              <a:rPr lang="en-US" baseline="0" dirty="0" smtClean="0"/>
              <a:t> a condition of hardening of muscle, tendons, or other tissue which leads to deformities and joint rigidity. Can be painful</a:t>
            </a:r>
          </a:p>
          <a:p>
            <a:endParaRPr lang="en-US" baseline="0" dirty="0" smtClean="0"/>
          </a:p>
          <a:p>
            <a:r>
              <a:rPr lang="en-US" baseline="0" dirty="0" smtClean="0"/>
              <a:t>Swimming is a great activity</a:t>
            </a:r>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11</a:t>
            </a:fld>
            <a:endParaRPr lang="en-US" dirty="0"/>
          </a:p>
        </p:txBody>
      </p:sp>
    </p:spTree>
    <p:extLst>
      <p:ext uri="{BB962C8B-B14F-4D97-AF65-F5344CB8AC3E}">
        <p14:creationId xmlns:p14="http://schemas.microsoft.com/office/powerpoint/2010/main" val="17989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cases of 40s and even 50s</a:t>
            </a:r>
          </a:p>
          <a:p>
            <a:r>
              <a:rPr lang="en-US" dirty="0" smtClean="0"/>
              <a:t>Only getting</a:t>
            </a:r>
            <a:r>
              <a:rPr lang="en-US" baseline="0" dirty="0" smtClean="0"/>
              <a:t> better</a:t>
            </a:r>
          </a:p>
          <a:p>
            <a:r>
              <a:rPr lang="en-US" baseline="0" dirty="0" smtClean="0"/>
              <a:t>in</a:t>
            </a:r>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12</a:t>
            </a:fld>
            <a:endParaRPr lang="en-US" dirty="0"/>
          </a:p>
        </p:txBody>
      </p:sp>
    </p:spTree>
    <p:extLst>
      <p:ext uri="{BB962C8B-B14F-4D97-AF65-F5344CB8AC3E}">
        <p14:creationId xmlns:p14="http://schemas.microsoft.com/office/powerpoint/2010/main" val="137452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gave the majority of my information</a:t>
            </a:r>
            <a:r>
              <a:rPr lang="en-US" baseline="0" dirty="0" smtClean="0"/>
              <a:t> have a plethora of info at your disposal</a:t>
            </a:r>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13</a:t>
            </a:fld>
            <a:endParaRPr lang="en-US" dirty="0"/>
          </a:p>
        </p:txBody>
      </p:sp>
    </p:spTree>
    <p:extLst>
      <p:ext uri="{BB962C8B-B14F-4D97-AF65-F5344CB8AC3E}">
        <p14:creationId xmlns:p14="http://schemas.microsoft.com/office/powerpoint/2010/main" val="35475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enzyme that's released into the bloodstream when muscle fibers are breaking down</a:t>
            </a:r>
          </a:p>
          <a:p>
            <a:r>
              <a:rPr lang="en-US" dirty="0" smtClean="0"/>
              <a:t>http://kidshealth.org/en/parents/muscular-dystrophy.html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7AFF76-BDB9-4C86-9A3C-885EE3E175F0}" type="slidenum">
              <a:rPr lang="en-US" smtClean="0"/>
              <a:t>2</a:t>
            </a:fld>
            <a:endParaRPr lang="en-US" dirty="0"/>
          </a:p>
        </p:txBody>
      </p:sp>
    </p:spTree>
    <p:extLst>
      <p:ext uri="{BB962C8B-B14F-4D97-AF65-F5344CB8AC3E}">
        <p14:creationId xmlns:p14="http://schemas.microsoft.com/office/powerpoint/2010/main" val="2209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Enlarged calves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https://www.mda.org/disease/duchenne-muscular-dystrophy</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3</a:t>
            </a:fld>
            <a:endParaRPr lang="en-US" dirty="0"/>
          </a:p>
        </p:txBody>
      </p:sp>
    </p:spTree>
    <p:extLst>
      <p:ext uri="{BB962C8B-B14F-4D97-AF65-F5344CB8AC3E}">
        <p14:creationId xmlns:p14="http://schemas.microsoft.com/office/powerpoint/2010/main" val="174858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Dystrophin</a:t>
            </a:r>
            <a:r>
              <a:rPr lang="en-US" baseline="0" dirty="0" smtClean="0"/>
              <a:t> </a:t>
            </a:r>
            <a:r>
              <a:rPr lang="en-US" dirty="0" smtClean="0"/>
              <a:t>is located primarily in muscles used for movement (skeletal muscles) and in heart (cardiac) muscle.</a:t>
            </a:r>
          </a:p>
          <a:p>
            <a:endParaRPr lang="en-US" dirty="0" smtClean="0"/>
          </a:p>
          <a:p>
            <a:r>
              <a:rPr lang="en-US" dirty="0" smtClean="0"/>
              <a:t>Passed on by the</a:t>
            </a:r>
            <a:r>
              <a:rPr lang="en-US" baseline="0" dirty="0" smtClean="0"/>
              <a:t> mother</a:t>
            </a:r>
          </a:p>
          <a:p>
            <a:r>
              <a:rPr lang="en-US" baseline="0" dirty="0" smtClean="0"/>
              <a:t>Daughters has a 50% chance of being a carrier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7AFF76-BDB9-4C86-9A3C-885EE3E175F0}" type="slidenum">
              <a:rPr lang="en-US" smtClean="0"/>
              <a:t>4</a:t>
            </a:fld>
            <a:endParaRPr lang="en-US" dirty="0"/>
          </a:p>
        </p:txBody>
      </p:sp>
    </p:spTree>
    <p:extLst>
      <p:ext uri="{BB962C8B-B14F-4D97-AF65-F5344CB8AC3E}">
        <p14:creationId xmlns:p14="http://schemas.microsoft.com/office/powerpoint/2010/main" val="148730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Passed on by the</a:t>
            </a:r>
            <a:r>
              <a:rPr lang="en-US" baseline="0" dirty="0" smtClean="0"/>
              <a:t> mother</a:t>
            </a:r>
          </a:p>
          <a:p>
            <a:r>
              <a:rPr lang="en-US" baseline="0" dirty="0" smtClean="0"/>
              <a:t>Daughters has a 50% chance of being a carrier</a:t>
            </a:r>
            <a:endParaRPr lang="en-US" dirty="0" smtClean="0"/>
          </a:p>
          <a:p>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5</a:t>
            </a:fld>
            <a:endParaRPr lang="en-US" dirty="0"/>
          </a:p>
        </p:txBody>
      </p:sp>
    </p:spTree>
    <p:extLst>
      <p:ext uri="{BB962C8B-B14F-4D97-AF65-F5344CB8AC3E}">
        <p14:creationId xmlns:p14="http://schemas.microsoft.com/office/powerpoint/2010/main" val="204415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https://www.pinterest.com/pin/534661786987294988/</a:t>
            </a:r>
          </a:p>
          <a:p>
            <a:endParaRPr lang="en-US" dirty="0" smtClean="0"/>
          </a:p>
          <a:p>
            <a:r>
              <a:rPr lang="en-US" b="1" dirty="0" smtClean="0"/>
              <a:t>Gowers</a:t>
            </a:r>
            <a:r>
              <a:rPr lang="en-US" dirty="0" smtClean="0"/>
              <a:t>' </a:t>
            </a:r>
            <a:r>
              <a:rPr lang="en-US" b="1" dirty="0" smtClean="0"/>
              <a:t>sign</a:t>
            </a:r>
            <a:r>
              <a:rPr lang="en-US" dirty="0" smtClean="0"/>
              <a:t> is a medical </a:t>
            </a:r>
            <a:r>
              <a:rPr lang="en-US" b="1" dirty="0" smtClean="0"/>
              <a:t>sign</a:t>
            </a:r>
            <a:r>
              <a:rPr lang="en-US" dirty="0" smtClean="0"/>
              <a:t> that indicates weakness of the proximal muscles, namely those of the lower limb. The </a:t>
            </a:r>
            <a:r>
              <a:rPr lang="en-US" b="1" dirty="0" smtClean="0"/>
              <a:t>sign</a:t>
            </a:r>
            <a:r>
              <a:rPr lang="en-US" dirty="0" smtClean="0"/>
              <a:t> describes a patient that has to use their hands and arms to "walk" up their own body from a squatting position due to lack of hip and thigh muscle strength.</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https://en.wikipedia.org/wiki/</a:t>
            </a:r>
            <a:r>
              <a:rPr lang="en-US" b="1" i="1" dirty="0" smtClean="0">
                <a:effectLst/>
              </a:rPr>
              <a:t>Gowers</a:t>
            </a:r>
            <a:r>
              <a:rPr lang="en-US" i="1" dirty="0" smtClean="0">
                <a:effectLst/>
              </a:rPr>
              <a:t>'_</a:t>
            </a:r>
            <a:r>
              <a:rPr lang="en-US" b="1" i="1" dirty="0" smtClean="0">
                <a:effectLst/>
              </a:rPr>
              <a:t>sign</a:t>
            </a:r>
            <a:endParaRPr lang="en-US" dirty="0" smtClean="0">
              <a:effectLst/>
            </a:endParaRPr>
          </a:p>
          <a:p>
            <a:endParaRPr lang="en-US" dirty="0" smtClean="0"/>
          </a:p>
          <a:p>
            <a:r>
              <a:rPr lang="en-US" dirty="0" smtClean="0"/>
              <a:t>https://j.gifs.com/662vp7.gif</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7AFF76-BDB9-4C86-9A3C-885EE3E175F0}" type="slidenum">
              <a:rPr lang="en-US" smtClean="0"/>
              <a:t>6</a:t>
            </a:fld>
            <a:endParaRPr lang="en-US" dirty="0"/>
          </a:p>
        </p:txBody>
      </p:sp>
    </p:spTree>
    <p:extLst>
      <p:ext uri="{BB962C8B-B14F-4D97-AF65-F5344CB8AC3E}">
        <p14:creationId xmlns:p14="http://schemas.microsoft.com/office/powerpoint/2010/main" val="276422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Toe walking </a:t>
            </a:r>
          </a:p>
          <a:p>
            <a:endParaRPr lang="en-US" dirty="0" smtClean="0"/>
          </a:p>
          <a:p>
            <a:r>
              <a:rPr lang="en-US" dirty="0" smtClean="0"/>
              <a:t>Gradual</a:t>
            </a:r>
            <a:r>
              <a:rPr lang="en-US" baseline="0" dirty="0" smtClean="0"/>
              <a:t> but definite decline </a:t>
            </a:r>
          </a:p>
          <a:p>
            <a:r>
              <a:rPr lang="en-US" baseline="0" dirty="0" smtClean="0"/>
              <a:t>Once in wheelchair they often will have a renewed energy in life once accepting the fact they need the chair. Saving their energy</a:t>
            </a:r>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7</a:t>
            </a:fld>
            <a:endParaRPr lang="en-US" dirty="0"/>
          </a:p>
        </p:txBody>
      </p:sp>
    </p:spTree>
    <p:extLst>
      <p:ext uri="{BB962C8B-B14F-4D97-AF65-F5344CB8AC3E}">
        <p14:creationId xmlns:p14="http://schemas.microsoft.com/office/powerpoint/2010/main" val="337801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counter pain relievers are enough</a:t>
            </a:r>
          </a:p>
          <a:p>
            <a:endParaRPr lang="en-US" dirty="0" smtClean="0"/>
          </a:p>
          <a:p>
            <a:r>
              <a:rPr lang="en-US" dirty="0" smtClean="0"/>
              <a:t>Although the child may not complain of shortness of breath, problems that indicate poor respiratory function include headaches, mental dullness, difficulty concentrating or staying awake, and nightmares.</a:t>
            </a:r>
          </a:p>
          <a:p>
            <a:endParaRPr lang="en-US" baseline="0" dirty="0" smtClean="0"/>
          </a:p>
          <a:p>
            <a:r>
              <a:rPr lang="en-US" dirty="0" smtClean="0"/>
              <a:t>Weakened respiratory muscles make it difficult to cough, leading to increased risk of serious respiratory infection. A simple cold can quickly progress to pneumonia. It's important to get flu shots, and when infections occur, to get prompt treatment. </a:t>
            </a:r>
            <a:endParaRPr lang="en-US" baseline="0" dirty="0" smtClean="0"/>
          </a:p>
        </p:txBody>
      </p:sp>
      <p:sp>
        <p:nvSpPr>
          <p:cNvPr id="4" name="Slide Number Placeholder 3"/>
          <p:cNvSpPr>
            <a:spLocks noGrp="1"/>
          </p:cNvSpPr>
          <p:nvPr>
            <p:ph type="sldNum" sz="quarter" idx="10"/>
          </p:nvPr>
        </p:nvSpPr>
        <p:spPr/>
        <p:txBody>
          <a:bodyPr/>
          <a:lstStyle/>
          <a:p>
            <a:fld id="{637AFF76-BDB9-4C86-9A3C-885EE3E175F0}" type="slidenum">
              <a:rPr lang="en-US" smtClean="0"/>
              <a:t>8</a:t>
            </a:fld>
            <a:endParaRPr lang="en-US" dirty="0"/>
          </a:p>
        </p:txBody>
      </p:sp>
    </p:spTree>
    <p:extLst>
      <p:ext uri="{BB962C8B-B14F-4D97-AF65-F5344CB8AC3E}">
        <p14:creationId xmlns:p14="http://schemas.microsoft.com/office/powerpoint/2010/main" val="247063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falsely hypertrophic; specifically : being a form of muscular dystrophy in which the muscles become swollen with deposits of fat and fibrous tissue.</a:t>
            </a:r>
          </a:p>
          <a:p>
            <a:r>
              <a:rPr lang="en-US" i="1" dirty="0" smtClean="0"/>
              <a:t>www.merriam-webster.com/medical/</a:t>
            </a:r>
            <a:r>
              <a:rPr lang="en-US" b="1" i="1" dirty="0" smtClean="0"/>
              <a:t>pseudohypertrophic</a:t>
            </a:r>
          </a:p>
          <a:p>
            <a:endParaRPr lang="en-US" b="1" i="1" dirty="0" smtClean="0"/>
          </a:p>
          <a:p>
            <a:r>
              <a:rPr lang="en-US" b="1" i="1" dirty="0" smtClean="0"/>
              <a:t>Not</a:t>
            </a:r>
            <a:r>
              <a:rPr lang="en-US" b="1" i="1" baseline="0" dirty="0" smtClean="0"/>
              <a:t> present in all those with DMD, but prevalent </a:t>
            </a:r>
            <a:endParaRPr lang="en-US" dirty="0"/>
          </a:p>
        </p:txBody>
      </p:sp>
      <p:sp>
        <p:nvSpPr>
          <p:cNvPr id="4" name="Slide Number Placeholder 3"/>
          <p:cNvSpPr>
            <a:spLocks noGrp="1"/>
          </p:cNvSpPr>
          <p:nvPr>
            <p:ph type="sldNum" sz="quarter" idx="10"/>
          </p:nvPr>
        </p:nvSpPr>
        <p:spPr/>
        <p:txBody>
          <a:bodyPr/>
          <a:lstStyle/>
          <a:p>
            <a:fld id="{637AFF76-BDB9-4C86-9A3C-885EE3E175F0}" type="slidenum">
              <a:rPr lang="en-US" smtClean="0"/>
              <a:t>9</a:t>
            </a:fld>
            <a:endParaRPr lang="en-US" dirty="0"/>
          </a:p>
        </p:txBody>
      </p:sp>
    </p:spTree>
    <p:extLst>
      <p:ext uri="{BB962C8B-B14F-4D97-AF65-F5344CB8AC3E}">
        <p14:creationId xmlns:p14="http://schemas.microsoft.com/office/powerpoint/2010/main" val="26793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C19F52C-C4E7-4522-A259-B7E747EA5ACC}" type="datetime1">
              <a:rPr lang="en-US" smtClean="0"/>
              <a:t>11/21/2016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US" smtClean="0"/>
              <a:t>Kevin Ewers</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43728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12A4F-DCF1-4CE7-8FD9-FF5F93D2F63C}"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Kevin Ewers</a:t>
            </a:r>
            <a:endParaRPr lang="en-US" dirty="0"/>
          </a:p>
        </p:txBody>
      </p:sp>
      <p:sp>
        <p:nvSpPr>
          <p:cNvPr id="7" name="Slide Number Placeholder 6"/>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226741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41BC4F2-610B-4571-A275-33CF6555DE4F}" type="datetime1">
              <a:rPr lang="en-US" smtClean="0"/>
              <a:t>11/21/2016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Kevin Ewers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405438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BB5F9D-5E89-4729-B18B-FA9524F9AF3C}" type="datetime1">
              <a:rPr lang="en-US" smtClean="0"/>
              <a:t>11/21/2016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US" smtClean="0"/>
              <a:t>Kevin Ewers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C79E75F-0FD0-4F65-A945-69B2FFC968A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134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181BF20-7E09-4300-BB89-F6D52954EC50}" type="datetime1">
              <a:rPr lang="en-US" smtClean="0"/>
              <a:t>11/21/2016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US" smtClean="0"/>
              <a:t>Kevin Ewers</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248196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02E0E6-5560-4276-838E-66CC9123176B}" type="datetime1">
              <a:rPr lang="en-US" smtClean="0"/>
              <a:t>11/21/2016</a:t>
            </a:fld>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
        <p:nvSpPr>
          <p:cNvPr id="5" name="Slide Number Placeholder 4"/>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352655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15A24C3-90C3-4218-A373-0E91530DA9EA}" type="datetime1">
              <a:rPr lang="en-US" smtClean="0"/>
              <a:t>11/21/2016</a:t>
            </a:fld>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
        <p:nvSpPr>
          <p:cNvPr id="5" name="Slide Number Placeholder 4"/>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408432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BFA737-330D-4464-AA00-2B59A5CFD75F}" type="datetime1">
              <a:rPr lang="en-US" smtClean="0"/>
              <a:t>11/21/2016</a:t>
            </a:fld>
            <a:endParaRPr lang="en-US" dirty="0"/>
          </a:p>
        </p:txBody>
      </p:sp>
      <p:sp>
        <p:nvSpPr>
          <p:cNvPr id="5" name="Footer Placeholder 4"/>
          <p:cNvSpPr>
            <a:spLocks noGrp="1"/>
          </p:cNvSpPr>
          <p:nvPr>
            <p:ph type="ftr" sz="quarter" idx="11"/>
          </p:nvPr>
        </p:nvSpPr>
        <p:spPr/>
        <p:txBody>
          <a:bodyPr/>
          <a:lstStyle/>
          <a:p>
            <a:r>
              <a:rPr lang="en-US" smtClean="0"/>
              <a:t>Kevin Ewers</a:t>
            </a:r>
            <a:endParaRPr lang="en-US" dirty="0"/>
          </a:p>
        </p:txBody>
      </p:sp>
      <p:sp>
        <p:nvSpPr>
          <p:cNvPr id="6" name="Slide Number Placeholder 5"/>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3704257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BE618B-B21E-47AC-9D5E-3F972C783B93}" type="datetime1">
              <a:rPr lang="en-US" smtClean="0"/>
              <a:t>11/21/2016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US" smtClean="0"/>
              <a:t>Kevin Ewers</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185937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0333EB-273F-4B78-8342-ED761CDB3DEA}" type="datetime1">
              <a:rPr lang="en-US" smtClean="0"/>
              <a:t>11/21/2016</a:t>
            </a:fld>
            <a:endParaRPr lang="en-US" dirty="0"/>
          </a:p>
        </p:txBody>
      </p:sp>
      <p:sp>
        <p:nvSpPr>
          <p:cNvPr id="5" name="Footer Placeholder 4"/>
          <p:cNvSpPr>
            <a:spLocks noGrp="1"/>
          </p:cNvSpPr>
          <p:nvPr>
            <p:ph type="ftr" sz="quarter" idx="11"/>
          </p:nvPr>
        </p:nvSpPr>
        <p:spPr/>
        <p:txBody>
          <a:bodyPr/>
          <a:lstStyle/>
          <a:p>
            <a:r>
              <a:rPr lang="en-US" smtClean="0"/>
              <a:t>Kevin Ewers</a:t>
            </a:r>
            <a:endParaRPr lang="en-US" dirty="0"/>
          </a:p>
        </p:txBody>
      </p:sp>
      <p:sp>
        <p:nvSpPr>
          <p:cNvPr id="6" name="Slide Number Placeholder 5"/>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393601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1FF3832-1CF1-4EAE-8287-ECC775162B7C}" type="datetime1">
              <a:rPr lang="en-US" smtClean="0"/>
              <a:t>11/21/2016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US" smtClean="0"/>
              <a:t>Kevin Ewers</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98125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47BF95-3AC9-4DF8-AE5F-7894DFB0E3D1}"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Kevin Ewers</a:t>
            </a:r>
            <a:endParaRPr lang="en-US" dirty="0"/>
          </a:p>
        </p:txBody>
      </p:sp>
      <p:sp>
        <p:nvSpPr>
          <p:cNvPr id="7" name="Slide Number Placeholder 6"/>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298739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33E91-4BDC-409B-A03F-DCFBF3CC13FB}" type="datetime1">
              <a:rPr lang="en-US" smtClean="0"/>
              <a:t>11/21/2016</a:t>
            </a:fld>
            <a:endParaRPr lang="en-US" dirty="0"/>
          </a:p>
        </p:txBody>
      </p:sp>
      <p:sp>
        <p:nvSpPr>
          <p:cNvPr id="8" name="Footer Placeholder 7"/>
          <p:cNvSpPr>
            <a:spLocks noGrp="1"/>
          </p:cNvSpPr>
          <p:nvPr>
            <p:ph type="ftr" sz="quarter" idx="11"/>
          </p:nvPr>
        </p:nvSpPr>
        <p:spPr/>
        <p:txBody>
          <a:bodyPr/>
          <a:lstStyle/>
          <a:p>
            <a:r>
              <a:rPr lang="en-US" smtClean="0"/>
              <a:t>Kevin Ewers</a:t>
            </a:r>
            <a:endParaRPr lang="en-US" dirty="0"/>
          </a:p>
        </p:txBody>
      </p:sp>
      <p:sp>
        <p:nvSpPr>
          <p:cNvPr id="9" name="Slide Number Placeholder 8"/>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130633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BBF73F-AC7D-46EA-80FA-DB81BABF2C84}" type="datetime1">
              <a:rPr lang="en-US" smtClean="0"/>
              <a:t>11/21/2016</a:t>
            </a:fld>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
        <p:nvSpPr>
          <p:cNvPr id="5" name="Slide Number Placeholder 4"/>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423146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C710A-7749-48CE-8085-BC613A374F5B}" type="datetime1">
              <a:rPr lang="en-US" smtClean="0"/>
              <a:t>11/21/2016</a:t>
            </a:fld>
            <a:endParaRPr lang="en-US" dirty="0"/>
          </a:p>
        </p:txBody>
      </p:sp>
      <p:sp>
        <p:nvSpPr>
          <p:cNvPr id="3" name="Footer Placeholder 2"/>
          <p:cNvSpPr>
            <a:spLocks noGrp="1"/>
          </p:cNvSpPr>
          <p:nvPr>
            <p:ph type="ftr" sz="quarter" idx="11"/>
          </p:nvPr>
        </p:nvSpPr>
        <p:spPr/>
        <p:txBody>
          <a:bodyPr/>
          <a:lstStyle/>
          <a:p>
            <a:r>
              <a:rPr lang="en-US" smtClean="0"/>
              <a:t>Kevin Ewers</a:t>
            </a:r>
            <a:endParaRPr lang="en-US" dirty="0"/>
          </a:p>
        </p:txBody>
      </p:sp>
      <p:sp>
        <p:nvSpPr>
          <p:cNvPr id="4" name="Slide Number Placeholder 3"/>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135843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8744C-600E-4F1A-BF86-BBA23959B13B}"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Kevin Ewers</a:t>
            </a:r>
            <a:endParaRPr lang="en-US" dirty="0"/>
          </a:p>
        </p:txBody>
      </p:sp>
      <p:sp>
        <p:nvSpPr>
          <p:cNvPr id="7" name="Slide Number Placeholder 6"/>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298892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E1A04-B5CF-40B4-AC2C-331858341EED}"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Kevin Ewers</a:t>
            </a:r>
            <a:endParaRPr lang="en-US" dirty="0"/>
          </a:p>
        </p:txBody>
      </p:sp>
      <p:sp>
        <p:nvSpPr>
          <p:cNvPr id="7" name="Slide Number Placeholder 6"/>
          <p:cNvSpPr>
            <a:spLocks noGrp="1"/>
          </p:cNvSpPr>
          <p:nvPr>
            <p:ph type="sldNum" sz="quarter" idx="12"/>
          </p:nvPr>
        </p:nvSpPr>
        <p:spPr/>
        <p:txBody>
          <a:bodyPr/>
          <a:lstStyle/>
          <a:p>
            <a:fld id="{CC79E75F-0FD0-4F65-A945-69B2FFC968AC}" type="slidenum">
              <a:rPr lang="en-US" smtClean="0"/>
              <a:t>‹#›</a:t>
            </a:fld>
            <a:endParaRPr lang="en-US" dirty="0"/>
          </a:p>
        </p:txBody>
      </p:sp>
    </p:spTree>
    <p:extLst>
      <p:ext uri="{BB962C8B-B14F-4D97-AF65-F5344CB8AC3E}">
        <p14:creationId xmlns:p14="http://schemas.microsoft.com/office/powerpoint/2010/main" val="377002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56CD0F-1F47-40EB-861F-5B550103D041}" type="datetime1">
              <a:rPr lang="en-US" smtClean="0"/>
              <a:t>11/21/2016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Kevin Ewers</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79E75F-0FD0-4F65-A945-69B2FFC968AC}" type="slidenum">
              <a:rPr lang="en-US" smtClean="0"/>
              <a:t>‹#›</a:t>
            </a:fld>
            <a:endParaRPr lang="en-US" dirty="0"/>
          </a:p>
        </p:txBody>
      </p:sp>
    </p:spTree>
    <p:extLst>
      <p:ext uri="{BB962C8B-B14F-4D97-AF65-F5344CB8AC3E}">
        <p14:creationId xmlns:p14="http://schemas.microsoft.com/office/powerpoint/2010/main" val="41712427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Duchenne’s muscular dystrophy</a:t>
            </a:r>
          </a:p>
        </p:txBody>
      </p:sp>
      <p:sp>
        <p:nvSpPr>
          <p:cNvPr id="3" name="Subtitle 2"/>
          <p:cNvSpPr>
            <a:spLocks noGrp="1"/>
          </p:cNvSpPr>
          <p:nvPr>
            <p:ph type="subTitle" idx="1"/>
          </p:nvPr>
        </p:nvSpPr>
        <p:spPr/>
        <p:txBody>
          <a:bodyPr>
            <a:normAutofit/>
          </a:bodyPr>
          <a:lstStyle/>
          <a:p>
            <a:pPr algn="r"/>
            <a:r>
              <a:rPr lang="en-US" sz="2400" dirty="0" smtClean="0"/>
              <a:t>- Kevin Ewers</a:t>
            </a:r>
            <a:endParaRPr lang="en-US" sz="2400"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3128219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3939" y="1825625"/>
            <a:ext cx="1778000" cy="4318000"/>
          </a:xfrm>
        </p:spPr>
      </p:pic>
      <p:sp>
        <p:nvSpPr>
          <p:cNvPr id="6" name="Rectangle 5"/>
          <p:cNvSpPr/>
          <p:nvPr/>
        </p:nvSpPr>
        <p:spPr>
          <a:xfrm>
            <a:off x="8699463" y="2429701"/>
            <a:ext cx="3240657" cy="3539430"/>
          </a:xfrm>
          <a:prstGeom prst="rect">
            <a:avLst/>
          </a:prstGeom>
        </p:spPr>
        <p:txBody>
          <a:bodyPr wrap="square">
            <a:spAutoFit/>
          </a:bodyPr>
          <a:lstStyle/>
          <a:p>
            <a:r>
              <a:rPr lang="en-US" sz="1600" dirty="0" smtClean="0"/>
              <a:t>In the early stages, DMD affects the shoulder and upper arm muscles and the muscles of the hips and thighs. These weaknesses lead to difficulty in rising from the floor, climbing stairs, maintaining balance and raising the arms.</a:t>
            </a:r>
          </a:p>
          <a:p>
            <a:endParaRPr lang="en-US" sz="1600" dirty="0"/>
          </a:p>
          <a:p>
            <a:endParaRPr lang="en-US" sz="1600" dirty="0" smtClean="0"/>
          </a:p>
          <a:p>
            <a:endParaRPr lang="en-US" sz="1600" dirty="0"/>
          </a:p>
          <a:p>
            <a:endParaRPr lang="en-US" sz="1600" dirty="0" smtClean="0"/>
          </a:p>
          <a:p>
            <a:endParaRPr lang="en-US" sz="1600" dirty="0"/>
          </a:p>
          <a:p>
            <a:endParaRPr lang="en-US" sz="1600" dirty="0"/>
          </a:p>
        </p:txBody>
      </p:sp>
      <p:pic>
        <p:nvPicPr>
          <p:cNvPr id="2050" name="Picture 2" descr="Image result for duchenne muscular dystro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423" y="835832"/>
            <a:ext cx="5102991" cy="534113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47311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DMD</a:t>
            </a:r>
            <a:endParaRPr lang="en-US" dirty="0"/>
          </a:p>
        </p:txBody>
      </p:sp>
      <p:sp>
        <p:nvSpPr>
          <p:cNvPr id="3" name="Content Placeholder 2"/>
          <p:cNvSpPr>
            <a:spLocks noGrp="1"/>
          </p:cNvSpPr>
          <p:nvPr>
            <p:ph idx="1"/>
          </p:nvPr>
        </p:nvSpPr>
        <p:spPr/>
        <p:txBody>
          <a:bodyPr/>
          <a:lstStyle/>
          <a:p>
            <a:r>
              <a:rPr lang="en-US" dirty="0" smtClean="0"/>
              <a:t>Braces and Wheelchairs</a:t>
            </a:r>
          </a:p>
          <a:p>
            <a:pPr lvl="1"/>
            <a:r>
              <a:rPr lang="en-US" dirty="0" smtClean="0"/>
              <a:t>Provide support to lower extremities </a:t>
            </a:r>
          </a:p>
          <a:p>
            <a:pPr lvl="1"/>
            <a:r>
              <a:rPr lang="en-US" dirty="0" smtClean="0"/>
              <a:t>Wheelchair is inevitable</a:t>
            </a:r>
          </a:p>
          <a:p>
            <a:r>
              <a:rPr lang="en-US" dirty="0" smtClean="0"/>
              <a:t>Avoiding contractures</a:t>
            </a:r>
          </a:p>
          <a:p>
            <a:pPr lvl="1"/>
            <a:r>
              <a:rPr lang="en-US" dirty="0" smtClean="0"/>
              <a:t>Physical Therapy</a:t>
            </a:r>
          </a:p>
          <a:p>
            <a:pPr lvl="1"/>
            <a:r>
              <a:rPr lang="en-US" dirty="0" smtClean="0"/>
              <a:t>Maintaining range of motion</a:t>
            </a:r>
          </a:p>
          <a:p>
            <a:pPr lvl="1"/>
            <a:r>
              <a:rPr lang="en-US" dirty="0" smtClean="0"/>
              <a:t>Surgery for advanced contractures</a:t>
            </a:r>
          </a:p>
          <a:p>
            <a:r>
              <a:rPr lang="en-US" dirty="0" smtClean="0"/>
              <a:t>Exercise</a:t>
            </a:r>
          </a:p>
          <a:p>
            <a:pPr lvl="1"/>
            <a:r>
              <a:rPr lang="en-US" dirty="0" smtClean="0"/>
              <a:t>Prolong functional lifestyle </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187479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Not favorable</a:t>
            </a:r>
          </a:p>
          <a:p>
            <a:endParaRPr lang="en-US" dirty="0"/>
          </a:p>
          <a:p>
            <a:r>
              <a:rPr lang="en-US" dirty="0" smtClean="0"/>
              <a:t>No cure availably</a:t>
            </a:r>
          </a:p>
          <a:p>
            <a:endParaRPr lang="en-US" dirty="0" smtClean="0"/>
          </a:p>
          <a:p>
            <a:r>
              <a:rPr lang="en-US" dirty="0" smtClean="0"/>
              <a:t>Averages life expectancy into late thirties</a:t>
            </a:r>
          </a:p>
          <a:p>
            <a:pPr lvl="1"/>
            <a:r>
              <a:rPr lang="en-US" dirty="0" smtClean="0"/>
              <a:t>Extended through exercise, diet, physical therapy, etc.</a:t>
            </a:r>
          </a:p>
          <a:p>
            <a:pPr lvl="1"/>
            <a:endParaRPr lang="en-US" dirty="0"/>
          </a:p>
          <a:p>
            <a:r>
              <a:rPr lang="en-US" dirty="0" smtClean="0"/>
              <a:t>Introduction of new drug </a:t>
            </a:r>
            <a:r>
              <a:rPr lang="en-US" dirty="0" err="1" smtClean="0"/>
              <a:t>eteplirsen</a:t>
            </a:r>
            <a:r>
              <a:rPr lang="en-US" dirty="0" smtClean="0"/>
              <a:t> shows potential</a:t>
            </a:r>
          </a:p>
          <a:p>
            <a:pPr lvl="1"/>
            <a:r>
              <a:rPr lang="en-US" dirty="0" smtClean="0"/>
              <a:t>Just recently passed by FDA to be drug of choice in treating DMD</a:t>
            </a:r>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07426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MDA</a:t>
            </a:r>
            <a:endParaRPr lang="en-US" dirty="0"/>
          </a:p>
        </p:txBody>
      </p:sp>
      <p:sp>
        <p:nvSpPr>
          <p:cNvPr id="3" name="Content Placeholder 2"/>
          <p:cNvSpPr>
            <a:spLocks noGrp="1"/>
          </p:cNvSpPr>
          <p:nvPr>
            <p:ph idx="1"/>
          </p:nvPr>
        </p:nvSpPr>
        <p:spPr/>
        <p:txBody>
          <a:bodyPr/>
          <a:lstStyle/>
          <a:p>
            <a:r>
              <a:rPr lang="en-US" dirty="0" smtClean="0"/>
              <a:t>Muscular Dystrophy Association</a:t>
            </a:r>
          </a:p>
          <a:p>
            <a:endParaRPr lang="en-US" dirty="0"/>
          </a:p>
        </p:txBody>
      </p:sp>
      <p:pic>
        <p:nvPicPr>
          <p:cNvPr id="5" name="Picture 4"/>
          <p:cNvPicPr>
            <a:picLocks noChangeAspect="1"/>
          </p:cNvPicPr>
          <p:nvPr/>
        </p:nvPicPr>
        <p:blipFill>
          <a:blip r:embed="rId3"/>
          <a:stretch>
            <a:fillRect/>
          </a:stretch>
        </p:blipFill>
        <p:spPr>
          <a:xfrm>
            <a:off x="1219200" y="3444622"/>
            <a:ext cx="9753600" cy="1524000"/>
          </a:xfrm>
          <a:prstGeom prst="rect">
            <a:avLst/>
          </a:prstGeom>
          <a:noFill/>
        </p:spPr>
      </p:pic>
      <p:sp>
        <p:nvSpPr>
          <p:cNvPr id="6" name="Footer Placeholder 5"/>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034602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Muscular Dystrophy</a:t>
            </a:r>
            <a:endParaRPr lang="en-US" dirty="0"/>
          </a:p>
        </p:txBody>
      </p:sp>
      <p:sp>
        <p:nvSpPr>
          <p:cNvPr id="3" name="Content Placeholder 2"/>
          <p:cNvSpPr>
            <a:spLocks noGrp="1"/>
          </p:cNvSpPr>
          <p:nvPr>
            <p:ph idx="1"/>
          </p:nvPr>
        </p:nvSpPr>
        <p:spPr/>
        <p:txBody>
          <a:bodyPr/>
          <a:lstStyle/>
          <a:p>
            <a:r>
              <a:rPr lang="en-US" dirty="0" smtClean="0"/>
              <a:t>A group </a:t>
            </a:r>
            <a:r>
              <a:rPr lang="en-US" dirty="0"/>
              <a:t>of over thirty genetic </a:t>
            </a:r>
            <a:r>
              <a:rPr lang="en-US" dirty="0" smtClean="0"/>
              <a:t>diseases</a:t>
            </a:r>
          </a:p>
          <a:p>
            <a:endParaRPr lang="en-US" dirty="0" smtClean="0"/>
          </a:p>
          <a:p>
            <a:r>
              <a:rPr lang="en-US" dirty="0" smtClean="0"/>
              <a:t>Characterized by the progressive weakness, degeneration of the skeletal muscles that control movement and the progressive loss of muscle mass</a:t>
            </a:r>
          </a:p>
          <a:p>
            <a:endParaRPr lang="en-US" dirty="0" smtClean="0"/>
          </a:p>
          <a:p>
            <a:r>
              <a:rPr lang="en-US" dirty="0" smtClean="0"/>
              <a:t>Serum creatinine </a:t>
            </a:r>
            <a:r>
              <a:rPr lang="en-US" dirty="0"/>
              <a:t>kinase </a:t>
            </a:r>
            <a:r>
              <a:rPr lang="en-US" dirty="0" smtClean="0"/>
              <a:t>levels</a:t>
            </a:r>
          </a:p>
          <a:p>
            <a:pPr lvl="1"/>
            <a:r>
              <a:rPr lang="en-US" dirty="0" smtClean="0"/>
              <a:t>More than </a:t>
            </a:r>
            <a:r>
              <a:rPr lang="en-US" dirty="0"/>
              <a:t>ten times higher than </a:t>
            </a:r>
            <a:r>
              <a:rPr lang="en-US" dirty="0" smtClean="0"/>
              <a:t>the </a:t>
            </a:r>
            <a:r>
              <a:rPr lang="en-US" dirty="0"/>
              <a:t>normal levels</a:t>
            </a:r>
            <a:endParaRPr lang="en-US"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421486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Duchenne's Muscular dystrophy</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95786" y="2194559"/>
            <a:ext cx="2534009" cy="3767227"/>
          </a:xfrm>
        </p:spPr>
      </p:pic>
      <p:sp>
        <p:nvSpPr>
          <p:cNvPr id="4" name="Content Placeholder 3"/>
          <p:cNvSpPr>
            <a:spLocks noGrp="1"/>
          </p:cNvSpPr>
          <p:nvPr>
            <p:ph sz="half" idx="2"/>
          </p:nvPr>
        </p:nvSpPr>
        <p:spPr>
          <a:xfrm>
            <a:off x="3838755" y="2194559"/>
            <a:ext cx="7667445" cy="4024125"/>
          </a:xfrm>
        </p:spPr>
        <p:txBody>
          <a:bodyPr>
            <a:normAutofit lnSpcReduction="10000"/>
          </a:bodyPr>
          <a:lstStyle/>
          <a:p>
            <a:r>
              <a:rPr lang="en-US" dirty="0"/>
              <a:t>200,000 US cases per </a:t>
            </a:r>
            <a:r>
              <a:rPr lang="en-US" dirty="0" smtClean="0"/>
              <a:t>year</a:t>
            </a:r>
          </a:p>
          <a:p>
            <a:endParaRPr lang="en-US" dirty="0"/>
          </a:p>
          <a:p>
            <a:r>
              <a:rPr lang="en-US" dirty="0" smtClean="0"/>
              <a:t>Higher prevalence in Hispanic individuals</a:t>
            </a:r>
          </a:p>
          <a:p>
            <a:pPr lvl="1"/>
            <a:r>
              <a:rPr lang="en-US" dirty="0" smtClean="0"/>
              <a:t>Slight difference</a:t>
            </a:r>
          </a:p>
          <a:p>
            <a:endParaRPr lang="en-US" dirty="0"/>
          </a:p>
          <a:p>
            <a:r>
              <a:rPr lang="en-US" dirty="0" smtClean="0"/>
              <a:t>Exclusively affects young males </a:t>
            </a:r>
          </a:p>
          <a:p>
            <a:endParaRPr lang="en-US" dirty="0"/>
          </a:p>
          <a:p>
            <a:r>
              <a:rPr lang="en-US" dirty="0" smtClean="0"/>
              <a:t>Caused by a lack of Dystrophin</a:t>
            </a:r>
          </a:p>
          <a:p>
            <a:endParaRPr lang="en-US" dirty="0"/>
          </a:p>
          <a:p>
            <a:r>
              <a:rPr lang="en-US" dirty="0" smtClean="0"/>
              <a:t>X- Linked recessive</a:t>
            </a:r>
            <a:endParaRPr lang="en-US" dirty="0"/>
          </a:p>
        </p:txBody>
      </p:sp>
      <p:sp>
        <p:nvSpPr>
          <p:cNvPr id="6" name="Footer Placeholder 5"/>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364275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a:t>
            </a:r>
            <a:endParaRPr lang="en-US" dirty="0"/>
          </a:p>
        </p:txBody>
      </p:sp>
      <p:sp>
        <p:nvSpPr>
          <p:cNvPr id="3" name="Content Placeholder 2"/>
          <p:cNvSpPr>
            <a:spLocks noGrp="1"/>
          </p:cNvSpPr>
          <p:nvPr>
            <p:ph idx="1"/>
          </p:nvPr>
        </p:nvSpPr>
        <p:spPr/>
        <p:txBody>
          <a:bodyPr/>
          <a:lstStyle/>
          <a:p>
            <a:r>
              <a:rPr lang="en-US" dirty="0" smtClean="0"/>
              <a:t>Lack of dystrophin</a:t>
            </a:r>
            <a:endParaRPr lang="en-US" dirty="0"/>
          </a:p>
          <a:p>
            <a:pPr lvl="1"/>
            <a:r>
              <a:rPr lang="en-US" dirty="0" smtClean="0"/>
              <a:t>Protein necessary for keeping muscle intact</a:t>
            </a:r>
          </a:p>
          <a:p>
            <a:pPr lvl="1"/>
            <a:r>
              <a:rPr lang="en-US" dirty="0" smtClean="0"/>
              <a:t>Located primarily in muscles </a:t>
            </a:r>
          </a:p>
          <a:p>
            <a:pPr lvl="1"/>
            <a:endParaRPr lang="en-US" dirty="0" smtClean="0"/>
          </a:p>
          <a:p>
            <a:pPr lvl="1"/>
            <a:endParaRPr lang="en-US" dirty="0"/>
          </a:p>
          <a:p>
            <a:pPr lvl="1"/>
            <a:endParaRPr lang="en-US" dirty="0"/>
          </a:p>
          <a:p>
            <a:r>
              <a:rPr lang="en-US" dirty="0" smtClean="0"/>
              <a:t>X- Linked Recessive</a:t>
            </a:r>
          </a:p>
          <a:p>
            <a:pPr lvl="1"/>
            <a:r>
              <a:rPr lang="en-US" dirty="0" smtClean="0"/>
              <a:t>50% chance of daughters being carrier</a:t>
            </a:r>
            <a:endParaRPr lang="en-US" dirty="0"/>
          </a:p>
        </p:txBody>
      </p:sp>
      <p:pic>
        <p:nvPicPr>
          <p:cNvPr id="1026" name="Picture 2" descr="Diseases inherited in an X-linked recessive pattern mostly affect males, because a second X chromosome usually protects females from showing sympto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527" y="2057401"/>
            <a:ext cx="2647127" cy="416128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330187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Genetic testing</a:t>
            </a:r>
          </a:p>
          <a:p>
            <a:pPr lvl="1"/>
            <a:r>
              <a:rPr lang="en-US" dirty="0" smtClean="0"/>
              <a:t>Search for lack of dystrophin</a:t>
            </a:r>
          </a:p>
          <a:p>
            <a:pPr lvl="1"/>
            <a:endParaRPr lang="en-US" dirty="0"/>
          </a:p>
          <a:p>
            <a:r>
              <a:rPr lang="en-US" dirty="0" smtClean="0"/>
              <a:t>Prenatal testing</a:t>
            </a:r>
          </a:p>
          <a:p>
            <a:pPr lvl="1"/>
            <a:r>
              <a:rPr lang="en-US" dirty="0" smtClean="0"/>
              <a:t>To test if mother is a carrier</a:t>
            </a:r>
          </a:p>
          <a:p>
            <a:pPr lvl="1"/>
            <a:r>
              <a:rPr lang="en-US" dirty="0" smtClean="0"/>
              <a:t>Looking at family history</a:t>
            </a:r>
          </a:p>
          <a:p>
            <a:endParaRPr lang="en-US" dirty="0"/>
          </a:p>
          <a:p>
            <a:r>
              <a:rPr lang="en-US" dirty="0" smtClean="0"/>
              <a:t>Muscle Biopsy:</a:t>
            </a:r>
          </a:p>
          <a:p>
            <a:pPr lvl="1"/>
            <a:r>
              <a:rPr lang="en-US" dirty="0" smtClean="0"/>
              <a:t>Shows </a:t>
            </a:r>
            <a:r>
              <a:rPr lang="en-US" dirty="0"/>
              <a:t>a smaller amount or complete lack of dystrophin protein can confirm a </a:t>
            </a:r>
            <a:r>
              <a:rPr lang="en-US" dirty="0" smtClean="0"/>
              <a:t>diagnosis</a:t>
            </a:r>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392444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Gowers Sign</a:t>
            </a:r>
            <a:endParaRPr lang="en-US" dirty="0"/>
          </a:p>
        </p:txBody>
      </p:sp>
      <p:sp>
        <p:nvSpPr>
          <p:cNvPr id="3" name="Content Placeholder 2"/>
          <p:cNvSpPr>
            <a:spLocks noGrp="1"/>
          </p:cNvSpPr>
          <p:nvPr>
            <p:ph sz="half" idx="1"/>
          </p:nvPr>
        </p:nvSpPr>
        <p:spPr/>
        <p:txBody>
          <a:bodyPr/>
          <a:lstStyle/>
          <a:p>
            <a:r>
              <a:rPr lang="en-US" dirty="0" smtClean="0"/>
              <a:t>Hallmark sign of DMD</a:t>
            </a:r>
          </a:p>
          <a:p>
            <a:endParaRPr lang="en-US" dirty="0"/>
          </a:p>
          <a:p>
            <a:r>
              <a:rPr lang="en-US" dirty="0" smtClean="0"/>
              <a:t>Indicates weakness of proximal muscles </a:t>
            </a:r>
          </a:p>
          <a:p>
            <a:pPr lvl="1"/>
            <a:r>
              <a:rPr lang="en-US" dirty="0" smtClean="0"/>
              <a:t>Stomach</a:t>
            </a:r>
          </a:p>
          <a:p>
            <a:pPr lvl="1"/>
            <a:r>
              <a:rPr lang="en-US" dirty="0" smtClean="0"/>
              <a:t>Thigh </a:t>
            </a:r>
          </a:p>
          <a:p>
            <a:pPr lvl="1"/>
            <a:r>
              <a:rPr lang="en-US" dirty="0" smtClean="0"/>
              <a:t>hip</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9001" y="2193925"/>
            <a:ext cx="4700397" cy="4024313"/>
          </a:xfrm>
        </p:spPr>
      </p:pic>
      <p:sp>
        <p:nvSpPr>
          <p:cNvPr id="6" name="Footer Placeholder 5"/>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3843848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Onset of DMD</a:t>
            </a:r>
            <a:endParaRPr lang="en-US" dirty="0"/>
          </a:p>
        </p:txBody>
      </p:sp>
      <p:sp>
        <p:nvSpPr>
          <p:cNvPr id="3" name="Content Placeholder 2"/>
          <p:cNvSpPr>
            <a:spLocks noGrp="1"/>
          </p:cNvSpPr>
          <p:nvPr>
            <p:ph idx="1"/>
          </p:nvPr>
        </p:nvSpPr>
        <p:spPr/>
        <p:txBody>
          <a:bodyPr/>
          <a:lstStyle/>
          <a:p>
            <a:r>
              <a:rPr lang="en-US" dirty="0" smtClean="0"/>
              <a:t>Ages 1-3</a:t>
            </a:r>
          </a:p>
          <a:p>
            <a:pPr lvl="1"/>
            <a:r>
              <a:rPr lang="en-US" dirty="0" smtClean="0"/>
              <a:t>Clumsy, minimal symptoms </a:t>
            </a:r>
          </a:p>
          <a:p>
            <a:r>
              <a:rPr lang="en-US" dirty="0" smtClean="0"/>
              <a:t>At 4-6 walking on toes and fall frequently</a:t>
            </a:r>
          </a:p>
          <a:p>
            <a:pPr lvl="1"/>
            <a:r>
              <a:rPr lang="en-US" dirty="0" smtClean="0"/>
              <a:t>Stick stomach out and shoulders back for balance</a:t>
            </a:r>
          </a:p>
          <a:p>
            <a:r>
              <a:rPr lang="en-US" dirty="0" smtClean="0"/>
              <a:t>Ages 7-12 	</a:t>
            </a:r>
          </a:p>
          <a:p>
            <a:pPr lvl="1"/>
            <a:r>
              <a:rPr lang="en-US" dirty="0" smtClean="0"/>
              <a:t>Children generally begin to gradually transition to a wheelchair</a:t>
            </a:r>
            <a:endParaRPr lang="en-US" dirty="0"/>
          </a:p>
          <a:p>
            <a:r>
              <a:rPr lang="en-US" dirty="0" smtClean="0"/>
              <a:t>Teenagers</a:t>
            </a:r>
          </a:p>
          <a:p>
            <a:pPr lvl="1"/>
            <a:r>
              <a:rPr lang="en-US" dirty="0" smtClean="0"/>
              <a:t>Activity of extremities and trunk require assistance. Respiratory apparatus often needed</a:t>
            </a:r>
          </a:p>
          <a:p>
            <a:endParaRPr lang="en-US" dirty="0" smtClean="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517684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p:txBody>
          <a:bodyPr>
            <a:noAutofit/>
          </a:bodyPr>
          <a:lstStyle/>
          <a:p>
            <a:r>
              <a:rPr lang="en-US" sz="2400" dirty="0"/>
              <a:t>Respiratory functions decline</a:t>
            </a:r>
          </a:p>
          <a:p>
            <a:pPr lvl="1"/>
            <a:r>
              <a:rPr lang="en-US" sz="1800" dirty="0"/>
              <a:t>Around age of 10</a:t>
            </a:r>
          </a:p>
          <a:p>
            <a:pPr lvl="1"/>
            <a:r>
              <a:rPr lang="en-US" sz="1800" dirty="0"/>
              <a:t>Diaphragm and other accessory pulmonary muscles weaken</a:t>
            </a:r>
          </a:p>
          <a:p>
            <a:pPr lvl="1"/>
            <a:r>
              <a:rPr lang="en-US" sz="1800" dirty="0"/>
              <a:t>Can lead to other more serious infections</a:t>
            </a:r>
          </a:p>
          <a:p>
            <a:endParaRPr lang="en-US" sz="2400" dirty="0" smtClean="0"/>
          </a:p>
          <a:p>
            <a:r>
              <a:rPr lang="en-US" sz="2400" dirty="0" smtClean="0"/>
              <a:t>Not severely painful</a:t>
            </a:r>
          </a:p>
          <a:p>
            <a:pPr lvl="1"/>
            <a:r>
              <a:rPr lang="en-US" sz="1800" dirty="0" smtClean="0"/>
              <a:t>Does not effect nerves</a:t>
            </a:r>
          </a:p>
          <a:p>
            <a:pPr lvl="1"/>
            <a:endParaRPr lang="en-US" sz="2400" dirty="0"/>
          </a:p>
        </p:txBody>
      </p:sp>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210628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685800" y="2194560"/>
            <a:ext cx="5522495" cy="4024125"/>
          </a:xfrm>
        </p:spPr>
        <p:txBody>
          <a:bodyPr/>
          <a:lstStyle/>
          <a:p>
            <a:r>
              <a:rPr lang="en-US" dirty="0"/>
              <a:t>Pseudo hypertrophy</a:t>
            </a:r>
          </a:p>
          <a:p>
            <a:pPr lvl="1"/>
            <a:r>
              <a:rPr lang="en-US" dirty="0"/>
              <a:t>Appearance of enlarged muscles</a:t>
            </a:r>
          </a:p>
          <a:p>
            <a:pPr lvl="1"/>
            <a:r>
              <a:rPr lang="en-US" dirty="0"/>
              <a:t>Not true muscle </a:t>
            </a:r>
            <a:r>
              <a:rPr lang="en-US" dirty="0" smtClean="0"/>
              <a:t>mass</a:t>
            </a:r>
          </a:p>
          <a:p>
            <a:endParaRPr lang="en-US" dirty="0"/>
          </a:p>
          <a:p>
            <a:r>
              <a:rPr lang="en-US" dirty="0"/>
              <a:t>Learning Disabilities</a:t>
            </a:r>
          </a:p>
          <a:p>
            <a:pPr lvl="1"/>
            <a:r>
              <a:rPr lang="en-US" sz="1600" dirty="0"/>
              <a:t>1/3 affected </a:t>
            </a:r>
          </a:p>
          <a:p>
            <a:pPr lvl="1"/>
            <a:r>
              <a:rPr lang="en-US" sz="1600" dirty="0"/>
              <a:t>3 main areas</a:t>
            </a:r>
          </a:p>
          <a:p>
            <a:pPr lvl="2"/>
            <a:r>
              <a:rPr lang="en-US" sz="1400" dirty="0"/>
              <a:t>Attention focusing</a:t>
            </a:r>
          </a:p>
          <a:p>
            <a:pPr lvl="2"/>
            <a:r>
              <a:rPr lang="en-US" sz="1400" dirty="0"/>
              <a:t>Verbal learning</a:t>
            </a:r>
          </a:p>
          <a:p>
            <a:pPr lvl="2"/>
            <a:r>
              <a:rPr lang="en-US" sz="1400" dirty="0"/>
              <a:t>Emotional interaction</a:t>
            </a:r>
          </a:p>
          <a:p>
            <a:endParaRPr lang="en-US" dirty="0"/>
          </a:p>
          <a:p>
            <a:endParaRPr lang="en-US" dirty="0"/>
          </a:p>
        </p:txBody>
      </p:sp>
      <p:pic>
        <p:nvPicPr>
          <p:cNvPr id="3074" name="Picture 2" descr="Image result for pseudohypertro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274" y="2057401"/>
            <a:ext cx="2743519" cy="394432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Kevin Ewers</a:t>
            </a:r>
            <a:endParaRPr lang="en-US" dirty="0"/>
          </a:p>
        </p:txBody>
      </p:sp>
    </p:spTree>
    <p:extLst>
      <p:ext uri="{BB962C8B-B14F-4D97-AF65-F5344CB8AC3E}">
        <p14:creationId xmlns:p14="http://schemas.microsoft.com/office/powerpoint/2010/main" val="1007848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6924</TotalTime>
  <Words>783</Words>
  <Application>Microsoft Office PowerPoint</Application>
  <PresentationFormat>Widescreen</PresentationFormat>
  <Paragraphs>165</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Vapor Trail</vt:lpstr>
      <vt:lpstr>Duchenne’s muscular dystrophy</vt:lpstr>
      <vt:lpstr>Basics of Muscular Dystrophy</vt:lpstr>
      <vt:lpstr>Duchenne's Muscular dystrophy</vt:lpstr>
      <vt:lpstr>The Cause</vt:lpstr>
      <vt:lpstr>Diagnosis</vt:lpstr>
      <vt:lpstr>Gowers Sign</vt:lpstr>
      <vt:lpstr>Onset of DMD</vt:lpstr>
      <vt:lpstr>Signs and symptoms</vt:lpstr>
      <vt:lpstr>Signs and Symptoms</vt:lpstr>
      <vt:lpstr>PowerPoint Presentation</vt:lpstr>
      <vt:lpstr>Managing DMD</vt:lpstr>
      <vt:lpstr>Prognosis</vt:lpstr>
      <vt:lpstr>MDA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Ewers</dc:creator>
  <cp:lastModifiedBy>Kevin Ewers</cp:lastModifiedBy>
  <cp:revision>35</cp:revision>
  <dcterms:created xsi:type="dcterms:W3CDTF">2016-11-17T02:51:11Z</dcterms:created>
  <dcterms:modified xsi:type="dcterms:W3CDTF">2016-11-21T22:15:19Z</dcterms:modified>
</cp:coreProperties>
</file>