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75" r:id="rId5"/>
    <p:sldId id="276" r:id="rId6"/>
    <p:sldId id="263" r:id="rId7"/>
    <p:sldId id="277" r:id="rId8"/>
    <p:sldId id="264" r:id="rId9"/>
    <p:sldId id="278" r:id="rId10"/>
    <p:sldId id="265" r:id="rId11"/>
    <p:sldId id="269" r:id="rId12"/>
    <p:sldId id="273" r:id="rId13"/>
    <p:sldId id="282" r:id="rId14"/>
    <p:sldId id="268" r:id="rId15"/>
    <p:sldId id="271" r:id="rId16"/>
    <p:sldId id="280" r:id="rId17"/>
    <p:sldId id="281" r:id="rId18"/>
    <p:sldId id="274" r:id="rId19"/>
    <p:sldId id="279" r:id="rId20"/>
    <p:sldId id="266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F3B8FB-F661-4658-A7DD-EEE1657433D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52DAD8-EF83-40ED-A7AD-B0B77FC1E7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4114800" cy="1600200"/>
          </a:xfrm>
        </p:spPr>
        <p:txBody>
          <a:bodyPr>
            <a:noAutofit/>
          </a:bodyPr>
          <a:lstStyle/>
          <a:p>
            <a:pPr algn="ctr"/>
            <a:r>
              <a:rPr lang="en-US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Basics of Weightlifting</a:t>
            </a:r>
            <a:endParaRPr lang="en-US" sz="4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5410200"/>
            <a:ext cx="2819400" cy="1295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Kevin Ewers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College Students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wipe/>
      </p:transition>
    </mc:Choice>
    <mc:Fallback xmlns=""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8824"/>
            <a:ext cx="3200400" cy="730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Legs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z="2000" i="1" u="sng" dirty="0" smtClean="0"/>
          </a:p>
          <a:p>
            <a:r>
              <a:rPr lang="en-US" sz="2000" i="1" u="sng" dirty="0" smtClean="0"/>
              <a:t>Lower Body</a:t>
            </a:r>
            <a:endParaRPr lang="en-US" sz="2000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Squats</a:t>
            </a:r>
          </a:p>
          <a:p>
            <a:pPr lvl="1"/>
            <a:r>
              <a:rPr lang="en-US" sz="1600" dirty="0" smtClean="0"/>
              <a:t>Quads should be parallel to floor</a:t>
            </a:r>
          </a:p>
          <a:p>
            <a:pPr lvl="1"/>
            <a:r>
              <a:rPr lang="en-US" sz="1600" dirty="0" smtClean="0"/>
              <a:t>Don’t go too heavy, get form first</a:t>
            </a:r>
          </a:p>
          <a:p>
            <a:r>
              <a:rPr lang="en-US" dirty="0" smtClean="0"/>
              <a:t>Lunges</a:t>
            </a:r>
          </a:p>
          <a:p>
            <a:pPr lvl="1"/>
            <a:r>
              <a:rPr lang="en-US" sz="1600" dirty="0" smtClean="0"/>
              <a:t>Great cardio exercise</a:t>
            </a:r>
          </a:p>
          <a:p>
            <a:pPr lvl="1"/>
            <a:r>
              <a:rPr lang="en-US" sz="1600" dirty="0" smtClean="0"/>
              <a:t>Focus on long lunges</a:t>
            </a:r>
          </a:p>
          <a:p>
            <a:r>
              <a:rPr lang="en-US" dirty="0" smtClean="0"/>
              <a:t>Calf raises</a:t>
            </a:r>
          </a:p>
          <a:p>
            <a:pPr lvl="1"/>
            <a:r>
              <a:rPr lang="en-US" sz="1600" dirty="0" smtClean="0"/>
              <a:t>Do high reps low weight</a:t>
            </a:r>
          </a:p>
          <a:p>
            <a:pPr lvl="1"/>
            <a:r>
              <a:rPr lang="en-US" sz="1600" dirty="0" smtClean="0"/>
              <a:t>Burn out as many as possible</a:t>
            </a:r>
            <a:endParaRPr lang="en-US" sz="1600" dirty="0"/>
          </a:p>
        </p:txBody>
      </p:sp>
      <p:sp>
        <p:nvSpPr>
          <p:cNvPr id="4" name="Left Arrow 3"/>
          <p:cNvSpPr/>
          <p:nvPr/>
        </p:nvSpPr>
        <p:spPr>
          <a:xfrm>
            <a:off x="6699504" y="1128824"/>
            <a:ext cx="8382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rId2" action="ppaction://hlinksldjump"/>
              </a:rPr>
              <a:t>Back</a:t>
            </a:r>
            <a:endParaRPr lang="en-US" sz="1600" dirty="0"/>
          </a:p>
        </p:txBody>
      </p:sp>
      <p:pic>
        <p:nvPicPr>
          <p:cNvPr id="6146" name="Picture 2" descr="Image result for squa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32" y="1984248"/>
            <a:ext cx="2065468" cy="1219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148" name="Picture 4" descr="Image result for lunges exerci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1592132" cy="10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alf rai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4368502"/>
            <a:ext cx="1527175" cy="10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89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Weights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not all the strongest in the room</a:t>
            </a:r>
          </a:p>
          <a:p>
            <a:endParaRPr lang="en-US" dirty="0"/>
          </a:p>
          <a:p>
            <a:r>
              <a:rPr lang="en-US" dirty="0" smtClean="0"/>
              <a:t>Less is often more</a:t>
            </a:r>
          </a:p>
          <a:p>
            <a:endParaRPr lang="en-US" dirty="0"/>
          </a:p>
          <a:p>
            <a:r>
              <a:rPr lang="en-US" dirty="0" smtClean="0"/>
              <a:t>Passion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0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fallOve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Weights in the gym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Typical bar: 45lbs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sz="2400" dirty="0" smtClean="0"/>
              <a:t>E-</a:t>
            </a:r>
            <a:r>
              <a:rPr lang="en-US" sz="2400" dirty="0" err="1" smtClean="0"/>
              <a:t>zgrip</a:t>
            </a:r>
            <a:r>
              <a:rPr lang="en-US" sz="2400" dirty="0" smtClean="0"/>
              <a:t> bars: 10-15lbs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Simple math</a:t>
            </a:r>
          </a:p>
          <a:p>
            <a:pPr lvl="1"/>
            <a:r>
              <a:rPr lang="en-US" sz="1400" dirty="0" smtClean="0"/>
              <a:t>Bar + 45 on each side = 135lbs</a:t>
            </a:r>
          </a:p>
          <a:p>
            <a:pPr lvl="1"/>
            <a:r>
              <a:rPr lang="en-US" sz="1400" dirty="0" smtClean="0"/>
              <a:t>E-</a:t>
            </a:r>
            <a:r>
              <a:rPr lang="en-US" sz="1400" dirty="0" err="1" smtClean="0"/>
              <a:t>zgrip</a:t>
            </a:r>
            <a:r>
              <a:rPr lang="en-US" sz="1400" dirty="0" smtClean="0"/>
              <a:t> bar + 25 on each side = 65 </a:t>
            </a:r>
            <a:r>
              <a:rPr lang="en-US" sz="1400" dirty="0" err="1" smtClean="0"/>
              <a:t>lbs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DDDDDD"/>
              </a:buClr>
            </a:pPr>
            <a:r>
              <a:rPr lang="en-US" sz="1600" dirty="0" smtClean="0">
                <a:solidFill>
                  <a:prstClr val="white"/>
                </a:solidFill>
              </a:rPr>
              <a:t>2.5 </a:t>
            </a:r>
            <a:r>
              <a:rPr lang="en-US" sz="1600" dirty="0">
                <a:solidFill>
                  <a:prstClr val="white"/>
                </a:solidFill>
              </a:rPr>
              <a:t>lb.</a:t>
            </a:r>
          </a:p>
          <a:p>
            <a:pPr lvl="0">
              <a:buClr>
                <a:srgbClr val="DDDDDD"/>
              </a:buClr>
            </a:pPr>
            <a:r>
              <a:rPr lang="en-US" sz="1800" dirty="0">
                <a:solidFill>
                  <a:prstClr val="white"/>
                </a:solidFill>
              </a:rPr>
              <a:t>5 lb.</a:t>
            </a:r>
          </a:p>
          <a:p>
            <a:pPr lvl="0">
              <a:buClr>
                <a:srgbClr val="DDDDDD"/>
              </a:buClr>
            </a:pPr>
            <a:r>
              <a:rPr lang="en-US" sz="2000" dirty="0">
                <a:solidFill>
                  <a:prstClr val="white"/>
                </a:solidFill>
              </a:rPr>
              <a:t>10 lb. </a:t>
            </a:r>
          </a:p>
          <a:p>
            <a:pPr lvl="0">
              <a:buClr>
                <a:srgbClr val="DDDDDD"/>
              </a:buClr>
            </a:pPr>
            <a:r>
              <a:rPr lang="en-US" sz="2400" dirty="0">
                <a:solidFill>
                  <a:prstClr val="white"/>
                </a:solidFill>
              </a:rPr>
              <a:t>25 lb.</a:t>
            </a:r>
          </a:p>
          <a:p>
            <a:pPr lvl="0">
              <a:buClr>
                <a:srgbClr val="DDDDDD"/>
              </a:buClr>
            </a:pPr>
            <a:r>
              <a:rPr lang="en-US" dirty="0">
                <a:solidFill>
                  <a:prstClr val="white"/>
                </a:solidFill>
              </a:rPr>
              <a:t>35 lb.</a:t>
            </a:r>
          </a:p>
          <a:p>
            <a:pPr lvl="0">
              <a:buClr>
                <a:srgbClr val="DDDDDD"/>
              </a:buClr>
            </a:pPr>
            <a:r>
              <a:rPr lang="en-US" sz="2800" dirty="0">
                <a:solidFill>
                  <a:prstClr val="white"/>
                </a:solidFill>
              </a:rPr>
              <a:t>45 lb.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93" y="3124200"/>
            <a:ext cx="971636" cy="75009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362200" y="1600200"/>
            <a:ext cx="1143000" cy="24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weight for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JUST ENOUGH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Risk of injury increases</a:t>
            </a:r>
          </a:p>
          <a:p>
            <a:endParaRPr lang="en-US" dirty="0"/>
          </a:p>
          <a:p>
            <a:r>
              <a:rPr lang="en-US" dirty="0" smtClean="0"/>
              <a:t>Lack of form</a:t>
            </a:r>
          </a:p>
          <a:p>
            <a:pPr lvl="1"/>
            <a:r>
              <a:rPr lang="en-US" dirty="0" smtClean="0"/>
              <a:t>Leads to little muscle development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 strong, but leads to no results. Doing </a:t>
            </a:r>
            <a:r>
              <a:rPr lang="en-US" dirty="0"/>
              <a:t>too much for 1-2 reps is not as </a:t>
            </a:r>
            <a:r>
              <a:rPr lang="en-US" dirty="0" smtClean="0"/>
              <a:t>effective 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Risk of injury decreases</a:t>
            </a:r>
          </a:p>
          <a:p>
            <a:endParaRPr lang="en-US" dirty="0"/>
          </a:p>
          <a:p>
            <a:r>
              <a:rPr lang="en-US" dirty="0" smtClean="0"/>
              <a:t>Faster results</a:t>
            </a:r>
          </a:p>
          <a:p>
            <a:pPr lvl="1"/>
            <a:r>
              <a:rPr lang="en-US" dirty="0" smtClean="0"/>
              <a:t>Watching your weight steadily increase</a:t>
            </a:r>
          </a:p>
          <a:p>
            <a:endParaRPr lang="en-US" dirty="0"/>
          </a:p>
          <a:p>
            <a:r>
              <a:rPr lang="en-US" dirty="0" smtClean="0"/>
              <a:t>Feel satisfied and healthy after</a:t>
            </a:r>
          </a:p>
          <a:p>
            <a:pPr lvl="1"/>
            <a:r>
              <a:rPr lang="en-US" dirty="0" smtClean="0"/>
              <a:t>Clean muscle growth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95600" y="1275981"/>
            <a:ext cx="1084660" cy="381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86600" y="1229094"/>
            <a:ext cx="1217612" cy="3739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bench press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55925"/>
            <a:ext cx="10318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0">
        <p14:flash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4017" y="1905000"/>
            <a:ext cx="40084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Know what you are training for</a:t>
            </a:r>
            <a:endParaRPr lang="en-US" sz="1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485152" y="2438400"/>
            <a:ext cx="3886200" cy="2438400"/>
          </a:xfrm>
          <a:prstGeom prst="trapezoi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70C0"/>
                </a:solidFill>
                <a:latin typeface="Aachen Std Bold" pitchFamily="18" charset="0"/>
              </a:rPr>
              <a:t>Athletes eat and train. They don’t diet and exercise. Ask yourself, “what are you training for?”</a:t>
            </a:r>
          </a:p>
          <a:p>
            <a:pPr algn="ctr"/>
            <a:r>
              <a:rPr lang="en-US" i="1" dirty="0">
                <a:solidFill>
                  <a:srgbClr val="0070C0"/>
                </a:solidFill>
                <a:latin typeface="Aachen Std Bold" pitchFamily="18" charset="0"/>
              </a:rPr>
              <a:t>	</a:t>
            </a:r>
            <a:r>
              <a:rPr lang="en-US" i="1" dirty="0" smtClean="0">
                <a:solidFill>
                  <a:srgbClr val="0070C0"/>
                </a:solidFill>
                <a:latin typeface="Aachen Std Bold" pitchFamily="18" charset="0"/>
              </a:rPr>
              <a:t>-Steve Cook</a:t>
            </a:r>
            <a:endParaRPr lang="en-US" i="1" dirty="0">
              <a:solidFill>
                <a:srgbClr val="0070C0"/>
              </a:solidFill>
              <a:latin typeface="Aachen Std Bol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10" y="2305110"/>
            <a:ext cx="2571690" cy="2571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48768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 know how you can get there</a:t>
            </a:r>
            <a:endParaRPr lang="en-US" sz="1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heartbeat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576459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Jargon, </a:t>
            </a:r>
            <a:r>
              <a:rPr lang="en-US" sz="3200" dirty="0" smtClean="0"/>
              <a:t>good and bad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85" y="1600200"/>
            <a:ext cx="1643856" cy="16438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Advertisements and social media</a:t>
            </a:r>
          </a:p>
          <a:p>
            <a:endParaRPr lang="en-US" dirty="0"/>
          </a:p>
          <a:p>
            <a:r>
              <a:rPr lang="en-US" dirty="0" smtClean="0"/>
              <a:t>Scientific Backing</a:t>
            </a:r>
            <a:endParaRPr lang="en-US" dirty="0"/>
          </a:p>
          <a:p>
            <a:pPr lvl="1"/>
            <a:r>
              <a:rPr lang="en-US" sz="1600" dirty="0" smtClean="0"/>
              <a:t>“WE GARAUNTEE YOU WILL SEE RESULTS!”</a:t>
            </a:r>
          </a:p>
          <a:p>
            <a:endParaRPr lang="en-US" sz="1600" dirty="0" smtClean="0"/>
          </a:p>
          <a:p>
            <a:r>
              <a:rPr lang="en-US" sz="2400" dirty="0" smtClean="0"/>
              <a:t>Entertaining and fun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43882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495800" y="4724400"/>
            <a:ext cx="2590800" cy="1401763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this really worth $75 for 12 serving?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086600" y="5334000"/>
            <a:ext cx="990600" cy="990600"/>
          </a:xfrm>
          <a:prstGeom prst="wedgeRoundRectCallout">
            <a:avLst>
              <a:gd name="adj1" fmla="val 66859"/>
              <a:gd name="adj2" fmla="val 7173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Incredibly in depth </a:t>
            </a:r>
          </a:p>
          <a:p>
            <a:pPr lvl="1"/>
            <a:r>
              <a:rPr lang="en-US" dirty="0" smtClean="0"/>
              <a:t>Counting carbs</a:t>
            </a:r>
          </a:p>
          <a:p>
            <a:pPr lvl="1"/>
            <a:r>
              <a:rPr lang="en-US" dirty="0" smtClean="0"/>
              <a:t>Micros and Macros </a:t>
            </a:r>
          </a:p>
          <a:p>
            <a:r>
              <a:rPr lang="en-US" dirty="0" smtClean="0"/>
              <a:t>Supplements</a:t>
            </a:r>
          </a:p>
          <a:p>
            <a:pPr lvl="1"/>
            <a:r>
              <a:rPr lang="en-US" dirty="0" smtClean="0"/>
              <a:t>Natural dieting is all you need</a:t>
            </a:r>
          </a:p>
        </p:txBody>
      </p:sp>
      <p:pic>
        <p:nvPicPr>
          <p:cNvPr id="2050" name="Picture 2" descr="Image result for supp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267200"/>
            <a:ext cx="4800600" cy="21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95155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over weight</a:t>
            </a:r>
          </a:p>
          <a:p>
            <a:pPr lvl="1"/>
            <a:r>
              <a:rPr lang="en-US" sz="1600" dirty="0" smtClean="0"/>
              <a:t>No good comes from poor form</a:t>
            </a:r>
          </a:p>
          <a:p>
            <a:pPr lvl="1"/>
            <a:r>
              <a:rPr lang="en-US" sz="1600" dirty="0" smtClean="0"/>
              <a:t>Establish basics before advancing</a:t>
            </a:r>
            <a:endParaRPr lang="en-US" dirty="0"/>
          </a:p>
          <a:p>
            <a:r>
              <a:rPr lang="en-US" dirty="0" smtClean="0"/>
              <a:t>Proper dieting</a:t>
            </a:r>
          </a:p>
          <a:p>
            <a:pPr lvl="1"/>
            <a:r>
              <a:rPr lang="en-US" sz="1600" dirty="0" smtClean="0"/>
              <a:t>Dieting is #1 factor in </a:t>
            </a:r>
          </a:p>
          <a:p>
            <a:pPr lvl="2"/>
            <a:r>
              <a:rPr lang="en-US" sz="1400" dirty="0" smtClean="0"/>
              <a:t>Proper muscle recovery</a:t>
            </a:r>
          </a:p>
          <a:p>
            <a:pPr lvl="2"/>
            <a:r>
              <a:rPr lang="en-US" sz="1400" dirty="0" smtClean="0"/>
              <a:t>Safe weight loss</a:t>
            </a:r>
          </a:p>
          <a:p>
            <a:r>
              <a:rPr lang="en-US" dirty="0" smtClean="0"/>
              <a:t>Wellness Training</a:t>
            </a:r>
          </a:p>
          <a:p>
            <a:pPr lvl="1"/>
            <a:r>
              <a:rPr lang="en-US" sz="1600" dirty="0" smtClean="0"/>
              <a:t>Positive affect on all aspects of ones life</a:t>
            </a:r>
            <a:endParaRPr lang="en-US" sz="1600" dirty="0"/>
          </a:p>
        </p:txBody>
      </p:sp>
      <p:pic>
        <p:nvPicPr>
          <p:cNvPr id="3074" name="Picture 2" descr="Image result for Weightlifting jar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1417638"/>
            <a:ext cx="7772400" cy="43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1000">
        <p14:flash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take </a:t>
            </a:r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endParaRPr lang="en-US" dirty="0"/>
          </a:p>
          <a:p>
            <a:r>
              <a:rPr lang="en-US" u="sng" dirty="0" smtClean="0"/>
              <a:t>Beginner:</a:t>
            </a:r>
            <a:r>
              <a:rPr lang="en-US" dirty="0" smtClean="0"/>
              <a:t> </a:t>
            </a:r>
            <a:r>
              <a:rPr lang="en-US" sz="1700" dirty="0"/>
              <a:t>Stronger than </a:t>
            </a:r>
            <a:r>
              <a:rPr lang="en-US" sz="1700" b="1" dirty="0" smtClean="0"/>
              <a:t>5%</a:t>
            </a:r>
            <a:r>
              <a:rPr lang="en-US" sz="1700" dirty="0" smtClean="0"/>
              <a:t>. Lifting for a couple of months. </a:t>
            </a:r>
          </a:p>
          <a:p>
            <a:endParaRPr lang="en-US" dirty="0"/>
          </a:p>
          <a:p>
            <a:r>
              <a:rPr lang="en-US" u="sng" dirty="0" smtClean="0"/>
              <a:t>Novice</a:t>
            </a:r>
            <a:r>
              <a:rPr lang="en-US" dirty="0" smtClean="0"/>
              <a:t>: </a:t>
            </a:r>
            <a:r>
              <a:rPr lang="en-US" sz="1700" dirty="0" smtClean="0"/>
              <a:t>Stronger </a:t>
            </a:r>
            <a:r>
              <a:rPr lang="en-US" sz="1700" dirty="0"/>
              <a:t>than </a:t>
            </a:r>
            <a:r>
              <a:rPr lang="en-US" sz="1700" b="1" dirty="0" smtClean="0"/>
              <a:t>20%</a:t>
            </a:r>
            <a:r>
              <a:rPr lang="en-US" sz="1700" dirty="0" smtClean="0"/>
              <a:t>. Lifting for six </a:t>
            </a:r>
            <a:r>
              <a:rPr lang="en-US" sz="1700" dirty="0"/>
              <a:t>months</a:t>
            </a:r>
            <a:r>
              <a:rPr lang="en-US" sz="1900" dirty="0" smtClean="0"/>
              <a:t>.</a:t>
            </a:r>
          </a:p>
          <a:p>
            <a:endParaRPr lang="en-US" sz="2600" dirty="0"/>
          </a:p>
          <a:p>
            <a:r>
              <a:rPr lang="en-US" u="sng" dirty="0" smtClean="0"/>
              <a:t>Intermediate</a:t>
            </a:r>
            <a:r>
              <a:rPr lang="en-US" dirty="0" smtClean="0"/>
              <a:t>: </a:t>
            </a:r>
            <a:r>
              <a:rPr lang="en-US" sz="1700" dirty="0" smtClean="0"/>
              <a:t>Stronger than </a:t>
            </a:r>
            <a:r>
              <a:rPr lang="en-US" sz="1700" b="1" dirty="0" smtClean="0"/>
              <a:t>50%</a:t>
            </a:r>
            <a:r>
              <a:rPr lang="en-US" sz="1700" dirty="0" smtClean="0"/>
              <a:t>. Lifting for 2</a:t>
            </a:r>
            <a:r>
              <a:rPr lang="en-US" sz="1900" dirty="0" smtClean="0"/>
              <a:t> </a:t>
            </a:r>
            <a:r>
              <a:rPr lang="en-US" sz="1700" dirty="0" smtClean="0"/>
              <a:t>year +</a:t>
            </a:r>
          </a:p>
          <a:p>
            <a:endParaRPr lang="en-US" dirty="0"/>
          </a:p>
          <a:p>
            <a:r>
              <a:rPr lang="en-US" u="sng" dirty="0" smtClean="0"/>
              <a:t>Advanced</a:t>
            </a:r>
            <a:r>
              <a:rPr lang="en-US" dirty="0" smtClean="0"/>
              <a:t>: </a:t>
            </a:r>
            <a:r>
              <a:rPr lang="en-US" sz="1700" dirty="0" smtClean="0"/>
              <a:t>Stronger than </a:t>
            </a:r>
            <a:r>
              <a:rPr lang="en-US" sz="1700" b="1" dirty="0" smtClean="0"/>
              <a:t>80%</a:t>
            </a:r>
            <a:r>
              <a:rPr lang="en-US" sz="1700" dirty="0" smtClean="0"/>
              <a:t>. Lifting for 5 years </a:t>
            </a:r>
          </a:p>
          <a:p>
            <a:endParaRPr lang="en-US" dirty="0" smtClean="0"/>
          </a:p>
          <a:p>
            <a:r>
              <a:rPr lang="en-US" u="sng" dirty="0" smtClean="0"/>
              <a:t>Elite</a:t>
            </a:r>
            <a:r>
              <a:rPr lang="en-US" dirty="0" smtClean="0"/>
              <a:t>: </a:t>
            </a:r>
            <a:r>
              <a:rPr lang="en-US" sz="1700" dirty="0" smtClean="0"/>
              <a:t>Stronger than </a:t>
            </a:r>
            <a:r>
              <a:rPr lang="en-US" sz="1700" b="1" dirty="0" smtClean="0"/>
              <a:t>95%</a:t>
            </a:r>
            <a:r>
              <a:rPr lang="en-US" sz="1700" dirty="0" smtClean="0"/>
              <a:t>. Lifting for over 5 years</a:t>
            </a:r>
            <a:endParaRPr lang="en-US" sz="1700" dirty="0"/>
          </a:p>
        </p:txBody>
      </p:sp>
      <p:pic>
        <p:nvPicPr>
          <p:cNvPr id="5" name="Picture 4" descr="C:\Users\ewersk6\AppData\Local\Microsoft\Windows\Temporary Internet Files\Content.IE5\6ZE5D991\sands-of-tim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87" y="7620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2030" y="5851526"/>
            <a:ext cx="1981200" cy="27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http://strengthlevel.com/</a:t>
            </a:r>
          </a:p>
        </p:txBody>
      </p:sp>
    </p:spTree>
    <p:extLst>
      <p:ext uri="{BB962C8B-B14F-4D97-AF65-F5344CB8AC3E}">
        <p14:creationId xmlns:p14="http://schemas.microsoft.com/office/powerpoint/2010/main" val="2289572266"/>
      </p:ext>
    </p:extLst>
  </p:cSld>
  <p:clrMapOvr>
    <a:masterClrMapping/>
  </p:clrMapOvr>
  <p:transition spd="slow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75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strive for different results</a:t>
            </a:r>
          </a:p>
          <a:p>
            <a:endParaRPr lang="en-US" dirty="0"/>
          </a:p>
          <a:p>
            <a:r>
              <a:rPr lang="en-US" dirty="0" smtClean="0"/>
              <a:t>Aesthetic</a:t>
            </a:r>
          </a:p>
          <a:p>
            <a:r>
              <a:rPr lang="en-US" dirty="0" smtClean="0"/>
              <a:t>Strength</a:t>
            </a:r>
          </a:p>
          <a:p>
            <a:r>
              <a:rPr lang="en-US" dirty="0" smtClean="0"/>
              <a:t>Mental Peace</a:t>
            </a:r>
          </a:p>
          <a:p>
            <a:r>
              <a:rPr lang="en-US" dirty="0" smtClean="0"/>
              <a:t>Stress Relief</a:t>
            </a:r>
          </a:p>
        </p:txBody>
      </p:sp>
      <p:pic>
        <p:nvPicPr>
          <p:cNvPr id="1026" name="Picture 2" descr="Image result for weight lifting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90" y="2682477"/>
            <a:ext cx="4422110" cy="23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Large Muscle Groups to Small Muscle Groups</a:t>
            </a:r>
          </a:p>
          <a:p>
            <a:endParaRPr lang="en-US" sz="2400" dirty="0"/>
          </a:p>
          <a:p>
            <a:r>
              <a:rPr lang="en-US" sz="2400" dirty="0" smtClean="0"/>
              <a:t>Its not all about the weight</a:t>
            </a:r>
          </a:p>
          <a:p>
            <a:pPr marL="36576" indent="0">
              <a:buNone/>
            </a:pPr>
            <a:endParaRPr lang="en-US" sz="2400" dirty="0" smtClean="0"/>
          </a:p>
          <a:p>
            <a:r>
              <a:rPr lang="en-US" sz="2400" dirty="0" smtClean="0"/>
              <a:t>Useless Jargon</a:t>
            </a:r>
          </a:p>
          <a:p>
            <a:endParaRPr lang="en-US" sz="2400" dirty="0"/>
          </a:p>
          <a:p>
            <a:r>
              <a:rPr lang="en-US" sz="2400" dirty="0" smtClean="0"/>
              <a:t>Results take </a:t>
            </a:r>
            <a:r>
              <a:rPr lang="en-US" sz="2400" u="sng" dirty="0" smtClean="0"/>
              <a:t>time</a:t>
            </a:r>
            <a:endParaRPr lang="en-US" sz="2400" u="sng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4040188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 smtClean="0"/>
              <a:t>Rowan Rec Center</a:t>
            </a:r>
          </a:p>
          <a:p>
            <a:r>
              <a:rPr lang="en-US" dirty="0" smtClean="0"/>
              <a:t>Location: On campus</a:t>
            </a:r>
          </a:p>
          <a:p>
            <a:pPr algn="r"/>
            <a:r>
              <a:rPr lang="en-US" dirty="0"/>
              <a:t>	</a:t>
            </a:r>
            <a:r>
              <a:rPr lang="en-US" sz="1600" u="sng" dirty="0" smtClean="0">
                <a:solidFill>
                  <a:srgbClr val="00B050"/>
                </a:solidFill>
              </a:rPr>
              <a:t>Free for students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7538" y="5105401"/>
            <a:ext cx="4041775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Retro Fitness</a:t>
            </a:r>
          </a:p>
          <a:p>
            <a:r>
              <a:rPr lang="en-US" sz="1800" dirty="0" smtClean="0"/>
              <a:t>Location: </a:t>
            </a:r>
            <a:r>
              <a:rPr lang="nb-NO" sz="1100" dirty="0"/>
              <a:t>864 N. Delsea Drive, Glassboro, </a:t>
            </a:r>
            <a:r>
              <a:rPr lang="nb-NO" sz="1100" dirty="0" smtClean="0"/>
              <a:t>NJ</a:t>
            </a:r>
          </a:p>
          <a:p>
            <a:pPr algn="r"/>
            <a:r>
              <a:rPr lang="en-US" sz="1500" u="sng" dirty="0" smtClean="0">
                <a:solidFill>
                  <a:srgbClr val="00B050"/>
                </a:solidFill>
              </a:rPr>
              <a:t>$20 a month</a:t>
            </a:r>
            <a:endParaRPr lang="en-US" sz="1500" u="sng" dirty="0">
              <a:solidFill>
                <a:srgbClr val="00B05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3121152" cy="210007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5552"/>
            <a:ext cx="1828801" cy="1069849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4114801"/>
            <a:ext cx="990600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4" y="4114801"/>
            <a:ext cx="957984" cy="957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83110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lifting is….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7808" y="2967335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Whatever you make of it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4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495799"/>
          </a:xfrm>
        </p:spPr>
        <p:txBody>
          <a:bodyPr/>
          <a:lstStyle/>
          <a:p>
            <a:r>
              <a:rPr lang="en-US" dirty="0" smtClean="0"/>
              <a:t>Pressing Exercises</a:t>
            </a:r>
          </a:p>
          <a:p>
            <a:pPr lvl="1"/>
            <a:r>
              <a:rPr lang="en-US" dirty="0" smtClean="0"/>
              <a:t>Chest</a:t>
            </a:r>
          </a:p>
          <a:p>
            <a:pPr lvl="1"/>
            <a:r>
              <a:rPr lang="en-US" dirty="0" smtClean="0"/>
              <a:t>Triceps</a:t>
            </a:r>
          </a:p>
          <a:p>
            <a:pPr lvl="8"/>
            <a:endParaRPr lang="en-US" sz="1100" dirty="0"/>
          </a:p>
          <a:p>
            <a:pPr marL="36576" indent="0">
              <a:buNone/>
            </a:pPr>
            <a:endParaRPr lang="en-US" sz="2800" dirty="0" smtClean="0"/>
          </a:p>
          <a:p>
            <a:r>
              <a:rPr lang="en-US" sz="2800" dirty="0" smtClean="0"/>
              <a:t>Pulling </a:t>
            </a:r>
            <a:r>
              <a:rPr lang="en-US" sz="2800" dirty="0"/>
              <a:t>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Back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Biceps</a:t>
            </a:r>
          </a:p>
          <a:p>
            <a:pPr lvl="8"/>
            <a:endParaRPr lang="en-US" sz="11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Upper Body Exercises</a:t>
            </a:r>
          </a:p>
          <a:p>
            <a:pPr lvl="1"/>
            <a:r>
              <a:rPr lang="en-US" dirty="0" smtClean="0"/>
              <a:t>Shoulders</a:t>
            </a:r>
          </a:p>
          <a:p>
            <a:pPr lvl="1"/>
            <a:r>
              <a:rPr lang="en-US" dirty="0" smtClean="0"/>
              <a:t>Traps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Lower Body Exercises</a:t>
            </a:r>
            <a:endParaRPr lang="en-US" dirty="0"/>
          </a:p>
          <a:p>
            <a:pPr lvl="1"/>
            <a:r>
              <a:rPr lang="en-US" dirty="0" smtClean="0"/>
              <a:t>Legs</a:t>
            </a:r>
          </a:p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2895600" y="3276600"/>
            <a:ext cx="685800" cy="228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hlinkClick r:id="rId2" action="ppaction://hlinksldjump"/>
              </a:rPr>
              <a:t>Jump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895600" y="5334000"/>
            <a:ext cx="685800" cy="228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hlinkClick r:id="rId3" action="ppaction://hlinksldjump"/>
              </a:rPr>
              <a:t>Jump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6858000" y="3276600"/>
            <a:ext cx="685800" cy="228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hlinkClick r:id="rId4" action="ppaction://hlinksldjump"/>
              </a:rPr>
              <a:t>Jump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6858000" y="5334000"/>
            <a:ext cx="685800" cy="228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hlinkClick r:id="rId5" action="ppaction://hlinksldjump"/>
              </a:rPr>
              <a:t>Jump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CHEST </a:t>
            </a:r>
            <a:r>
              <a:rPr lang="en-US" sz="1400" dirty="0" smtClean="0"/>
              <a:t>(large)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000" i="1" u="sng" dirty="0" smtClean="0"/>
              <a:t>Pressing</a:t>
            </a:r>
            <a:endParaRPr lang="en-US" sz="20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Bench Press</a:t>
            </a:r>
          </a:p>
          <a:p>
            <a:pPr lvl="1"/>
            <a:r>
              <a:rPr lang="en-US" sz="1600" dirty="0" smtClean="0"/>
              <a:t>Most famous lift</a:t>
            </a:r>
          </a:p>
          <a:p>
            <a:pPr lvl="1"/>
            <a:r>
              <a:rPr lang="en-US" sz="1600" dirty="0" smtClean="0"/>
              <a:t>Start light and slow</a:t>
            </a:r>
            <a:endParaRPr lang="en-US" sz="1800" dirty="0" smtClean="0"/>
          </a:p>
          <a:p>
            <a:r>
              <a:rPr lang="en-US" dirty="0" smtClean="0"/>
              <a:t>Fly’s</a:t>
            </a:r>
          </a:p>
          <a:p>
            <a:pPr lvl="1"/>
            <a:r>
              <a:rPr lang="en-US" sz="1600" dirty="0" smtClean="0"/>
              <a:t>Focus on keeping arms with consistent</a:t>
            </a:r>
          </a:p>
          <a:p>
            <a:pPr lvl="1"/>
            <a:r>
              <a:rPr lang="en-US" sz="1600" dirty="0" smtClean="0"/>
              <a:t>Protect shoulders</a:t>
            </a:r>
          </a:p>
          <a:p>
            <a:r>
              <a:rPr lang="en-US" dirty="0" smtClean="0"/>
              <a:t>Incline Dumbbell Press</a:t>
            </a:r>
          </a:p>
          <a:p>
            <a:pPr lvl="1"/>
            <a:r>
              <a:rPr lang="en-US" sz="1600" dirty="0" smtClean="0"/>
              <a:t>Working on upper portion of chest</a:t>
            </a:r>
          </a:p>
          <a:p>
            <a:pPr lvl="1"/>
            <a:r>
              <a:rPr lang="en-US" sz="1600" dirty="0" smtClean="0"/>
              <a:t>Dumbbells give different a motion path than bar</a:t>
            </a:r>
          </a:p>
        </p:txBody>
      </p:sp>
      <p:sp>
        <p:nvSpPr>
          <p:cNvPr id="5" name="Left Arrow 4"/>
          <p:cNvSpPr/>
          <p:nvPr/>
        </p:nvSpPr>
        <p:spPr>
          <a:xfrm>
            <a:off x="6705600" y="1133952"/>
            <a:ext cx="8382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rId2" action="ppaction://hlinksldjump"/>
              </a:rPr>
              <a:t>Back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17335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27" y="3206012"/>
            <a:ext cx="18027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38" y="4389474"/>
            <a:ext cx="1623562" cy="10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03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Triceps </a:t>
            </a:r>
            <a:r>
              <a:rPr lang="en-US" sz="1400" dirty="0" smtClean="0"/>
              <a:t>(small)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i="1" u="sng" dirty="0" smtClean="0"/>
              <a:t>Pressing</a:t>
            </a:r>
            <a:endParaRPr lang="en-US" sz="20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Skull crushers</a:t>
            </a:r>
          </a:p>
          <a:p>
            <a:pPr lvl="1"/>
            <a:r>
              <a:rPr lang="en-US" sz="1600" dirty="0" smtClean="0"/>
              <a:t>Keep upper arm stationary </a:t>
            </a:r>
          </a:p>
          <a:p>
            <a:pPr lvl="1"/>
            <a:r>
              <a:rPr lang="en-US" sz="1600" dirty="0" smtClean="0"/>
              <a:t>Slow and deliberate motion</a:t>
            </a:r>
            <a:endParaRPr lang="en-US" dirty="0"/>
          </a:p>
          <a:p>
            <a:r>
              <a:rPr lang="en-US" dirty="0" smtClean="0"/>
              <a:t>Bent over Triceps extensions</a:t>
            </a:r>
          </a:p>
          <a:p>
            <a:pPr lvl="1"/>
            <a:r>
              <a:rPr lang="en-US" sz="1600" dirty="0" smtClean="0"/>
              <a:t>Keep back straight</a:t>
            </a:r>
          </a:p>
          <a:p>
            <a:pPr lvl="1"/>
            <a:r>
              <a:rPr lang="en-US" sz="1600" dirty="0" smtClean="0"/>
              <a:t>Keep upper arm stationary</a:t>
            </a:r>
            <a:endParaRPr lang="en-US" dirty="0"/>
          </a:p>
          <a:p>
            <a:r>
              <a:rPr lang="en-US" dirty="0" smtClean="0"/>
              <a:t>Rope pulls</a:t>
            </a:r>
          </a:p>
          <a:p>
            <a:pPr lvl="1"/>
            <a:r>
              <a:rPr lang="en-US" sz="1600" dirty="0" smtClean="0"/>
              <a:t>Stand fully erect</a:t>
            </a:r>
          </a:p>
          <a:p>
            <a:pPr lvl="1"/>
            <a:r>
              <a:rPr lang="en-US" sz="1600" dirty="0" smtClean="0"/>
              <a:t>Follow the same plane of motion</a:t>
            </a:r>
            <a:endParaRPr lang="en-US" sz="1600" dirty="0"/>
          </a:p>
        </p:txBody>
      </p:sp>
      <p:pic>
        <p:nvPicPr>
          <p:cNvPr id="1026" name="Picture 2" descr="Image result for skull crush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1295400" cy="11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nt over tricep extens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9943"/>
            <a:ext cx="1139825" cy="13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icep rope pull dow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6" y="4550266"/>
            <a:ext cx="1921764" cy="12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41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Back </a:t>
            </a:r>
            <a:r>
              <a:rPr lang="en-US" sz="1400" dirty="0" smtClean="0"/>
              <a:t>(large)</a:t>
            </a:r>
            <a:endParaRPr lang="en-US" sz="1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i="1" u="sng" dirty="0" smtClean="0"/>
              <a:t>Pulling</a:t>
            </a:r>
            <a:endParaRPr lang="en-US" sz="2000" i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Pull ups</a:t>
            </a:r>
          </a:p>
          <a:p>
            <a:pPr lvl="1"/>
            <a:r>
              <a:rPr lang="en-US" sz="1600" dirty="0"/>
              <a:t>The classic pull up</a:t>
            </a:r>
          </a:p>
          <a:p>
            <a:pPr lvl="1"/>
            <a:r>
              <a:rPr lang="en-US" sz="1600" dirty="0"/>
              <a:t>Focus on full extension</a:t>
            </a:r>
          </a:p>
          <a:p>
            <a:r>
              <a:rPr lang="en-US" dirty="0" err="1" smtClean="0"/>
              <a:t>Lat</a:t>
            </a:r>
            <a:r>
              <a:rPr lang="en-US" dirty="0" smtClean="0"/>
              <a:t> Pull down </a:t>
            </a:r>
          </a:p>
          <a:p>
            <a:pPr lvl="1"/>
            <a:r>
              <a:rPr lang="en-US" sz="1600" dirty="0" smtClean="0"/>
              <a:t>Protect lower back with good posture</a:t>
            </a:r>
          </a:p>
          <a:p>
            <a:pPr lvl="1"/>
            <a:r>
              <a:rPr lang="en-US" sz="1600" dirty="0" smtClean="0"/>
              <a:t>Don’t go heavy, emphasize form</a:t>
            </a:r>
          </a:p>
          <a:p>
            <a:r>
              <a:rPr lang="en-US" dirty="0" smtClean="0"/>
              <a:t>Lateral Row</a:t>
            </a:r>
          </a:p>
          <a:p>
            <a:pPr lvl="1"/>
            <a:r>
              <a:rPr lang="en-US" sz="1600" dirty="0" smtClean="0"/>
              <a:t>Fully extend arms </a:t>
            </a:r>
          </a:p>
          <a:p>
            <a:pPr lvl="1"/>
            <a:r>
              <a:rPr lang="en-US" sz="1600" dirty="0" smtClean="0"/>
              <a:t>Get full squeeze in back</a:t>
            </a:r>
          </a:p>
        </p:txBody>
      </p:sp>
      <p:sp>
        <p:nvSpPr>
          <p:cNvPr id="4" name="Left Arrow 3"/>
          <p:cNvSpPr/>
          <p:nvPr/>
        </p:nvSpPr>
        <p:spPr>
          <a:xfrm>
            <a:off x="6705600" y="1128824"/>
            <a:ext cx="8382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rId2" action="ppaction://hlinksldjump"/>
              </a:rPr>
              <a:t>Back</a:t>
            </a:r>
            <a:endParaRPr lang="en-US" sz="1600" dirty="0"/>
          </a:p>
        </p:txBody>
      </p:sp>
      <p:pic>
        <p:nvPicPr>
          <p:cNvPr id="2052" name="Picture 4" descr="Image result for pull u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" y="1830564"/>
            <a:ext cx="1371600" cy="13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at pulldow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38058"/>
            <a:ext cx="1566863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asic cable 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84" y="4315345"/>
            <a:ext cx="1676400" cy="13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44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Biceps </a:t>
            </a:r>
            <a:r>
              <a:rPr lang="en-US" sz="1400" dirty="0" smtClean="0"/>
              <a:t>(small)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i="1" u="sng" dirty="0" smtClean="0"/>
              <a:t>Pulling</a:t>
            </a:r>
            <a:endParaRPr lang="en-US" sz="20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2816" y="1981200"/>
            <a:ext cx="7086600" cy="3810000"/>
          </a:xfrm>
        </p:spPr>
        <p:txBody>
          <a:bodyPr/>
          <a:lstStyle/>
          <a:p>
            <a:r>
              <a:rPr lang="en-US" dirty="0" smtClean="0"/>
              <a:t>Standard curls</a:t>
            </a:r>
          </a:p>
          <a:p>
            <a:pPr lvl="1"/>
            <a:r>
              <a:rPr lang="en-US" sz="1600" dirty="0" smtClean="0"/>
              <a:t>Focus on external rotation</a:t>
            </a:r>
          </a:p>
          <a:p>
            <a:pPr lvl="1"/>
            <a:r>
              <a:rPr lang="en-US" sz="1600" dirty="0" smtClean="0"/>
              <a:t>Low weight under control</a:t>
            </a:r>
          </a:p>
          <a:p>
            <a:r>
              <a:rPr lang="en-US" dirty="0" smtClean="0"/>
              <a:t>Preacher Curls</a:t>
            </a:r>
          </a:p>
          <a:p>
            <a:pPr lvl="1"/>
            <a:r>
              <a:rPr lang="en-US" sz="1600" dirty="0" smtClean="0"/>
              <a:t>Easy set up for heavier weight</a:t>
            </a:r>
          </a:p>
          <a:p>
            <a:pPr lvl="1"/>
            <a:r>
              <a:rPr lang="en-US" sz="1600" dirty="0" smtClean="0"/>
              <a:t>Slow reps</a:t>
            </a:r>
          </a:p>
          <a:p>
            <a:r>
              <a:rPr lang="en-US" dirty="0" smtClean="0"/>
              <a:t>Cable curls</a:t>
            </a:r>
          </a:p>
          <a:p>
            <a:pPr lvl="1"/>
            <a:r>
              <a:rPr lang="en-US" sz="1600" dirty="0" smtClean="0"/>
              <a:t>Simple curl with cable</a:t>
            </a:r>
          </a:p>
          <a:p>
            <a:pPr lvl="1"/>
            <a:r>
              <a:rPr lang="en-US" sz="1600" dirty="0" smtClean="0"/>
              <a:t>Constant resistance from cable</a:t>
            </a:r>
          </a:p>
        </p:txBody>
      </p:sp>
      <p:pic>
        <p:nvPicPr>
          <p:cNvPr id="3074" name="Picture 2" descr="Image result for bicep cu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221034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reacher machine cu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3422"/>
            <a:ext cx="1648857" cy="11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able cur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9462"/>
            <a:ext cx="1676172" cy="11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60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Shoulders 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i="1" u="sng" dirty="0" smtClean="0"/>
              <a:t>Upper Body</a:t>
            </a:r>
            <a:endParaRPr lang="en-US" sz="2000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 head dumbbell press</a:t>
            </a:r>
          </a:p>
          <a:p>
            <a:pPr lvl="1"/>
            <a:r>
              <a:rPr lang="en-US" sz="1600" dirty="0" smtClean="0"/>
              <a:t>Maintain vertical plane of motion</a:t>
            </a:r>
          </a:p>
          <a:p>
            <a:pPr lvl="1"/>
            <a:r>
              <a:rPr lang="en-US" sz="1600" dirty="0" smtClean="0"/>
              <a:t>Do not go heavy, go steady</a:t>
            </a:r>
          </a:p>
          <a:p>
            <a:r>
              <a:rPr lang="en-US" dirty="0" smtClean="0"/>
              <a:t>Lateral raises </a:t>
            </a:r>
          </a:p>
          <a:p>
            <a:pPr lvl="1"/>
            <a:r>
              <a:rPr lang="en-US" sz="1600" dirty="0" smtClean="0"/>
              <a:t>Keep weight under control</a:t>
            </a:r>
          </a:p>
          <a:p>
            <a:pPr lvl="1"/>
            <a:r>
              <a:rPr lang="en-US" sz="1600" dirty="0" smtClean="0"/>
              <a:t>Slight bend in arm </a:t>
            </a:r>
          </a:p>
          <a:p>
            <a:r>
              <a:rPr lang="en-US" dirty="0" smtClean="0"/>
              <a:t>Internal/ External rotation</a:t>
            </a:r>
          </a:p>
          <a:p>
            <a:pPr lvl="1"/>
            <a:r>
              <a:rPr lang="en-US" sz="1600" dirty="0" smtClean="0"/>
              <a:t>Great for shoulder stability</a:t>
            </a:r>
          </a:p>
          <a:p>
            <a:pPr lvl="1"/>
            <a:r>
              <a:rPr lang="en-US" sz="1600" dirty="0" smtClean="0"/>
              <a:t>Don’t use the highest resistant band, start low</a:t>
            </a:r>
            <a:endParaRPr lang="en-US" sz="1600" dirty="0"/>
          </a:p>
        </p:txBody>
      </p:sp>
      <p:sp>
        <p:nvSpPr>
          <p:cNvPr id="4" name="Left Arrow 3"/>
          <p:cNvSpPr/>
          <p:nvPr/>
        </p:nvSpPr>
        <p:spPr>
          <a:xfrm>
            <a:off x="6705600" y="1125776"/>
            <a:ext cx="8382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hlinkClick r:id="rId2" action="ppaction://hlinksldjump"/>
              </a:rPr>
              <a:t>Back</a:t>
            </a:r>
            <a:endParaRPr lang="en-US" sz="1600" dirty="0"/>
          </a:p>
        </p:txBody>
      </p:sp>
      <p:pic>
        <p:nvPicPr>
          <p:cNvPr id="4098" name="Picture 2" descr="Image result for overhead press dumbb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16" y="1993392"/>
            <a:ext cx="1447800" cy="9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ateral rai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24015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internal and external shoulder rota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31" y="4073997"/>
            <a:ext cx="2020769" cy="145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08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Traps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i="1" u="sng" dirty="0" smtClean="0"/>
              <a:t>Upper Body</a:t>
            </a:r>
            <a:endParaRPr lang="en-US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Shrugs</a:t>
            </a:r>
          </a:p>
          <a:p>
            <a:pPr lvl="1"/>
            <a:r>
              <a:rPr lang="en-US" sz="1600" dirty="0" smtClean="0"/>
              <a:t>Roll up with your rear traps</a:t>
            </a:r>
          </a:p>
          <a:p>
            <a:pPr lvl="1"/>
            <a:r>
              <a:rPr lang="en-US" sz="1600" dirty="0" smtClean="0"/>
              <a:t>Not just straight up and down</a:t>
            </a:r>
          </a:p>
          <a:p>
            <a:r>
              <a:rPr lang="en-US" dirty="0" smtClean="0"/>
              <a:t>Farmers walks</a:t>
            </a:r>
          </a:p>
          <a:p>
            <a:pPr lvl="1"/>
            <a:r>
              <a:rPr lang="en-US" sz="1600" dirty="0" smtClean="0"/>
              <a:t>Also great for grip strength </a:t>
            </a:r>
          </a:p>
          <a:p>
            <a:pPr lvl="1"/>
            <a:r>
              <a:rPr lang="en-US" sz="1600" dirty="0" smtClean="0"/>
              <a:t>Perform shrug while walking </a:t>
            </a:r>
          </a:p>
          <a:p>
            <a:pPr lvl="1"/>
            <a:r>
              <a:rPr lang="en-US" sz="1600" dirty="0" smtClean="0"/>
              <a:t>Walk slowly and deliberately </a:t>
            </a:r>
            <a:endParaRPr lang="en-US" sz="1600" dirty="0"/>
          </a:p>
        </p:txBody>
      </p:sp>
      <p:pic>
        <p:nvPicPr>
          <p:cNvPr id="5122" name="Picture 2" descr="Image result for shru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5778"/>
            <a:ext cx="2202657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armers wal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47" y="3413062"/>
            <a:ext cx="2087562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44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817</TotalTime>
  <Words>692</Words>
  <Application>Microsoft Office PowerPoint</Application>
  <PresentationFormat>On-screen Show (4:3)</PresentationFormat>
  <Paragraphs>212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Aachen Std Bold</vt:lpstr>
      <vt:lpstr>Arial</vt:lpstr>
      <vt:lpstr>Franklin Gothic Book</vt:lpstr>
      <vt:lpstr>Wingdings 2</vt:lpstr>
      <vt:lpstr>Technic</vt:lpstr>
      <vt:lpstr>The Basics of Weightlifting</vt:lpstr>
      <vt:lpstr>General Concepts</vt:lpstr>
      <vt:lpstr>Muscle Groups</vt:lpstr>
      <vt:lpstr>CHEST (large)</vt:lpstr>
      <vt:lpstr>Triceps (small)</vt:lpstr>
      <vt:lpstr>Back (large)</vt:lpstr>
      <vt:lpstr>Biceps (small)</vt:lpstr>
      <vt:lpstr>Shoulders </vt:lpstr>
      <vt:lpstr>Traps</vt:lpstr>
      <vt:lpstr>Legs</vt:lpstr>
      <vt:lpstr>The Weights</vt:lpstr>
      <vt:lpstr>Typical Weights in the gym</vt:lpstr>
      <vt:lpstr>Using the right weight for YOU</vt:lpstr>
      <vt:lpstr>Philosophies</vt:lpstr>
      <vt:lpstr>The Jargon, good and bad</vt:lpstr>
      <vt:lpstr>The Bad </vt:lpstr>
      <vt:lpstr>The Good</vt:lpstr>
      <vt:lpstr>Results take time</vt:lpstr>
      <vt:lpstr>Results vary</vt:lpstr>
      <vt:lpstr>Where to go</vt:lpstr>
      <vt:lpstr>The bottom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Ewers, Kevin Hathaway</dc:creator>
  <cp:lastModifiedBy>Ewers, Kevin Hathaway</cp:lastModifiedBy>
  <cp:revision>59</cp:revision>
  <dcterms:created xsi:type="dcterms:W3CDTF">2016-09-20T12:10:41Z</dcterms:created>
  <dcterms:modified xsi:type="dcterms:W3CDTF">2016-10-04T11:54:54Z</dcterms:modified>
</cp:coreProperties>
</file>