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8"/>
  </p:notesMasterIdLst>
  <p:sldIdLst>
    <p:sldId id="256" r:id="rId2"/>
    <p:sldId id="270" r:id="rId3"/>
    <p:sldId id="257" r:id="rId4"/>
    <p:sldId id="260" r:id="rId5"/>
    <p:sldId id="263" r:id="rId6"/>
    <p:sldId id="281" r:id="rId7"/>
    <p:sldId id="264" r:id="rId8"/>
    <p:sldId id="265" r:id="rId9"/>
    <p:sldId id="288" r:id="rId10"/>
    <p:sldId id="266" r:id="rId11"/>
    <p:sldId id="267" r:id="rId12"/>
    <p:sldId id="268" r:id="rId13"/>
    <p:sldId id="269" r:id="rId14"/>
    <p:sldId id="271" r:id="rId15"/>
    <p:sldId id="273" r:id="rId16"/>
    <p:sldId id="274" r:id="rId17"/>
    <p:sldId id="313" r:id="rId18"/>
    <p:sldId id="282" r:id="rId19"/>
    <p:sldId id="276" r:id="rId20"/>
    <p:sldId id="277" r:id="rId21"/>
    <p:sldId id="272" r:id="rId22"/>
    <p:sldId id="279" r:id="rId23"/>
    <p:sldId id="289" r:id="rId24"/>
    <p:sldId id="290" r:id="rId25"/>
    <p:sldId id="291" r:id="rId26"/>
    <p:sldId id="314" r:id="rId27"/>
    <p:sldId id="297" r:id="rId28"/>
    <p:sldId id="320" r:id="rId29"/>
    <p:sldId id="296" r:id="rId30"/>
    <p:sldId id="295" r:id="rId31"/>
    <p:sldId id="292" r:id="rId32"/>
    <p:sldId id="293" r:id="rId33"/>
    <p:sldId id="294" r:id="rId34"/>
    <p:sldId id="300" r:id="rId35"/>
    <p:sldId id="317" r:id="rId36"/>
    <p:sldId id="318" r:id="rId37"/>
    <p:sldId id="322" r:id="rId38"/>
    <p:sldId id="299" r:id="rId39"/>
    <p:sldId id="298" r:id="rId40"/>
    <p:sldId id="312" r:id="rId41"/>
    <p:sldId id="303" r:id="rId42"/>
    <p:sldId id="302" r:id="rId43"/>
    <p:sldId id="301" r:id="rId44"/>
    <p:sldId id="305" r:id="rId45"/>
    <p:sldId id="278" r:id="rId46"/>
    <p:sldId id="311" r:id="rId47"/>
    <p:sldId id="307" r:id="rId48"/>
    <p:sldId id="308" r:id="rId49"/>
    <p:sldId id="315" r:id="rId50"/>
    <p:sldId id="306" r:id="rId51"/>
    <p:sldId id="283" r:id="rId52"/>
    <p:sldId id="321" r:id="rId53"/>
    <p:sldId id="310" r:id="rId54"/>
    <p:sldId id="319" r:id="rId55"/>
    <p:sldId id="323" r:id="rId56"/>
    <p:sldId id="26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73" d="100"/>
          <a:sy n="73" d="100"/>
        </p:scale>
        <p:origin x="-1098"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03T13:27:03.49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F8C96-9027-48A9-BC70-D9167220B575}" type="datetimeFigureOut">
              <a:rPr lang="en-US" smtClean="0"/>
              <a:pPr/>
              <a:t>2/5/2016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5A487-3553-4EBC-87F0-25E74A79DCD2}" type="slidenum">
              <a:rPr lang="en-IN" smtClean="0"/>
              <a:pPr/>
              <a:t>‹#›</a:t>
            </a:fld>
            <a:endParaRPr lang="en-IN"/>
          </a:p>
        </p:txBody>
      </p:sp>
    </p:spTree>
    <p:extLst>
      <p:ext uri="{BB962C8B-B14F-4D97-AF65-F5344CB8AC3E}">
        <p14:creationId xmlns:p14="http://schemas.microsoft.com/office/powerpoint/2010/main" val="339304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E55A487-3553-4EBC-87F0-25E74A79DCD2}" type="slidenum">
              <a:rPr lang="en-IN" smtClean="0"/>
              <a:pPr/>
              <a:t>22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DDFB0AB-1199-4802-AF38-4B1E2F6761F8}" type="datetimeFigureOut">
              <a:rPr lang="en-US" smtClean="0"/>
              <a:pPr/>
              <a:t>2/5/2016</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C6F9320-2E3A-4172-B62B-E3D30BC86942}"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DDFB0AB-1199-4802-AF38-4B1E2F6761F8}" type="datetimeFigureOut">
              <a:rPr lang="en-US" smtClean="0"/>
              <a:pPr/>
              <a:t>2/5/2016</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C6F9320-2E3A-4172-B62B-E3D30BC86942}" type="slidenum">
              <a:rPr lang="en-IN" smtClean="0"/>
              <a:pPr/>
              <a:t>‹#›</a:t>
            </a:fld>
            <a:endParaRPr lang="en-I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DDFB0AB-1199-4802-AF38-4B1E2F6761F8}" type="datetimeFigureOut">
              <a:rPr lang="en-US" smtClean="0"/>
              <a:pPr/>
              <a:t>2/5/2016</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C6F9320-2E3A-4172-B62B-E3D30BC86942}"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DDFB0AB-1199-4802-AF38-4B1E2F6761F8}" type="datetimeFigureOut">
              <a:rPr lang="en-US" smtClean="0"/>
              <a:pPr/>
              <a:t>2/5/2016</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C6F9320-2E3A-4172-B62B-E3D30BC86942}"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DDFB0AB-1199-4802-AF38-4B1E2F6761F8}" type="datetimeFigureOut">
              <a:rPr lang="en-US" smtClean="0"/>
              <a:pPr/>
              <a:t>2/5/2016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C6F9320-2E3A-4172-B62B-E3D30BC86942}"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DDFB0AB-1199-4802-AF38-4B1E2F6761F8}" type="datetimeFigureOut">
              <a:rPr lang="en-US" smtClean="0"/>
              <a:pPr/>
              <a:t>2/5/2016</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C6F9320-2E3A-4172-B62B-E3D30BC869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a:t>
            </a:r>
            <a:r>
              <a:rPr smtClean="0"/>
              <a:t>olid waste management</a:t>
            </a:r>
            <a:endParaRPr lang="en-IN" dirty="0"/>
          </a:p>
        </p:txBody>
      </p:sp>
      <p:sp>
        <p:nvSpPr>
          <p:cNvPr id="3" name="Subtitle 2"/>
          <p:cNvSpPr>
            <a:spLocks noGrp="1"/>
          </p:cNvSpPr>
          <p:nvPr>
            <p:ph type="subTitle" idx="1"/>
          </p:nvPr>
        </p:nvSpPr>
        <p:spPr>
          <a:xfrm>
            <a:off x="3500430" y="4286256"/>
            <a:ext cx="5429288" cy="2000264"/>
          </a:xfrm>
        </p:spPr>
        <p:txBody>
          <a:bodyPr>
            <a:normAutofit fontScale="92500" lnSpcReduction="20000"/>
          </a:bodyPr>
          <a:lstStyle/>
          <a:p>
            <a:r>
              <a:rPr lang="en-US" dirty="0" smtClean="0"/>
              <a:t>Presenter: </a:t>
            </a:r>
            <a:r>
              <a:rPr lang="en-US" dirty="0" err="1" smtClean="0"/>
              <a:t>Pallabi</a:t>
            </a:r>
            <a:r>
              <a:rPr lang="en-US" dirty="0" smtClean="0"/>
              <a:t> </a:t>
            </a:r>
            <a:r>
              <a:rPr lang="en-US" dirty="0" err="1" smtClean="0"/>
              <a:t>Priyadarsini</a:t>
            </a:r>
            <a:endParaRPr lang="en-US" dirty="0" smtClean="0"/>
          </a:p>
          <a:p>
            <a:r>
              <a:rPr lang="en-US" dirty="0" smtClean="0"/>
              <a:t>1</a:t>
            </a:r>
            <a:r>
              <a:rPr lang="en-US" baseline="30000" dirty="0" smtClean="0"/>
              <a:t>st</a:t>
            </a:r>
            <a:r>
              <a:rPr lang="en-US" dirty="0" smtClean="0"/>
              <a:t> yr MPH</a:t>
            </a:r>
          </a:p>
          <a:p>
            <a:r>
              <a:rPr lang="en-US" dirty="0" smtClean="0"/>
              <a:t>Mod: Dr. M. </a:t>
            </a:r>
            <a:r>
              <a:rPr lang="en-US" dirty="0" err="1" smtClean="0"/>
              <a:t>R.Narayana</a:t>
            </a:r>
            <a:r>
              <a:rPr lang="en-US" dirty="0" smtClean="0"/>
              <a:t> Murthy</a:t>
            </a:r>
          </a:p>
          <a:p>
            <a:r>
              <a:rPr lang="en-US" smtClean="0"/>
              <a:t>Professor</a:t>
            </a:r>
            <a:r>
              <a:rPr lang="en-US" dirty="0" smtClean="0"/>
              <a:t>,</a:t>
            </a:r>
          </a:p>
          <a:p>
            <a:r>
              <a:rPr lang="en-US" dirty="0" smtClean="0"/>
              <a:t> Department of Community Medicine</a:t>
            </a:r>
          </a:p>
          <a:p>
            <a:r>
              <a:rPr lang="en-US" dirty="0" smtClean="0"/>
              <a:t>JSS MC</a:t>
            </a:r>
            <a:endParaRPr lang="en-IN" dirty="0"/>
          </a:p>
        </p:txBody>
      </p:sp>
      <p:pic>
        <p:nvPicPr>
          <p:cNvPr id="6" name="Picture 2" descr="C:\Users\USER\Desktop\1544183_634836309046120000.jpg"/>
          <p:cNvPicPr>
            <a:picLocks noChangeAspect="1" noChangeArrowheads="1"/>
          </p:cNvPicPr>
          <p:nvPr/>
        </p:nvPicPr>
        <p:blipFill>
          <a:blip r:embed="rId2"/>
          <a:srcRect/>
          <a:stretch>
            <a:fillRect/>
          </a:stretch>
        </p:blipFill>
        <p:spPr bwMode="auto">
          <a:xfrm>
            <a:off x="-357222" y="0"/>
            <a:ext cx="9501222" cy="4191428"/>
          </a:xfrm>
          <a:prstGeom prst="rect">
            <a:avLst/>
          </a:prstGeom>
          <a:noFill/>
        </p:spPr>
      </p:pic>
      <p:pic>
        <p:nvPicPr>
          <p:cNvPr id="9" name="Picture 2" descr="C:\Users\USER\Desktop\1.jpg"/>
          <p:cNvPicPr>
            <a:picLocks noChangeAspect="1" noChangeArrowheads="1"/>
          </p:cNvPicPr>
          <p:nvPr/>
        </p:nvPicPr>
        <p:blipFill>
          <a:blip r:embed="rId3"/>
          <a:srcRect/>
          <a:stretch>
            <a:fillRect/>
          </a:stretch>
        </p:blipFill>
        <p:spPr bwMode="auto">
          <a:xfrm>
            <a:off x="1" y="3643314"/>
            <a:ext cx="3929057" cy="3214684"/>
          </a:xfrm>
          <a:prstGeom prst="rect">
            <a:avLst/>
          </a:prstGeom>
          <a:noFill/>
        </p:spPr>
      </p:pic>
      <p:pic>
        <p:nvPicPr>
          <p:cNvPr id="6147" name="Picture 3" descr="C:\Users\USER\Desktop\solid waste images\67.jpg"/>
          <p:cNvPicPr>
            <a:picLocks noChangeAspect="1" noChangeArrowheads="1"/>
          </p:cNvPicPr>
          <p:nvPr/>
        </p:nvPicPr>
        <p:blipFill>
          <a:blip r:embed="rId4"/>
          <a:srcRect/>
          <a:stretch>
            <a:fillRect/>
          </a:stretch>
        </p:blipFill>
        <p:spPr bwMode="auto">
          <a:xfrm>
            <a:off x="6572264" y="0"/>
            <a:ext cx="2571736" cy="278605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Hazardous waste</a:t>
            </a:r>
            <a:br>
              <a:rPr lang="en-US" dirty="0" smtClean="0"/>
            </a:br>
            <a:endParaRPr lang="en-IN" dirty="0"/>
          </a:p>
        </p:txBody>
      </p:sp>
      <p:sp>
        <p:nvSpPr>
          <p:cNvPr id="3" name="Content Placeholder 2"/>
          <p:cNvSpPr>
            <a:spLocks noGrp="1"/>
          </p:cNvSpPr>
          <p:nvPr>
            <p:ph idx="1"/>
          </p:nvPr>
        </p:nvSpPr>
        <p:spPr>
          <a:xfrm>
            <a:off x="457200" y="1142984"/>
            <a:ext cx="7239000" cy="5312752"/>
          </a:xfrm>
        </p:spPr>
        <p:txBody>
          <a:bodyPr>
            <a:normAutofit fontScale="92500"/>
          </a:bodyPr>
          <a:lstStyle/>
          <a:p>
            <a:r>
              <a:rPr lang="en-US" dirty="0" smtClean="0"/>
              <a:t>Industrial and hospital waste is considered hazardous as they may contain toxic substances</a:t>
            </a:r>
          </a:p>
          <a:p>
            <a:r>
              <a:rPr lang="en-US" dirty="0" smtClean="0"/>
              <a:t>Hazardous waste could be highly toxic to humans, animals and plants. They are</a:t>
            </a:r>
          </a:p>
          <a:p>
            <a:pPr>
              <a:buNone/>
            </a:pPr>
            <a:r>
              <a:rPr lang="en-US" dirty="0" smtClean="0"/>
              <a:t>                   - corrosive</a:t>
            </a:r>
          </a:p>
          <a:p>
            <a:pPr>
              <a:buNone/>
            </a:pPr>
            <a:r>
              <a:rPr lang="en-US" dirty="0" smtClean="0"/>
              <a:t>                   - highly inflammable or explosive</a:t>
            </a:r>
          </a:p>
          <a:p>
            <a:r>
              <a:rPr lang="en-US" dirty="0" smtClean="0"/>
              <a:t>In the industrial sector the major generators of hazardous waste  are the metal’ chemical’ paper, pesticide, dye and rubber goods industries.</a:t>
            </a:r>
          </a:p>
          <a:p>
            <a:r>
              <a:rPr lang="en-US" dirty="0" smtClean="0"/>
              <a:t>Direct exposure to chemicals in hazardous waste such as mercury and cyanide can be fatal</a:t>
            </a:r>
          </a:p>
          <a:p>
            <a:endParaRPr lang="en-IN"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waste or biomedical waste</a:t>
            </a:r>
            <a:endParaRPr lang="en-IN" dirty="0"/>
          </a:p>
        </p:txBody>
      </p:sp>
      <p:sp>
        <p:nvSpPr>
          <p:cNvPr id="3" name="Content Placeholder 2"/>
          <p:cNvSpPr>
            <a:spLocks noGrp="1"/>
          </p:cNvSpPr>
          <p:nvPr>
            <p:ph idx="1"/>
          </p:nvPr>
        </p:nvSpPr>
        <p:spPr/>
        <p:txBody>
          <a:bodyPr/>
          <a:lstStyle/>
          <a:p>
            <a:r>
              <a:rPr lang="en-US" dirty="0" smtClean="0"/>
              <a:t>Bio-medical waste means “Any waste which is generated during the diagnosis, treatment or immunization of human beings or animals or in research activities pertaining thereto or in the production or testing of biological”</a:t>
            </a:r>
          </a:p>
          <a:p>
            <a:pPr>
              <a:buNone/>
            </a:pPr>
            <a:r>
              <a:rPr lang="en-US" dirty="0" smtClean="0"/>
              <a:t>                 -Bio-medical waste rules ,1998</a:t>
            </a:r>
          </a:p>
          <a:p>
            <a:r>
              <a:rPr lang="en-US" dirty="0" smtClean="0"/>
              <a:t>It may includes wastes like sharp waste, pathological waste, pharmaceutical waste, genotoxic waste, chemical waste, and radioactive waste etc.</a:t>
            </a:r>
            <a:endParaRPr lang="en-IN"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solid waste</a:t>
            </a:r>
            <a:br>
              <a:rPr lang="en-US" dirty="0" smtClean="0"/>
            </a:br>
            <a:endParaRPr lang="en-IN" dirty="0"/>
          </a:p>
        </p:txBody>
      </p:sp>
      <p:sp>
        <p:nvSpPr>
          <p:cNvPr id="3" name="Content Placeholder 2"/>
          <p:cNvSpPr>
            <a:spLocks noGrp="1"/>
          </p:cNvSpPr>
          <p:nvPr>
            <p:ph idx="1"/>
          </p:nvPr>
        </p:nvSpPr>
        <p:spPr>
          <a:xfrm>
            <a:off x="457200" y="1000108"/>
            <a:ext cx="7239000" cy="5455628"/>
          </a:xfrm>
        </p:spPr>
        <p:txBody>
          <a:bodyPr/>
          <a:lstStyle/>
          <a:p>
            <a:pPr>
              <a:buNone/>
            </a:pPr>
            <a:r>
              <a:rPr lang="en-US" dirty="0" smtClean="0"/>
              <a:t>  A:Health hazard</a:t>
            </a:r>
          </a:p>
          <a:p>
            <a:r>
              <a:rPr lang="en-US" dirty="0" smtClean="0"/>
              <a:t>If solid waste are not collected  and allowed to accumulate , they may create unsanitary conditions</a:t>
            </a:r>
            <a:r>
              <a:rPr lang="en-IN" dirty="0" smtClean="0"/>
              <a:t>.</a:t>
            </a:r>
          </a:p>
          <a:p>
            <a:endParaRPr lang="en-IN" dirty="0" smtClean="0"/>
          </a:p>
          <a:p>
            <a:r>
              <a:rPr lang="en-US" dirty="0" smtClean="0"/>
              <a:t>This may lead to epidemic  outbreaks .</a:t>
            </a:r>
          </a:p>
          <a:p>
            <a:endParaRPr lang="en-US" dirty="0" smtClean="0"/>
          </a:p>
          <a:p>
            <a:r>
              <a:rPr lang="en-US" dirty="0" smtClean="0"/>
              <a:t>Many diseases like cholera. Diarrhea, dysentery, plague, jaundice, or gastro-intestinal diseases may spread and cause loss of human lives.</a:t>
            </a:r>
          </a:p>
          <a:p>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contd</a:t>
            </a:r>
            <a:r>
              <a:rPr lang="en-US" dirty="0" smtClean="0"/>
              <a:t>…</a:t>
            </a:r>
            <a:br>
              <a:rPr lang="en-US" dirty="0" smtClean="0"/>
            </a:br>
            <a:endParaRPr lang="en-IN" dirty="0"/>
          </a:p>
        </p:txBody>
      </p:sp>
      <p:sp>
        <p:nvSpPr>
          <p:cNvPr id="3" name="Content Placeholder 2"/>
          <p:cNvSpPr>
            <a:spLocks noGrp="1"/>
          </p:cNvSpPr>
          <p:nvPr>
            <p:ph idx="1"/>
          </p:nvPr>
        </p:nvSpPr>
        <p:spPr>
          <a:xfrm>
            <a:off x="457200" y="1214422"/>
            <a:ext cx="7239000" cy="5241314"/>
          </a:xfrm>
        </p:spPr>
        <p:txBody>
          <a:bodyPr/>
          <a:lstStyle/>
          <a:p>
            <a:r>
              <a:rPr lang="en-US" dirty="0" smtClean="0"/>
              <a:t>In addition improper handling of the solid wastes ,a health hazard for the workers who come in direct contact with the waste.</a:t>
            </a:r>
          </a:p>
          <a:p>
            <a:pPr>
              <a:buNone/>
            </a:pPr>
            <a:r>
              <a:rPr lang="en-US" dirty="0" smtClean="0"/>
              <a:t>B: Environmental impact</a:t>
            </a:r>
          </a:p>
          <a:p>
            <a:r>
              <a:rPr lang="en-US" dirty="0" smtClean="0"/>
              <a:t>If the solid wastes are not treated properly decomposition and putrefaction( decay) may take place .</a:t>
            </a:r>
          </a:p>
          <a:p>
            <a:r>
              <a:rPr lang="en-US" dirty="0" smtClean="0"/>
              <a:t>The organic solid waste during decomposition may generate </a:t>
            </a:r>
            <a:r>
              <a:rPr lang="en-US" dirty="0" err="1" smtClean="0"/>
              <a:t>obnozious</a:t>
            </a:r>
            <a:r>
              <a:rPr lang="en-US" dirty="0" smtClean="0"/>
              <a:t>  (intolerable </a:t>
            </a:r>
            <a:r>
              <a:rPr lang="en-US" dirty="0" err="1" smtClean="0"/>
              <a:t>odour</a:t>
            </a:r>
            <a:r>
              <a:rPr lang="en-US" dirty="0" smtClean="0"/>
              <a:t>)</a:t>
            </a:r>
            <a:endParaRPr lang="en-IN"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management concept</a:t>
            </a:r>
            <a:br>
              <a:rPr lang="en-US" dirty="0" smtClean="0"/>
            </a:br>
            <a:endParaRPr lang="en-IN" dirty="0"/>
          </a:p>
        </p:txBody>
      </p:sp>
      <p:sp>
        <p:nvSpPr>
          <p:cNvPr id="3" name="Content Placeholder 2"/>
          <p:cNvSpPr>
            <a:spLocks noGrp="1"/>
          </p:cNvSpPr>
          <p:nvPr>
            <p:ph idx="1"/>
          </p:nvPr>
        </p:nvSpPr>
        <p:spPr>
          <a:xfrm>
            <a:off x="457200" y="1285860"/>
            <a:ext cx="7239000" cy="5169876"/>
          </a:xfrm>
        </p:spPr>
        <p:txBody>
          <a:bodyPr>
            <a:normAutofit/>
          </a:bodyPr>
          <a:lstStyle/>
          <a:p>
            <a:r>
              <a:rPr lang="en-IN" dirty="0" smtClean="0"/>
              <a:t>The 3Rs (Reduce, Reuse, Recycle) to be followed for waste management.</a:t>
            </a:r>
          </a:p>
          <a:p>
            <a:pPr lvl="0"/>
            <a:endParaRPr lang="en-IN" dirty="0" smtClean="0"/>
          </a:p>
          <a:p>
            <a:pPr lvl="0"/>
            <a:endParaRPr lang="en-IN" dirty="0" smtClean="0"/>
          </a:p>
          <a:p>
            <a:endParaRPr lang="en-IN" dirty="0"/>
          </a:p>
        </p:txBody>
      </p:sp>
      <p:pic>
        <p:nvPicPr>
          <p:cNvPr id="2050" name="Picture 2" descr="C:\Users\USER\Desktop\recycle(1).jpg"/>
          <p:cNvPicPr>
            <a:picLocks noChangeAspect="1" noChangeArrowheads="1"/>
          </p:cNvPicPr>
          <p:nvPr/>
        </p:nvPicPr>
        <p:blipFill>
          <a:blip r:embed="rId2"/>
          <a:srcRect/>
          <a:stretch>
            <a:fillRect/>
          </a:stretch>
        </p:blipFill>
        <p:spPr bwMode="auto">
          <a:xfrm>
            <a:off x="357158" y="2143116"/>
            <a:ext cx="7286676" cy="4429156"/>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a:t>
            </a:r>
            <a:endParaRPr lang="en-IN" dirty="0"/>
          </a:p>
        </p:txBody>
      </p:sp>
      <p:sp>
        <p:nvSpPr>
          <p:cNvPr id="3" name="Content Placeholder 2"/>
          <p:cNvSpPr>
            <a:spLocks noGrp="1"/>
          </p:cNvSpPr>
          <p:nvPr>
            <p:ph idx="1"/>
          </p:nvPr>
        </p:nvSpPr>
        <p:spPr/>
        <p:txBody>
          <a:bodyPr/>
          <a:lstStyle/>
          <a:p>
            <a:pPr>
              <a:buNone/>
            </a:pPr>
            <a:endParaRPr lang="en-US" dirty="0" smtClean="0"/>
          </a:p>
          <a:p>
            <a:r>
              <a:rPr lang="en-IN" dirty="0" smtClean="0"/>
              <a:t> Disposable goods: paper plate, paper bowl, Styrofoam cup, plastic spoon, roll of paper</a:t>
            </a:r>
          </a:p>
          <a:p>
            <a:pPr>
              <a:buNone/>
            </a:pPr>
            <a:r>
              <a:rPr lang="en-IN" dirty="0" smtClean="0"/>
              <a:t>   towels, paper napkin; Durable goods: ceramic/plastic plate, metal spoon, glass/plastic drinking cup,</a:t>
            </a:r>
          </a:p>
          <a:p>
            <a:pPr>
              <a:buNone/>
            </a:pPr>
            <a:r>
              <a:rPr lang="en-IN" dirty="0" smtClean="0"/>
              <a:t>   dish towel, cloth napkin)</a:t>
            </a:r>
            <a:endParaRPr lang="en-US" dirty="0" smtClean="0"/>
          </a:p>
          <a:p>
            <a:r>
              <a:rPr lang="en-US" dirty="0" smtClean="0"/>
              <a:t>Recovery of one tonne paper can save 17 trees.</a:t>
            </a:r>
          </a:p>
          <a:p>
            <a:endParaRPr lang="en-IN"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Reuse</a:t>
            </a:r>
            <a:endParaRPr lang="en-IN" dirty="0"/>
          </a:p>
        </p:txBody>
      </p:sp>
      <p:sp>
        <p:nvSpPr>
          <p:cNvPr id="3" name="Content Placeholder 2"/>
          <p:cNvSpPr>
            <a:spLocks noGrp="1"/>
          </p:cNvSpPr>
          <p:nvPr>
            <p:ph idx="1"/>
          </p:nvPr>
        </p:nvSpPr>
        <p:spPr/>
        <p:txBody>
          <a:bodyPr/>
          <a:lstStyle/>
          <a:p>
            <a:pPr>
              <a:buNone/>
            </a:pPr>
            <a:endParaRPr lang="en-IN" dirty="0" smtClean="0"/>
          </a:p>
          <a:p>
            <a:r>
              <a:rPr lang="en-US" dirty="0" smtClean="0"/>
              <a:t>Instead of buying new containers from the market, use the ones that are in the house.</a:t>
            </a:r>
          </a:p>
          <a:p>
            <a:r>
              <a:rPr lang="en-US" dirty="0" smtClean="0"/>
              <a:t>Don’t through away the soft drink can or bottle cover them with home made paper or paint on them and use them as pencil stands or small vases.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a:t>
            </a:r>
            <a:endParaRPr lang="en-IN" dirty="0"/>
          </a:p>
        </p:txBody>
      </p:sp>
      <p:sp>
        <p:nvSpPr>
          <p:cNvPr id="3" name="Content Placeholder 2"/>
          <p:cNvSpPr>
            <a:spLocks noGrp="1"/>
          </p:cNvSpPr>
          <p:nvPr>
            <p:ph idx="1"/>
          </p:nvPr>
        </p:nvSpPr>
        <p:spPr/>
        <p:txBody>
          <a:bodyPr/>
          <a:lstStyle/>
          <a:p>
            <a:r>
              <a:rPr lang="en-US" dirty="0" smtClean="0"/>
              <a:t>Use shopping bags made of cloth or jute which can be used over and over</a:t>
            </a:r>
            <a:endParaRPr lang="en-IN" dirty="0"/>
          </a:p>
        </p:txBody>
      </p:sp>
      <p:pic>
        <p:nvPicPr>
          <p:cNvPr id="4" name="Picture 2" descr="C:\Users\USER\Desktop\solid waste images\78].jpg"/>
          <p:cNvPicPr>
            <a:picLocks noChangeAspect="1" noChangeArrowheads="1"/>
          </p:cNvPicPr>
          <p:nvPr/>
        </p:nvPicPr>
        <p:blipFill>
          <a:blip r:embed="rId2"/>
          <a:srcRect/>
          <a:stretch>
            <a:fillRect/>
          </a:stretch>
        </p:blipFill>
        <p:spPr bwMode="auto">
          <a:xfrm>
            <a:off x="0" y="3714752"/>
            <a:ext cx="8143900" cy="314324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C:\Users\USER\Downloads\190853_358950820856419_959739215_o.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214422"/>
          </a:xfrm>
        </p:spPr>
        <p:txBody>
          <a:bodyPr>
            <a:normAutofit/>
          </a:bodyPr>
          <a:lstStyle/>
          <a:p>
            <a:r>
              <a:rPr lang="en-US" dirty="0" smtClean="0"/>
              <a:t>Waste management hierarchy</a:t>
            </a:r>
            <a:endParaRPr lang="en-IN" dirty="0"/>
          </a:p>
        </p:txBody>
      </p:sp>
      <p:sp>
        <p:nvSpPr>
          <p:cNvPr id="3" name="Content Placeholder 2"/>
          <p:cNvSpPr>
            <a:spLocks noGrp="1"/>
          </p:cNvSpPr>
          <p:nvPr>
            <p:ph idx="1"/>
          </p:nvPr>
        </p:nvSpPr>
        <p:spPr>
          <a:xfrm>
            <a:off x="214282" y="1142984"/>
            <a:ext cx="7786742" cy="5715016"/>
          </a:xfrm>
        </p:spPr>
        <p:txBody>
          <a:bodyPr>
            <a:normAutofit/>
          </a:bodyPr>
          <a:lstStyle/>
          <a:p>
            <a:r>
              <a:rPr lang="en-IN" sz="2400" dirty="0" smtClean="0"/>
              <a:t>There are a number of concepts about waste management which vary in their usage between countries or regions. Some of the most general, widely used concepts include:</a:t>
            </a:r>
          </a:p>
          <a:p>
            <a:pPr lvl="0"/>
            <a:endParaRPr lang="en-IN" dirty="0" smtClean="0"/>
          </a:p>
          <a:p>
            <a:endParaRPr lang="en-IN" dirty="0"/>
          </a:p>
        </p:txBody>
      </p:sp>
      <p:sp>
        <p:nvSpPr>
          <p:cNvPr id="5" name="Rectangle 4"/>
          <p:cNvSpPr/>
          <p:nvPr/>
        </p:nvSpPr>
        <p:spPr>
          <a:xfrm>
            <a:off x="214282" y="3143248"/>
            <a:ext cx="7715304" cy="3693319"/>
          </a:xfrm>
          <a:prstGeom prst="rect">
            <a:avLst/>
          </a:prstGeom>
        </p:spPr>
        <p:txBody>
          <a:bodyPr wrap="square">
            <a:spAutoFit/>
          </a:bodyPr>
          <a:lstStyle/>
          <a:p>
            <a:pPr marL="457200" lvl="0" indent="-457200">
              <a:buFont typeface="+mj-lt"/>
              <a:buAutoNum type="arabicPeriod"/>
            </a:pPr>
            <a:r>
              <a:rPr lang="en-IN" sz="2400" dirty="0" smtClean="0"/>
              <a:t>Waste hierarchy - The waste hierarchy refers to the "3 Rs" reduce, reuse and recycle, which classify waste management strategies according to their desirability in terms of waste minimization. The waste hierarchy remains the cornerstone of most waste minimization strategies. </a:t>
            </a:r>
          </a:p>
          <a:p>
            <a:pPr marL="457200" lvl="0" indent="-457200">
              <a:buFont typeface="Arial" pitchFamily="34" charset="0"/>
              <a:buChar char="•"/>
            </a:pPr>
            <a:r>
              <a:rPr lang="en-IN" sz="2400" dirty="0" smtClean="0"/>
              <a:t>The aim of the waste hierarchy is to extract the maximum practical benefits from products and to generate the minimum amount of waste .</a:t>
            </a:r>
          </a:p>
          <a:p>
            <a:endParaRPr lang="en-IN"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of presentation</a:t>
            </a:r>
            <a:br>
              <a:rPr lang="en-US" dirty="0" smtClean="0"/>
            </a:br>
            <a:endParaRPr lang="en-IN" dirty="0"/>
          </a:p>
        </p:txBody>
      </p:sp>
      <p:sp>
        <p:nvSpPr>
          <p:cNvPr id="3" name="Content Placeholder 2"/>
          <p:cNvSpPr>
            <a:spLocks noGrp="1"/>
          </p:cNvSpPr>
          <p:nvPr>
            <p:ph idx="1"/>
          </p:nvPr>
        </p:nvSpPr>
        <p:spPr>
          <a:xfrm>
            <a:off x="457200" y="1214422"/>
            <a:ext cx="7239000" cy="5241314"/>
          </a:xfrm>
        </p:spPr>
        <p:txBody>
          <a:bodyPr>
            <a:normAutofit fontScale="77500" lnSpcReduction="20000"/>
          </a:bodyPr>
          <a:lstStyle/>
          <a:p>
            <a:r>
              <a:rPr lang="en-US" dirty="0" smtClean="0"/>
              <a:t>Introduction to waste and types</a:t>
            </a:r>
          </a:p>
          <a:p>
            <a:r>
              <a:rPr lang="en-US" dirty="0" smtClean="0"/>
              <a:t>Solid waste</a:t>
            </a:r>
          </a:p>
          <a:p>
            <a:r>
              <a:rPr lang="en-US" dirty="0" smtClean="0"/>
              <a:t>Types of solid waste</a:t>
            </a:r>
          </a:p>
          <a:p>
            <a:r>
              <a:rPr lang="en-US" dirty="0" smtClean="0"/>
              <a:t>Effects of solid waste</a:t>
            </a:r>
          </a:p>
          <a:p>
            <a:r>
              <a:rPr lang="en-US" dirty="0" smtClean="0"/>
              <a:t>Waste management concept</a:t>
            </a:r>
          </a:p>
          <a:p>
            <a:r>
              <a:rPr lang="en-US" dirty="0" smtClean="0"/>
              <a:t>Concept of 3R</a:t>
            </a:r>
          </a:p>
          <a:p>
            <a:r>
              <a:rPr lang="en-US" dirty="0" smtClean="0"/>
              <a:t>solid waste management</a:t>
            </a:r>
          </a:p>
          <a:p>
            <a:pPr>
              <a:buNone/>
            </a:pPr>
            <a:r>
              <a:rPr lang="en-US" dirty="0" smtClean="0"/>
              <a:t>          storage</a:t>
            </a:r>
          </a:p>
          <a:p>
            <a:pPr>
              <a:buNone/>
            </a:pPr>
            <a:r>
              <a:rPr lang="en-US" dirty="0" smtClean="0"/>
              <a:t>           collection</a:t>
            </a:r>
          </a:p>
          <a:p>
            <a:pPr>
              <a:buNone/>
            </a:pPr>
            <a:r>
              <a:rPr lang="en-US" dirty="0" smtClean="0"/>
              <a:t>           waste handling and transport</a:t>
            </a:r>
          </a:p>
          <a:p>
            <a:pPr>
              <a:buNone/>
            </a:pPr>
            <a:r>
              <a:rPr lang="en-US" dirty="0" smtClean="0"/>
              <a:t>           method of disposal</a:t>
            </a:r>
          </a:p>
          <a:p>
            <a:r>
              <a:rPr lang="en-US" dirty="0" smtClean="0"/>
              <a:t> Technology</a:t>
            </a:r>
          </a:p>
          <a:p>
            <a:r>
              <a:rPr lang="en-US" dirty="0" smtClean="0"/>
              <a:t>Zero waste system</a:t>
            </a:r>
          </a:p>
          <a:p>
            <a:r>
              <a:rPr lang="en-US" dirty="0" smtClean="0"/>
              <a:t>Recommendation</a:t>
            </a:r>
          </a:p>
          <a:p>
            <a:endParaRPr lang="en-US" dirty="0" smtClean="0"/>
          </a:p>
          <a:p>
            <a:pPr>
              <a:buNone/>
            </a:pPr>
            <a:r>
              <a:rPr lang="en-US" dirty="0" smtClean="0"/>
              <a:t>             </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IN" dirty="0"/>
          </a:p>
        </p:txBody>
      </p:sp>
      <p:sp>
        <p:nvSpPr>
          <p:cNvPr id="3" name="Content Placeholder 2"/>
          <p:cNvSpPr>
            <a:spLocks noGrp="1"/>
          </p:cNvSpPr>
          <p:nvPr>
            <p:ph idx="1"/>
          </p:nvPr>
        </p:nvSpPr>
        <p:spPr/>
        <p:txBody>
          <a:bodyPr/>
          <a:lstStyle/>
          <a:p>
            <a:endParaRPr lang="en-IN" dirty="0"/>
          </a:p>
        </p:txBody>
      </p:sp>
      <p:pic>
        <p:nvPicPr>
          <p:cNvPr id="4" name="Picture 4"/>
          <p:cNvPicPr>
            <a:picLocks noChangeAspect="1" noChangeArrowheads="1"/>
          </p:cNvPicPr>
          <p:nvPr/>
        </p:nvPicPr>
        <p:blipFill>
          <a:blip r:embed="rId2"/>
          <a:srcRect/>
          <a:stretch>
            <a:fillRect/>
          </a:stretch>
        </p:blipFill>
        <p:spPr>
          <a:xfrm>
            <a:off x="0" y="0"/>
            <a:ext cx="8072462" cy="6858001"/>
          </a:xfrm>
          <a:prstGeom prst="rect">
            <a:avLst/>
          </a:prstGeo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IN" dirty="0"/>
          </a:p>
        </p:txBody>
      </p:sp>
      <p:sp>
        <p:nvSpPr>
          <p:cNvPr id="3" name="Content Placeholder 2"/>
          <p:cNvSpPr>
            <a:spLocks noGrp="1"/>
          </p:cNvSpPr>
          <p:nvPr>
            <p:ph idx="1"/>
          </p:nvPr>
        </p:nvSpPr>
        <p:spPr/>
        <p:txBody>
          <a:bodyPr/>
          <a:lstStyle/>
          <a:p>
            <a:pPr lvl="0"/>
            <a:r>
              <a:rPr lang="en-IN" dirty="0" smtClean="0"/>
              <a:t>Polluter pays principle - the Polluter Pays Principle is a principle where the polluting party pays for the impact caused to the environment. With respect to waste management, this generally refers to the requirement for a waste generator to pay for appropriate disposal of the unrecoverable material.</a:t>
            </a:r>
          </a:p>
          <a:p>
            <a:endParaRPr lang="en-IN"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65820"/>
          </a:xfrm>
        </p:spPr>
        <p:txBody>
          <a:bodyPr/>
          <a:lstStyle/>
          <a:p>
            <a:r>
              <a:rPr lang="en-US" dirty="0" smtClean="0"/>
              <a:t>Solid waste management</a:t>
            </a:r>
            <a:endParaRPr lang="en-IN" dirty="0"/>
          </a:p>
        </p:txBody>
      </p:sp>
      <p:sp>
        <p:nvSpPr>
          <p:cNvPr id="3" name="Content Placeholder 2"/>
          <p:cNvSpPr>
            <a:spLocks noGrp="1"/>
          </p:cNvSpPr>
          <p:nvPr>
            <p:ph idx="1"/>
          </p:nvPr>
        </p:nvSpPr>
        <p:spPr>
          <a:xfrm>
            <a:off x="457200" y="1500174"/>
            <a:ext cx="7239000" cy="4955562"/>
          </a:xfrm>
        </p:spPr>
        <p:txBody>
          <a:bodyPr/>
          <a:lstStyle/>
          <a:p>
            <a:pPr>
              <a:buNone/>
            </a:pPr>
            <a:r>
              <a:rPr lang="en-US" dirty="0" smtClean="0"/>
              <a:t>Waste management is the</a:t>
            </a:r>
          </a:p>
          <a:p>
            <a:r>
              <a:rPr lang="en-US" dirty="0" smtClean="0"/>
              <a:t> storage</a:t>
            </a:r>
          </a:p>
          <a:p>
            <a:r>
              <a:rPr lang="en-US" dirty="0" smtClean="0"/>
              <a:t>collection</a:t>
            </a:r>
          </a:p>
          <a:p>
            <a:r>
              <a:rPr lang="en-US" dirty="0" smtClean="0"/>
              <a:t> transport and handling</a:t>
            </a:r>
          </a:p>
          <a:p>
            <a:r>
              <a:rPr lang="en-US" dirty="0" smtClean="0"/>
              <a:t> recycling </a:t>
            </a:r>
          </a:p>
          <a:p>
            <a:r>
              <a:rPr lang="en-US" dirty="0" smtClean="0"/>
              <a:t>disposal and monitoring of waste materials. </a:t>
            </a:r>
            <a:endParaRPr lang="en-IN"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IN" dirty="0"/>
          </a:p>
        </p:txBody>
      </p:sp>
      <p:sp>
        <p:nvSpPr>
          <p:cNvPr id="3" name="Content Placeholder 2"/>
          <p:cNvSpPr>
            <a:spLocks noGrp="1"/>
          </p:cNvSpPr>
          <p:nvPr>
            <p:ph idx="1"/>
          </p:nvPr>
        </p:nvSpPr>
        <p:spPr/>
        <p:txBody>
          <a:bodyPr/>
          <a:lstStyle/>
          <a:p>
            <a:r>
              <a:rPr lang="en-US" dirty="0" smtClean="0"/>
              <a:t>Storage:</a:t>
            </a:r>
          </a:p>
          <a:p>
            <a:pPr>
              <a:buFontTx/>
              <a:buNone/>
            </a:pPr>
            <a:r>
              <a:rPr lang="en-US" dirty="0" smtClean="0"/>
              <a:t> - Galvanized steel dust bin </a:t>
            </a:r>
          </a:p>
          <a:p>
            <a:pPr>
              <a:buFontTx/>
              <a:buNone/>
            </a:pPr>
            <a:r>
              <a:rPr lang="en-US" dirty="0" smtClean="0"/>
              <a:t> - Paper sack</a:t>
            </a:r>
          </a:p>
          <a:p>
            <a:pPr>
              <a:buFontTx/>
              <a:buNone/>
            </a:pPr>
            <a:r>
              <a:rPr lang="en-US" dirty="0" smtClean="0"/>
              <a:t> - Public bins</a:t>
            </a:r>
          </a:p>
          <a:p>
            <a:endParaRPr lang="en-IN" dirty="0"/>
          </a:p>
        </p:txBody>
      </p:sp>
      <p:pic>
        <p:nvPicPr>
          <p:cNvPr id="1026" name="Picture 2" descr="C:\Users\USER\Desktop\solid waste images\$T2eC16F,!)EE9s2ufFjpBRtt1Ritr!~~60_35.jpg"/>
          <p:cNvPicPr>
            <a:picLocks noChangeAspect="1" noChangeArrowheads="1"/>
          </p:cNvPicPr>
          <p:nvPr/>
        </p:nvPicPr>
        <p:blipFill>
          <a:blip r:embed="rId2"/>
          <a:srcRect/>
          <a:stretch>
            <a:fillRect/>
          </a:stretch>
        </p:blipFill>
        <p:spPr bwMode="auto">
          <a:xfrm>
            <a:off x="5914062" y="0"/>
            <a:ext cx="3229938" cy="3643314"/>
          </a:xfrm>
          <a:prstGeom prst="rect">
            <a:avLst/>
          </a:prstGeom>
          <a:noFill/>
        </p:spPr>
      </p:pic>
      <p:pic>
        <p:nvPicPr>
          <p:cNvPr id="1027" name="Picture 3" descr="C:\Users\USER\Desktop\solid waste images\541551.jpg"/>
          <p:cNvPicPr>
            <a:picLocks noChangeAspect="1" noChangeArrowheads="1"/>
          </p:cNvPicPr>
          <p:nvPr/>
        </p:nvPicPr>
        <p:blipFill>
          <a:blip r:embed="rId3"/>
          <a:srcRect/>
          <a:stretch>
            <a:fillRect/>
          </a:stretch>
        </p:blipFill>
        <p:spPr bwMode="auto">
          <a:xfrm>
            <a:off x="4857720" y="3571852"/>
            <a:ext cx="4286280" cy="328614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a:t>
            </a:r>
            <a:endParaRPr lang="en-IN" dirty="0"/>
          </a:p>
        </p:txBody>
      </p:sp>
      <p:sp>
        <p:nvSpPr>
          <p:cNvPr id="3" name="Content Placeholder 2"/>
          <p:cNvSpPr>
            <a:spLocks noGrp="1"/>
          </p:cNvSpPr>
          <p:nvPr>
            <p:ph idx="1"/>
          </p:nvPr>
        </p:nvSpPr>
        <p:spPr/>
        <p:txBody>
          <a:bodyPr/>
          <a:lstStyle/>
          <a:p>
            <a:r>
              <a:rPr lang="en-US" dirty="0" smtClean="0"/>
              <a:t>Collection</a:t>
            </a:r>
          </a:p>
          <a:p>
            <a:pPr>
              <a:buFontTx/>
              <a:buNone/>
            </a:pPr>
            <a:r>
              <a:rPr lang="en-US" dirty="0" smtClean="0"/>
              <a:t> - House-to-house collection</a:t>
            </a:r>
          </a:p>
          <a:p>
            <a:pPr>
              <a:buFontTx/>
              <a:buNone/>
            </a:pPr>
            <a:r>
              <a:rPr lang="en-US" dirty="0" smtClean="0"/>
              <a:t> - Collection from the public bins</a:t>
            </a:r>
          </a:p>
          <a:p>
            <a:endParaRPr lang="en-IN" dirty="0"/>
          </a:p>
        </p:txBody>
      </p:sp>
      <p:pic>
        <p:nvPicPr>
          <p:cNvPr id="4" name="Picture 2" descr="C:\Users\USER\Desktop\solid waste images\image78.jpg"/>
          <p:cNvPicPr>
            <a:picLocks noChangeAspect="1" noChangeArrowheads="1"/>
          </p:cNvPicPr>
          <p:nvPr/>
        </p:nvPicPr>
        <p:blipFill>
          <a:blip r:embed="rId2"/>
          <a:srcRect/>
          <a:stretch>
            <a:fillRect/>
          </a:stretch>
        </p:blipFill>
        <p:spPr bwMode="auto">
          <a:xfrm>
            <a:off x="3286116" y="3143248"/>
            <a:ext cx="4857784" cy="3500438"/>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7239000" cy="1428760"/>
          </a:xfrm>
        </p:spPr>
        <p:txBody>
          <a:bodyPr>
            <a:normAutofit/>
          </a:bodyPr>
          <a:lstStyle/>
          <a:p>
            <a:r>
              <a:rPr lang="en-US" dirty="0" smtClean="0"/>
              <a:t>Waste handling and transport</a:t>
            </a:r>
            <a:endParaRPr lang="en-IN" dirty="0"/>
          </a:p>
        </p:txBody>
      </p:sp>
      <p:sp>
        <p:nvSpPr>
          <p:cNvPr id="3" name="Content Placeholder 2"/>
          <p:cNvSpPr>
            <a:spLocks noGrp="1"/>
          </p:cNvSpPr>
          <p:nvPr>
            <p:ph idx="1"/>
          </p:nvPr>
        </p:nvSpPr>
        <p:spPr>
          <a:xfrm>
            <a:off x="457200" y="928670"/>
            <a:ext cx="7239000" cy="5527066"/>
          </a:xfrm>
        </p:spPr>
        <p:txBody>
          <a:bodyPr/>
          <a:lstStyle/>
          <a:p>
            <a:pPr>
              <a:buNone/>
            </a:pPr>
            <a:endParaRPr lang="en-US" dirty="0" smtClean="0"/>
          </a:p>
          <a:p>
            <a:r>
              <a:rPr lang="en-IN" dirty="0" smtClean="0"/>
              <a:t>Waste handling and separation involves activities associated with waste management until the waste is placed in storage containers for collection. Handling also encompasses the movement of loaded containers to the point of collection.</a:t>
            </a:r>
          </a:p>
          <a:p>
            <a:r>
              <a:rPr lang="en-IN" dirty="0" smtClean="0"/>
              <a:t> waste is transferred from a smaller collection vehicle to larger transport equipment</a:t>
            </a:r>
            <a:endParaRPr lang="en-IN" dirty="0"/>
          </a:p>
        </p:txBody>
      </p:sp>
      <p:pic>
        <p:nvPicPr>
          <p:cNvPr id="5" name="Picture 3" descr="C:\Users\USER\Desktop\solid waste images\jateauto_72dpi.jpg"/>
          <p:cNvPicPr>
            <a:picLocks noChangeAspect="1" noChangeArrowheads="1"/>
          </p:cNvPicPr>
          <p:nvPr/>
        </p:nvPicPr>
        <p:blipFill>
          <a:blip r:embed="rId2"/>
          <a:srcRect/>
          <a:stretch>
            <a:fillRect/>
          </a:stretch>
        </p:blipFill>
        <p:spPr bwMode="auto">
          <a:xfrm>
            <a:off x="2571736" y="5000636"/>
            <a:ext cx="5572164" cy="185736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Recycling</a:t>
            </a:r>
            <a:br>
              <a:rPr lang="en-US" dirty="0" smtClean="0"/>
            </a:br>
            <a:endParaRPr lang="en-IN" dirty="0"/>
          </a:p>
        </p:txBody>
      </p:sp>
      <p:sp>
        <p:nvSpPr>
          <p:cNvPr id="5" name="Content Placeholder 4"/>
          <p:cNvSpPr>
            <a:spLocks noGrp="1"/>
          </p:cNvSpPr>
          <p:nvPr>
            <p:ph idx="1"/>
          </p:nvPr>
        </p:nvSpPr>
        <p:spPr/>
        <p:txBody>
          <a:bodyPr/>
          <a:lstStyle/>
          <a:p>
            <a:r>
              <a:rPr lang="en-US" dirty="0" smtClean="0"/>
              <a:t>Recycling refers to the collection and </a:t>
            </a:r>
          </a:p>
          <a:p>
            <a:pPr>
              <a:buNone/>
            </a:pPr>
            <a:r>
              <a:rPr lang="en-US" dirty="0" smtClean="0"/>
              <a:t>   refuse of waste materials such as empty beverage container.</a:t>
            </a:r>
          </a:p>
          <a:p>
            <a:r>
              <a:rPr lang="en-US" dirty="0" smtClean="0"/>
              <a:t>The materials from which the items are</a:t>
            </a:r>
          </a:p>
          <a:p>
            <a:pPr>
              <a:buNone/>
            </a:pPr>
            <a:r>
              <a:rPr lang="en-US" dirty="0" smtClean="0"/>
              <a:t>   made can be processed into new </a:t>
            </a:r>
          </a:p>
          <a:p>
            <a:pPr>
              <a:buNone/>
            </a:pPr>
            <a:r>
              <a:rPr lang="en-US" dirty="0" smtClean="0"/>
              <a:t>   products.</a:t>
            </a:r>
          </a:p>
          <a:p>
            <a:r>
              <a:rPr lang="en-US" dirty="0" smtClean="0"/>
              <a:t>Materials for recycling may be collected</a:t>
            </a:r>
          </a:p>
          <a:p>
            <a:pPr>
              <a:buNone/>
            </a:pPr>
            <a:r>
              <a:rPr lang="en-US" dirty="0" smtClean="0"/>
              <a:t>  separately from general waste using dedicated bins.</a:t>
            </a:r>
            <a:endParaRPr lang="en-IN" dirty="0"/>
          </a:p>
        </p:txBody>
      </p:sp>
      <p:pic>
        <p:nvPicPr>
          <p:cNvPr id="3074" name="Picture 2" descr="C:\Users\USER\Desktop\solid waste images\image78.jpg"/>
          <p:cNvPicPr>
            <a:picLocks noChangeAspect="1" noChangeArrowheads="1"/>
          </p:cNvPicPr>
          <p:nvPr/>
        </p:nvPicPr>
        <p:blipFill>
          <a:blip r:embed="rId2"/>
          <a:srcRect/>
          <a:stretch>
            <a:fillRect/>
          </a:stretch>
        </p:blipFill>
        <p:spPr bwMode="auto">
          <a:xfrm>
            <a:off x="6786578" y="0"/>
            <a:ext cx="2357422" cy="6858001"/>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disposal</a:t>
            </a:r>
            <a:endParaRPr lang="en-IN" dirty="0"/>
          </a:p>
        </p:txBody>
      </p:sp>
      <p:sp>
        <p:nvSpPr>
          <p:cNvPr id="3" name="Content Placeholder 2"/>
          <p:cNvSpPr>
            <a:spLocks noGrp="1"/>
          </p:cNvSpPr>
          <p:nvPr>
            <p:ph idx="1"/>
          </p:nvPr>
        </p:nvSpPr>
        <p:spPr/>
        <p:txBody>
          <a:bodyPr/>
          <a:lstStyle/>
          <a:p>
            <a:pPr marL="609600" indent="-609600" algn="just">
              <a:buFontTx/>
              <a:buAutoNum type="arabicPeriod"/>
            </a:pPr>
            <a:r>
              <a:rPr lang="en-US" dirty="0" smtClean="0"/>
              <a:t>Dumping</a:t>
            </a:r>
          </a:p>
          <a:p>
            <a:pPr marL="609600" indent="-609600" algn="just">
              <a:buFontTx/>
              <a:buAutoNum type="arabicPeriod"/>
            </a:pPr>
            <a:r>
              <a:rPr lang="en-US" dirty="0" smtClean="0"/>
              <a:t>Controlled Tipping or Sanitary Landfill</a:t>
            </a:r>
          </a:p>
          <a:p>
            <a:pPr marL="609600" indent="-609600" algn="just">
              <a:buFontTx/>
              <a:buAutoNum type="arabicPeriod"/>
            </a:pPr>
            <a:r>
              <a:rPr lang="en-US" dirty="0" smtClean="0"/>
              <a:t>Incineration</a:t>
            </a:r>
          </a:p>
          <a:p>
            <a:pPr marL="609600" indent="-609600" algn="just">
              <a:buFontTx/>
              <a:buAutoNum type="arabicPeriod"/>
            </a:pPr>
            <a:r>
              <a:rPr lang="en-US" dirty="0" smtClean="0"/>
              <a:t>Composting</a:t>
            </a:r>
          </a:p>
          <a:p>
            <a:pPr marL="609600" indent="-609600" algn="just">
              <a:buFontTx/>
              <a:buAutoNum type="arabicPeriod"/>
            </a:pPr>
            <a:r>
              <a:rPr lang="en-US" dirty="0" smtClean="0"/>
              <a:t>Manure pits</a:t>
            </a:r>
          </a:p>
          <a:p>
            <a:pPr marL="609600" indent="-609600" algn="just">
              <a:buFontTx/>
              <a:buAutoNum type="arabicPeriod"/>
            </a:pPr>
            <a:r>
              <a:rPr lang="en-US" dirty="0" smtClean="0"/>
              <a:t>Burial</a:t>
            </a:r>
          </a:p>
          <a:p>
            <a:endParaRPr lang="en-IN"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IN" dirty="0"/>
          </a:p>
        </p:txBody>
      </p:sp>
      <p:sp>
        <p:nvSpPr>
          <p:cNvPr id="3" name="Content Placeholder 2"/>
          <p:cNvSpPr>
            <a:spLocks noGrp="1"/>
          </p:cNvSpPr>
          <p:nvPr>
            <p:ph idx="1"/>
          </p:nvPr>
        </p:nvSpPr>
        <p:spPr/>
        <p:txBody>
          <a:bodyPr/>
          <a:lstStyle/>
          <a:p>
            <a:r>
              <a:rPr lang="en-US" dirty="0" smtClean="0"/>
              <a:t>Public hygiene and health</a:t>
            </a:r>
            <a:r>
              <a:rPr lang="en-IN" dirty="0" smtClean="0"/>
              <a:t>.</a:t>
            </a:r>
          </a:p>
          <a:p>
            <a:r>
              <a:rPr lang="en-US" dirty="0" smtClean="0"/>
              <a:t>Reuse, recovery and recycle</a:t>
            </a:r>
          </a:p>
          <a:p>
            <a:r>
              <a:rPr lang="en-US" dirty="0" smtClean="0"/>
              <a:t>Energy generation</a:t>
            </a:r>
          </a:p>
          <a:p>
            <a:r>
              <a:rPr lang="en-US" dirty="0" smtClean="0"/>
              <a:t>Sustainable development</a:t>
            </a:r>
          </a:p>
          <a:p>
            <a:r>
              <a:rPr lang="en-US" dirty="0" smtClean="0"/>
              <a:t>Aesthetics</a:t>
            </a:r>
          </a:p>
          <a:p>
            <a:pPr>
              <a:buNone/>
            </a:pP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85794"/>
          </a:xfrm>
        </p:spPr>
        <p:txBody>
          <a:bodyPr/>
          <a:lstStyle/>
          <a:p>
            <a:r>
              <a:rPr lang="en-US" dirty="0" smtClean="0"/>
              <a:t>1. dumping</a:t>
            </a:r>
            <a:endParaRPr lang="en-IN" dirty="0"/>
          </a:p>
        </p:txBody>
      </p:sp>
      <p:sp>
        <p:nvSpPr>
          <p:cNvPr id="3" name="Content Placeholder 2"/>
          <p:cNvSpPr>
            <a:spLocks noGrp="1"/>
          </p:cNvSpPr>
          <p:nvPr>
            <p:ph idx="1"/>
          </p:nvPr>
        </p:nvSpPr>
        <p:spPr>
          <a:xfrm>
            <a:off x="457200" y="857232"/>
            <a:ext cx="7239000" cy="5598504"/>
          </a:xfrm>
        </p:spPr>
        <p:txBody>
          <a:bodyPr/>
          <a:lstStyle/>
          <a:p>
            <a:pPr algn="just"/>
            <a:r>
              <a:rPr lang="en-US" dirty="0" smtClean="0"/>
              <a:t>Low lying areas.</a:t>
            </a:r>
          </a:p>
          <a:p>
            <a:pPr algn="just"/>
            <a:r>
              <a:rPr lang="en-US" dirty="0" smtClean="0"/>
              <a:t>Mainly for dry refuses</a:t>
            </a:r>
          </a:p>
          <a:p>
            <a:pPr algn="just"/>
            <a:r>
              <a:rPr lang="en-US" dirty="0" smtClean="0"/>
              <a:t>Kolkata disposes by this </a:t>
            </a:r>
          </a:p>
          <a:p>
            <a:pPr algn="just"/>
            <a:r>
              <a:rPr lang="en-US" dirty="0" smtClean="0"/>
              <a:t>method and reclaimed land </a:t>
            </a:r>
          </a:p>
          <a:p>
            <a:pPr algn="just">
              <a:buNone/>
            </a:pPr>
            <a:r>
              <a:rPr lang="en-US" dirty="0" smtClean="0"/>
              <a:t>   given for cultivation.</a:t>
            </a:r>
          </a:p>
          <a:p>
            <a:pPr algn="just"/>
            <a:r>
              <a:rPr lang="en-US" dirty="0" smtClean="0"/>
              <a:t>Unsanitary method</a:t>
            </a:r>
          </a:p>
          <a:p>
            <a:pPr algn="just">
              <a:buFontTx/>
              <a:buNone/>
            </a:pPr>
            <a:r>
              <a:rPr lang="en-US" dirty="0" smtClean="0"/>
              <a:t> - Exposed to flies and rodents</a:t>
            </a:r>
          </a:p>
          <a:p>
            <a:pPr algn="just">
              <a:buFontTx/>
              <a:buNone/>
            </a:pPr>
            <a:r>
              <a:rPr lang="en-US" dirty="0" smtClean="0"/>
              <a:t> - Nuisance</a:t>
            </a:r>
          </a:p>
          <a:p>
            <a:pPr algn="just">
              <a:buFontTx/>
              <a:buNone/>
            </a:pPr>
            <a:r>
              <a:rPr lang="en-US" dirty="0" smtClean="0"/>
              <a:t> - Dispersed by wind</a:t>
            </a:r>
          </a:p>
          <a:p>
            <a:pPr algn="just">
              <a:buFontTx/>
              <a:buNone/>
            </a:pPr>
            <a:r>
              <a:rPr lang="en-US" dirty="0" smtClean="0"/>
              <a:t> - pollution of surface water</a:t>
            </a:r>
          </a:p>
          <a:p>
            <a:endParaRPr lang="en-IN" dirty="0"/>
          </a:p>
        </p:txBody>
      </p:sp>
      <p:pic>
        <p:nvPicPr>
          <p:cNvPr id="5122" name="Picture 2" descr="C:\Users\USER\Desktop\solid waste images\4.jpg"/>
          <p:cNvPicPr>
            <a:picLocks noChangeAspect="1" noChangeArrowheads="1"/>
          </p:cNvPicPr>
          <p:nvPr/>
        </p:nvPicPr>
        <p:blipFill>
          <a:blip r:embed="rId2"/>
          <a:srcRect/>
          <a:stretch>
            <a:fillRect/>
          </a:stretch>
        </p:blipFill>
        <p:spPr bwMode="auto">
          <a:xfrm>
            <a:off x="5072066" y="0"/>
            <a:ext cx="4071935" cy="685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It is defined as</a:t>
            </a:r>
          </a:p>
          <a:p>
            <a:pPr>
              <a:buNone/>
            </a:pPr>
            <a:r>
              <a:rPr lang="en-US" dirty="0" smtClean="0"/>
              <a:t>          Waste (also known as rubbish, trash, refuse, garbage, junk) is any unwanted  or useless  materials.</a:t>
            </a:r>
          </a:p>
          <a:p>
            <a:pPr>
              <a:buNone/>
            </a:pPr>
            <a:r>
              <a:rPr lang="en-US" dirty="0" smtClean="0"/>
              <a:t>                            OR</a:t>
            </a:r>
          </a:p>
          <a:p>
            <a:pPr>
              <a:buNone/>
            </a:pPr>
            <a:r>
              <a:rPr lang="en-US" dirty="0" smtClean="0"/>
              <a:t>          Any materials unused and rejected as worthless or unwanted and “A useless  or profile less activity using or expanding or consuming thoughtlessly or carefully.”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IN"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Controlled Tipping/ Sanitary Landfill</a:t>
            </a:r>
            <a:endParaRPr lang="en-IN" dirty="0"/>
          </a:p>
        </p:txBody>
      </p:sp>
      <p:sp>
        <p:nvSpPr>
          <p:cNvPr id="3" name="Content Placeholder 2"/>
          <p:cNvSpPr>
            <a:spLocks noGrp="1"/>
          </p:cNvSpPr>
          <p:nvPr>
            <p:ph idx="1"/>
          </p:nvPr>
        </p:nvSpPr>
        <p:spPr/>
        <p:txBody>
          <a:bodyPr/>
          <a:lstStyle/>
          <a:p>
            <a:pPr algn="just"/>
            <a:r>
              <a:rPr lang="en-US" dirty="0" smtClean="0"/>
              <a:t>Satisfactory method</a:t>
            </a:r>
          </a:p>
          <a:p>
            <a:pPr algn="just">
              <a:buFontTx/>
              <a:buNone/>
            </a:pPr>
            <a:r>
              <a:rPr lang="en-US" dirty="0" smtClean="0"/>
              <a:t>  - Material placed in a trench</a:t>
            </a:r>
          </a:p>
          <a:p>
            <a:pPr algn="just">
              <a:buFontTx/>
              <a:buNone/>
            </a:pPr>
            <a:r>
              <a:rPr lang="en-US" dirty="0" smtClean="0"/>
              <a:t>  - compacted with earth at the end of the working day.</a:t>
            </a:r>
          </a:p>
          <a:p>
            <a:pPr algn="just">
              <a:buFontTx/>
              <a:buNone/>
            </a:pPr>
            <a:endParaRPr lang="en-US" dirty="0" smtClean="0"/>
          </a:p>
          <a:p>
            <a:pPr algn="just"/>
            <a:r>
              <a:rPr lang="en-US" dirty="0" smtClean="0"/>
              <a:t>Modified sanitary land fill-where compaction and covering are accomplished once or twice a week.</a:t>
            </a:r>
          </a:p>
          <a:p>
            <a:endParaRPr lang="en-IN"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3 Methods</a:t>
            </a:r>
          </a:p>
          <a:p>
            <a:pPr>
              <a:buFontTx/>
              <a:buNone/>
            </a:pPr>
            <a:r>
              <a:rPr lang="en-US" dirty="0" smtClean="0"/>
              <a:t>		1. Trench method</a:t>
            </a:r>
          </a:p>
          <a:p>
            <a:pPr>
              <a:buFontTx/>
              <a:buNone/>
            </a:pPr>
            <a:r>
              <a:rPr lang="en-US" dirty="0" smtClean="0"/>
              <a:t>		2. Ramp method</a:t>
            </a:r>
          </a:p>
          <a:p>
            <a:pPr>
              <a:buFontTx/>
              <a:buNone/>
            </a:pPr>
            <a:r>
              <a:rPr lang="en-US" dirty="0" smtClean="0"/>
              <a:t>		3. Area method</a:t>
            </a:r>
          </a:p>
          <a:p>
            <a:pPr>
              <a:buFontTx/>
              <a:buNone/>
            </a:pPr>
            <a:endParaRPr lang="en-US" dirty="0" smtClean="0"/>
          </a:p>
          <a:p>
            <a:pPr>
              <a:buFontTx/>
              <a:buNone/>
            </a:pPr>
            <a:r>
              <a:rPr lang="en-US" sz="2800" dirty="0" smtClean="0"/>
              <a:t>Refuse is compacted on its exposed surface with excavated earth (30 cm).</a:t>
            </a:r>
          </a:p>
          <a:p>
            <a:endParaRPr lang="en-IN"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method</a:t>
            </a:r>
            <a:endParaRPr lang="en-IN" dirty="0"/>
          </a:p>
        </p:txBody>
      </p:sp>
      <p:sp>
        <p:nvSpPr>
          <p:cNvPr id="3" name="Content Placeholder 2"/>
          <p:cNvSpPr>
            <a:spLocks noGrp="1"/>
          </p:cNvSpPr>
          <p:nvPr>
            <p:ph idx="1"/>
          </p:nvPr>
        </p:nvSpPr>
        <p:spPr/>
        <p:txBody>
          <a:bodyPr/>
          <a:lstStyle/>
          <a:p>
            <a:pPr algn="just"/>
            <a:r>
              <a:rPr lang="en-US" dirty="0" smtClean="0"/>
              <a:t>Long trench of 6-10 feet deep and12-36 feet wide.</a:t>
            </a:r>
          </a:p>
          <a:p>
            <a:pPr algn="just"/>
            <a:r>
              <a:rPr lang="en-US" dirty="0" smtClean="0"/>
              <a:t>Refuse is compacted and covered with excavated earth.</a:t>
            </a:r>
          </a:p>
          <a:p>
            <a:pPr algn="just"/>
            <a:r>
              <a:rPr lang="en-US" dirty="0" smtClean="0"/>
              <a:t>Refuse is filled up to 6 feet.</a:t>
            </a:r>
          </a:p>
          <a:p>
            <a:pPr algn="just"/>
            <a:r>
              <a:rPr lang="en-US" dirty="0" smtClean="0"/>
              <a:t>It is estimated one acre of land per year for 10,000 population.</a:t>
            </a:r>
          </a:p>
          <a:p>
            <a:pPr algn="just"/>
            <a:r>
              <a:rPr lang="en-US" b="1" i="1" dirty="0" smtClean="0"/>
              <a:t>RAMP METHOD: </a:t>
            </a:r>
            <a:r>
              <a:rPr lang="en-US" dirty="0" smtClean="0"/>
              <a:t>suited where the terrain is moderately slopping.</a:t>
            </a:r>
            <a:endParaRPr lang="en-US" b="1" i="1" dirty="0" smtClean="0"/>
          </a:p>
          <a:p>
            <a:endParaRPr lang="en-IN"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method</a:t>
            </a:r>
            <a:endParaRPr lang="en-IN" dirty="0"/>
          </a:p>
        </p:txBody>
      </p:sp>
      <p:sp>
        <p:nvSpPr>
          <p:cNvPr id="3" name="Content Placeholder 2"/>
          <p:cNvSpPr>
            <a:spLocks noGrp="1"/>
          </p:cNvSpPr>
          <p:nvPr>
            <p:ph idx="1"/>
          </p:nvPr>
        </p:nvSpPr>
        <p:spPr/>
        <p:txBody>
          <a:bodyPr/>
          <a:lstStyle/>
          <a:p>
            <a:pPr algn="just"/>
            <a:r>
              <a:rPr lang="en-US" dirty="0" smtClean="0"/>
              <a:t>Used for filling land depressions, disused quarries and clay pits.</a:t>
            </a:r>
          </a:p>
          <a:p>
            <a:pPr algn="just"/>
            <a:r>
              <a:rPr lang="en-US" dirty="0" smtClean="0"/>
              <a:t>Refuse is deposited, packed and consolidated in uniform layers for 6-8 feet. </a:t>
            </a:r>
          </a:p>
          <a:p>
            <a:pPr algn="just"/>
            <a:r>
              <a:rPr lang="en-US" dirty="0" smtClean="0"/>
              <a:t>Each layer is sealed with a mud cover at least 12 inches.</a:t>
            </a:r>
          </a:p>
          <a:p>
            <a:pPr algn="just"/>
            <a:r>
              <a:rPr lang="en-US" dirty="0" smtClean="0"/>
              <a:t>Sealing prevents infestation by flies and rodents.</a:t>
            </a:r>
          </a:p>
          <a:p>
            <a:pPr algn="just"/>
            <a:r>
              <a:rPr lang="en-US" dirty="0" smtClean="0"/>
              <a:t>Prevents nuisance of smell and dust.</a:t>
            </a:r>
          </a:p>
          <a:p>
            <a:endParaRPr lang="en-IN"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smtClean="0"/>
              <a:t>Changes </a:t>
            </a:r>
          </a:p>
          <a:p>
            <a:pPr algn="just">
              <a:buFontTx/>
              <a:buNone/>
            </a:pPr>
            <a:r>
              <a:rPr lang="en-US" dirty="0" smtClean="0"/>
              <a:t>		- Chemical</a:t>
            </a:r>
          </a:p>
          <a:p>
            <a:pPr algn="just">
              <a:buFontTx/>
              <a:buNone/>
            </a:pPr>
            <a:r>
              <a:rPr lang="en-US" dirty="0" smtClean="0"/>
              <a:t>		- Bacteriological</a:t>
            </a:r>
          </a:p>
          <a:p>
            <a:pPr algn="just">
              <a:buFontTx/>
              <a:buNone/>
            </a:pPr>
            <a:r>
              <a:rPr lang="en-US" dirty="0" smtClean="0"/>
              <a:t>		- Physical</a:t>
            </a:r>
          </a:p>
          <a:p>
            <a:pPr algn="just">
              <a:buFontTx/>
              <a:buNone/>
            </a:pPr>
            <a:endParaRPr lang="en-US" dirty="0" smtClean="0"/>
          </a:p>
          <a:p>
            <a:pPr algn="just"/>
            <a:r>
              <a:rPr lang="en-US" dirty="0" smtClean="0"/>
              <a:t>The temperature rises to over 60 deg. C within 7 days and kills all pathogens and hastens the decomposition process.</a:t>
            </a:r>
          </a:p>
          <a:p>
            <a:pPr algn="just"/>
            <a:endParaRPr lang="en-US" dirty="0" smtClean="0"/>
          </a:p>
          <a:p>
            <a:pPr algn="just"/>
            <a:r>
              <a:rPr lang="en-US" dirty="0" smtClean="0"/>
              <a:t>It takes 4 to 6 months for complete decomposition.</a:t>
            </a:r>
          </a:p>
          <a:p>
            <a:endParaRPr lang="en-IN"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5" descr="landfill-profile"/>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USER\Desktop\solid waste images\landfill_diagram.jpg"/>
          <p:cNvPicPr>
            <a:picLocks noGrp="1" noChangeAspect="1" noChangeArrowheads="1"/>
          </p:cNvPicPr>
          <p:nvPr>
            <p:ph idx="1"/>
          </p:nvPr>
        </p:nvPicPr>
        <p:blipFill>
          <a:blip r:embed="rId2"/>
          <a:srcRect/>
          <a:stretch>
            <a:fillRect/>
          </a:stretch>
        </p:blipFill>
        <p:spPr bwMode="auto">
          <a:xfrm>
            <a:off x="0" y="0"/>
            <a:ext cx="9144000" cy="7072338"/>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8" y="214290"/>
            <a:ext cx="2695572" cy="5429288"/>
          </a:xfrm>
        </p:spPr>
        <p:txBody>
          <a:bodyPr>
            <a:normAutofit fontScale="90000"/>
          </a:bodyPr>
          <a:lstStyle/>
          <a:p>
            <a:r>
              <a:rPr lang="en-US" dirty="0" smtClean="0"/>
              <a:t/>
            </a:r>
            <a:br>
              <a:rPr lang="en-US" dirty="0" smtClean="0"/>
            </a:br>
            <a:r>
              <a:rPr lang="en-IN" dirty="0" smtClean="0"/>
              <a:t/>
            </a:r>
            <a:br>
              <a:rPr lang="en-IN" dirty="0" smtClean="0"/>
            </a:br>
            <a:r>
              <a:rPr lang="en-IN" dirty="0" smtClean="0"/>
              <a:t/>
            </a:r>
            <a:br>
              <a:rPr lang="en-IN" dirty="0" smtClean="0"/>
            </a:br>
            <a:r>
              <a:rPr lang="en-IN" dirty="0" smtClean="0"/>
              <a:t>s</a:t>
            </a:r>
            <a:br>
              <a:rPr lang="en-IN" dirty="0" smtClean="0"/>
            </a:br>
            <a:r>
              <a:rPr lang="en-IN" dirty="0" smtClean="0"/>
              <a:t>I</a:t>
            </a:r>
            <a:br>
              <a:rPr lang="en-IN" dirty="0" smtClean="0"/>
            </a:br>
            <a:r>
              <a:rPr lang="en-IN" dirty="0" smtClean="0"/>
              <a:t>n</a:t>
            </a:r>
            <a:br>
              <a:rPr lang="en-IN" dirty="0" smtClean="0"/>
            </a:br>
            <a:r>
              <a:rPr lang="en-IN" dirty="0" smtClean="0"/>
              <a:t>k</a:t>
            </a:r>
            <a:br>
              <a:rPr lang="en-IN" dirty="0" smtClean="0"/>
            </a:br>
            <a:r>
              <a:rPr lang="en-IN" dirty="0" smtClean="0"/>
              <a:t/>
            </a:r>
            <a:br>
              <a:rPr lang="en-IN" dirty="0" smtClean="0"/>
            </a:br>
            <a:r>
              <a:rPr lang="en-IN" dirty="0" smtClean="0"/>
              <a:t>h</a:t>
            </a:r>
            <a:br>
              <a:rPr lang="en-IN" dirty="0" smtClean="0"/>
            </a:br>
            <a:r>
              <a:rPr lang="en-IN" dirty="0" smtClean="0"/>
              <a:t>o</a:t>
            </a:r>
            <a:br>
              <a:rPr lang="en-IN" dirty="0" smtClean="0"/>
            </a:br>
            <a:r>
              <a:rPr lang="en-IN" dirty="0" smtClean="0"/>
              <a:t>l</a:t>
            </a:r>
            <a:br>
              <a:rPr lang="en-IN" dirty="0" smtClean="0"/>
            </a:br>
            <a:r>
              <a:rPr lang="en-IN" dirty="0" smtClean="0"/>
              <a:t>e</a:t>
            </a:r>
            <a:endParaRPr lang="en-IN" dirty="0"/>
          </a:p>
        </p:txBody>
      </p:sp>
      <p:pic>
        <p:nvPicPr>
          <p:cNvPr id="1026" name="Picture 2" descr="C:\Users\USER\Desktop\sinkhole1.jpg"/>
          <p:cNvPicPr>
            <a:picLocks noGrp="1" noChangeAspect="1" noChangeArrowheads="1"/>
          </p:cNvPicPr>
          <p:nvPr>
            <p:ph idx="1"/>
          </p:nvPr>
        </p:nvPicPr>
        <p:blipFill>
          <a:blip r:embed="rId2"/>
          <a:srcRect/>
          <a:stretch>
            <a:fillRect/>
          </a:stretch>
        </p:blipFill>
        <p:spPr bwMode="auto">
          <a:xfrm>
            <a:off x="5429256" y="0"/>
            <a:ext cx="5643570" cy="6858000"/>
          </a:xfrm>
          <a:prstGeom prst="rect">
            <a:avLst/>
          </a:prstGeom>
          <a:noFill/>
        </p:spPr>
      </p:pic>
      <p:pic>
        <p:nvPicPr>
          <p:cNvPr id="1027" name="Picture 3" descr="C:\Users\USER\Desktop\sinkhole_guatemala_city_deep2.jpg"/>
          <p:cNvPicPr>
            <a:picLocks noChangeAspect="1" noChangeArrowheads="1"/>
          </p:cNvPicPr>
          <p:nvPr/>
        </p:nvPicPr>
        <p:blipFill>
          <a:blip r:embed="rId3"/>
          <a:srcRect/>
          <a:stretch>
            <a:fillRect/>
          </a:stretch>
        </p:blipFill>
        <p:spPr bwMode="auto">
          <a:xfrm>
            <a:off x="0" y="0"/>
            <a:ext cx="5000628" cy="68580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7239000" cy="1071570"/>
          </a:xfrm>
        </p:spPr>
        <p:txBody>
          <a:bodyPr/>
          <a:lstStyle/>
          <a:p>
            <a:r>
              <a:rPr lang="en-US" dirty="0" smtClean="0"/>
              <a:t>3. incineration</a:t>
            </a:r>
            <a:endParaRPr lang="en-IN" dirty="0"/>
          </a:p>
        </p:txBody>
      </p:sp>
      <p:sp>
        <p:nvSpPr>
          <p:cNvPr id="3" name="Content Placeholder 2"/>
          <p:cNvSpPr>
            <a:spLocks noGrp="1"/>
          </p:cNvSpPr>
          <p:nvPr>
            <p:ph idx="1"/>
          </p:nvPr>
        </p:nvSpPr>
        <p:spPr>
          <a:xfrm>
            <a:off x="457200" y="785794"/>
            <a:ext cx="7239000" cy="3857652"/>
          </a:xfrm>
        </p:spPr>
        <p:txBody>
          <a:bodyPr>
            <a:normAutofit fontScale="92500" lnSpcReduction="10000"/>
          </a:bodyPr>
          <a:lstStyle/>
          <a:p>
            <a:r>
              <a:rPr lang="en-US" dirty="0" smtClean="0"/>
              <a:t> it is a disposal method in which solid organic wastes are subjected to combustion so as to convert them into residue and gaseous products.</a:t>
            </a:r>
          </a:p>
          <a:p>
            <a:r>
              <a:rPr lang="en-US" dirty="0" smtClean="0"/>
              <a:t>This process reduces the volumes of solid waste to 20-30% of the original volume.</a:t>
            </a:r>
          </a:p>
          <a:p>
            <a:r>
              <a:rPr lang="en-US" dirty="0" smtClean="0"/>
              <a:t> Also described as thermal treatment </a:t>
            </a:r>
          </a:p>
          <a:p>
            <a:endParaRPr lang="en-US" dirty="0" smtClean="0"/>
          </a:p>
          <a:p>
            <a:pPr>
              <a:buNone/>
            </a:pPr>
            <a:endParaRPr lang="en-US" dirty="0" smtClean="0"/>
          </a:p>
          <a:p>
            <a:r>
              <a:rPr lang="en-US" dirty="0" smtClean="0"/>
              <a:t>Where land is not available</a:t>
            </a:r>
          </a:p>
          <a:p>
            <a:r>
              <a:rPr lang="en-US" dirty="0" smtClean="0"/>
              <a:t>Hospital waste</a:t>
            </a:r>
          </a:p>
          <a:p>
            <a:endParaRPr lang="en-IN" dirty="0"/>
          </a:p>
        </p:txBody>
      </p:sp>
      <p:pic>
        <p:nvPicPr>
          <p:cNvPr id="2050" name="Picture 2" descr="C:\Users\USER\Desktop\solid waste images\images (4).jpg"/>
          <p:cNvPicPr>
            <a:picLocks noChangeAspect="1" noChangeArrowheads="1"/>
          </p:cNvPicPr>
          <p:nvPr/>
        </p:nvPicPr>
        <p:blipFill>
          <a:blip r:embed="rId2"/>
          <a:srcRect/>
          <a:stretch>
            <a:fillRect/>
          </a:stretch>
        </p:blipFill>
        <p:spPr bwMode="auto">
          <a:xfrm>
            <a:off x="4929190" y="2928934"/>
            <a:ext cx="3214710" cy="3929066"/>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4.composting</a:t>
            </a:r>
            <a:endParaRPr lang="en-IN" dirty="0"/>
          </a:p>
        </p:txBody>
      </p:sp>
      <p:sp>
        <p:nvSpPr>
          <p:cNvPr id="3" name="Content Placeholder 2"/>
          <p:cNvSpPr>
            <a:spLocks noGrp="1"/>
          </p:cNvSpPr>
          <p:nvPr>
            <p:ph idx="1"/>
          </p:nvPr>
        </p:nvSpPr>
        <p:spPr>
          <a:xfrm>
            <a:off x="457200" y="2643182"/>
            <a:ext cx="7239000" cy="3812554"/>
          </a:xfrm>
        </p:spPr>
        <p:txBody>
          <a:bodyPr/>
          <a:lstStyle/>
          <a:p>
            <a:pPr>
              <a:lnSpc>
                <a:spcPct val="90000"/>
              </a:lnSpc>
            </a:pPr>
            <a:r>
              <a:rPr lang="en-US" dirty="0" smtClean="0"/>
              <a:t>Method of combined disposal of refuse and night soil/ sludge</a:t>
            </a:r>
          </a:p>
          <a:p>
            <a:pPr>
              <a:lnSpc>
                <a:spcPct val="90000"/>
              </a:lnSpc>
            </a:pPr>
            <a:r>
              <a:rPr lang="en-US" dirty="0" smtClean="0"/>
              <a:t>Principal by products are: CO</a:t>
            </a:r>
            <a:r>
              <a:rPr lang="en-US" baseline="-25000" dirty="0" smtClean="0"/>
              <a:t>2</a:t>
            </a:r>
            <a:r>
              <a:rPr lang="en-US" dirty="0" smtClean="0"/>
              <a:t> , Water and heat</a:t>
            </a:r>
          </a:p>
          <a:p>
            <a:pPr>
              <a:lnSpc>
                <a:spcPct val="90000"/>
              </a:lnSpc>
            </a:pPr>
            <a:r>
              <a:rPr lang="en-US" dirty="0" smtClean="0"/>
              <a:t>End product- compost</a:t>
            </a:r>
          </a:p>
          <a:p>
            <a:pPr>
              <a:lnSpc>
                <a:spcPct val="90000"/>
              </a:lnSpc>
            </a:pPr>
            <a:r>
              <a:rPr lang="en-US" dirty="0" smtClean="0"/>
              <a:t>Methods</a:t>
            </a:r>
          </a:p>
          <a:p>
            <a:pPr>
              <a:lnSpc>
                <a:spcPct val="90000"/>
              </a:lnSpc>
              <a:buFontTx/>
              <a:buNone/>
            </a:pPr>
            <a:r>
              <a:rPr lang="en-US" dirty="0" smtClean="0"/>
              <a:t>		a. Bangalore method</a:t>
            </a:r>
          </a:p>
          <a:p>
            <a:pPr>
              <a:lnSpc>
                <a:spcPct val="90000"/>
              </a:lnSpc>
              <a:buFontTx/>
              <a:buNone/>
            </a:pPr>
            <a:r>
              <a:rPr lang="en-US" dirty="0" smtClean="0"/>
              <a:t>		b. Mechanical composting</a:t>
            </a:r>
          </a:p>
          <a:p>
            <a:pPr>
              <a:buNone/>
            </a:pPr>
            <a:r>
              <a:rPr lang="en-US" dirty="0" smtClean="0"/>
              <a:t>         c. </a:t>
            </a:r>
            <a:r>
              <a:rPr lang="en-US" dirty="0" err="1" smtClean="0"/>
              <a:t>Vermicomposting</a:t>
            </a:r>
            <a:endParaRPr lang="en-IN" dirty="0"/>
          </a:p>
        </p:txBody>
      </p:sp>
      <p:pic>
        <p:nvPicPr>
          <p:cNvPr id="4098" name="Picture 2" descr="C:\Users\USER\Desktop\solid waste images\images.jpg"/>
          <p:cNvPicPr>
            <a:picLocks noChangeAspect="1" noChangeArrowheads="1"/>
          </p:cNvPicPr>
          <p:nvPr/>
        </p:nvPicPr>
        <p:blipFill>
          <a:blip r:embed="rId2"/>
          <a:srcRect/>
          <a:stretch>
            <a:fillRect/>
          </a:stretch>
        </p:blipFill>
        <p:spPr bwMode="auto">
          <a:xfrm>
            <a:off x="4000496" y="0"/>
            <a:ext cx="4143404" cy="264318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waste</a:t>
            </a:r>
            <a:endParaRPr lang="en-IN" dirty="0"/>
          </a:p>
        </p:txBody>
      </p:sp>
      <p:sp>
        <p:nvSpPr>
          <p:cNvPr id="5" name="Text Placeholder 4"/>
          <p:cNvSpPr>
            <a:spLocks noGrp="1"/>
          </p:cNvSpPr>
          <p:nvPr>
            <p:ph type="body" idx="1"/>
          </p:nvPr>
        </p:nvSpPr>
        <p:spPr>
          <a:xfrm flipV="1">
            <a:off x="457200" y="7072338"/>
            <a:ext cx="3520440" cy="71438"/>
          </a:xfrm>
        </p:spPr>
        <p:txBody>
          <a:bodyPr>
            <a:normAutofit fontScale="25000" lnSpcReduction="20000"/>
          </a:bodyPr>
          <a:lstStyle/>
          <a:p>
            <a:endParaRPr lang="en-IN" dirty="0"/>
          </a:p>
        </p:txBody>
      </p:sp>
      <p:sp>
        <p:nvSpPr>
          <p:cNvPr id="7" name="Text Placeholder 6"/>
          <p:cNvSpPr>
            <a:spLocks noGrp="1"/>
          </p:cNvSpPr>
          <p:nvPr>
            <p:ph type="body" sz="half" idx="3"/>
          </p:nvPr>
        </p:nvSpPr>
        <p:spPr>
          <a:xfrm flipV="1">
            <a:off x="4178808" y="7072338"/>
            <a:ext cx="3520440" cy="285752"/>
          </a:xfrm>
        </p:spPr>
        <p:txBody>
          <a:bodyPr>
            <a:normAutofit fontScale="85000" lnSpcReduction="20000"/>
          </a:bodyPr>
          <a:lstStyle/>
          <a:p>
            <a:endParaRPr lang="en-IN" dirty="0"/>
          </a:p>
        </p:txBody>
      </p:sp>
      <p:sp>
        <p:nvSpPr>
          <p:cNvPr id="6" name="Content Placeholder 5"/>
          <p:cNvSpPr>
            <a:spLocks noGrp="1"/>
          </p:cNvSpPr>
          <p:nvPr>
            <p:ph sz="quarter" idx="2"/>
          </p:nvPr>
        </p:nvSpPr>
        <p:spPr/>
        <p:txBody>
          <a:bodyPr/>
          <a:lstStyle/>
          <a:p>
            <a:r>
              <a:rPr lang="en-US" dirty="0" smtClean="0"/>
              <a:t>Solid waste</a:t>
            </a:r>
          </a:p>
          <a:p>
            <a:r>
              <a:rPr lang="en-US" dirty="0" smtClean="0"/>
              <a:t>Liquid waste</a:t>
            </a:r>
          </a:p>
          <a:p>
            <a:r>
              <a:rPr lang="en-US" dirty="0" smtClean="0"/>
              <a:t>Gaseous waste</a:t>
            </a:r>
          </a:p>
          <a:p>
            <a:r>
              <a:rPr lang="en-US" dirty="0" smtClean="0"/>
              <a:t>Animal by product(ABPs)</a:t>
            </a:r>
          </a:p>
          <a:p>
            <a:r>
              <a:rPr lang="en-US" dirty="0" smtClean="0"/>
              <a:t>Biodegradable waste</a:t>
            </a:r>
          </a:p>
          <a:p>
            <a:endParaRPr lang="en-IN" dirty="0"/>
          </a:p>
        </p:txBody>
      </p:sp>
      <p:sp>
        <p:nvSpPr>
          <p:cNvPr id="8" name="Content Placeholder 7"/>
          <p:cNvSpPr>
            <a:spLocks noGrp="1"/>
          </p:cNvSpPr>
          <p:nvPr>
            <p:ph sz="quarter" idx="4"/>
          </p:nvPr>
        </p:nvSpPr>
        <p:spPr/>
        <p:txBody>
          <a:bodyPr/>
          <a:lstStyle/>
          <a:p>
            <a:r>
              <a:rPr lang="en-US" dirty="0" smtClean="0"/>
              <a:t>Chemical waste</a:t>
            </a:r>
          </a:p>
          <a:p>
            <a:r>
              <a:rPr lang="en-US" dirty="0" smtClean="0"/>
              <a:t>Commercial waste/</a:t>
            </a:r>
          </a:p>
          <a:p>
            <a:pPr>
              <a:buNone/>
            </a:pPr>
            <a:r>
              <a:rPr lang="en-US" dirty="0" smtClean="0"/>
              <a:t>   Business waste</a:t>
            </a:r>
          </a:p>
          <a:p>
            <a:r>
              <a:rPr lang="en-US" dirty="0" smtClean="0"/>
              <a:t>Biomedical waste</a:t>
            </a:r>
          </a:p>
          <a:p>
            <a:r>
              <a:rPr lang="en-US" dirty="0" smtClean="0"/>
              <a:t>Bulky  waste</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USER\Desktop\solid waste images\g06956figure0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65886"/>
          </a:xfrm>
        </p:spPr>
        <p:txBody>
          <a:bodyPr>
            <a:normAutofit fontScale="90000"/>
          </a:bodyPr>
          <a:lstStyle/>
          <a:p>
            <a:r>
              <a:rPr lang="en-US" sz="4000" dirty="0" smtClean="0"/>
              <a:t>a. Bangalore method (Hot fermentation process/ Anaerobic method)</a:t>
            </a:r>
            <a:endParaRPr lang="en-IN" dirty="0"/>
          </a:p>
        </p:txBody>
      </p:sp>
      <p:sp>
        <p:nvSpPr>
          <p:cNvPr id="3" name="Content Placeholder 2"/>
          <p:cNvSpPr>
            <a:spLocks noGrp="1"/>
          </p:cNvSpPr>
          <p:nvPr>
            <p:ph idx="1"/>
          </p:nvPr>
        </p:nvSpPr>
        <p:spPr>
          <a:xfrm>
            <a:off x="457200" y="2143116"/>
            <a:ext cx="7239000" cy="4714884"/>
          </a:xfrm>
        </p:spPr>
        <p:txBody>
          <a:bodyPr/>
          <a:lstStyle/>
          <a:p>
            <a:pPr algn="just">
              <a:lnSpc>
                <a:spcPct val="90000"/>
              </a:lnSpc>
            </a:pPr>
            <a:r>
              <a:rPr lang="en-US" sz="2400" dirty="0" err="1" smtClean="0"/>
              <a:t>IISc</a:t>
            </a:r>
            <a:r>
              <a:rPr lang="en-US" sz="2400" dirty="0" smtClean="0"/>
              <a:t>- Indian Council of Agricultural Research.</a:t>
            </a:r>
          </a:p>
          <a:p>
            <a:pPr algn="just">
              <a:lnSpc>
                <a:spcPct val="90000"/>
              </a:lnSpc>
            </a:pPr>
            <a:r>
              <a:rPr lang="en-US" sz="2400" dirty="0" smtClean="0"/>
              <a:t>Trenches are dug 3ft deep, 5-8ft broad, 15-30ft long.</a:t>
            </a:r>
          </a:p>
          <a:p>
            <a:pPr algn="just">
              <a:lnSpc>
                <a:spcPct val="90000"/>
              </a:lnSpc>
            </a:pPr>
            <a:r>
              <a:rPr lang="en-US" sz="2400" dirty="0" smtClean="0"/>
              <a:t>Composting procedure</a:t>
            </a:r>
          </a:p>
          <a:p>
            <a:pPr algn="just">
              <a:lnSpc>
                <a:spcPct val="90000"/>
              </a:lnSpc>
              <a:buFontTx/>
              <a:buNone/>
            </a:pPr>
            <a:r>
              <a:rPr lang="en-US" sz="2400" dirty="0" smtClean="0"/>
              <a:t>		- 1. Layer of Refuse- 15 cm</a:t>
            </a:r>
          </a:p>
          <a:p>
            <a:pPr algn="just">
              <a:lnSpc>
                <a:spcPct val="90000"/>
              </a:lnSpc>
              <a:buFontTx/>
              <a:buNone/>
            </a:pPr>
            <a:r>
              <a:rPr lang="en-US" sz="2400" dirty="0" smtClean="0"/>
              <a:t>		- 2. Layer of Night soil – 5 cm</a:t>
            </a:r>
          </a:p>
          <a:p>
            <a:pPr algn="just">
              <a:lnSpc>
                <a:spcPct val="90000"/>
              </a:lnSpc>
              <a:buFontTx/>
              <a:buNone/>
            </a:pPr>
            <a:endParaRPr lang="en-US" sz="2400" dirty="0" smtClean="0"/>
          </a:p>
          <a:p>
            <a:pPr algn="just">
              <a:lnSpc>
                <a:spcPct val="90000"/>
              </a:lnSpc>
              <a:buFontTx/>
              <a:buNone/>
            </a:pPr>
            <a:r>
              <a:rPr lang="en-US" sz="2400" dirty="0" smtClean="0"/>
              <a:t>Physical, chemical and biological changes takes place</a:t>
            </a:r>
          </a:p>
          <a:p>
            <a:endParaRPr lang="en-IN"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7239000" cy="1000108"/>
          </a:xfrm>
        </p:spPr>
        <p:txBody>
          <a:bodyPr>
            <a:normAutofit fontScale="90000"/>
          </a:bodyPr>
          <a:lstStyle/>
          <a:p>
            <a:r>
              <a:rPr lang="en-US" sz="3600" dirty="0" smtClean="0"/>
              <a:t>b. Mechanical composting         (Aerobic method)</a:t>
            </a:r>
            <a:endParaRPr lang="en-IN" dirty="0"/>
          </a:p>
        </p:txBody>
      </p:sp>
      <p:sp>
        <p:nvSpPr>
          <p:cNvPr id="3" name="Content Placeholder 2"/>
          <p:cNvSpPr>
            <a:spLocks noGrp="1"/>
          </p:cNvSpPr>
          <p:nvPr>
            <p:ph idx="1"/>
          </p:nvPr>
        </p:nvSpPr>
        <p:spPr>
          <a:xfrm>
            <a:off x="0" y="1214422"/>
            <a:ext cx="7481918" cy="5643578"/>
          </a:xfrm>
        </p:spPr>
        <p:txBody>
          <a:bodyPr>
            <a:normAutofit lnSpcReduction="10000"/>
          </a:bodyPr>
          <a:lstStyle/>
          <a:p>
            <a:r>
              <a:rPr lang="en-US" dirty="0" smtClean="0"/>
              <a:t>Compost manufactured by processing raw materials.</a:t>
            </a:r>
          </a:p>
          <a:p>
            <a:r>
              <a:rPr lang="en-US" dirty="0" smtClean="0"/>
              <a:t>1. Screening</a:t>
            </a:r>
          </a:p>
          <a:p>
            <a:r>
              <a:rPr lang="en-US" dirty="0" smtClean="0"/>
              <a:t>2. Pulverization (&lt;2inches)</a:t>
            </a:r>
          </a:p>
          <a:p>
            <a:r>
              <a:rPr lang="en-US" dirty="0" smtClean="0"/>
              <a:t>3. Mixing</a:t>
            </a:r>
          </a:p>
          <a:p>
            <a:r>
              <a:rPr lang="en-US" dirty="0" smtClean="0"/>
              <a:t>4. Incubation</a:t>
            </a:r>
          </a:p>
          <a:p>
            <a:pPr>
              <a:buFontTx/>
              <a:buNone/>
            </a:pPr>
            <a:r>
              <a:rPr lang="en-US" dirty="0" smtClean="0"/>
              <a:t>Process completed in 4-6 week</a:t>
            </a:r>
          </a:p>
          <a:p>
            <a:pPr>
              <a:buFontTx/>
              <a:buNone/>
            </a:pPr>
            <a:r>
              <a:rPr lang="en-US" b="1" dirty="0" smtClean="0"/>
              <a:t>C: vermicompostin</a:t>
            </a:r>
            <a:r>
              <a:rPr lang="en-IN" b="1" dirty="0" smtClean="0"/>
              <a:t>g</a:t>
            </a:r>
            <a:r>
              <a:rPr lang="en-IN" sz="2400" dirty="0" smtClean="0"/>
              <a:t> :It is a method</a:t>
            </a:r>
          </a:p>
          <a:p>
            <a:pPr>
              <a:buFontTx/>
              <a:buNone/>
            </a:pPr>
            <a:r>
              <a:rPr lang="en-IN" sz="2400" dirty="0" smtClean="0"/>
              <a:t> of disposal of kitch</a:t>
            </a:r>
            <a:r>
              <a:rPr lang="en-IN" i="1" dirty="0" smtClean="0"/>
              <a:t>en and </a:t>
            </a:r>
            <a:r>
              <a:rPr lang="en-IN" dirty="0" smtClean="0"/>
              <a:t>plate </a:t>
            </a:r>
          </a:p>
          <a:p>
            <a:pPr>
              <a:buFontTx/>
              <a:buNone/>
            </a:pPr>
            <a:r>
              <a:rPr lang="en-IN" dirty="0" smtClean="0"/>
              <a:t>wastes, which serves the dual </a:t>
            </a:r>
          </a:p>
          <a:p>
            <a:pPr>
              <a:buFontTx/>
              <a:buNone/>
            </a:pPr>
            <a:r>
              <a:rPr lang="en-IN" dirty="0" smtClean="0"/>
              <a:t>purpose of disposing off the </a:t>
            </a:r>
          </a:p>
          <a:p>
            <a:pPr>
              <a:buFontTx/>
              <a:buNone/>
            </a:pPr>
            <a:r>
              <a:rPr lang="en-IN" dirty="0" smtClean="0"/>
              <a:t>garbage as well as proving </a:t>
            </a:r>
          </a:p>
          <a:p>
            <a:pPr>
              <a:buNone/>
            </a:pPr>
            <a:r>
              <a:rPr lang="en-IN" dirty="0" smtClean="0"/>
              <a:t>eco-friendly.</a:t>
            </a:r>
            <a:endParaRPr lang="en-US" b="1" dirty="0" smtClean="0"/>
          </a:p>
          <a:p>
            <a:pPr>
              <a:buFontTx/>
              <a:buNone/>
            </a:pPr>
            <a:endParaRPr lang="en-IN" b="1" dirty="0"/>
          </a:p>
        </p:txBody>
      </p:sp>
      <p:pic>
        <p:nvPicPr>
          <p:cNvPr id="3074" name="Picture 2" descr="C:\Users\USER\Desktop\solid waste images\a.jpg"/>
          <p:cNvPicPr>
            <a:picLocks noChangeAspect="1" noChangeArrowheads="1"/>
          </p:cNvPicPr>
          <p:nvPr/>
        </p:nvPicPr>
        <p:blipFill>
          <a:blip r:embed="rId2"/>
          <a:srcRect/>
          <a:stretch>
            <a:fillRect/>
          </a:stretch>
        </p:blipFill>
        <p:spPr bwMode="auto">
          <a:xfrm>
            <a:off x="5214942" y="2071678"/>
            <a:ext cx="2928958" cy="4786322"/>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5.Manure pits</a:t>
            </a:r>
            <a:endParaRPr lang="en-IN" dirty="0"/>
          </a:p>
        </p:txBody>
      </p:sp>
      <p:sp>
        <p:nvSpPr>
          <p:cNvPr id="3" name="Content Placeholder 2"/>
          <p:cNvSpPr>
            <a:spLocks noGrp="1"/>
          </p:cNvSpPr>
          <p:nvPr>
            <p:ph idx="1"/>
          </p:nvPr>
        </p:nvSpPr>
        <p:spPr>
          <a:xfrm>
            <a:off x="457200" y="2786058"/>
            <a:ext cx="7239000" cy="4071942"/>
          </a:xfrm>
        </p:spPr>
        <p:txBody>
          <a:bodyPr>
            <a:normAutofit lnSpcReduction="10000"/>
          </a:bodyPr>
          <a:lstStyle/>
          <a:p>
            <a:r>
              <a:rPr lang="en-US" dirty="0" smtClean="0"/>
              <a:t>Mostly used in rural areas</a:t>
            </a:r>
          </a:p>
          <a:p>
            <a:r>
              <a:rPr lang="en-US" dirty="0" smtClean="0"/>
              <a:t>Digging “manure pits” is to prevent the refuses thrown around the houses.</a:t>
            </a:r>
          </a:p>
          <a:p>
            <a:r>
              <a:rPr lang="en-US" dirty="0" smtClean="0"/>
              <a:t>The garbage, cattle dung, straw, and leaves should be dumped into the </a:t>
            </a:r>
            <a:r>
              <a:rPr lang="en-US" dirty="0" err="1" smtClean="0"/>
              <a:t>mannure</a:t>
            </a:r>
            <a:r>
              <a:rPr lang="en-US" dirty="0" smtClean="0"/>
              <a:t> pits and covered with earth.</a:t>
            </a:r>
          </a:p>
          <a:p>
            <a:r>
              <a:rPr lang="en-US" dirty="0" smtClean="0"/>
              <a:t>Two pits will be needed</a:t>
            </a:r>
          </a:p>
          <a:p>
            <a:r>
              <a:rPr lang="en-US" dirty="0" smtClean="0"/>
              <a:t>In 5-6 month’s time the refuse is converted into manure which can be returned to the field.</a:t>
            </a:r>
          </a:p>
          <a:p>
            <a:endParaRPr lang="en-IN" dirty="0"/>
          </a:p>
        </p:txBody>
      </p:sp>
      <p:pic>
        <p:nvPicPr>
          <p:cNvPr id="4098" name="Picture 2" descr="C:\Users\USER\Desktop\solid waste images\compost.gif"/>
          <p:cNvPicPr>
            <a:picLocks noChangeAspect="1" noChangeArrowheads="1"/>
          </p:cNvPicPr>
          <p:nvPr/>
        </p:nvPicPr>
        <p:blipFill>
          <a:blip r:embed="rId2"/>
          <a:srcRect/>
          <a:stretch>
            <a:fillRect/>
          </a:stretch>
        </p:blipFill>
        <p:spPr bwMode="auto">
          <a:xfrm>
            <a:off x="3929058" y="0"/>
            <a:ext cx="3938590" cy="2924175"/>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6.burial</a:t>
            </a:r>
            <a:endParaRPr lang="en-IN" dirty="0"/>
          </a:p>
        </p:txBody>
      </p:sp>
      <p:sp>
        <p:nvSpPr>
          <p:cNvPr id="3" name="Content Placeholder 2"/>
          <p:cNvSpPr>
            <a:spLocks noGrp="1"/>
          </p:cNvSpPr>
          <p:nvPr>
            <p:ph idx="1"/>
          </p:nvPr>
        </p:nvSpPr>
        <p:spPr>
          <a:xfrm>
            <a:off x="457200" y="3214686"/>
            <a:ext cx="7239000" cy="3241050"/>
          </a:xfrm>
        </p:spPr>
        <p:txBody>
          <a:bodyPr/>
          <a:lstStyle/>
          <a:p>
            <a:r>
              <a:rPr lang="en-US" dirty="0" smtClean="0"/>
              <a:t>Suitable for small camp</a:t>
            </a:r>
          </a:p>
          <a:p>
            <a:r>
              <a:rPr lang="en-US" dirty="0" smtClean="0"/>
              <a:t>A trench 1.5m wide &amp;2 m deep is excavated</a:t>
            </a:r>
          </a:p>
          <a:p>
            <a:r>
              <a:rPr lang="en-US" dirty="0" smtClean="0"/>
              <a:t>The refuse is covered with 20 -30cm of earth</a:t>
            </a:r>
          </a:p>
          <a:p>
            <a:r>
              <a:rPr lang="en-US" dirty="0" smtClean="0"/>
              <a:t>When the level in the trench is 40cm from ground level, the trench is filled with earth &amp; compacted</a:t>
            </a:r>
          </a:p>
          <a:p>
            <a:r>
              <a:rPr lang="en-US" dirty="0" smtClean="0"/>
              <a:t>4-6 months</a:t>
            </a:r>
            <a:endParaRPr lang="en-IN" dirty="0"/>
          </a:p>
        </p:txBody>
      </p:sp>
      <p:pic>
        <p:nvPicPr>
          <p:cNvPr id="6146" name="Picture 2" descr="C:\Users\USER\Desktop\solid waste images\8.jpg"/>
          <p:cNvPicPr>
            <a:picLocks noChangeAspect="1" noChangeArrowheads="1"/>
          </p:cNvPicPr>
          <p:nvPr/>
        </p:nvPicPr>
        <p:blipFill>
          <a:blip r:embed="rId2"/>
          <a:srcRect/>
          <a:stretch>
            <a:fillRect/>
          </a:stretch>
        </p:blipFill>
        <p:spPr bwMode="auto">
          <a:xfrm>
            <a:off x="3357554" y="0"/>
            <a:ext cx="4857784" cy="307181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a:t>
            </a:r>
            <a:br>
              <a:rPr lang="en-US" dirty="0" smtClean="0"/>
            </a:br>
            <a:endParaRPr lang="en-IN" dirty="0"/>
          </a:p>
        </p:txBody>
      </p:sp>
      <p:sp>
        <p:nvSpPr>
          <p:cNvPr id="3" name="Content Placeholder 2"/>
          <p:cNvSpPr>
            <a:spLocks noGrp="1"/>
          </p:cNvSpPr>
          <p:nvPr>
            <p:ph idx="1"/>
          </p:nvPr>
        </p:nvSpPr>
        <p:spPr/>
        <p:txBody>
          <a:bodyPr>
            <a:normAutofit fontScale="85000" lnSpcReduction="20000"/>
          </a:bodyPr>
          <a:lstStyle/>
          <a:p>
            <a:pPr>
              <a:buNone/>
            </a:pPr>
            <a:endParaRPr lang="en-IN" dirty="0" smtClean="0"/>
          </a:p>
          <a:p>
            <a:pPr lvl="0"/>
            <a:r>
              <a:rPr lang="en-IN" dirty="0" smtClean="0"/>
              <a:t>Technologies like </a:t>
            </a:r>
          </a:p>
          <a:p>
            <a:pPr lvl="0">
              <a:buNone/>
            </a:pPr>
            <a:r>
              <a:rPr lang="en-IN" dirty="0" smtClean="0"/>
              <a:t>               RFID( Radio frequency identification) tags are now being used to collect data on presentation rates for curb-side pick-ups.</a:t>
            </a:r>
          </a:p>
          <a:p>
            <a:pPr lvl="0">
              <a:buNone/>
            </a:pPr>
            <a:endParaRPr lang="en-IN" dirty="0" smtClean="0"/>
          </a:p>
          <a:p>
            <a:pPr lvl="0">
              <a:buNone/>
            </a:pPr>
            <a:r>
              <a:rPr lang="en-IN" dirty="0" smtClean="0"/>
              <a:t>               </a:t>
            </a:r>
            <a:r>
              <a:rPr lang="en-IN" u="sng" dirty="0" smtClean="0"/>
              <a:t>GPS </a:t>
            </a:r>
            <a:r>
              <a:rPr lang="en-IN" dirty="0" smtClean="0"/>
              <a:t>tracking is particularly evident when considering the efficiency of ad hoc pick-ups (like skip bins or dumpsters) where the collection is done on a consumer request basis.</a:t>
            </a:r>
          </a:p>
          <a:p>
            <a:pPr lvl="0">
              <a:buNone/>
            </a:pPr>
            <a:endParaRPr lang="en-IN" dirty="0" smtClean="0"/>
          </a:p>
          <a:p>
            <a:pPr lvl="0">
              <a:buNone/>
            </a:pPr>
            <a:r>
              <a:rPr lang="en-IN" dirty="0" smtClean="0"/>
              <a:t>              Rear vision cameras are commonly used for OH&amp;S (Occupational Health &amp; Safety) reasons and video recording devices are becoming more widely used, particularly concerning residential services.</a:t>
            </a:r>
          </a:p>
          <a:p>
            <a:endParaRPr lang="en-IN"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waste system</a:t>
            </a:r>
            <a:endParaRPr lang="en-IN" dirty="0"/>
          </a:p>
        </p:txBody>
      </p:sp>
      <p:sp>
        <p:nvSpPr>
          <p:cNvPr id="3" name="Content Placeholder 2"/>
          <p:cNvSpPr>
            <a:spLocks noGrp="1"/>
          </p:cNvSpPr>
          <p:nvPr>
            <p:ph idx="1"/>
          </p:nvPr>
        </p:nvSpPr>
        <p:spPr/>
        <p:txBody>
          <a:bodyPr/>
          <a:lstStyle/>
          <a:p>
            <a:r>
              <a:rPr lang="en-US" dirty="0" smtClean="0"/>
              <a:t>Zero waste system which was founded by PhD chemist .Paul </a:t>
            </a:r>
            <a:r>
              <a:rPr lang="en-US" dirty="0" err="1" smtClean="0"/>
              <a:t>parmer</a:t>
            </a:r>
            <a:r>
              <a:rPr lang="en-US" dirty="0" smtClean="0"/>
              <a:t> in </a:t>
            </a:r>
            <a:r>
              <a:rPr lang="en-US" dirty="0" err="1" smtClean="0"/>
              <a:t>Okland</a:t>
            </a:r>
            <a:r>
              <a:rPr lang="en-US" dirty="0" smtClean="0"/>
              <a:t>.</a:t>
            </a:r>
          </a:p>
          <a:p>
            <a:r>
              <a:rPr lang="en-US" dirty="0" smtClean="0"/>
              <a:t>It is a philosophy that encourages the redesign of resource life cycle so that all products are reused.</a:t>
            </a:r>
            <a:endParaRPr lang="en-IN" dirty="0"/>
          </a:p>
        </p:txBody>
      </p:sp>
      <p:pic>
        <p:nvPicPr>
          <p:cNvPr id="2050" name="Picture 2" descr="C:\Users\USER\Desktop\solid waste images\images (1).jpg"/>
          <p:cNvPicPr>
            <a:picLocks noChangeAspect="1" noChangeArrowheads="1"/>
          </p:cNvPicPr>
          <p:nvPr/>
        </p:nvPicPr>
        <p:blipFill>
          <a:blip r:embed="rId2"/>
          <a:srcRect/>
          <a:stretch>
            <a:fillRect/>
          </a:stretch>
        </p:blipFill>
        <p:spPr bwMode="auto">
          <a:xfrm>
            <a:off x="0" y="3714752"/>
            <a:ext cx="8072462" cy="3143248"/>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239000" cy="785818"/>
          </a:xfrm>
        </p:spPr>
        <p:txBody>
          <a:bodyPr/>
          <a:lstStyle/>
          <a:p>
            <a:r>
              <a:rPr lang="en-US" dirty="0" smtClean="0"/>
              <a:t>Wastes per Indian cities</a:t>
            </a:r>
            <a:endParaRPr lang="en-IN" dirty="0"/>
          </a:p>
        </p:txBody>
      </p:sp>
      <p:pic>
        <p:nvPicPr>
          <p:cNvPr id="4" name="Content Placeholder 3" descr="Waste per Indian c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28670"/>
            <a:ext cx="9144000" cy="5929330"/>
          </a:xfrm>
          <a:prstGeom prst="rect">
            <a:avLst/>
          </a:prstGeom>
          <a:noFill/>
          <a:ln>
            <a:noFill/>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management plant in </a:t>
            </a:r>
            <a:r>
              <a:rPr lang="en-US" dirty="0" err="1" smtClean="0"/>
              <a:t>mysore</a:t>
            </a:r>
            <a:endParaRPr lang="en-IN" dirty="0"/>
          </a:p>
        </p:txBody>
      </p:sp>
      <p:sp>
        <p:nvSpPr>
          <p:cNvPr id="3" name="Content Placeholder 2"/>
          <p:cNvSpPr>
            <a:spLocks noGrp="1"/>
          </p:cNvSpPr>
          <p:nvPr>
            <p:ph idx="1"/>
          </p:nvPr>
        </p:nvSpPr>
        <p:spPr/>
        <p:txBody>
          <a:bodyPr/>
          <a:lstStyle/>
          <a:p>
            <a:r>
              <a:rPr lang="en-US" dirty="0" smtClean="0"/>
              <a:t>There are two solid waste  management plant in Mysore.</a:t>
            </a:r>
          </a:p>
          <a:p>
            <a:pPr>
              <a:buNone/>
            </a:pPr>
            <a:r>
              <a:rPr lang="en-US" dirty="0" smtClean="0"/>
              <a:t>           J.P Nagar</a:t>
            </a:r>
          </a:p>
          <a:p>
            <a:pPr>
              <a:buNone/>
            </a:pPr>
            <a:r>
              <a:rPr lang="en-US" dirty="0" smtClean="0"/>
              <a:t>           </a:t>
            </a:r>
            <a:r>
              <a:rPr lang="en-US" dirty="0" err="1" smtClean="0"/>
              <a:t>vidyaranyapuram</a:t>
            </a:r>
            <a:endParaRPr lang="en-US" dirty="0" smtClean="0"/>
          </a:p>
          <a:p>
            <a:pPr>
              <a:buNone/>
            </a:pPr>
            <a:r>
              <a:rPr lang="en-US" dirty="0" smtClean="0"/>
              <a:t>                            </a:t>
            </a:r>
            <a:endParaRPr lang="en-IN" dirty="0"/>
          </a:p>
        </p:txBody>
      </p:sp>
      <p:pic>
        <p:nvPicPr>
          <p:cNvPr id="1027" name="Picture 3" descr="C:\Users\USER\Desktop\2009050859890301.jpg"/>
          <p:cNvPicPr>
            <a:picLocks noChangeAspect="1" noChangeArrowheads="1"/>
          </p:cNvPicPr>
          <p:nvPr/>
        </p:nvPicPr>
        <p:blipFill>
          <a:blip r:embed="rId2"/>
          <a:srcRect/>
          <a:stretch>
            <a:fillRect/>
          </a:stretch>
        </p:blipFill>
        <p:spPr bwMode="auto">
          <a:xfrm>
            <a:off x="0" y="3829050"/>
            <a:ext cx="8143900" cy="302895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USER\Desktop\pallvi.jpg"/>
          <p:cNvPicPr>
            <a:picLocks noGrp="1" noChangeAspect="1" noChangeArrowheads="1"/>
          </p:cNvPicPr>
          <p:nvPr>
            <p:ph idx="1"/>
          </p:nvPr>
        </p:nvPicPr>
        <p:blipFill>
          <a:blip r:embed="rId2"/>
          <a:srcRect/>
          <a:stretch>
            <a:fillRect/>
          </a:stretch>
        </p:blipFill>
        <p:spPr bwMode="auto">
          <a:xfrm>
            <a:off x="-1214478" y="-642966"/>
            <a:ext cx="10930014" cy="821537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Solid waste</a:t>
            </a:r>
            <a:br>
              <a:rPr lang="en-US" dirty="0" smtClean="0"/>
            </a:br>
            <a:endParaRPr lang="en-IN" dirty="0"/>
          </a:p>
        </p:txBody>
      </p:sp>
      <p:sp>
        <p:nvSpPr>
          <p:cNvPr id="8" name="Content Placeholder 7"/>
          <p:cNvSpPr>
            <a:spLocks noGrp="1"/>
          </p:cNvSpPr>
          <p:nvPr>
            <p:ph idx="1"/>
          </p:nvPr>
        </p:nvSpPr>
        <p:spPr>
          <a:xfrm>
            <a:off x="214282" y="1142984"/>
            <a:ext cx="7715304" cy="5312752"/>
          </a:xfrm>
        </p:spPr>
        <p:txBody>
          <a:bodyPr>
            <a:normAutofit fontScale="92500" lnSpcReduction="20000"/>
          </a:bodyPr>
          <a:lstStyle/>
          <a:p>
            <a:r>
              <a:rPr lang="en-US" dirty="0" smtClean="0"/>
              <a:t>It is defined as </a:t>
            </a:r>
          </a:p>
          <a:p>
            <a:pPr>
              <a:buNone/>
            </a:pPr>
            <a:r>
              <a:rPr lang="en-US" dirty="0" smtClean="0"/>
              <a:t>             “ non liquid, non-soluble materials ranging from municipal garbage to industrial wastes that contain complex &amp; sometimes hazardous substances”</a:t>
            </a:r>
          </a:p>
          <a:p>
            <a:pPr>
              <a:buNone/>
            </a:pPr>
            <a:endParaRPr lang="en-US" dirty="0" smtClean="0"/>
          </a:p>
          <a:p>
            <a:r>
              <a:rPr lang="en-US" dirty="0" smtClean="0"/>
              <a:t>Solid waste  also include </a:t>
            </a:r>
          </a:p>
          <a:p>
            <a:pPr>
              <a:buFont typeface="Wingdings" pitchFamily="2" charset="2"/>
              <a:buChar char="Ø"/>
            </a:pPr>
            <a:r>
              <a:rPr lang="en-US" dirty="0" smtClean="0"/>
              <a:t> </a:t>
            </a:r>
            <a:r>
              <a:rPr lang="en-US" sz="2800" dirty="0" smtClean="0"/>
              <a:t>Garbage</a:t>
            </a:r>
          </a:p>
          <a:p>
            <a:pPr>
              <a:buFont typeface="Wingdings" pitchFamily="2" charset="2"/>
              <a:buChar char="Ø"/>
            </a:pPr>
            <a:r>
              <a:rPr lang="en-US" sz="2800" dirty="0" smtClean="0"/>
              <a:t>Rubbish</a:t>
            </a:r>
          </a:p>
          <a:p>
            <a:pPr>
              <a:buFont typeface="Wingdings" pitchFamily="2" charset="2"/>
              <a:buChar char="Ø"/>
            </a:pPr>
            <a:r>
              <a:rPr lang="en-US" sz="2800" dirty="0" smtClean="0"/>
              <a:t>Demolition products</a:t>
            </a:r>
          </a:p>
          <a:p>
            <a:pPr>
              <a:buFont typeface="Wingdings" pitchFamily="2" charset="2"/>
              <a:buChar char="Ø"/>
            </a:pPr>
            <a:r>
              <a:rPr lang="en-US" sz="2800" dirty="0" smtClean="0"/>
              <a:t>Sewage treatment residue</a:t>
            </a:r>
          </a:p>
          <a:p>
            <a:pPr>
              <a:buFont typeface="Wingdings" pitchFamily="2" charset="2"/>
              <a:buChar char="Ø"/>
            </a:pPr>
            <a:r>
              <a:rPr lang="en-US" sz="2800" dirty="0" smtClean="0"/>
              <a:t>Dead animals</a:t>
            </a:r>
          </a:p>
          <a:p>
            <a:pPr>
              <a:buFont typeface="Wingdings" pitchFamily="2" charset="2"/>
              <a:buChar char="Ø"/>
            </a:pPr>
            <a:r>
              <a:rPr lang="en-US" sz="2800" dirty="0" smtClean="0"/>
              <a:t>Manure  and other discarded material.</a:t>
            </a:r>
          </a:p>
          <a:p>
            <a:pPr>
              <a:buFontTx/>
              <a:buNone/>
            </a:pPr>
            <a:r>
              <a:rPr lang="en-US" sz="2800" dirty="0" smtClean="0"/>
              <a:t>     -- </a:t>
            </a:r>
            <a:r>
              <a:rPr lang="en-US" sz="2000" dirty="0" smtClean="0"/>
              <a:t>Per capita solid waste out put 0.25-2.5 Kg/day</a:t>
            </a:r>
          </a:p>
          <a:p>
            <a:pPr>
              <a:buNone/>
            </a:pPr>
            <a:endParaRPr lang="en-US"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Bbmp</a:t>
            </a:r>
            <a:r>
              <a:rPr lang="en-US" dirty="0" smtClean="0"/>
              <a:t>(</a:t>
            </a:r>
            <a:r>
              <a:rPr lang="en-US" dirty="0" err="1" smtClean="0"/>
              <a:t>bruhat</a:t>
            </a:r>
            <a:r>
              <a:rPr lang="en-US" dirty="0" smtClean="0"/>
              <a:t>  </a:t>
            </a:r>
            <a:r>
              <a:rPr lang="en-US" dirty="0" err="1" smtClean="0"/>
              <a:t>bangalore</a:t>
            </a:r>
            <a:r>
              <a:rPr lang="en-US" dirty="0" smtClean="0"/>
              <a:t> </a:t>
            </a:r>
            <a:r>
              <a:rPr lang="en-US" dirty="0" err="1" smtClean="0"/>
              <a:t>mahanagar</a:t>
            </a:r>
            <a:r>
              <a:rPr lang="en-US" dirty="0" smtClean="0"/>
              <a:t> </a:t>
            </a:r>
            <a:r>
              <a:rPr lang="en-US" dirty="0" err="1" smtClean="0"/>
              <a:t>palike</a:t>
            </a:r>
            <a:r>
              <a:rPr lang="en-US" dirty="0" smtClean="0"/>
              <a:t>)</a:t>
            </a:r>
            <a:endParaRPr lang="en-IN" dirty="0"/>
          </a:p>
        </p:txBody>
      </p:sp>
      <p:sp>
        <p:nvSpPr>
          <p:cNvPr id="3" name="Content Placeholder 2"/>
          <p:cNvSpPr>
            <a:spLocks noGrp="1"/>
          </p:cNvSpPr>
          <p:nvPr>
            <p:ph idx="1"/>
          </p:nvPr>
        </p:nvSpPr>
        <p:spPr/>
        <p:txBody>
          <a:bodyPr/>
          <a:lstStyle/>
          <a:p>
            <a:r>
              <a:rPr lang="en-US" dirty="0" smtClean="0"/>
              <a:t>BBMP represents the third level of government &amp; forth largest municipal corporation in India .</a:t>
            </a:r>
          </a:p>
          <a:p>
            <a:r>
              <a:rPr lang="en-US" dirty="0" smtClean="0"/>
              <a:t>It is responsible for the development of the city , health hygiene, licensing trade &amp; education.</a:t>
            </a:r>
            <a:endParaRPr lang="en-IN" dirty="0"/>
          </a:p>
        </p:txBody>
      </p:sp>
      <p:pic>
        <p:nvPicPr>
          <p:cNvPr id="1026" name="Picture 2" descr="C:\Users\USER\Desktop\07-bbmp-logo.jpg"/>
          <p:cNvPicPr>
            <a:picLocks noChangeAspect="1" noChangeArrowheads="1"/>
          </p:cNvPicPr>
          <p:nvPr/>
        </p:nvPicPr>
        <p:blipFill>
          <a:blip r:embed="rId2"/>
          <a:srcRect/>
          <a:stretch>
            <a:fillRect/>
          </a:stretch>
        </p:blipFill>
        <p:spPr bwMode="auto">
          <a:xfrm>
            <a:off x="0" y="4143380"/>
            <a:ext cx="8143900" cy="271462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USER\Downloads\415586_367535536657210_571614760_o.jpg"/>
          <p:cNvPicPr>
            <a:picLocks noGrp="1" noChangeAspect="1" noChangeArrowheads="1"/>
          </p:cNvPicPr>
          <p:nvPr>
            <p:ph idx="1"/>
          </p:nvPr>
        </p:nvPicPr>
        <p:blipFill>
          <a:blip r:embed="rId2"/>
          <a:srcRect/>
          <a:stretch>
            <a:fillRect/>
          </a:stretch>
        </p:blipFill>
        <p:spPr bwMode="auto">
          <a:xfrm>
            <a:off x="0" y="-357213"/>
            <a:ext cx="9358346" cy="7215214"/>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management policies</a:t>
            </a:r>
            <a:endParaRPr lang="en-IN" dirty="0"/>
          </a:p>
        </p:txBody>
      </p:sp>
      <p:sp>
        <p:nvSpPr>
          <p:cNvPr id="3" name="Content Placeholder 2"/>
          <p:cNvSpPr>
            <a:spLocks noGrp="1"/>
          </p:cNvSpPr>
          <p:nvPr>
            <p:ph idx="1"/>
          </p:nvPr>
        </p:nvSpPr>
        <p:spPr/>
        <p:txBody>
          <a:bodyPr>
            <a:normAutofit lnSpcReduction="10000"/>
          </a:bodyPr>
          <a:lstStyle/>
          <a:p>
            <a:r>
              <a:rPr lang="en-US" dirty="0" smtClean="0"/>
              <a:t>Environment protection act, 1986</a:t>
            </a:r>
          </a:p>
          <a:p>
            <a:endParaRPr lang="en-US" dirty="0" smtClean="0"/>
          </a:p>
          <a:p>
            <a:r>
              <a:rPr lang="en-US" dirty="0" smtClean="0"/>
              <a:t>Hazardous waste rule 1989</a:t>
            </a:r>
          </a:p>
          <a:p>
            <a:endParaRPr lang="en-IN" dirty="0" smtClean="0"/>
          </a:p>
          <a:p>
            <a:r>
              <a:rPr lang="en-US" dirty="0" smtClean="0"/>
              <a:t>Bio-medical waste rule  1998</a:t>
            </a:r>
          </a:p>
          <a:p>
            <a:endParaRPr lang="en-US" dirty="0" smtClean="0"/>
          </a:p>
          <a:p>
            <a:r>
              <a:rPr lang="en-US" dirty="0" smtClean="0"/>
              <a:t>Municipal solid waste rule 2000</a:t>
            </a:r>
          </a:p>
          <a:p>
            <a:endParaRPr lang="en-US" dirty="0" smtClean="0"/>
          </a:p>
          <a:p>
            <a:r>
              <a:rPr lang="en-US" dirty="0" smtClean="0"/>
              <a:t>Waste management act 1996</a:t>
            </a:r>
          </a:p>
          <a:p>
            <a:endParaRPr lang="en-US" dirty="0" smtClean="0"/>
          </a:p>
          <a:p>
            <a:r>
              <a:rPr lang="en-US" dirty="0" smtClean="0"/>
              <a:t>Solid waste policy in India 2006</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recomendation</a:t>
            </a:r>
            <a:endParaRPr lang="en-IN" dirty="0"/>
          </a:p>
        </p:txBody>
      </p:sp>
      <p:sp>
        <p:nvSpPr>
          <p:cNvPr id="3" name="Content Placeholder 2"/>
          <p:cNvSpPr>
            <a:spLocks noGrp="1"/>
          </p:cNvSpPr>
          <p:nvPr>
            <p:ph idx="1"/>
          </p:nvPr>
        </p:nvSpPr>
        <p:spPr/>
        <p:txBody>
          <a:bodyPr/>
          <a:lstStyle/>
          <a:p>
            <a:r>
              <a:rPr lang="en-US" dirty="0" smtClean="0"/>
              <a:t>The improvement of people and private sector through NGOs could improve the efficiency of solid waste management.</a:t>
            </a:r>
          </a:p>
          <a:p>
            <a:r>
              <a:rPr lang="en-US" dirty="0" smtClean="0"/>
              <a:t>Public awareness should be created especially at primary level</a:t>
            </a:r>
            <a:r>
              <a:rPr lang="en-IN" dirty="0" smtClean="0"/>
              <a:t>.</a:t>
            </a:r>
          </a:p>
          <a:p>
            <a:r>
              <a:rPr lang="en-US" dirty="0" smtClean="0"/>
              <a:t>Littering of solid waste should prohibited in cities towns and urban areas.</a:t>
            </a:r>
          </a:p>
          <a:p>
            <a:r>
              <a:rPr lang="en-US" dirty="0" smtClean="0"/>
              <a:t>More over house to house collecting solid waste should be .</a:t>
            </a:r>
          </a:p>
          <a:p>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IN" dirty="0"/>
          </a:p>
        </p:txBody>
      </p:sp>
      <p:sp>
        <p:nvSpPr>
          <p:cNvPr id="3" name="Content Placeholder 2"/>
          <p:cNvSpPr>
            <a:spLocks noGrp="1"/>
          </p:cNvSpPr>
          <p:nvPr>
            <p:ph idx="1"/>
          </p:nvPr>
        </p:nvSpPr>
        <p:spPr/>
        <p:txBody>
          <a:bodyPr/>
          <a:lstStyle/>
          <a:p>
            <a:r>
              <a:rPr lang="en-US" dirty="0" smtClean="0"/>
              <a:t>The collection bins must be have a large enough capacity to accommodate 20% more than the expected waste generation in the area.</a:t>
            </a:r>
          </a:p>
          <a:p>
            <a:r>
              <a:rPr lang="en-US" dirty="0" smtClean="0"/>
              <a:t>Municipal authorities should maintain the storage facilities to avoid unhygienic &amp;  unsanitary condition.</a:t>
            </a:r>
          </a:p>
          <a:p>
            <a:r>
              <a:rPr lang="en-US" dirty="0" smtClean="0"/>
              <a:t>It is advisable to move from open dumping to sanitary land filling in a phased manner.</a:t>
            </a:r>
            <a:endParaRPr lang="en-IN"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28670"/>
          </a:xfrm>
        </p:spPr>
        <p:txBody>
          <a:bodyPr/>
          <a:lstStyle/>
          <a:p>
            <a:r>
              <a:rPr lang="en-US" dirty="0" smtClean="0"/>
              <a:t> Reference</a:t>
            </a:r>
            <a:endParaRPr lang="en-IN" dirty="0"/>
          </a:p>
        </p:txBody>
      </p:sp>
      <p:sp>
        <p:nvSpPr>
          <p:cNvPr id="5" name="Content Placeholder 4"/>
          <p:cNvSpPr>
            <a:spLocks noGrp="1"/>
          </p:cNvSpPr>
          <p:nvPr>
            <p:ph idx="1"/>
          </p:nvPr>
        </p:nvSpPr>
        <p:spPr>
          <a:xfrm>
            <a:off x="457200" y="857232"/>
            <a:ext cx="7239000" cy="5715040"/>
          </a:xfrm>
        </p:spPr>
        <p:txBody>
          <a:bodyPr>
            <a:normAutofit fontScale="85000" lnSpcReduction="10000"/>
          </a:bodyPr>
          <a:lstStyle/>
          <a:p>
            <a:r>
              <a:rPr lang="en-US" dirty="0" smtClean="0"/>
              <a:t>Park K. Park’s Textbook of Preventive and Social Medicine. 22</a:t>
            </a:r>
            <a:r>
              <a:rPr lang="en-US" baseline="30000" dirty="0" smtClean="0"/>
              <a:t>nd</a:t>
            </a:r>
            <a:r>
              <a:rPr lang="en-US" dirty="0" smtClean="0"/>
              <a:t> ed. Jabalpur: </a:t>
            </a:r>
            <a:r>
              <a:rPr lang="en-US" dirty="0" err="1" smtClean="0"/>
              <a:t>Banarsidas</a:t>
            </a:r>
            <a:r>
              <a:rPr lang="en-US" dirty="0" smtClean="0"/>
              <a:t> </a:t>
            </a:r>
            <a:r>
              <a:rPr lang="en-US" dirty="0" err="1" smtClean="0"/>
              <a:t>Bhanot</a:t>
            </a:r>
            <a:r>
              <a:rPr lang="en-US" dirty="0" smtClean="0"/>
              <a:t> Publishers; 2013. Chapter 20, Communication for Health Education; p699-701</a:t>
            </a:r>
          </a:p>
          <a:p>
            <a:endParaRPr lang="en-US" dirty="0" smtClean="0"/>
          </a:p>
          <a:p>
            <a:r>
              <a:rPr lang="en-US" dirty="0" err="1" smtClean="0"/>
              <a:t>Bhalwar</a:t>
            </a:r>
            <a:r>
              <a:rPr lang="en-US" dirty="0" smtClean="0"/>
              <a:t>, </a:t>
            </a:r>
            <a:r>
              <a:rPr lang="en-US" dirty="0" err="1" smtClean="0"/>
              <a:t>Rajvir</a:t>
            </a:r>
            <a:r>
              <a:rPr lang="en-US" dirty="0" smtClean="0"/>
              <a:t> et al, 2009, </a:t>
            </a:r>
            <a:r>
              <a:rPr lang="en-US" i="1" dirty="0" smtClean="0"/>
              <a:t>Textbook of Public Health and Community Medicine</a:t>
            </a:r>
            <a:r>
              <a:rPr lang="en-US" dirty="0" smtClean="0"/>
              <a:t>, Prune, WHO/AFMC;p715-717</a:t>
            </a:r>
          </a:p>
          <a:p>
            <a:endParaRPr lang="en-US" dirty="0" smtClean="0"/>
          </a:p>
          <a:p>
            <a:pPr lvl="0"/>
            <a:r>
              <a:rPr lang="en-US" dirty="0" smtClean="0"/>
              <a:t>BK </a:t>
            </a:r>
            <a:r>
              <a:rPr lang="en-US" dirty="0" err="1" smtClean="0"/>
              <a:t>Mahajan</a:t>
            </a:r>
            <a:r>
              <a:rPr lang="en-US" dirty="0" smtClean="0"/>
              <a:t>. (2011) Text book of preventive and social medicine. 7th Edition. </a:t>
            </a:r>
            <a:r>
              <a:rPr lang="en-US" dirty="0" err="1" smtClean="0"/>
              <a:t>Jaypee</a:t>
            </a:r>
            <a:r>
              <a:rPr lang="en-US" dirty="0" smtClean="0"/>
              <a:t> Brothers Medical Publishers (P) Ltd., </a:t>
            </a:r>
            <a:r>
              <a:rPr lang="en-US" dirty="0" err="1" smtClean="0"/>
              <a:t>Daryaganj</a:t>
            </a:r>
            <a:r>
              <a:rPr lang="en-US" dirty="0" smtClean="0"/>
              <a:t>, New Delhi.;p71-73</a:t>
            </a:r>
          </a:p>
          <a:p>
            <a:pPr lvl="0"/>
            <a:endParaRPr lang="en-US" dirty="0" smtClean="0"/>
          </a:p>
          <a:p>
            <a:pPr lvl="0"/>
            <a:r>
              <a:rPr lang="en-US" dirty="0" smtClean="0"/>
              <a:t>AH </a:t>
            </a:r>
            <a:r>
              <a:rPr lang="en-US" dirty="0" err="1" smtClean="0"/>
              <a:t>Suryakantha</a:t>
            </a:r>
            <a:r>
              <a:rPr lang="en-US" dirty="0" smtClean="0"/>
              <a:t>. Community Medicine With Recent Advances. 3</a:t>
            </a:r>
            <a:r>
              <a:rPr lang="en-US" baseline="30000" dirty="0" smtClean="0"/>
              <a:t>rd</a:t>
            </a:r>
            <a:r>
              <a:rPr lang="en-US" dirty="0" smtClean="0"/>
              <a:t> Edition. </a:t>
            </a:r>
            <a:r>
              <a:rPr lang="en-US" dirty="0" err="1" smtClean="0"/>
              <a:t>Jaypee</a:t>
            </a:r>
            <a:r>
              <a:rPr lang="en-US" dirty="0" smtClean="0"/>
              <a:t> Brothers Medical Publishers (P) Ltd., </a:t>
            </a:r>
            <a:r>
              <a:rPr lang="en-US" dirty="0" err="1" smtClean="0"/>
              <a:t>Daryaganj</a:t>
            </a:r>
            <a:r>
              <a:rPr lang="en-US" dirty="0" smtClean="0"/>
              <a:t>, New Delhi; 2013;p233-237</a:t>
            </a:r>
            <a:endParaRPr lang="en-IN" dirty="0" smtClean="0"/>
          </a:p>
          <a:p>
            <a:endParaRPr lang="en-IN"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IN" dirty="0"/>
          </a:p>
        </p:txBody>
      </p:sp>
      <p:pic>
        <p:nvPicPr>
          <p:cNvPr id="1028" name="Picture 4" descr="C:\Users\USER\Desktop\McDonalds-Waste-Management--92824.jpg"/>
          <p:cNvPicPr>
            <a:picLocks noGrp="1" noChangeAspect="1" noChangeArrowheads="1"/>
          </p:cNvPicPr>
          <p:nvPr>
            <p:ph idx="1"/>
          </p:nvPr>
        </p:nvPicPr>
        <p:blipFill>
          <a:blip r:embed="rId2"/>
          <a:srcRect/>
          <a:stretch>
            <a:fillRect/>
          </a:stretch>
        </p:blipFill>
        <p:spPr bwMode="auto">
          <a:xfrm>
            <a:off x="0" y="0"/>
            <a:ext cx="6046878" cy="6858000"/>
          </a:xfrm>
          <a:prstGeom prst="rect">
            <a:avLst/>
          </a:prstGeom>
          <a:noFill/>
        </p:spPr>
      </p:pic>
      <p:pic>
        <p:nvPicPr>
          <p:cNvPr id="8" name="Picture 3" descr="C:\Users\USER\Desktop\84.jpg"/>
          <p:cNvPicPr>
            <a:picLocks noChangeAspect="1" noChangeArrowheads="1"/>
          </p:cNvPicPr>
          <p:nvPr/>
        </p:nvPicPr>
        <p:blipFill>
          <a:blip r:embed="rId3"/>
          <a:srcRect/>
          <a:stretch>
            <a:fillRect/>
          </a:stretch>
        </p:blipFill>
        <p:spPr bwMode="auto">
          <a:xfrm>
            <a:off x="3428992" y="0"/>
            <a:ext cx="5857916" cy="6857999"/>
          </a:xfrm>
          <a:prstGeom prst="rect">
            <a:avLst/>
          </a:prstGeom>
          <a:noFill/>
        </p:spPr>
      </p:pic>
      <p:sp>
        <p:nvSpPr>
          <p:cNvPr id="10" name="Rectangle 9"/>
          <p:cNvSpPr/>
          <p:nvPr/>
        </p:nvSpPr>
        <p:spPr>
          <a:xfrm>
            <a:off x="3357554" y="0"/>
            <a:ext cx="1857388" cy="590931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FF0000"/>
                </a:solidFill>
                <a:effectLst/>
              </a:rPr>
              <a:t>T</a:t>
            </a:r>
          </a:p>
          <a:p>
            <a:pPr algn="ctr"/>
            <a:r>
              <a:rPr lang="en-US" sz="5400" b="1" dirty="0" smtClean="0">
                <a:ln w="10541" cmpd="sng">
                  <a:solidFill>
                    <a:schemeClr val="accent1">
                      <a:shade val="88000"/>
                      <a:satMod val="110000"/>
                    </a:schemeClr>
                  </a:solidFill>
                  <a:prstDash val="solid"/>
                </a:ln>
                <a:solidFill>
                  <a:srgbClr val="FF0000"/>
                </a:solidFill>
              </a:rPr>
              <a:t>H</a:t>
            </a:r>
          </a:p>
          <a:p>
            <a:pPr algn="ctr"/>
            <a:r>
              <a:rPr lang="en-US" sz="5400" b="1" cap="none" spc="0" dirty="0" smtClean="0">
                <a:ln w="10541" cmpd="sng">
                  <a:solidFill>
                    <a:schemeClr val="accent1">
                      <a:shade val="88000"/>
                      <a:satMod val="110000"/>
                    </a:schemeClr>
                  </a:solidFill>
                  <a:prstDash val="solid"/>
                </a:ln>
                <a:solidFill>
                  <a:srgbClr val="FF0000"/>
                </a:solidFill>
                <a:effectLst/>
              </a:rPr>
              <a:t>A</a:t>
            </a:r>
          </a:p>
          <a:p>
            <a:pPr algn="ctr"/>
            <a:r>
              <a:rPr lang="en-US" sz="5400" b="1" dirty="0" smtClean="0">
                <a:ln w="10541" cmpd="sng">
                  <a:solidFill>
                    <a:schemeClr val="accent1">
                      <a:shade val="88000"/>
                      <a:satMod val="110000"/>
                    </a:schemeClr>
                  </a:solidFill>
                  <a:prstDash val="solid"/>
                </a:ln>
                <a:solidFill>
                  <a:srgbClr val="FF0000"/>
                </a:solidFill>
              </a:rPr>
              <a:t>N</a:t>
            </a:r>
          </a:p>
          <a:p>
            <a:pPr algn="ctr"/>
            <a:r>
              <a:rPr lang="en-US" sz="5400" b="1" cap="none" spc="0" dirty="0" smtClean="0">
                <a:ln w="10541" cmpd="sng">
                  <a:solidFill>
                    <a:schemeClr val="accent1">
                      <a:shade val="88000"/>
                      <a:satMod val="110000"/>
                    </a:schemeClr>
                  </a:solidFill>
                  <a:prstDash val="solid"/>
                </a:ln>
                <a:solidFill>
                  <a:srgbClr val="FF0000"/>
                </a:solidFill>
                <a:effectLst/>
              </a:rPr>
              <a:t>K</a:t>
            </a:r>
          </a:p>
          <a:p>
            <a:pPr algn="ctr"/>
            <a:endParaRPr lang="en-US" sz="5400" b="1" cap="none" spc="0" dirty="0" smtClean="0">
              <a:ln w="10541" cmpd="sng">
                <a:solidFill>
                  <a:schemeClr val="accent1">
                    <a:shade val="88000"/>
                    <a:satMod val="110000"/>
                  </a:schemeClr>
                </a:solidFill>
                <a:prstDash val="solid"/>
              </a:ln>
              <a:solidFill>
                <a:srgbClr val="FF0000"/>
              </a:solidFill>
              <a:effectLst/>
            </a:endParaRPr>
          </a:p>
          <a:p>
            <a:pPr algn="ctr"/>
            <a:r>
              <a:rPr lang="en-US" sz="5400" b="1" dirty="0" smtClean="0">
                <a:ln w="10541" cmpd="sng">
                  <a:solidFill>
                    <a:schemeClr val="accent1">
                      <a:shade val="88000"/>
                      <a:satMod val="110000"/>
                    </a:schemeClr>
                  </a:solidFill>
                  <a:prstDash val="solid"/>
                </a:ln>
                <a:solidFill>
                  <a:srgbClr val="FF0000"/>
                </a:solidFill>
              </a:rPr>
              <a:t>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a:t>
            </a:r>
            <a:endParaRPr lang="en-IN" dirty="0"/>
          </a:p>
        </p:txBody>
      </p:sp>
      <p:sp>
        <p:nvSpPr>
          <p:cNvPr id="3" name="Content Placeholder 2"/>
          <p:cNvSpPr>
            <a:spLocks noGrp="1"/>
          </p:cNvSpPr>
          <p:nvPr>
            <p:ph idx="1"/>
          </p:nvPr>
        </p:nvSpPr>
        <p:spPr/>
        <p:txBody>
          <a:bodyPr/>
          <a:lstStyle/>
          <a:p>
            <a:r>
              <a:rPr lang="en-US" dirty="0" smtClean="0"/>
              <a:t>Agriculture</a:t>
            </a:r>
          </a:p>
          <a:p>
            <a:r>
              <a:rPr lang="en-US" dirty="0" smtClean="0"/>
              <a:t>Fisheries</a:t>
            </a:r>
          </a:p>
          <a:p>
            <a:r>
              <a:rPr lang="en-US" dirty="0" smtClean="0"/>
              <a:t>Household</a:t>
            </a:r>
          </a:p>
          <a:p>
            <a:r>
              <a:rPr lang="en-US" dirty="0" smtClean="0"/>
              <a:t>Commerce and industry</a:t>
            </a:r>
            <a:endParaRPr lang="en-IN" dirty="0"/>
          </a:p>
        </p:txBody>
      </p:sp>
      <p:pic>
        <p:nvPicPr>
          <p:cNvPr id="1026" name="Picture 2" descr="C:\Users\USER\Desktop\solid waste images\images (3).jpg"/>
          <p:cNvPicPr>
            <a:picLocks noChangeAspect="1" noChangeArrowheads="1"/>
          </p:cNvPicPr>
          <p:nvPr/>
        </p:nvPicPr>
        <p:blipFill>
          <a:blip r:embed="rId2"/>
          <a:srcRect/>
          <a:stretch>
            <a:fillRect/>
          </a:stretch>
        </p:blipFill>
        <p:spPr bwMode="auto">
          <a:xfrm>
            <a:off x="4000464" y="0"/>
            <a:ext cx="5143536" cy="3143248"/>
          </a:xfrm>
          <a:prstGeom prst="rect">
            <a:avLst/>
          </a:prstGeom>
          <a:noFill/>
        </p:spPr>
      </p:pic>
      <p:pic>
        <p:nvPicPr>
          <p:cNvPr id="1027" name="Picture 3" descr="C:\Users\USER\Desktop\solid waste images\industry.jpg"/>
          <p:cNvPicPr>
            <a:picLocks noChangeAspect="1" noChangeArrowheads="1"/>
          </p:cNvPicPr>
          <p:nvPr/>
        </p:nvPicPr>
        <p:blipFill>
          <a:blip r:embed="rId3"/>
          <a:srcRect/>
          <a:stretch>
            <a:fillRect/>
          </a:stretch>
        </p:blipFill>
        <p:spPr bwMode="auto">
          <a:xfrm>
            <a:off x="0" y="3429000"/>
            <a:ext cx="3714744" cy="3429000"/>
          </a:xfrm>
          <a:prstGeom prst="rect">
            <a:avLst/>
          </a:prstGeom>
          <a:noFill/>
        </p:spPr>
      </p:pic>
      <p:pic>
        <p:nvPicPr>
          <p:cNvPr id="1028" name="Picture 4" descr="C:\Users\USER\Desktop\solid waste images\download.jpg"/>
          <p:cNvPicPr>
            <a:picLocks noChangeAspect="1" noChangeArrowheads="1"/>
          </p:cNvPicPr>
          <p:nvPr/>
        </p:nvPicPr>
        <p:blipFill>
          <a:blip r:embed="rId4"/>
          <a:srcRect/>
          <a:stretch>
            <a:fillRect/>
          </a:stretch>
        </p:blipFill>
        <p:spPr bwMode="auto">
          <a:xfrm>
            <a:off x="6648450" y="3143248"/>
            <a:ext cx="2495550" cy="3714752"/>
          </a:xfrm>
          <a:prstGeom prst="rect">
            <a:avLst/>
          </a:prstGeom>
          <a:noFill/>
        </p:spPr>
      </p:pic>
      <p:pic>
        <p:nvPicPr>
          <p:cNvPr id="1029" name="Picture 5" descr="C:\Users\USER\Desktop\solid waste images\download (1).jpg"/>
          <p:cNvPicPr>
            <a:picLocks noChangeAspect="1" noChangeArrowheads="1"/>
          </p:cNvPicPr>
          <p:nvPr/>
        </p:nvPicPr>
        <p:blipFill>
          <a:blip r:embed="rId5"/>
          <a:srcRect/>
          <a:stretch>
            <a:fillRect/>
          </a:stretch>
        </p:blipFill>
        <p:spPr bwMode="auto">
          <a:xfrm>
            <a:off x="3714744" y="3429000"/>
            <a:ext cx="2928958" cy="3429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r>
              <a:rPr lang="en-US" dirty="0" smtClean="0"/>
              <a:t>types</a:t>
            </a:r>
            <a:endParaRPr lang="en-IN" dirty="0"/>
          </a:p>
        </p:txBody>
      </p:sp>
      <p:sp>
        <p:nvSpPr>
          <p:cNvPr id="3" name="Content Placeholder 2"/>
          <p:cNvSpPr>
            <a:spLocks noGrp="1"/>
          </p:cNvSpPr>
          <p:nvPr>
            <p:ph idx="1"/>
          </p:nvPr>
        </p:nvSpPr>
        <p:spPr>
          <a:xfrm>
            <a:off x="457200" y="1214422"/>
            <a:ext cx="7239000" cy="5241314"/>
          </a:xfrm>
        </p:spPr>
        <p:txBody>
          <a:bodyPr/>
          <a:lstStyle/>
          <a:p>
            <a:pPr>
              <a:buNone/>
            </a:pPr>
            <a:r>
              <a:rPr lang="en-US" dirty="0" smtClean="0"/>
              <a:t>              Broadly there are 3 types of waste which as follows </a:t>
            </a:r>
          </a:p>
          <a:p>
            <a:endParaRPr lang="en-US" dirty="0" smtClean="0"/>
          </a:p>
          <a:p>
            <a:pPr marL="514350" indent="-514350">
              <a:buFont typeface="+mj-lt"/>
              <a:buAutoNum type="arabicPeriod"/>
            </a:pPr>
            <a:r>
              <a:rPr lang="en-US" dirty="0" smtClean="0"/>
              <a:t>Household waste as municipal waste</a:t>
            </a:r>
          </a:p>
          <a:p>
            <a:pPr marL="514350" indent="-514350">
              <a:buFont typeface="+mj-lt"/>
              <a:buAutoNum type="arabicPeriod"/>
            </a:pPr>
            <a:endParaRPr lang="en-US" dirty="0" smtClean="0"/>
          </a:p>
          <a:p>
            <a:pPr marL="514350" indent="-514350">
              <a:buFont typeface="+mj-lt"/>
              <a:buAutoNum type="arabicPeriod"/>
            </a:pPr>
            <a:r>
              <a:rPr lang="en-US" dirty="0" smtClean="0"/>
              <a:t>Industrial waste as hazardous waste </a:t>
            </a:r>
          </a:p>
          <a:p>
            <a:pPr marL="514350" indent="-514350">
              <a:buNone/>
            </a:pPr>
            <a:endParaRPr lang="en-US" dirty="0" smtClean="0"/>
          </a:p>
          <a:p>
            <a:pPr marL="514350" indent="-514350">
              <a:buNone/>
            </a:pPr>
            <a:r>
              <a:rPr lang="en-US" dirty="0" smtClean="0"/>
              <a:t>3.Biomedical waste or hospital waste as infectious waste</a:t>
            </a:r>
            <a:endParaRPr lang="en-IN"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Municipal solid waste </a:t>
            </a:r>
            <a:endParaRPr lang="en-IN" dirty="0"/>
          </a:p>
        </p:txBody>
      </p:sp>
      <p:sp>
        <p:nvSpPr>
          <p:cNvPr id="3" name="Content Placeholder 2"/>
          <p:cNvSpPr>
            <a:spLocks noGrp="1"/>
          </p:cNvSpPr>
          <p:nvPr>
            <p:ph idx="1"/>
          </p:nvPr>
        </p:nvSpPr>
        <p:spPr/>
        <p:txBody>
          <a:bodyPr/>
          <a:lstStyle/>
          <a:p>
            <a:r>
              <a:rPr lang="en-US" dirty="0" smtClean="0"/>
              <a:t>Municipal solid waste consist of---</a:t>
            </a:r>
          </a:p>
          <a:p>
            <a:pPr>
              <a:buNone/>
            </a:pPr>
            <a:r>
              <a:rPr lang="en-US" dirty="0" smtClean="0"/>
              <a:t>        household waste </a:t>
            </a:r>
          </a:p>
          <a:p>
            <a:pPr>
              <a:buNone/>
            </a:pPr>
            <a:r>
              <a:rPr lang="en-US" dirty="0" smtClean="0"/>
              <a:t>        construction and demolition debris</a:t>
            </a:r>
          </a:p>
          <a:p>
            <a:pPr>
              <a:buNone/>
            </a:pPr>
            <a:r>
              <a:rPr lang="en-US" dirty="0" smtClean="0"/>
              <a:t>         sanitation residue</a:t>
            </a:r>
          </a:p>
          <a:p>
            <a:pPr>
              <a:buNone/>
            </a:pPr>
            <a:r>
              <a:rPr lang="en-US" dirty="0" smtClean="0"/>
              <a:t>         waste from streets</a:t>
            </a:r>
          </a:p>
          <a:p>
            <a:r>
              <a:rPr lang="en-US" dirty="0" smtClean="0"/>
              <a:t>With rising urbanization and change in life style and food habits ,the amount of municipal solid waste has been increasing rapidly and its composition changing.</a:t>
            </a:r>
            <a:endParaRPr lang="en-IN"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239000" cy="1143008"/>
          </a:xfrm>
        </p:spPr>
        <p:txBody>
          <a:bodyPr>
            <a:normAutofit fontScale="90000"/>
          </a:bodyPr>
          <a:lstStyle/>
          <a:p>
            <a:r>
              <a:rPr lang="en-US" dirty="0" err="1" smtClean="0"/>
              <a:t>Charecterization</a:t>
            </a:r>
            <a:r>
              <a:rPr lang="en-US" dirty="0" smtClean="0"/>
              <a:t> of </a:t>
            </a:r>
            <a:r>
              <a:rPr lang="en-US" dirty="0" err="1" smtClean="0"/>
              <a:t>muncipal</a:t>
            </a:r>
            <a:r>
              <a:rPr lang="en-US" dirty="0" smtClean="0"/>
              <a:t> solid waste</a:t>
            </a:r>
            <a:br>
              <a:rPr lang="en-US" dirty="0" smtClean="0"/>
            </a:br>
            <a:endParaRPr lang="en-IN" dirty="0"/>
          </a:p>
        </p:txBody>
      </p:sp>
      <p:pic>
        <p:nvPicPr>
          <p:cNvPr id="1026" name="Picture 2" descr="C:\Users\USER\Desktop\solid waste images\ewer.jpg"/>
          <p:cNvPicPr>
            <a:picLocks noGrp="1" noChangeAspect="1" noChangeArrowheads="1"/>
          </p:cNvPicPr>
          <p:nvPr>
            <p:ph idx="1"/>
          </p:nvPr>
        </p:nvPicPr>
        <p:blipFill>
          <a:blip r:embed="rId2"/>
          <a:srcRect/>
          <a:stretch>
            <a:fillRect/>
          </a:stretch>
        </p:blipFill>
        <p:spPr bwMode="auto">
          <a:xfrm>
            <a:off x="0" y="1620044"/>
            <a:ext cx="8143900" cy="5237956"/>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2017</TotalTime>
  <Words>2015</Words>
  <Application>Microsoft Office PowerPoint</Application>
  <PresentationFormat>On-screen Show (4:3)</PresentationFormat>
  <Paragraphs>315</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Opulent</vt:lpstr>
      <vt:lpstr>Solid waste management</vt:lpstr>
      <vt:lpstr>Plan of presentation </vt:lpstr>
      <vt:lpstr>waste</vt:lpstr>
      <vt:lpstr>Types of waste</vt:lpstr>
      <vt:lpstr>Solid waste </vt:lpstr>
      <vt:lpstr>source</vt:lpstr>
      <vt:lpstr>types</vt:lpstr>
      <vt:lpstr>1. Municipal solid waste </vt:lpstr>
      <vt:lpstr>Charecterization of muncipal solid waste </vt:lpstr>
      <vt:lpstr>Hazardous waste </vt:lpstr>
      <vt:lpstr>Hospital waste or biomedical waste</vt:lpstr>
      <vt:lpstr>Effects of solid waste </vt:lpstr>
      <vt:lpstr>contd… </vt:lpstr>
      <vt:lpstr>Waste management concept </vt:lpstr>
      <vt:lpstr>reduce</vt:lpstr>
      <vt:lpstr>Reuse</vt:lpstr>
      <vt:lpstr>recycle</vt:lpstr>
      <vt:lpstr>PowerPoint Presentation</vt:lpstr>
      <vt:lpstr>Waste management hierarchy</vt:lpstr>
      <vt:lpstr>Contd…</vt:lpstr>
      <vt:lpstr>Contd…</vt:lpstr>
      <vt:lpstr>Solid waste management</vt:lpstr>
      <vt:lpstr>storage</vt:lpstr>
      <vt:lpstr>collection</vt:lpstr>
      <vt:lpstr>Waste handling and transport</vt:lpstr>
      <vt:lpstr>Recycling </vt:lpstr>
      <vt:lpstr>Method of disposal</vt:lpstr>
      <vt:lpstr>objectives</vt:lpstr>
      <vt:lpstr>1. dumping</vt:lpstr>
      <vt:lpstr>2. Controlled Tipping/ Sanitary Landfill</vt:lpstr>
      <vt:lpstr>PowerPoint Presentation</vt:lpstr>
      <vt:lpstr>Trench method</vt:lpstr>
      <vt:lpstr>Area method</vt:lpstr>
      <vt:lpstr>PowerPoint Presentation</vt:lpstr>
      <vt:lpstr>PowerPoint Presentation</vt:lpstr>
      <vt:lpstr>PowerPoint Presentation</vt:lpstr>
      <vt:lpstr>   s I n k  h o l e</vt:lpstr>
      <vt:lpstr>3. incineration</vt:lpstr>
      <vt:lpstr>4.composting</vt:lpstr>
      <vt:lpstr>PowerPoint Presentation</vt:lpstr>
      <vt:lpstr>a. Bangalore method (Hot fermentation process/ Anaerobic method)</vt:lpstr>
      <vt:lpstr>b. Mechanical composting         (Aerobic method)</vt:lpstr>
      <vt:lpstr>5.Manure pits</vt:lpstr>
      <vt:lpstr>6.burial</vt:lpstr>
      <vt:lpstr>Technology </vt:lpstr>
      <vt:lpstr>Zero waste system</vt:lpstr>
      <vt:lpstr>Wastes per Indian cities</vt:lpstr>
      <vt:lpstr>Waste management plant in mysore</vt:lpstr>
      <vt:lpstr>PowerPoint Presentation</vt:lpstr>
      <vt:lpstr>Bbmp(bruhat  bangalore mahanagar palike)</vt:lpstr>
      <vt:lpstr>PowerPoint Presentation</vt:lpstr>
      <vt:lpstr>Waste management policies</vt:lpstr>
      <vt:lpstr>recomendation</vt:lpstr>
      <vt:lpstr>Contd…</vt:lpstr>
      <vt:lpstr> Reference</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waste management</dc:title>
  <dc:creator>USER</dc:creator>
  <cp:lastModifiedBy>Windows User</cp:lastModifiedBy>
  <cp:revision>182</cp:revision>
  <dcterms:created xsi:type="dcterms:W3CDTF">2014-01-25T14:32:12Z</dcterms:created>
  <dcterms:modified xsi:type="dcterms:W3CDTF">2016-02-05T13:01:41Z</dcterms:modified>
</cp:coreProperties>
</file>