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0" r:id="rId3"/>
    <p:sldId id="258" r:id="rId4"/>
    <p:sldId id="263" r:id="rId5"/>
    <p:sldId id="262" r:id="rId6"/>
    <p:sldId id="264" r:id="rId7"/>
    <p:sldId id="265" r:id="rId8"/>
    <p:sldId id="261"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83" autoAdjust="0"/>
    <p:restoredTop sz="94472" autoAdjust="0"/>
  </p:normalViewPr>
  <p:slideViewPr>
    <p:cSldViewPr>
      <p:cViewPr varScale="1">
        <p:scale>
          <a:sx n="110" d="100"/>
          <a:sy n="110" d="100"/>
        </p:scale>
        <p:origin x="1428"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D9FABD-EF24-4472-A2AB-07DA01EF78AF}" type="datetimeFigureOut">
              <a:rPr lang="en-US" smtClean="0"/>
              <a:pPr/>
              <a:t>4/17/2017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1A395E-53A4-4B22-85E5-CB7889CB5A4F}" type="slidenum">
              <a:rPr lang="en-US" smtClean="0"/>
              <a:pPr/>
              <a:t>‹#›</a:t>
            </a:fld>
            <a:endParaRPr lang="en-US"/>
          </a:p>
        </p:txBody>
      </p:sp>
    </p:spTree>
    <p:extLst>
      <p:ext uri="{BB962C8B-B14F-4D97-AF65-F5344CB8AC3E}">
        <p14:creationId xmlns:p14="http://schemas.microsoft.com/office/powerpoint/2010/main" val="821941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1A395E-53A4-4B22-85E5-CB7889CB5A4F}" type="slidenum">
              <a:rPr lang="en-US" smtClean="0"/>
              <a:pPr/>
              <a:t>1</a:t>
            </a:fld>
            <a:endParaRPr lang="en-US"/>
          </a:p>
        </p:txBody>
      </p:sp>
    </p:spTree>
    <p:extLst>
      <p:ext uri="{BB962C8B-B14F-4D97-AF65-F5344CB8AC3E}">
        <p14:creationId xmlns:p14="http://schemas.microsoft.com/office/powerpoint/2010/main" val="774138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32B6BD-C266-4182-964D-B9BE6454BC31}" type="slidenum">
              <a:rPr lang="en-US"/>
              <a:pPr/>
              <a:t>8</a:t>
            </a:fld>
            <a:endParaRPr lang="en-US"/>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96258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2BED08-45B4-41E4-8788-4471E86D274B}"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76781-39A1-4EAE-A861-03B76D622F5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2BED08-45B4-41E4-8788-4471E86D274B}"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76781-39A1-4EAE-A861-03B76D622F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2BED08-45B4-41E4-8788-4471E86D274B}"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76781-39A1-4EAE-A861-03B76D622F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2BED08-45B4-41E4-8788-4471E86D274B}"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76781-39A1-4EAE-A861-03B76D622F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2BED08-45B4-41E4-8788-4471E86D274B}"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76781-39A1-4EAE-A861-03B76D622F5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2BED08-45B4-41E4-8788-4471E86D274B}" type="datetimeFigureOut">
              <a:rPr lang="en-US" smtClean="0"/>
              <a:pPr/>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76781-39A1-4EAE-A861-03B76D622F5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2BED08-45B4-41E4-8788-4471E86D274B}" type="datetimeFigureOut">
              <a:rPr lang="en-US" smtClean="0"/>
              <a:pPr/>
              <a:t>4/17/2017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B76781-39A1-4EAE-A861-03B76D622F5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2BED08-45B4-41E4-8788-4471E86D274B}" type="datetimeFigureOut">
              <a:rPr lang="en-US" smtClean="0"/>
              <a:pPr/>
              <a:t>4/17/2017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B76781-39A1-4EAE-A861-03B76D622F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2BED08-45B4-41E4-8788-4471E86D274B}" type="datetimeFigureOut">
              <a:rPr lang="en-US" smtClean="0"/>
              <a:pPr/>
              <a:t>4/17/2017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B76781-39A1-4EAE-A861-03B76D622F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2BED08-45B4-41E4-8788-4471E86D274B}" type="datetimeFigureOut">
              <a:rPr lang="en-US" smtClean="0"/>
              <a:pPr/>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76781-39A1-4EAE-A861-03B76D622F5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2BED08-45B4-41E4-8788-4471E86D274B}" type="datetimeFigureOut">
              <a:rPr lang="en-US" smtClean="0"/>
              <a:pPr/>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76781-39A1-4EAE-A861-03B76D622F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BED08-45B4-41E4-8788-4471E86D274B}" type="datetimeFigureOut">
              <a:rPr lang="en-US" smtClean="0"/>
              <a:pPr/>
              <a:t>4/17/2017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76781-39A1-4EAE-A861-03B76D622F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gif"/><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lgae1.jpeg"/>
          <p:cNvPicPr>
            <a:picLocks noChangeAspect="1"/>
          </p:cNvPicPr>
          <p:nvPr/>
        </p:nvPicPr>
        <p:blipFill>
          <a:blip r:embed="rId3" cstate="print">
            <a:duotone>
              <a:schemeClr val="accent3">
                <a:shade val="45000"/>
                <a:satMod val="135000"/>
              </a:schemeClr>
              <a:prstClr val="white"/>
            </a:duotone>
          </a:blip>
          <a:stretch>
            <a:fillRect/>
          </a:stretch>
        </p:blipFill>
        <p:spPr>
          <a:xfrm>
            <a:off x="-33901" y="0"/>
            <a:ext cx="9101701" cy="6849300"/>
          </a:xfrm>
          <a:prstGeom prst="rect">
            <a:avLst/>
          </a:prstGeom>
        </p:spPr>
      </p:pic>
      <p:sp>
        <p:nvSpPr>
          <p:cNvPr id="2" name="Title 1"/>
          <p:cNvSpPr>
            <a:spLocks noGrp="1"/>
          </p:cNvSpPr>
          <p:nvPr>
            <p:ph type="title"/>
          </p:nvPr>
        </p:nvSpPr>
        <p:spPr>
          <a:xfrm>
            <a:off x="838200" y="2971800"/>
            <a:ext cx="8229600" cy="1143000"/>
          </a:xfrm>
        </p:spPr>
        <p:txBody>
          <a:bodyPr>
            <a:normAutofit fontScale="90000"/>
          </a:bodyPr>
          <a:lstStyle/>
          <a:p>
            <a:pPr algn="r"/>
            <a:r>
              <a:rPr lang="en-US" sz="4000" b="1" i="1" dirty="0" smtClean="0">
                <a:solidFill>
                  <a:srgbClr val="008000"/>
                </a:solidFill>
              </a:rPr>
              <a:t>Can Algae Grow the Future for Bangladesh?</a:t>
            </a:r>
            <a:br>
              <a:rPr lang="en-US" sz="4000" b="1" i="1" dirty="0" smtClean="0">
                <a:solidFill>
                  <a:srgbClr val="008000"/>
                </a:solidFill>
              </a:rPr>
            </a:br>
            <a:r>
              <a:rPr lang="en-US" sz="4000" b="1" i="1" dirty="0">
                <a:solidFill>
                  <a:srgbClr val="008000"/>
                </a:solidFill>
              </a:rPr>
              <a:t/>
            </a:r>
            <a:br>
              <a:rPr lang="en-US" sz="4000" b="1" i="1" dirty="0">
                <a:solidFill>
                  <a:srgbClr val="008000"/>
                </a:solidFill>
              </a:rPr>
            </a:br>
            <a:r>
              <a:rPr lang="en-US" sz="3100" b="1" dirty="0" smtClean="0">
                <a:solidFill>
                  <a:srgbClr val="C00000"/>
                </a:solidFill>
              </a:rPr>
              <a:t>Dr. </a:t>
            </a:r>
            <a:r>
              <a:rPr lang="en-US" sz="3100" b="1" dirty="0" err="1" smtClean="0">
                <a:solidFill>
                  <a:srgbClr val="C00000"/>
                </a:solidFill>
              </a:rPr>
              <a:t>Kauser</a:t>
            </a:r>
            <a:r>
              <a:rPr lang="en-US" sz="3100" b="1" dirty="0" smtClean="0">
                <a:solidFill>
                  <a:srgbClr val="C00000"/>
                </a:solidFill>
              </a:rPr>
              <a:t> Jahan</a:t>
            </a:r>
            <a:br>
              <a:rPr lang="en-US" sz="3100" b="1" dirty="0" smtClean="0">
                <a:solidFill>
                  <a:srgbClr val="C00000"/>
                </a:solidFill>
              </a:rPr>
            </a:br>
            <a:r>
              <a:rPr lang="en-US" sz="2700" b="1" dirty="0" smtClean="0">
                <a:solidFill>
                  <a:srgbClr val="C00000"/>
                </a:solidFill>
              </a:rPr>
              <a:t>Professor, Civil &amp; Environmental Engineering</a:t>
            </a:r>
            <a:br>
              <a:rPr lang="en-US" sz="2700" b="1" dirty="0" smtClean="0">
                <a:solidFill>
                  <a:srgbClr val="C00000"/>
                </a:solidFill>
              </a:rPr>
            </a:br>
            <a:r>
              <a:rPr lang="en-US" sz="2700" b="1" dirty="0" smtClean="0">
                <a:solidFill>
                  <a:srgbClr val="C00000"/>
                </a:solidFill>
              </a:rPr>
              <a:t>Rowan University</a:t>
            </a:r>
            <a:br>
              <a:rPr lang="en-US" sz="2700" b="1" dirty="0" smtClean="0">
                <a:solidFill>
                  <a:srgbClr val="C00000"/>
                </a:solidFill>
              </a:rPr>
            </a:br>
            <a:r>
              <a:rPr lang="en-US" sz="2700" b="1" dirty="0" smtClean="0">
                <a:solidFill>
                  <a:srgbClr val="C00000"/>
                </a:solidFill>
              </a:rPr>
              <a:t>Glassboro, New Jersey</a:t>
            </a:r>
            <a:endParaRPr lang="en-US" sz="3600" b="1" i="1" dirty="0">
              <a:solidFill>
                <a:srgbClr val="008000"/>
              </a:solidFill>
            </a:endParaRPr>
          </a:p>
        </p:txBody>
      </p:sp>
      <p:pic>
        <p:nvPicPr>
          <p:cNvPr id="12" name="Picture 3" descr="bangla"/>
          <p:cNvPicPr>
            <a:picLocks noChangeAspect="1" noChangeArrowheads="1"/>
          </p:cNvPicPr>
          <p:nvPr/>
        </p:nvPicPr>
        <p:blipFill>
          <a:blip r:embed="rId4" cstate="print"/>
          <a:srcRect/>
          <a:stretch>
            <a:fillRect/>
          </a:stretch>
        </p:blipFill>
        <p:spPr bwMode="auto">
          <a:xfrm>
            <a:off x="-21888" y="1539634"/>
            <a:ext cx="2393613" cy="2998696"/>
          </a:xfrm>
          <a:prstGeom prst="rect">
            <a:avLst/>
          </a:prstGeom>
          <a:noFill/>
        </p:spPr>
      </p:pic>
      <p:sp>
        <p:nvSpPr>
          <p:cNvPr id="1033" name="AutoShape 9" descr="Image result for banglade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5" name="Picture 11" descr="http://www.bdembassyusa.org/uploads/images/beautiful-Bangladesh-23.jpg"/>
          <p:cNvPicPr>
            <a:picLocks noChangeAspect="1" noChangeArrowheads="1"/>
          </p:cNvPicPr>
          <p:nvPr/>
        </p:nvPicPr>
        <p:blipFill>
          <a:blip r:embed="rId5" cstate="print"/>
          <a:srcRect/>
          <a:stretch>
            <a:fillRect/>
          </a:stretch>
        </p:blipFill>
        <p:spPr bwMode="auto">
          <a:xfrm>
            <a:off x="2362200" y="0"/>
            <a:ext cx="3086100" cy="1951129"/>
          </a:xfrm>
          <a:prstGeom prst="rect">
            <a:avLst/>
          </a:prstGeom>
          <a:noFill/>
        </p:spPr>
      </p:pic>
      <p:pic>
        <p:nvPicPr>
          <p:cNvPr id="1037" name="Picture 13" descr="http://upload.wikimedia.org/wikipedia/commons/thumb/6/6d/Chalan_Beel_Natore_Bangladesh_%287%29.JPG/600px-Chalan_Beel_Natore_Bangladesh_%287%29.JPG"/>
          <p:cNvPicPr>
            <a:picLocks noChangeAspect="1" noChangeArrowheads="1"/>
          </p:cNvPicPr>
          <p:nvPr/>
        </p:nvPicPr>
        <p:blipFill>
          <a:blip r:embed="rId6" cstate="print"/>
          <a:srcRect/>
          <a:stretch>
            <a:fillRect/>
          </a:stretch>
        </p:blipFill>
        <p:spPr bwMode="auto">
          <a:xfrm>
            <a:off x="4724400" y="0"/>
            <a:ext cx="2565400" cy="1924050"/>
          </a:xfrm>
          <a:prstGeom prst="rect">
            <a:avLst/>
          </a:prstGeom>
          <a:noFill/>
        </p:spPr>
      </p:pic>
      <p:pic>
        <p:nvPicPr>
          <p:cNvPr id="1039" name="Picture 15" descr="http://thinkprogress.org/wp-content/uploads/2013/07/garment-workers.jpg"/>
          <p:cNvPicPr>
            <a:picLocks noChangeAspect="1" noChangeArrowheads="1"/>
          </p:cNvPicPr>
          <p:nvPr/>
        </p:nvPicPr>
        <p:blipFill>
          <a:blip r:embed="rId7" cstate="print"/>
          <a:srcRect l="42105"/>
          <a:stretch>
            <a:fillRect/>
          </a:stretch>
        </p:blipFill>
        <p:spPr bwMode="auto">
          <a:xfrm>
            <a:off x="7244570" y="0"/>
            <a:ext cx="1899430" cy="1905000"/>
          </a:xfrm>
          <a:prstGeom prst="rect">
            <a:avLst/>
          </a:prstGeom>
          <a:noFill/>
        </p:spPr>
      </p:pic>
      <p:pic>
        <p:nvPicPr>
          <p:cNvPr id="9" name="Picture 6" descr="bdgif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4538330"/>
            <a:ext cx="3352800" cy="231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 descr="tiger_standi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26525" y="4936008"/>
            <a:ext cx="1497875" cy="19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bann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87887" y="5382450"/>
            <a:ext cx="4379913"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0" y="0"/>
            <a:ext cx="7772400" cy="1143000"/>
          </a:xfrm>
        </p:spPr>
        <p:txBody>
          <a:bodyPr>
            <a:normAutofit/>
          </a:bodyPr>
          <a:lstStyle/>
          <a:p>
            <a:pPr algn="l"/>
            <a:r>
              <a:rPr lang="en-US" sz="5400" dirty="0" smtClean="0">
                <a:solidFill>
                  <a:srgbClr val="008000"/>
                </a:solidFill>
                <a:latin typeface="Arial" panose="020B0604020202020204" pitchFamily="34" charset="0"/>
                <a:cs typeface="Arial" panose="020B0604020202020204" pitchFamily="34" charset="0"/>
              </a:rPr>
              <a:t>BANGLADESH</a:t>
            </a:r>
            <a:endParaRPr lang="en-US" dirty="0">
              <a:solidFill>
                <a:srgbClr val="008000"/>
              </a:solidFill>
              <a:latin typeface="Arial" panose="020B0604020202020204" pitchFamily="34" charset="0"/>
              <a:cs typeface="Arial" panose="020B0604020202020204" pitchFamily="34" charset="0"/>
            </a:endParaRPr>
          </a:p>
        </p:txBody>
      </p:sp>
      <p:sp>
        <p:nvSpPr>
          <p:cNvPr id="336899" name="Rectangle 3"/>
          <p:cNvSpPr>
            <a:spLocks noGrp="1" noChangeArrowheads="1"/>
          </p:cNvSpPr>
          <p:nvPr>
            <p:ph type="body" idx="1"/>
          </p:nvPr>
        </p:nvSpPr>
        <p:spPr>
          <a:xfrm>
            <a:off x="407193" y="1295400"/>
            <a:ext cx="4572000" cy="4953000"/>
          </a:xfrm>
          <a:solidFill>
            <a:schemeClr val="accent3">
              <a:lumMod val="40000"/>
              <a:lumOff val="60000"/>
            </a:schemeClr>
          </a:solidFill>
        </p:spPr>
        <p:txBody>
          <a:bodyPr/>
          <a:lstStyle/>
          <a:p>
            <a:r>
              <a:rPr lang="en-US" sz="2400" b="1" dirty="0">
                <a:solidFill>
                  <a:srgbClr val="00B050"/>
                </a:solidFill>
                <a:latin typeface="Arial" charset="0"/>
              </a:rPr>
              <a:t>Bounded by India on the north and west, by India and Burma on the east, and by the bay of Bengal on the south.</a:t>
            </a:r>
          </a:p>
          <a:p>
            <a:endParaRPr lang="en-US" dirty="0">
              <a:solidFill>
                <a:srgbClr val="00B050"/>
              </a:solidFill>
              <a:latin typeface="Arial" charset="0"/>
            </a:endParaRPr>
          </a:p>
          <a:p>
            <a:r>
              <a:rPr lang="en-US" sz="2400" b="1" dirty="0">
                <a:solidFill>
                  <a:srgbClr val="00B050"/>
                </a:solidFill>
                <a:latin typeface="Arial" charset="0"/>
              </a:rPr>
              <a:t>Clearly divided into two distinct regions - the North Eastern and the South Eastern mountain ranges and the vast alluvial </a:t>
            </a:r>
            <a:r>
              <a:rPr lang="en-US" sz="2400" b="1" dirty="0" err="1">
                <a:solidFill>
                  <a:srgbClr val="00B050"/>
                </a:solidFill>
                <a:latin typeface="Arial" charset="0"/>
              </a:rPr>
              <a:t>plainlands</a:t>
            </a:r>
            <a:endParaRPr lang="en-US" sz="2400" b="1" dirty="0">
              <a:solidFill>
                <a:srgbClr val="00B050"/>
              </a:solidFill>
              <a:latin typeface="Arial" charset="0"/>
            </a:endParaRPr>
          </a:p>
        </p:txBody>
      </p:sp>
      <p:pic>
        <p:nvPicPr>
          <p:cNvPr id="336900" name="Picture 4" descr="gindoc"/>
          <p:cNvPicPr>
            <a:picLocks noChangeAspect="1" noChangeArrowheads="1"/>
          </p:cNvPicPr>
          <p:nvPr/>
        </p:nvPicPr>
        <p:blipFill>
          <a:blip r:embed="rId2" cstate="print"/>
          <a:srcRect/>
          <a:stretch>
            <a:fillRect/>
          </a:stretch>
        </p:blipFill>
        <p:spPr bwMode="auto">
          <a:xfrm>
            <a:off x="5249862" y="0"/>
            <a:ext cx="3894137" cy="4672964"/>
          </a:xfrm>
          <a:prstGeom prst="rect">
            <a:avLst/>
          </a:prstGeom>
          <a:noFill/>
        </p:spPr>
      </p:pic>
      <p:pic>
        <p:nvPicPr>
          <p:cNvPr id="336901" name="Picture 5" descr="banglad2"/>
          <p:cNvPicPr>
            <a:picLocks noChangeAspect="1" noChangeArrowheads="1"/>
          </p:cNvPicPr>
          <p:nvPr/>
        </p:nvPicPr>
        <p:blipFill>
          <a:blip r:embed="rId3" cstate="print"/>
          <a:srcRect/>
          <a:stretch>
            <a:fillRect/>
          </a:stretch>
        </p:blipFill>
        <p:spPr bwMode="auto">
          <a:xfrm>
            <a:off x="5791200" y="3425289"/>
            <a:ext cx="3167063" cy="3404136"/>
          </a:xfrm>
          <a:prstGeom prst="rect">
            <a:avLst/>
          </a:prstGeom>
          <a:noFill/>
        </p:spPr>
      </p:pic>
      <p:sp>
        <p:nvSpPr>
          <p:cNvPr id="336902" name="Oval 6"/>
          <p:cNvSpPr>
            <a:spLocks noChangeArrowheads="1"/>
          </p:cNvSpPr>
          <p:nvPr/>
        </p:nvSpPr>
        <p:spPr bwMode="auto">
          <a:xfrm>
            <a:off x="7315200" y="914400"/>
            <a:ext cx="152400" cy="152400"/>
          </a:xfrm>
          <a:prstGeom prst="ellipse">
            <a:avLst/>
          </a:prstGeom>
          <a:solidFill>
            <a:srgbClr val="FF3300"/>
          </a:solidFill>
          <a:ln w="9525">
            <a:solidFill>
              <a:schemeClr val="tx1"/>
            </a:solidFill>
            <a:round/>
            <a:headEnd/>
            <a:tailEnd/>
          </a:ln>
          <a:effectLst/>
        </p:spPr>
        <p:txBody>
          <a:bodyPr wrap="none" anchor="ctr"/>
          <a:lstStyle/>
          <a:p>
            <a:endParaRPr lang="en-US">
              <a:solidFill>
                <a:srgbClr val="FF33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381000" y="-76200"/>
            <a:ext cx="6400800" cy="1143000"/>
          </a:xfrm>
          <a:noFill/>
        </p:spPr>
        <p:txBody>
          <a:bodyPr>
            <a:normAutofit/>
          </a:bodyPr>
          <a:lstStyle/>
          <a:p>
            <a:r>
              <a:rPr lang="en-US" b="1" dirty="0">
                <a:solidFill>
                  <a:srgbClr val="336600"/>
                </a:solidFill>
                <a:latin typeface="Arial Black" pitchFamily="34" charset="0"/>
              </a:rPr>
              <a:t>       </a:t>
            </a:r>
            <a:endParaRPr lang="en-US" dirty="0">
              <a:solidFill>
                <a:srgbClr val="00B050"/>
              </a:solidFill>
            </a:endParaRPr>
          </a:p>
        </p:txBody>
      </p:sp>
      <p:sp>
        <p:nvSpPr>
          <p:cNvPr id="335878" name="Text Box 6"/>
          <p:cNvSpPr txBox="1">
            <a:spLocks noChangeArrowheads="1"/>
          </p:cNvSpPr>
          <p:nvPr/>
        </p:nvSpPr>
        <p:spPr bwMode="auto">
          <a:xfrm>
            <a:off x="38100" y="946487"/>
            <a:ext cx="4191000" cy="5386090"/>
          </a:xfrm>
          <a:prstGeom prst="rect">
            <a:avLst/>
          </a:prstGeom>
          <a:solidFill>
            <a:schemeClr val="accent3">
              <a:lumMod val="40000"/>
              <a:lumOff val="60000"/>
            </a:schemeClr>
          </a:solidFill>
          <a:ln w="9525">
            <a:noFill/>
            <a:miter lim="800000"/>
            <a:headEnd/>
            <a:tailEnd/>
          </a:ln>
          <a:effectLst/>
        </p:spPr>
        <p:txBody>
          <a:bodyPr wrap="square">
            <a:spAutoFit/>
          </a:bodyPr>
          <a:lstStyle/>
          <a:p>
            <a:pPr algn="l"/>
            <a:r>
              <a:rPr lang="en-US" dirty="0" smtClean="0">
                <a:latin typeface="Arial" charset="0"/>
              </a:rPr>
              <a:t>Area</a:t>
            </a:r>
            <a:r>
              <a:rPr lang="en-US" dirty="0">
                <a:latin typeface="Arial" charset="0"/>
              </a:rPr>
              <a:t>:  </a:t>
            </a:r>
            <a:r>
              <a:rPr lang="en-US" dirty="0" smtClean="0">
                <a:latin typeface="Arial" charset="0"/>
              </a:rPr>
              <a:t>Land </a:t>
            </a:r>
            <a:r>
              <a:rPr lang="en-US" dirty="0">
                <a:latin typeface="Arial" charset="0"/>
              </a:rPr>
              <a:t>area:133,910 sq km </a:t>
            </a:r>
          </a:p>
          <a:p>
            <a:pPr algn="l"/>
            <a:r>
              <a:rPr lang="en-US" dirty="0" smtClean="0">
                <a:latin typeface="Arial" charset="0"/>
              </a:rPr>
              <a:t>Comparative </a:t>
            </a:r>
            <a:r>
              <a:rPr lang="en-US" dirty="0">
                <a:latin typeface="Arial" charset="0"/>
              </a:rPr>
              <a:t>area: slightly smaller </a:t>
            </a:r>
            <a:r>
              <a:rPr lang="en-US" dirty="0" smtClean="0">
                <a:latin typeface="Arial" charset="0"/>
              </a:rPr>
              <a:t>than </a:t>
            </a:r>
            <a:r>
              <a:rPr lang="en-US" dirty="0">
                <a:latin typeface="Arial" charset="0"/>
              </a:rPr>
              <a:t>Wisconsin</a:t>
            </a:r>
            <a:r>
              <a:rPr lang="en-US" sz="1400" dirty="0">
                <a:latin typeface="Arial" charset="0"/>
              </a:rPr>
              <a:t> </a:t>
            </a:r>
          </a:p>
          <a:p>
            <a:pPr algn="l"/>
            <a:endParaRPr lang="en-US" sz="1400" dirty="0">
              <a:latin typeface="Arial" charset="0"/>
            </a:endParaRPr>
          </a:p>
          <a:p>
            <a:pPr algn="l"/>
            <a:r>
              <a:rPr lang="en-US" dirty="0">
                <a:latin typeface="Arial" charset="0"/>
              </a:rPr>
              <a:t>Population: </a:t>
            </a:r>
            <a:r>
              <a:rPr lang="en-US" dirty="0" smtClean="0"/>
              <a:t>150 Million  </a:t>
            </a:r>
            <a:r>
              <a:rPr lang="en-US" dirty="0" smtClean="0">
                <a:latin typeface="Arial" charset="0"/>
              </a:rPr>
              <a:t> </a:t>
            </a:r>
            <a:r>
              <a:rPr lang="en-US" dirty="0">
                <a:latin typeface="Arial" charset="0"/>
              </a:rPr>
              <a:t>(July </a:t>
            </a:r>
            <a:r>
              <a:rPr lang="en-US" dirty="0" smtClean="0">
                <a:latin typeface="Arial" charset="0"/>
              </a:rPr>
              <a:t>2016)</a:t>
            </a:r>
          </a:p>
          <a:p>
            <a:pPr algn="l"/>
            <a:r>
              <a:rPr lang="en-US" dirty="0" smtClean="0">
                <a:latin typeface="Arial" charset="0"/>
              </a:rPr>
              <a:t>Ranks ## in the world</a:t>
            </a:r>
          </a:p>
          <a:p>
            <a:pPr algn="l"/>
            <a:endParaRPr lang="en-US" dirty="0">
              <a:latin typeface="Arial" charset="0"/>
            </a:endParaRPr>
          </a:p>
          <a:p>
            <a:pPr algn="l"/>
            <a:r>
              <a:rPr lang="en-US" dirty="0" smtClean="0">
                <a:latin typeface="Arial" charset="0"/>
              </a:rPr>
              <a:t>Capital: Dhaka</a:t>
            </a:r>
          </a:p>
          <a:p>
            <a:pPr algn="l"/>
            <a:endParaRPr lang="en-US" dirty="0">
              <a:latin typeface="Arial" charset="0"/>
            </a:endParaRPr>
          </a:p>
          <a:p>
            <a:pPr algn="l"/>
            <a:r>
              <a:rPr lang="en-US" dirty="0" smtClean="0">
                <a:latin typeface="Arial" charset="0"/>
              </a:rPr>
              <a:t>Language: Bengali/English</a:t>
            </a:r>
          </a:p>
          <a:p>
            <a:pPr algn="l"/>
            <a:endParaRPr lang="en-US" dirty="0" smtClean="0">
              <a:latin typeface="Arial" charset="0"/>
            </a:endParaRPr>
          </a:p>
          <a:p>
            <a:pPr algn="l"/>
            <a:r>
              <a:rPr lang="en-US" dirty="0" smtClean="0">
                <a:latin typeface="Arial" charset="0"/>
              </a:rPr>
              <a:t>Currency: Taka</a:t>
            </a:r>
          </a:p>
          <a:p>
            <a:pPr algn="l"/>
            <a:endParaRPr lang="en-US" dirty="0">
              <a:latin typeface="Arial" charset="0"/>
            </a:endParaRPr>
          </a:p>
          <a:p>
            <a:pPr algn="l"/>
            <a:r>
              <a:rPr lang="en-US" dirty="0" smtClean="0">
                <a:latin typeface="Arial" charset="0"/>
              </a:rPr>
              <a:t>Average Life Expectancy: 64 years</a:t>
            </a:r>
          </a:p>
          <a:p>
            <a:pPr algn="l"/>
            <a:endParaRPr lang="en-US" dirty="0">
              <a:latin typeface="Arial" charset="0"/>
            </a:endParaRPr>
          </a:p>
          <a:p>
            <a:pPr algn="l"/>
            <a:r>
              <a:rPr lang="en-US" dirty="0" smtClean="0">
                <a:latin typeface="Arial" charset="0"/>
              </a:rPr>
              <a:t>Major Rivers: Padma, </a:t>
            </a:r>
            <a:r>
              <a:rPr lang="en-US" dirty="0" err="1" smtClean="0">
                <a:latin typeface="Arial" charset="0"/>
              </a:rPr>
              <a:t>Meghana</a:t>
            </a:r>
            <a:endParaRPr lang="en-US" dirty="0" smtClean="0">
              <a:latin typeface="Arial" charset="0"/>
            </a:endParaRPr>
          </a:p>
          <a:p>
            <a:pPr algn="l"/>
            <a:endParaRPr lang="en-US" dirty="0">
              <a:latin typeface="Arial" charset="0"/>
            </a:endParaRPr>
          </a:p>
          <a:p>
            <a:r>
              <a:rPr lang="en-US" dirty="0" smtClean="0">
                <a:latin typeface="Arial" charset="0"/>
              </a:rPr>
              <a:t>Annual Rainfall: </a:t>
            </a:r>
            <a:r>
              <a:rPr lang="en-US" sz="1600" b="1" dirty="0" smtClean="0"/>
              <a:t>2000 mm</a:t>
            </a:r>
            <a:r>
              <a:rPr lang="en-US" sz="1600" dirty="0" smtClean="0">
                <a:latin typeface="Times New Roman" pitchFamily="18" charset="0"/>
              </a:rPr>
              <a:t> </a:t>
            </a:r>
            <a:endParaRPr lang="en-US" sz="1600" dirty="0">
              <a:latin typeface="Times New Roman" pitchFamily="18" charset="0"/>
            </a:endParaRPr>
          </a:p>
          <a:p>
            <a:pPr algn="l"/>
            <a:endParaRPr lang="en-US" sz="2400" dirty="0">
              <a:latin typeface="Times New Roman" pitchFamily="18" charset="0"/>
            </a:endParaRPr>
          </a:p>
        </p:txBody>
      </p:sp>
      <p:sp>
        <p:nvSpPr>
          <p:cNvPr id="5" name="Rectangle 2"/>
          <p:cNvSpPr txBox="1">
            <a:spLocks noChangeArrowheads="1"/>
          </p:cNvSpPr>
          <p:nvPr/>
        </p:nvSpPr>
        <p:spPr>
          <a:xfrm>
            <a:off x="152400" y="-57150"/>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dirty="0" smtClean="0">
                <a:solidFill>
                  <a:srgbClr val="008000"/>
                </a:solidFill>
                <a:latin typeface="Arial" panose="020B0604020202020204" pitchFamily="34" charset="0"/>
                <a:cs typeface="Arial" panose="020B0604020202020204" pitchFamily="34" charset="0"/>
              </a:rPr>
              <a:t>Geography/People</a:t>
            </a:r>
            <a:endParaRPr lang="en-US" dirty="0">
              <a:solidFill>
                <a:srgbClr val="008000"/>
              </a:solidFill>
              <a:latin typeface="Arial" panose="020B0604020202020204" pitchFamily="34" charset="0"/>
              <a:cs typeface="Arial" panose="020B0604020202020204" pitchFamily="34" charset="0"/>
            </a:endParaRPr>
          </a:p>
        </p:txBody>
      </p:sp>
      <p:sp>
        <p:nvSpPr>
          <p:cNvPr id="2" name="TextBox 1"/>
          <p:cNvSpPr txBox="1"/>
          <p:nvPr/>
        </p:nvSpPr>
        <p:spPr>
          <a:xfrm>
            <a:off x="4267200" y="914400"/>
            <a:ext cx="4495800" cy="2585323"/>
          </a:xfrm>
          <a:prstGeom prst="rect">
            <a:avLst/>
          </a:prstGeom>
          <a:solidFill>
            <a:schemeClr val="accent5">
              <a:lumMod val="20000"/>
              <a:lumOff val="80000"/>
            </a:schemeClr>
          </a:solidFill>
        </p:spPr>
        <p:txBody>
          <a:bodyPr wrap="square" rtlCol="0">
            <a:spAutoFit/>
          </a:bodyPr>
          <a:lstStyle/>
          <a:p>
            <a:r>
              <a:rPr lang="en-US" b="1" dirty="0">
                <a:latin typeface="Arial" charset="0"/>
              </a:rPr>
              <a:t>Religions:  Muslim 83%, Hindu 16%, Buddhist, Christian, Other</a:t>
            </a:r>
          </a:p>
          <a:p>
            <a:endParaRPr lang="en-US" b="1" dirty="0">
              <a:latin typeface="Arial" charset="0"/>
            </a:endParaRPr>
          </a:p>
          <a:p>
            <a:r>
              <a:rPr lang="en-US" b="1" dirty="0">
                <a:latin typeface="Arial" charset="0"/>
              </a:rPr>
              <a:t>Literacy:    age 15 and over can read and write</a:t>
            </a:r>
          </a:p>
          <a:p>
            <a:endParaRPr lang="en-US" b="1" dirty="0">
              <a:latin typeface="Arial" charset="0"/>
            </a:endParaRPr>
          </a:p>
          <a:p>
            <a:pPr lvl="2"/>
            <a:r>
              <a:rPr lang="en-US" b="1" dirty="0">
                <a:latin typeface="Arial" charset="0"/>
              </a:rPr>
              <a:t>    56% of total population		</a:t>
            </a:r>
          </a:p>
          <a:p>
            <a:pPr lvl="2"/>
            <a:r>
              <a:rPr lang="en-US" b="1" dirty="0">
                <a:latin typeface="Arial" charset="0"/>
              </a:rPr>
              <a:t>    63% males  and 49% </a:t>
            </a:r>
            <a:r>
              <a:rPr lang="en-US" b="1" dirty="0" smtClean="0">
                <a:latin typeface="Arial" charset="0"/>
              </a:rPr>
              <a:t>females</a:t>
            </a:r>
            <a:endParaRPr lang="en-US" dirty="0"/>
          </a:p>
        </p:txBody>
      </p:sp>
      <p:pic>
        <p:nvPicPr>
          <p:cNvPr id="6146" name="Picture 2" descr="Image result for bangladeshi new year"/>
          <p:cNvPicPr>
            <a:picLocks noChangeAspect="1" noChangeArrowheads="1"/>
          </p:cNvPicPr>
          <p:nvPr/>
        </p:nvPicPr>
        <p:blipFill>
          <a:blip r:embed="rId2" cstate="print"/>
          <a:srcRect b="11161"/>
          <a:stretch>
            <a:fillRect/>
          </a:stretch>
        </p:blipFill>
        <p:spPr bwMode="auto">
          <a:xfrm>
            <a:off x="4267199" y="3581399"/>
            <a:ext cx="1727371" cy="2209801"/>
          </a:xfrm>
          <a:prstGeom prst="rect">
            <a:avLst/>
          </a:prstGeom>
          <a:noFill/>
        </p:spPr>
      </p:pic>
      <p:pic>
        <p:nvPicPr>
          <p:cNvPr id="6148" name="Picture 4" descr="Dhaka, Bangladesh. 14th April, 2015. Revellers attend a rally in celebration of the Bengali New Year or “Pohela Stock Photo "/>
          <p:cNvPicPr>
            <a:picLocks noChangeAspect="1" noChangeArrowheads="1"/>
          </p:cNvPicPr>
          <p:nvPr/>
        </p:nvPicPr>
        <p:blipFill>
          <a:blip r:embed="rId3" cstate="print"/>
          <a:srcRect b="5185"/>
          <a:stretch>
            <a:fillRect/>
          </a:stretch>
        </p:blipFill>
        <p:spPr bwMode="auto">
          <a:xfrm>
            <a:off x="6019800" y="3581400"/>
            <a:ext cx="1497657" cy="2209800"/>
          </a:xfrm>
          <a:prstGeom prst="rect">
            <a:avLst/>
          </a:prstGeom>
          <a:noFill/>
        </p:spPr>
      </p:pic>
      <p:pic>
        <p:nvPicPr>
          <p:cNvPr id="6150" name="Picture 6" descr="Dhaka, Bangladesh. 14th Apr, 2015. Artists pose for photos during the celebration of Bengali New Year or Pohela Stock Photo "/>
          <p:cNvPicPr>
            <a:picLocks noChangeAspect="1" noChangeArrowheads="1"/>
          </p:cNvPicPr>
          <p:nvPr/>
        </p:nvPicPr>
        <p:blipFill>
          <a:blip r:embed="rId4" cstate="print"/>
          <a:srcRect t="12258" b="20645"/>
          <a:stretch>
            <a:fillRect/>
          </a:stretch>
        </p:blipFill>
        <p:spPr bwMode="auto">
          <a:xfrm>
            <a:off x="4267200" y="5791200"/>
            <a:ext cx="2146341" cy="1066800"/>
          </a:xfrm>
          <a:prstGeom prst="rect">
            <a:avLst/>
          </a:prstGeom>
          <a:noFill/>
        </p:spPr>
      </p:pic>
      <p:pic>
        <p:nvPicPr>
          <p:cNvPr id="6152" name="Picture 8" descr="Image result for eid bangladesh 2017"/>
          <p:cNvPicPr>
            <a:picLocks noChangeAspect="1" noChangeArrowheads="1"/>
          </p:cNvPicPr>
          <p:nvPr/>
        </p:nvPicPr>
        <p:blipFill>
          <a:blip r:embed="rId5" cstate="print"/>
          <a:srcRect b="11846"/>
          <a:stretch>
            <a:fillRect/>
          </a:stretch>
        </p:blipFill>
        <p:spPr bwMode="auto">
          <a:xfrm>
            <a:off x="6324600" y="5665900"/>
            <a:ext cx="1780699" cy="1192100"/>
          </a:xfrm>
          <a:prstGeom prst="rect">
            <a:avLst/>
          </a:prstGeom>
          <a:noFill/>
        </p:spPr>
      </p:pic>
      <p:pic>
        <p:nvPicPr>
          <p:cNvPr id="6154" name="Picture 10" descr="Image result for scenic bangladesh"/>
          <p:cNvPicPr>
            <a:picLocks noChangeAspect="1" noChangeArrowheads="1"/>
          </p:cNvPicPr>
          <p:nvPr/>
        </p:nvPicPr>
        <p:blipFill>
          <a:blip r:embed="rId6" cstate="print"/>
          <a:srcRect/>
          <a:stretch>
            <a:fillRect/>
          </a:stretch>
        </p:blipFill>
        <p:spPr bwMode="auto">
          <a:xfrm>
            <a:off x="7200900" y="3581400"/>
            <a:ext cx="1943100" cy="1295400"/>
          </a:xfrm>
          <a:prstGeom prst="rect">
            <a:avLst/>
          </a:prstGeom>
          <a:noFill/>
        </p:spPr>
      </p:pic>
      <p:pic>
        <p:nvPicPr>
          <p:cNvPr id="6156" name="Picture 12" descr="Image result for scenic bangladesh"/>
          <p:cNvPicPr>
            <a:picLocks noChangeAspect="1" noChangeArrowheads="1"/>
          </p:cNvPicPr>
          <p:nvPr/>
        </p:nvPicPr>
        <p:blipFill>
          <a:blip r:embed="rId7" cstate="print"/>
          <a:srcRect/>
          <a:stretch>
            <a:fillRect/>
          </a:stretch>
        </p:blipFill>
        <p:spPr bwMode="auto">
          <a:xfrm>
            <a:off x="7239000" y="4876800"/>
            <a:ext cx="1905000" cy="1066800"/>
          </a:xfrm>
          <a:prstGeom prst="rect">
            <a:avLst/>
          </a:prstGeom>
          <a:noFill/>
        </p:spPr>
      </p:pic>
      <p:pic>
        <p:nvPicPr>
          <p:cNvPr id="6158" name="Picture 14" descr="Image result for scenic bangladesh"/>
          <p:cNvPicPr>
            <a:picLocks noChangeAspect="1" noChangeArrowheads="1"/>
          </p:cNvPicPr>
          <p:nvPr/>
        </p:nvPicPr>
        <p:blipFill>
          <a:blip r:embed="rId8" cstate="print"/>
          <a:srcRect/>
          <a:stretch>
            <a:fillRect/>
          </a:stretch>
        </p:blipFill>
        <p:spPr bwMode="auto">
          <a:xfrm>
            <a:off x="7467600" y="0"/>
            <a:ext cx="1676400" cy="943651"/>
          </a:xfrm>
          <a:prstGeom prst="rect">
            <a:avLst/>
          </a:prstGeom>
          <a:noFill/>
        </p:spPr>
      </p:pic>
      <p:pic>
        <p:nvPicPr>
          <p:cNvPr id="6160" name="Picture 16" descr="Image result for scenic bangladesh"/>
          <p:cNvPicPr>
            <a:picLocks noChangeAspect="1" noChangeArrowheads="1"/>
          </p:cNvPicPr>
          <p:nvPr/>
        </p:nvPicPr>
        <p:blipFill>
          <a:blip r:embed="rId9" cstate="print"/>
          <a:srcRect t="14000" r="24000"/>
          <a:stretch>
            <a:fillRect/>
          </a:stretch>
        </p:blipFill>
        <p:spPr bwMode="auto">
          <a:xfrm>
            <a:off x="7830879" y="5867400"/>
            <a:ext cx="1313121" cy="990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 y="-152400"/>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dirty="0" smtClean="0">
                <a:solidFill>
                  <a:srgbClr val="008000"/>
                </a:solidFill>
                <a:latin typeface="Arial" panose="020B0604020202020204" pitchFamily="34" charset="0"/>
                <a:cs typeface="Arial" panose="020B0604020202020204" pitchFamily="34" charset="0"/>
              </a:rPr>
              <a:t>Government</a:t>
            </a:r>
            <a:endParaRPr lang="en-US" dirty="0">
              <a:solidFill>
                <a:srgbClr val="008000"/>
              </a:solidFill>
              <a:latin typeface="Arial" panose="020B0604020202020204" pitchFamily="34" charset="0"/>
              <a:cs typeface="Arial" panose="020B0604020202020204" pitchFamily="34" charset="0"/>
            </a:endParaRPr>
          </a:p>
        </p:txBody>
      </p:sp>
      <p:pic>
        <p:nvPicPr>
          <p:cNvPr id="3074" name="Picture 2" descr="• Average life expectancy : 64&#10;•&#10;•&#10;•&#10;•&#10;&#10;years (BBS, 2006)&#10;Literacy rate : 78.8%(male81.3% &amp; female- 75.2%)&#10;Average per cap..."/>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031" t="24899" r="3449" b="42972"/>
          <a:stretch/>
        </p:blipFill>
        <p:spPr bwMode="auto">
          <a:xfrm>
            <a:off x="152400" y="838200"/>
            <a:ext cx="52578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sheikh hasi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0"/>
            <a:ext cx="1626108"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38800" y="2438400"/>
            <a:ext cx="2991268" cy="369332"/>
          </a:xfrm>
          <a:prstGeom prst="rect">
            <a:avLst/>
          </a:prstGeom>
          <a:noFill/>
        </p:spPr>
        <p:txBody>
          <a:bodyPr wrap="none" rtlCol="0">
            <a:spAutoFit/>
          </a:bodyPr>
          <a:lstStyle/>
          <a:p>
            <a:r>
              <a:rPr lang="en-US" dirty="0" smtClean="0"/>
              <a:t>Prime Minister: Sheikh Hasina</a:t>
            </a:r>
            <a:endParaRPr lang="en-US" dirty="0"/>
          </a:p>
        </p:txBody>
      </p:sp>
      <p:sp>
        <p:nvSpPr>
          <p:cNvPr id="6" name="TextBox 5"/>
          <p:cNvSpPr txBox="1"/>
          <p:nvPr/>
        </p:nvSpPr>
        <p:spPr>
          <a:xfrm>
            <a:off x="152400" y="2438400"/>
            <a:ext cx="4419600" cy="3139321"/>
          </a:xfrm>
          <a:prstGeom prst="rect">
            <a:avLst/>
          </a:prstGeom>
          <a:noFill/>
        </p:spPr>
        <p:txBody>
          <a:bodyPr wrap="square" rtlCol="0">
            <a:spAutoFit/>
          </a:bodyPr>
          <a:lstStyle/>
          <a:p>
            <a:r>
              <a:rPr lang="en-US" dirty="0" smtClean="0"/>
              <a:t>The borders of modern </a:t>
            </a:r>
            <a:r>
              <a:rPr lang="en-US" b="1" dirty="0" smtClean="0"/>
              <a:t>Bangladesh</a:t>
            </a:r>
            <a:r>
              <a:rPr lang="en-US" dirty="0" smtClean="0"/>
              <a:t> were established with the partition of Bengal and India in August 1947, when the region became East Pakistan as a part of the newly formed State of Pakistan. </a:t>
            </a:r>
          </a:p>
          <a:p>
            <a:endParaRPr lang="en-US" dirty="0" smtClean="0"/>
          </a:p>
          <a:p>
            <a:r>
              <a:rPr lang="en-US" dirty="0" smtClean="0"/>
              <a:t>The British East India Company gained official control of Bengal following the Battle of </a:t>
            </a:r>
            <a:r>
              <a:rPr lang="en-US" dirty="0" err="1" smtClean="0"/>
              <a:t>Plassey</a:t>
            </a:r>
            <a:r>
              <a:rPr lang="en-US" dirty="0" smtClean="0"/>
              <a:t> in 1757. Bengal became a major trading port for bamboo, tea, sugar cane, spices, cotton, muslin, jute and indigo.</a:t>
            </a:r>
          </a:p>
        </p:txBody>
      </p:sp>
      <p:pic>
        <p:nvPicPr>
          <p:cNvPr id="5122" name="Picture 2" descr="https://upload.wikimedia.org/wikipedia/commons/thumb/4/43/Robert_Clive_and_Mir_Jafar_after_the_Battle_of_Plassey%2C_1757_by_Francis_Hayman.jpg/1280px-Robert_Clive_and_Mir_Jafar_after_the_Battle_of_Plassey%2C_1757_by_Francis_Hayman.jpg"/>
          <p:cNvPicPr>
            <a:picLocks noChangeAspect="1" noChangeArrowheads="1"/>
          </p:cNvPicPr>
          <p:nvPr/>
        </p:nvPicPr>
        <p:blipFill>
          <a:blip r:embed="rId4" cstate="print"/>
          <a:srcRect/>
          <a:stretch>
            <a:fillRect/>
          </a:stretch>
        </p:blipFill>
        <p:spPr bwMode="auto">
          <a:xfrm>
            <a:off x="4572000" y="3048000"/>
            <a:ext cx="2641396" cy="2057400"/>
          </a:xfrm>
          <a:prstGeom prst="rect">
            <a:avLst/>
          </a:prstGeom>
          <a:noFill/>
        </p:spPr>
      </p:pic>
      <p:sp>
        <p:nvSpPr>
          <p:cNvPr id="8" name="TextBox 7"/>
          <p:cNvSpPr txBox="1"/>
          <p:nvPr/>
        </p:nvSpPr>
        <p:spPr>
          <a:xfrm>
            <a:off x="4572000" y="5105400"/>
            <a:ext cx="2667000" cy="1477328"/>
          </a:xfrm>
          <a:prstGeom prst="rect">
            <a:avLst/>
          </a:prstGeom>
          <a:noFill/>
        </p:spPr>
        <p:txBody>
          <a:bodyPr wrap="square" rtlCol="0">
            <a:spAutoFit/>
          </a:bodyPr>
          <a:lstStyle/>
          <a:p>
            <a:r>
              <a:rPr lang="en-US" i="1" dirty="0" smtClean="0">
                <a:solidFill>
                  <a:srgbClr val="C00000"/>
                </a:solidFill>
              </a:rPr>
              <a:t>Robert Clive's victory in Bengal marked the beginning of British colonial dominance in South Asia</a:t>
            </a:r>
            <a:endParaRPr lang="en-US" i="1" dirty="0">
              <a:solidFill>
                <a:srgbClr val="C00000"/>
              </a:solidFill>
            </a:endParaRPr>
          </a:p>
        </p:txBody>
      </p:sp>
      <p:pic>
        <p:nvPicPr>
          <p:cNvPr id="5124" name="Picture 4" descr="https://upload.wikimedia.org/wikipedia/commons/thumb/0/0d/George_Curzon2.jpg/220px-George_Curzon2.jpg"/>
          <p:cNvPicPr>
            <a:picLocks noChangeAspect="1" noChangeArrowheads="1"/>
          </p:cNvPicPr>
          <p:nvPr/>
        </p:nvPicPr>
        <p:blipFill>
          <a:blip r:embed="rId5" cstate="print"/>
          <a:srcRect/>
          <a:stretch>
            <a:fillRect/>
          </a:stretch>
        </p:blipFill>
        <p:spPr bwMode="auto">
          <a:xfrm>
            <a:off x="7315200" y="3048000"/>
            <a:ext cx="1577100" cy="2057400"/>
          </a:xfrm>
          <a:prstGeom prst="rect">
            <a:avLst/>
          </a:prstGeom>
          <a:noFill/>
        </p:spPr>
      </p:pic>
      <p:sp>
        <p:nvSpPr>
          <p:cNvPr id="10" name="TextBox 9"/>
          <p:cNvSpPr txBox="1"/>
          <p:nvPr/>
        </p:nvSpPr>
        <p:spPr>
          <a:xfrm>
            <a:off x="7010400" y="5105400"/>
            <a:ext cx="2133600" cy="1569660"/>
          </a:xfrm>
          <a:prstGeom prst="rect">
            <a:avLst/>
          </a:prstGeom>
          <a:noFill/>
        </p:spPr>
        <p:txBody>
          <a:bodyPr wrap="square" rtlCol="0">
            <a:spAutoFit/>
          </a:bodyPr>
          <a:lstStyle/>
          <a:p>
            <a:r>
              <a:rPr lang="en-US" sz="1600" b="1" i="1" dirty="0" smtClean="0">
                <a:solidFill>
                  <a:srgbClr val="0033CC"/>
                </a:solidFill>
              </a:rPr>
              <a:t>Lord Curzon was the man behind the Partition of Bengal  that gave modern Bangladesh its political boundaries.</a:t>
            </a:r>
            <a:endParaRPr lang="en-US" sz="1600" b="1" i="1" dirty="0">
              <a:solidFill>
                <a:srgbClr val="0033CC"/>
              </a:solidFill>
            </a:endParaRPr>
          </a:p>
        </p:txBody>
      </p:sp>
    </p:spTree>
    <p:extLst>
      <p:ext uri="{BB962C8B-B14F-4D97-AF65-F5344CB8AC3E}">
        <p14:creationId xmlns:p14="http://schemas.microsoft.com/office/powerpoint/2010/main" val="1626482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O-FUEL IN ASPECT OF BANGLADESH&#10;• Bangladesh annually imports about 3.5 million tons of different fuel&#10;oils.&#10;• 1.45 milli..."/>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3381" b="48227"/>
          <a:stretch/>
        </p:blipFill>
        <p:spPr bwMode="auto">
          <a:xfrm>
            <a:off x="152400" y="762000"/>
            <a:ext cx="6076950" cy="1295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0" y="0"/>
            <a:ext cx="6164188" cy="707886"/>
          </a:xfrm>
          <a:prstGeom prst="rect">
            <a:avLst/>
          </a:prstGeom>
          <a:noFill/>
        </p:spPr>
        <p:txBody>
          <a:bodyPr wrap="none" rtlCol="0">
            <a:spAutoFit/>
          </a:bodyPr>
          <a:lstStyle/>
          <a:p>
            <a:r>
              <a:rPr lang="en-US" sz="4000" dirty="0" smtClean="0">
                <a:solidFill>
                  <a:srgbClr val="008000"/>
                </a:solidFill>
              </a:rPr>
              <a:t>IMPORTANT RELEVANT DATA</a:t>
            </a:r>
            <a:endParaRPr lang="en-US" sz="4000" dirty="0">
              <a:solidFill>
                <a:srgbClr val="008000"/>
              </a:solidFill>
            </a:endParaRPr>
          </a:p>
        </p:txBody>
      </p:sp>
      <p:pic>
        <p:nvPicPr>
          <p:cNvPr id="1028" name="Picture 4" descr="• Apparel sector&#10;Bangladesh's textile industry, which includes knitwear&#10;and ready-made garments (RMG) along with&#10;specializ..."/>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680" b="3132"/>
          <a:stretch/>
        </p:blipFill>
        <p:spPr bwMode="auto">
          <a:xfrm>
            <a:off x="152400" y="2133600"/>
            <a:ext cx="6076950" cy="4114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48400" y="762000"/>
            <a:ext cx="2695575" cy="5909310"/>
          </a:xfrm>
          <a:prstGeom prst="rect">
            <a:avLst/>
          </a:prstGeom>
          <a:solidFill>
            <a:schemeClr val="bg1"/>
          </a:solidFill>
        </p:spPr>
        <p:txBody>
          <a:bodyPr wrap="square" rtlCol="0">
            <a:spAutoFit/>
          </a:bodyPr>
          <a:lstStyle/>
          <a:p>
            <a:r>
              <a:rPr lang="en-US" b="1" dirty="0" smtClean="0">
                <a:solidFill>
                  <a:srgbClr val="008000"/>
                </a:solidFill>
                <a:latin typeface="Arial" charset="0"/>
              </a:rPr>
              <a:t>GDP/capita</a:t>
            </a:r>
            <a:r>
              <a:rPr lang="en-US" dirty="0" smtClean="0">
                <a:latin typeface="Arial" charset="0"/>
              </a:rPr>
              <a:t> </a:t>
            </a:r>
          </a:p>
          <a:p>
            <a:endParaRPr lang="en-US" dirty="0" smtClean="0">
              <a:latin typeface="Arial" charset="0"/>
            </a:endParaRPr>
          </a:p>
          <a:p>
            <a:r>
              <a:rPr lang="en-US" dirty="0" smtClean="0"/>
              <a:t>USA $ 53,041.98</a:t>
            </a:r>
          </a:p>
          <a:p>
            <a:r>
              <a:rPr lang="en-US" dirty="0" smtClean="0">
                <a:latin typeface="Arial" charset="0"/>
              </a:rPr>
              <a:t>Bangladesh: $1,314</a:t>
            </a:r>
            <a:r>
              <a:rPr lang="en-US" dirty="0" smtClean="0"/>
              <a:t> </a:t>
            </a:r>
          </a:p>
          <a:p>
            <a:endParaRPr lang="en-US" dirty="0" smtClean="0"/>
          </a:p>
          <a:p>
            <a:r>
              <a:rPr lang="en-US" dirty="0" smtClean="0"/>
              <a:t>The World Bank 2015 study report shows Bangladesh has achieved significant progress in rural accessibility index compared to other developing countries of Asia and Africa. </a:t>
            </a:r>
          </a:p>
          <a:p>
            <a:endParaRPr lang="en-US" b="1" i="1" dirty="0" smtClean="0">
              <a:solidFill>
                <a:srgbClr val="008000"/>
              </a:solidFill>
            </a:endParaRPr>
          </a:p>
          <a:p>
            <a:r>
              <a:rPr lang="en-US" b="1" i="1" dirty="0" smtClean="0">
                <a:solidFill>
                  <a:srgbClr val="008000"/>
                </a:solidFill>
              </a:rPr>
              <a:t>Bangladesh secured </a:t>
            </a:r>
            <a:r>
              <a:rPr lang="en-US" b="1" i="1" dirty="0" smtClean="0">
                <a:solidFill>
                  <a:srgbClr val="008000"/>
                </a:solidFill>
              </a:rPr>
              <a:t>a rural </a:t>
            </a:r>
            <a:r>
              <a:rPr lang="en-US" b="1" i="1" dirty="0" smtClean="0">
                <a:solidFill>
                  <a:srgbClr val="008000"/>
                </a:solidFill>
              </a:rPr>
              <a:t>accessibility index score 86.7</a:t>
            </a:r>
          </a:p>
          <a:p>
            <a:endParaRPr lang="en-US" b="1" i="1" dirty="0" smtClean="0">
              <a:solidFill>
                <a:srgbClr val="008000"/>
              </a:solidFill>
            </a:endParaRPr>
          </a:p>
          <a:p>
            <a:r>
              <a:rPr lang="en-US" b="1" i="1" dirty="0" smtClean="0">
                <a:solidFill>
                  <a:srgbClr val="008000"/>
                </a:solidFill>
              </a:rPr>
              <a:t>Microcredit, Women’s Empowerment, Technology</a:t>
            </a:r>
            <a:endParaRPr lang="en-US" b="1" i="1" dirty="0">
              <a:solidFill>
                <a:srgbClr val="008000"/>
              </a:solidFill>
            </a:endParaRPr>
          </a:p>
        </p:txBody>
      </p:sp>
      <p:sp>
        <p:nvSpPr>
          <p:cNvPr id="6" name="Rectangle 5"/>
          <p:cNvSpPr/>
          <p:nvPr/>
        </p:nvSpPr>
        <p:spPr>
          <a:xfrm>
            <a:off x="4343400" y="1143000"/>
            <a:ext cx="1905000" cy="369332"/>
          </a:xfrm>
          <a:prstGeom prst="rect">
            <a:avLst/>
          </a:prstGeom>
          <a:solidFill>
            <a:schemeClr val="bg1"/>
          </a:solidFill>
        </p:spPr>
        <p:txBody>
          <a:bodyPr wrap="square">
            <a:spAutoFit/>
          </a:bodyPr>
          <a:lstStyle/>
          <a:p>
            <a:r>
              <a:rPr lang="en-US" dirty="0" smtClean="0">
                <a:solidFill>
                  <a:srgbClr val="C00000"/>
                </a:solidFill>
              </a:rPr>
              <a:t>USD 570 million.</a:t>
            </a:r>
            <a:endParaRPr lang="en-US" dirty="0">
              <a:solidFill>
                <a:srgbClr val="C00000"/>
              </a:solidFill>
            </a:endParaRPr>
          </a:p>
        </p:txBody>
      </p:sp>
    </p:spTree>
    <p:extLst>
      <p:ext uri="{BB962C8B-B14F-4D97-AF65-F5344CB8AC3E}">
        <p14:creationId xmlns:p14="http://schemas.microsoft.com/office/powerpoint/2010/main" val="319778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rcRect l="33025" t="16667" r="20554" b="11789"/>
          <a:stretch>
            <a:fillRect/>
          </a:stretch>
        </p:blipFill>
        <p:spPr>
          <a:xfrm>
            <a:off x="228600" y="609600"/>
            <a:ext cx="4114800" cy="3681663"/>
          </a:xfrm>
          <a:prstGeom prst="rect">
            <a:avLst/>
          </a:prstGeom>
          <a:ln>
            <a:solidFill>
              <a:srgbClr val="008000"/>
            </a:solidFill>
          </a:ln>
        </p:spPr>
      </p:pic>
      <p:sp>
        <p:nvSpPr>
          <p:cNvPr id="3" name="TextBox 2"/>
          <p:cNvSpPr txBox="1"/>
          <p:nvPr/>
        </p:nvSpPr>
        <p:spPr>
          <a:xfrm>
            <a:off x="0" y="0"/>
            <a:ext cx="9144000" cy="646331"/>
          </a:xfrm>
          <a:prstGeom prst="rect">
            <a:avLst/>
          </a:prstGeom>
          <a:noFill/>
        </p:spPr>
        <p:txBody>
          <a:bodyPr wrap="square" rtlCol="0">
            <a:spAutoFit/>
          </a:bodyPr>
          <a:lstStyle/>
          <a:p>
            <a:r>
              <a:rPr lang="en-US" sz="3600" b="1" dirty="0" smtClean="0">
                <a:solidFill>
                  <a:srgbClr val="008000"/>
                </a:solidFill>
              </a:rPr>
              <a:t>Algae for Growing the Future of Bangladesh</a:t>
            </a:r>
            <a:endParaRPr lang="en-US" sz="3600" b="1" dirty="0">
              <a:solidFill>
                <a:srgbClr val="008000"/>
              </a:solidFill>
            </a:endParaRPr>
          </a:p>
        </p:txBody>
      </p:sp>
      <p:sp>
        <p:nvSpPr>
          <p:cNvPr id="5" name="TextBox 4"/>
          <p:cNvSpPr txBox="1"/>
          <p:nvPr/>
        </p:nvSpPr>
        <p:spPr>
          <a:xfrm>
            <a:off x="4495800" y="609600"/>
            <a:ext cx="4495799" cy="5632311"/>
          </a:xfrm>
          <a:prstGeom prst="rect">
            <a:avLst/>
          </a:prstGeom>
          <a:noFill/>
        </p:spPr>
        <p:txBody>
          <a:bodyPr wrap="square" rtlCol="0">
            <a:spAutoFit/>
          </a:bodyPr>
          <a:lstStyle/>
          <a:p>
            <a:r>
              <a:rPr lang="en-US" b="1" i="1" dirty="0" smtClean="0">
                <a:solidFill>
                  <a:srgbClr val="008000"/>
                </a:solidFill>
              </a:rPr>
              <a:t>Bengali: </a:t>
            </a:r>
            <a:r>
              <a:rPr lang="en-US" b="1" i="1" dirty="0" err="1" smtClean="0">
                <a:solidFill>
                  <a:srgbClr val="008000"/>
                </a:solidFill>
              </a:rPr>
              <a:t>Shobuj</a:t>
            </a:r>
            <a:r>
              <a:rPr lang="en-US" b="1" i="1" dirty="0" smtClean="0">
                <a:solidFill>
                  <a:srgbClr val="008000"/>
                </a:solidFill>
              </a:rPr>
              <a:t> </a:t>
            </a:r>
            <a:r>
              <a:rPr lang="en-US" b="1" i="1" dirty="0" err="1" smtClean="0">
                <a:solidFill>
                  <a:srgbClr val="008000"/>
                </a:solidFill>
              </a:rPr>
              <a:t>Soibal</a:t>
            </a:r>
            <a:r>
              <a:rPr lang="en-US" b="1" i="1" dirty="0" smtClean="0">
                <a:solidFill>
                  <a:srgbClr val="008000"/>
                </a:solidFill>
              </a:rPr>
              <a:t> or </a:t>
            </a:r>
            <a:r>
              <a:rPr lang="en-US" b="1" i="1" dirty="0" err="1" smtClean="0">
                <a:solidFill>
                  <a:srgbClr val="008000"/>
                </a:solidFill>
              </a:rPr>
              <a:t>Sheola</a:t>
            </a:r>
            <a:r>
              <a:rPr lang="en-US" b="1" i="1" dirty="0" smtClean="0">
                <a:solidFill>
                  <a:srgbClr val="008000"/>
                </a:solidFill>
              </a:rPr>
              <a:t> (Scum)</a:t>
            </a:r>
          </a:p>
          <a:p>
            <a:endParaRPr lang="en-US" dirty="0" smtClean="0"/>
          </a:p>
          <a:p>
            <a:pPr>
              <a:buFont typeface="Arial" pitchFamily="34" charset="0"/>
              <a:buChar char="•"/>
            </a:pPr>
            <a:r>
              <a:rPr lang="en-US" dirty="0" smtClean="0"/>
              <a:t>Records from the Ministry of Agricultural data show that 0.73 million hectares of land that are not suitable for any crop production can be used for algae production. </a:t>
            </a:r>
          </a:p>
          <a:p>
            <a:pPr>
              <a:buFont typeface="Arial" pitchFamily="34" charset="0"/>
              <a:buChar char="•"/>
            </a:pPr>
            <a:endParaRPr lang="en-US" dirty="0" smtClean="0"/>
          </a:p>
          <a:p>
            <a:pPr>
              <a:buFont typeface="Arial" pitchFamily="34" charset="0"/>
              <a:buChar char="•"/>
            </a:pPr>
            <a:r>
              <a:rPr lang="en-US" dirty="0" smtClean="0"/>
              <a:t>Climate conducive for algae growth.  Sunlight readily available.</a:t>
            </a:r>
          </a:p>
          <a:p>
            <a:pPr>
              <a:buFont typeface="Arial" pitchFamily="34" charset="0"/>
              <a:buChar char="•"/>
            </a:pPr>
            <a:endParaRPr lang="en-US" dirty="0" smtClean="0"/>
          </a:p>
          <a:p>
            <a:pPr>
              <a:buFont typeface="Arial" pitchFamily="34" charset="0"/>
              <a:buChar char="•"/>
            </a:pPr>
            <a:r>
              <a:rPr lang="en-US" dirty="0" smtClean="0"/>
              <a:t>300 species and varieties of freshwater algae have been described from Bangladesh. </a:t>
            </a:r>
          </a:p>
          <a:p>
            <a:pPr>
              <a:buFont typeface="Arial" pitchFamily="34" charset="0"/>
              <a:buChar char="•"/>
            </a:pPr>
            <a:endParaRPr lang="en-US" dirty="0" smtClean="0"/>
          </a:p>
          <a:p>
            <a:pPr>
              <a:buFont typeface="Arial" pitchFamily="34" charset="0"/>
              <a:buChar char="•"/>
            </a:pPr>
            <a:r>
              <a:rPr lang="en-US" dirty="0" smtClean="0"/>
              <a:t>Extensive studies have been made on the freshwater blue-greens, </a:t>
            </a:r>
            <a:r>
              <a:rPr lang="en-US" dirty="0" err="1" smtClean="0"/>
              <a:t>euglenoids</a:t>
            </a:r>
            <a:r>
              <a:rPr lang="en-US" dirty="0" smtClean="0"/>
              <a:t>, </a:t>
            </a:r>
            <a:r>
              <a:rPr lang="en-US" dirty="0" err="1" smtClean="0"/>
              <a:t>chlorococcales</a:t>
            </a:r>
            <a:r>
              <a:rPr lang="en-US" dirty="0" smtClean="0"/>
              <a:t>, </a:t>
            </a:r>
            <a:r>
              <a:rPr lang="en-US" dirty="0" err="1" smtClean="0"/>
              <a:t>volvocales</a:t>
            </a:r>
            <a:r>
              <a:rPr lang="en-US" dirty="0" smtClean="0"/>
              <a:t>, </a:t>
            </a:r>
            <a:r>
              <a:rPr lang="en-US" dirty="0" err="1" smtClean="0"/>
              <a:t>zygnematales</a:t>
            </a:r>
            <a:r>
              <a:rPr lang="en-US" dirty="0" smtClean="0"/>
              <a:t>, </a:t>
            </a:r>
            <a:r>
              <a:rPr lang="en-US" dirty="0" err="1" smtClean="0"/>
              <a:t>oedogoniales</a:t>
            </a:r>
            <a:r>
              <a:rPr lang="en-US" dirty="0" smtClean="0"/>
              <a:t>, desmids, </a:t>
            </a:r>
            <a:r>
              <a:rPr lang="en-US" dirty="0" err="1" smtClean="0"/>
              <a:t>chaetophoralean</a:t>
            </a:r>
            <a:r>
              <a:rPr lang="en-US" dirty="0" smtClean="0"/>
              <a:t> algae, </a:t>
            </a:r>
            <a:r>
              <a:rPr lang="en-US" dirty="0" err="1" smtClean="0"/>
              <a:t>charalean</a:t>
            </a:r>
            <a:r>
              <a:rPr lang="en-US" dirty="0" smtClean="0"/>
              <a:t> members and red algae. </a:t>
            </a:r>
          </a:p>
          <a:p>
            <a:pPr>
              <a:buFont typeface="Arial" pitchFamily="34" charset="0"/>
              <a:buChar char="•"/>
            </a:pPr>
            <a:endParaRPr lang="en-US" dirty="0" smtClean="0"/>
          </a:p>
          <a:p>
            <a:pPr>
              <a:buFont typeface="Arial" pitchFamily="34" charset="0"/>
              <a:buChar char="•"/>
            </a:pPr>
            <a:r>
              <a:rPr lang="pt-BR" dirty="0" smtClean="0"/>
              <a:t>200 marine algal taxa (seaweeds) identified</a:t>
            </a:r>
            <a:endParaRPr lang="en-US" dirty="0" smtClean="0"/>
          </a:p>
        </p:txBody>
      </p:sp>
      <p:sp>
        <p:nvSpPr>
          <p:cNvPr id="8" name="TextBox 7"/>
          <p:cNvSpPr txBox="1"/>
          <p:nvPr/>
        </p:nvSpPr>
        <p:spPr>
          <a:xfrm>
            <a:off x="228600" y="4267200"/>
            <a:ext cx="3810000" cy="1200329"/>
          </a:xfrm>
          <a:prstGeom prst="rect">
            <a:avLst/>
          </a:prstGeom>
          <a:solidFill>
            <a:srgbClr val="92D050"/>
          </a:solidFill>
        </p:spPr>
        <p:txBody>
          <a:bodyPr wrap="square" rtlCol="0">
            <a:spAutoFit/>
          </a:bodyPr>
          <a:lstStyle/>
          <a:p>
            <a:r>
              <a:rPr lang="en-US" dirty="0" smtClean="0">
                <a:solidFill>
                  <a:srgbClr val="C00000"/>
                </a:solidFill>
              </a:rPr>
              <a:t>Fuel</a:t>
            </a:r>
          </a:p>
          <a:p>
            <a:r>
              <a:rPr lang="en-US" dirty="0" smtClean="0">
                <a:solidFill>
                  <a:srgbClr val="C00000"/>
                </a:solidFill>
              </a:rPr>
              <a:t>Aquaculture</a:t>
            </a:r>
          </a:p>
          <a:p>
            <a:r>
              <a:rPr lang="en-US" dirty="0" smtClean="0">
                <a:solidFill>
                  <a:srgbClr val="C00000"/>
                </a:solidFill>
              </a:rPr>
              <a:t>Food: Malnutrition &amp; Other </a:t>
            </a:r>
            <a:r>
              <a:rPr lang="en-US" dirty="0" smtClean="0">
                <a:solidFill>
                  <a:srgbClr val="C00000"/>
                </a:solidFill>
              </a:rPr>
              <a:t>Uses</a:t>
            </a:r>
          </a:p>
          <a:p>
            <a:r>
              <a:rPr lang="en-US" dirty="0" smtClean="0">
                <a:solidFill>
                  <a:srgbClr val="C00000"/>
                </a:solidFill>
              </a:rPr>
              <a:t>Cosmetics</a:t>
            </a:r>
            <a:endParaRPr lang="en-US" dirty="0">
              <a:solidFill>
                <a:srgbClr val="C00000"/>
              </a:solidFill>
            </a:endParaRPr>
          </a:p>
        </p:txBody>
      </p:sp>
      <p:sp>
        <p:nvSpPr>
          <p:cNvPr id="9" name="Trapezoid 8"/>
          <p:cNvSpPr/>
          <p:nvPr/>
        </p:nvSpPr>
        <p:spPr>
          <a:xfrm rot="16553885" flipV="1">
            <a:off x="457940" y="1862490"/>
            <a:ext cx="647481" cy="657357"/>
          </a:xfrm>
          <a:prstGeom prst="trapezoi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rot="925420" flipV="1">
            <a:off x="2186407" y="691817"/>
            <a:ext cx="1035986" cy="602643"/>
          </a:xfrm>
          <a:prstGeom prst="trapezoi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12044164" flipV="1">
            <a:off x="1265863" y="3497587"/>
            <a:ext cx="1105612" cy="678342"/>
          </a:xfrm>
          <a:prstGeom prst="trapezoi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5377070" flipV="1">
            <a:off x="418137" y="2399545"/>
            <a:ext cx="766451" cy="678342"/>
          </a:xfrm>
          <a:prstGeom prst="trapezoi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6126" y="5814721"/>
            <a:ext cx="4038600" cy="646331"/>
          </a:xfrm>
          <a:prstGeom prst="rect">
            <a:avLst/>
          </a:prstGeom>
          <a:solidFill>
            <a:srgbClr val="92D050"/>
          </a:solidFill>
        </p:spPr>
        <p:txBody>
          <a:bodyPr wrap="square" rtlCol="0">
            <a:spAutoFit/>
          </a:bodyPr>
          <a:lstStyle/>
          <a:p>
            <a:r>
              <a:rPr lang="en-US" dirty="0" smtClean="0">
                <a:solidFill>
                  <a:srgbClr val="C00000"/>
                </a:solidFill>
              </a:rPr>
              <a:t>Women’s Empowerment </a:t>
            </a:r>
            <a:endParaRPr lang="en-US" dirty="0" smtClean="0">
              <a:solidFill>
                <a:srgbClr val="C00000"/>
              </a:solidFill>
            </a:endParaRPr>
          </a:p>
          <a:p>
            <a:r>
              <a:rPr lang="en-US" dirty="0" smtClean="0">
                <a:solidFill>
                  <a:srgbClr val="C00000"/>
                </a:solidFill>
              </a:rPr>
              <a:t>(</a:t>
            </a:r>
            <a:r>
              <a:rPr lang="en-US" dirty="0" smtClean="0">
                <a:solidFill>
                  <a:srgbClr val="C00000"/>
                </a:solidFill>
              </a:rPr>
              <a:t>grow your </a:t>
            </a:r>
            <a:r>
              <a:rPr lang="en-US" dirty="0" smtClean="0">
                <a:solidFill>
                  <a:srgbClr val="C00000"/>
                </a:solidFill>
              </a:rPr>
              <a:t>own algae for home use)</a:t>
            </a:r>
            <a:endParaRPr lang="en-US" dirty="0">
              <a:solidFill>
                <a:srgbClr val="C00000"/>
              </a:solidFill>
            </a:endParaRPr>
          </a:p>
        </p:txBody>
      </p:sp>
      <p:sp>
        <p:nvSpPr>
          <p:cNvPr id="14" name="Down Arrow 13"/>
          <p:cNvSpPr/>
          <p:nvPr/>
        </p:nvSpPr>
        <p:spPr>
          <a:xfrm>
            <a:off x="1828800" y="5105400"/>
            <a:ext cx="381000" cy="79163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683220" flipV="1">
            <a:off x="1534202" y="641814"/>
            <a:ext cx="844266" cy="625117"/>
          </a:xfrm>
          <a:prstGeom prst="trapezoi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9152765" flipV="1">
            <a:off x="904804" y="882867"/>
            <a:ext cx="844266" cy="703248"/>
          </a:xfrm>
          <a:prstGeom prst="trapezoi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7894873" flipV="1">
            <a:off x="557449" y="1398967"/>
            <a:ext cx="741752" cy="657357"/>
          </a:xfrm>
          <a:prstGeom prst="trapezoi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4743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l="17143" t="5357" r="18571" b="10714"/>
          <a:stretch>
            <a:fillRect/>
          </a:stretch>
        </p:blipFill>
        <p:spPr bwMode="auto">
          <a:xfrm>
            <a:off x="0" y="533400"/>
            <a:ext cx="5909553" cy="6172200"/>
          </a:xfrm>
          <a:prstGeom prst="rect">
            <a:avLst/>
          </a:prstGeom>
          <a:noFill/>
          <a:ln w="9525">
            <a:noFill/>
            <a:miter lim="800000"/>
            <a:headEnd/>
            <a:tailEnd/>
          </a:ln>
        </p:spPr>
      </p:pic>
      <p:sp>
        <p:nvSpPr>
          <p:cNvPr id="3" name="TextBox 2"/>
          <p:cNvSpPr txBox="1"/>
          <p:nvPr/>
        </p:nvSpPr>
        <p:spPr>
          <a:xfrm>
            <a:off x="152400" y="0"/>
            <a:ext cx="9144000" cy="646331"/>
          </a:xfrm>
          <a:prstGeom prst="rect">
            <a:avLst/>
          </a:prstGeom>
          <a:noFill/>
        </p:spPr>
        <p:txBody>
          <a:bodyPr wrap="square" rtlCol="0">
            <a:spAutoFit/>
          </a:bodyPr>
          <a:lstStyle/>
          <a:p>
            <a:r>
              <a:rPr lang="en-US" sz="3600" b="1" dirty="0" smtClean="0">
                <a:solidFill>
                  <a:srgbClr val="008000"/>
                </a:solidFill>
              </a:rPr>
              <a:t>Japan Bangladesh Partnership with Euglena</a:t>
            </a:r>
            <a:endParaRPr lang="en-US" sz="3600" b="1" dirty="0">
              <a:solidFill>
                <a:srgbClr val="008000"/>
              </a:solidFill>
            </a:endParaRPr>
          </a:p>
        </p:txBody>
      </p:sp>
      <p:pic>
        <p:nvPicPr>
          <p:cNvPr id="23556" name="Picture 4" descr="About　Euglena the Algae"/>
          <p:cNvPicPr>
            <a:picLocks noChangeAspect="1" noChangeArrowheads="1"/>
          </p:cNvPicPr>
          <p:nvPr/>
        </p:nvPicPr>
        <p:blipFill>
          <a:blip r:embed="rId3" cstate="print"/>
          <a:srcRect l="35000" t="6667" r="37000" b="6667"/>
          <a:stretch>
            <a:fillRect/>
          </a:stretch>
        </p:blipFill>
        <p:spPr bwMode="auto">
          <a:xfrm>
            <a:off x="6037383" y="685799"/>
            <a:ext cx="2954217" cy="2743201"/>
          </a:xfrm>
          <a:prstGeom prst="rect">
            <a:avLst/>
          </a:prstGeom>
          <a:noFill/>
        </p:spPr>
      </p:pic>
      <p:sp>
        <p:nvSpPr>
          <p:cNvPr id="5" name="TextBox 4"/>
          <p:cNvSpPr txBox="1"/>
          <p:nvPr/>
        </p:nvSpPr>
        <p:spPr>
          <a:xfrm>
            <a:off x="6019800" y="3441680"/>
            <a:ext cx="2971800" cy="3139321"/>
          </a:xfrm>
          <a:prstGeom prst="rect">
            <a:avLst/>
          </a:prstGeom>
          <a:solidFill>
            <a:schemeClr val="bg1"/>
          </a:solidFill>
        </p:spPr>
        <p:txBody>
          <a:bodyPr wrap="square" rtlCol="0">
            <a:spAutoFit/>
          </a:bodyPr>
          <a:lstStyle/>
          <a:p>
            <a:r>
              <a:rPr lang="en-US" dirty="0" smtClean="0">
                <a:solidFill>
                  <a:srgbClr val="008000"/>
                </a:solidFill>
              </a:rPr>
              <a:t>Euglena, is a microalgae with the features of both plants and animals  and grows in fresh water.</a:t>
            </a:r>
          </a:p>
          <a:p>
            <a:r>
              <a:rPr lang="en-US" dirty="0" smtClean="0">
                <a:solidFill>
                  <a:srgbClr val="008000"/>
                </a:solidFill>
              </a:rPr>
              <a:t/>
            </a:r>
            <a:br>
              <a:rPr lang="en-US" dirty="0" smtClean="0">
                <a:solidFill>
                  <a:srgbClr val="008000"/>
                </a:solidFill>
              </a:rPr>
            </a:br>
            <a:r>
              <a:rPr lang="en-US" dirty="0" smtClean="0">
                <a:solidFill>
                  <a:srgbClr val="008000"/>
                </a:solidFill>
              </a:rPr>
              <a:t>It can store energy by the means of photosynthesis like plants while it can also move around like other microorganisms.</a:t>
            </a:r>
            <a:br>
              <a:rPr lang="en-US" dirty="0" smtClean="0">
                <a:solidFill>
                  <a:srgbClr val="008000"/>
                </a:solidFill>
              </a:rPr>
            </a:br>
            <a:endParaRPr lang="en-US" dirty="0">
              <a:solidFill>
                <a:srgbClr val="008000"/>
              </a:solidFill>
            </a:endParaRPr>
          </a:p>
        </p:txBody>
      </p:sp>
      <p:pic>
        <p:nvPicPr>
          <p:cNvPr id="23557" name="Picture 5"/>
          <p:cNvPicPr>
            <a:picLocks noChangeAspect="1" noChangeArrowheads="1"/>
          </p:cNvPicPr>
          <p:nvPr/>
        </p:nvPicPr>
        <p:blipFill>
          <a:blip r:embed="rId4" cstate="print"/>
          <a:srcRect t="18279" r="46667" b="16129"/>
          <a:stretch>
            <a:fillRect/>
          </a:stretch>
        </p:blipFill>
        <p:spPr bwMode="auto">
          <a:xfrm>
            <a:off x="228600" y="1371599"/>
            <a:ext cx="2286000" cy="2249129"/>
          </a:xfrm>
          <a:prstGeom prst="rect">
            <a:avLst/>
          </a:prstGeom>
          <a:noFill/>
          <a:ln w="9525">
            <a:noFill/>
            <a:miter lim="800000"/>
            <a:headEnd/>
            <a:tailEnd/>
          </a:ln>
        </p:spPr>
      </p:pic>
      <p:pic>
        <p:nvPicPr>
          <p:cNvPr id="23559" name="Picture 7" descr="バイオマスの5Ｆの考えに則り、価格の高いものから低いものへと展開する多段階利用を目的とした生産→培養技術の更なる向上・開発による原価低減により、価格のより安いものへ事業を展開、順次経済性を満たすプロセスを構築"/>
          <p:cNvPicPr>
            <a:picLocks noChangeAspect="1" noChangeArrowheads="1"/>
          </p:cNvPicPr>
          <p:nvPr/>
        </p:nvPicPr>
        <p:blipFill>
          <a:blip r:embed="rId5" cstate="print"/>
          <a:srcRect r="32914"/>
          <a:stretch>
            <a:fillRect/>
          </a:stretch>
        </p:blipFill>
        <p:spPr bwMode="auto">
          <a:xfrm>
            <a:off x="2514600" y="2438400"/>
            <a:ext cx="1576552" cy="114300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4" name="Rectangle 4"/>
          <p:cNvSpPr>
            <a:spLocks noChangeArrowheads="1"/>
          </p:cNvSpPr>
          <p:nvPr/>
        </p:nvSpPr>
        <p:spPr bwMode="auto">
          <a:xfrm>
            <a:off x="762000" y="0"/>
            <a:ext cx="6781800" cy="927100"/>
          </a:xfrm>
          <a:prstGeom prst="rect">
            <a:avLst/>
          </a:prstGeom>
          <a:noFill/>
          <a:ln w="9525">
            <a:noFill/>
            <a:miter lim="800000"/>
            <a:headEnd/>
            <a:tailEnd/>
          </a:ln>
          <a:effectLst/>
        </p:spPr>
        <p:txBody>
          <a:bodyPr anchor="ctr"/>
          <a:lstStyle/>
          <a:p>
            <a:pPr eaLnBrk="1" hangingPunct="1"/>
            <a:r>
              <a:rPr lang="en-US" sz="3800" dirty="0" smtClean="0">
                <a:solidFill>
                  <a:srgbClr val="00B050"/>
                </a:solidFill>
                <a:effectLst>
                  <a:outerShdw blurRad="38100" dist="38100" dir="2700000" algn="tl">
                    <a:srgbClr val="000000"/>
                  </a:outerShdw>
                </a:effectLst>
              </a:rPr>
              <a:t>Concerns- Arsenic in </a:t>
            </a:r>
            <a:r>
              <a:rPr lang="en-US" sz="3800" dirty="0">
                <a:solidFill>
                  <a:srgbClr val="00B050"/>
                </a:solidFill>
                <a:effectLst>
                  <a:outerShdw blurRad="38100" dist="38100" dir="2700000" algn="tl">
                    <a:srgbClr val="000000"/>
                  </a:outerShdw>
                </a:effectLst>
              </a:rPr>
              <a:t>Bangladesh</a:t>
            </a:r>
          </a:p>
        </p:txBody>
      </p:sp>
      <p:pic>
        <p:nvPicPr>
          <p:cNvPr id="204806" name="Picture 6" descr="arsenicmap"/>
          <p:cNvPicPr>
            <a:picLocks noChangeAspect="1" noChangeArrowheads="1"/>
          </p:cNvPicPr>
          <p:nvPr/>
        </p:nvPicPr>
        <p:blipFill>
          <a:blip r:embed="rId3" cstate="print"/>
          <a:srcRect/>
          <a:stretch>
            <a:fillRect/>
          </a:stretch>
        </p:blipFill>
        <p:spPr bwMode="auto">
          <a:xfrm>
            <a:off x="4495800" y="914401"/>
            <a:ext cx="3868087" cy="5257800"/>
          </a:xfrm>
          <a:prstGeom prst="rect">
            <a:avLst/>
          </a:prstGeom>
          <a:noFill/>
        </p:spPr>
      </p:pic>
      <p:sp>
        <p:nvSpPr>
          <p:cNvPr id="5" name="Rectangle 3"/>
          <p:cNvSpPr txBox="1">
            <a:spLocks noChangeArrowheads="1"/>
          </p:cNvSpPr>
          <p:nvPr/>
        </p:nvSpPr>
        <p:spPr>
          <a:xfrm>
            <a:off x="0" y="1143000"/>
            <a:ext cx="4572000" cy="2133600"/>
          </a:xfrm>
          <a:prstGeom prst="rect">
            <a:avLst/>
          </a:prstGeom>
        </p:spPr>
        <p:txBody>
          <a:bodyPr/>
          <a:lstStyle/>
          <a:p>
            <a:pPr marL="342900" marR="0" lvl="0" indent="-342900" algn="l" defTabSz="914400" rtl="0" eaLnBrk="1" fontAlgn="auto" latinLnBrk="0" hangingPunct="1">
              <a:lnSpc>
                <a:spcPct val="125000"/>
              </a:lnSpc>
              <a:spcBef>
                <a:spcPct val="20000"/>
              </a:spcBef>
              <a:spcAft>
                <a:spcPts val="0"/>
              </a:spcAft>
              <a:buClrTx/>
              <a:buSzTx/>
              <a:buFont typeface="Arial" pitchFamily="34" charset="0"/>
              <a:buChar char="•"/>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Bangladesh is the site of the </a:t>
            </a:r>
            <a:r>
              <a:rPr kumimoji="0" lang="en-US" sz="1600" b="1" i="1" u="none" strike="noStrike" kern="1200" cap="none" spc="0" normalizeH="0" baseline="0" noProof="0" dirty="0" smtClean="0">
                <a:ln>
                  <a:noFill/>
                </a:ln>
                <a:solidFill>
                  <a:schemeClr val="tx1"/>
                </a:solidFill>
                <a:effectLst/>
                <a:uLnTx/>
                <a:uFillTx/>
                <a:latin typeface="+mn-lt"/>
                <a:ea typeface="+mn-ea"/>
                <a:cs typeface="+mn-cs"/>
              </a:rPr>
              <a:t>“world’s largest mass arsenic poisoning in history”</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25000"/>
              </a:lnSpc>
              <a:spcBef>
                <a:spcPct val="20000"/>
              </a:spcBef>
              <a:spcAft>
                <a:spcPts val="0"/>
              </a:spcAft>
              <a:buClrTx/>
              <a:buSzTx/>
              <a:buFont typeface="Arial" pitchFamily="34" charset="0"/>
              <a:buChar char="•"/>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The arsenic is naturally occurring in the alluvial and deltaic sediments in the aquifers</a:t>
            </a:r>
          </a:p>
          <a:p>
            <a:pPr marL="342900" marR="0" lvl="0" indent="-342900" algn="l" defTabSz="914400" rtl="0" eaLnBrk="1" fontAlgn="auto" latinLnBrk="0" hangingPunct="1">
              <a:lnSpc>
                <a:spcPct val="125000"/>
              </a:lnSpc>
              <a:spcBef>
                <a:spcPct val="20000"/>
              </a:spcBef>
              <a:spcAft>
                <a:spcPts val="0"/>
              </a:spcAft>
              <a:buClrTx/>
              <a:buSzTx/>
              <a:buFont typeface="Arial" pitchFamily="34" charset="0"/>
              <a:buChar char="•"/>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An estimated </a:t>
            </a:r>
            <a:r>
              <a:rPr kumimoji="0" lang="en-US" sz="1600" b="1" i="1" u="none" strike="noStrike" kern="1200" cap="none" spc="0" normalizeH="0" baseline="0" noProof="0" dirty="0" smtClean="0">
                <a:ln>
                  <a:noFill/>
                </a:ln>
                <a:solidFill>
                  <a:srgbClr val="FF3300"/>
                </a:solidFill>
                <a:effectLst/>
                <a:uLnTx/>
                <a:uFillTx/>
                <a:latin typeface="+mn-lt"/>
                <a:ea typeface="+mn-ea"/>
                <a:cs typeface="+mn-cs"/>
              </a:rPr>
              <a:t>75 million</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 people are at risk of developing health effects from arsenic ingestion</a:t>
            </a:r>
          </a:p>
          <a:p>
            <a:pPr marL="342900" marR="0" lvl="0" indent="-342900" algn="l" defTabSz="914400" rtl="0" eaLnBrk="1" fontAlgn="auto" latinLnBrk="0" hangingPunct="1">
              <a:lnSpc>
                <a:spcPct val="125000"/>
              </a:lnSpc>
              <a:spcBef>
                <a:spcPct val="20000"/>
              </a:spcBef>
              <a:spcAft>
                <a:spcPts val="0"/>
              </a:spcAft>
              <a:buClrTx/>
              <a:buSzTx/>
              <a:buFont typeface="Arial" pitchFamily="34" charset="0"/>
              <a:buChar char="•"/>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Approximately </a:t>
            </a:r>
            <a:r>
              <a:rPr kumimoji="0" lang="en-US" sz="1600" b="1" i="1" u="none" strike="noStrike" kern="1200" cap="none" spc="0" normalizeH="0" baseline="0" noProof="0" dirty="0" smtClean="0">
                <a:ln>
                  <a:noFill/>
                </a:ln>
                <a:solidFill>
                  <a:srgbClr val="FF3300"/>
                </a:solidFill>
                <a:effectLst/>
                <a:uLnTx/>
                <a:uFillTx/>
                <a:latin typeface="+mn-lt"/>
                <a:ea typeface="+mn-ea"/>
                <a:cs typeface="+mn-cs"/>
              </a:rPr>
              <a:t>1/3 of all the wells</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 in Bangladesh have arsenic concentration exceeding the standard of 50 ppb</a:t>
            </a:r>
          </a:p>
          <a:p>
            <a:pPr marL="342900" marR="0" lvl="0" indent="-342900" algn="l" defTabSz="914400" rtl="0" eaLnBrk="1" fontAlgn="auto" latinLnBrk="0" hangingPunct="1">
              <a:lnSpc>
                <a:spcPct val="125000"/>
              </a:lnSpc>
              <a:spcBef>
                <a:spcPct val="20000"/>
              </a:spcBef>
              <a:spcAft>
                <a:spcPts val="0"/>
              </a:spcAft>
              <a:buClrTx/>
              <a:buSzTx/>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Some areas have arsenic levels </a:t>
            </a:r>
            <a:r>
              <a:rPr kumimoji="0" lang="en-US" sz="1600" b="1" i="1" u="none" strike="noStrike" kern="1200" cap="none" spc="0" normalizeH="0" baseline="0" noProof="0" dirty="0" smtClean="0">
                <a:ln>
                  <a:noFill/>
                </a:ln>
                <a:solidFill>
                  <a:srgbClr val="FF3300"/>
                </a:solidFill>
                <a:effectLst/>
                <a:uLnTx/>
                <a:uFillTx/>
                <a:latin typeface="+mn-lt"/>
                <a:ea typeface="+mn-ea"/>
                <a:cs typeface="+mn-cs"/>
              </a:rPr>
              <a:t>40 times higher</a:t>
            </a:r>
            <a:r>
              <a:rPr kumimoji="0" lang="en-US" sz="1600" b="1" i="1" u="none" strike="noStrike" kern="1200" cap="none" spc="0" normalizeH="0" baseline="0" noProof="0" dirty="0" smtClean="0">
                <a:ln>
                  <a:noFill/>
                </a:ln>
                <a:solidFill>
                  <a:schemeClr val="tx1"/>
                </a:solidFill>
                <a:effectLst/>
                <a:uLnTx/>
                <a:uFillTx/>
                <a:latin typeface="+mn-lt"/>
                <a:ea typeface="+mn-ea"/>
                <a:cs typeface="+mn-cs"/>
              </a:rPr>
              <a:t> </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than the standard and over half the wells in the country have concentrations exceeding the World Health Organization’s standard of 0.01 mg/L</a:t>
            </a:r>
          </a:p>
        </p:txBody>
      </p:sp>
      <p:sp>
        <p:nvSpPr>
          <p:cNvPr id="204805" name="Rectangle 5"/>
          <p:cNvSpPr>
            <a:spLocks noChangeArrowheads="1"/>
          </p:cNvSpPr>
          <p:nvPr/>
        </p:nvSpPr>
        <p:spPr bwMode="auto">
          <a:xfrm>
            <a:off x="1371600" y="5562600"/>
            <a:ext cx="2971800" cy="685800"/>
          </a:xfrm>
          <a:prstGeom prst="rect">
            <a:avLst/>
          </a:prstGeom>
          <a:solidFill>
            <a:schemeClr val="accent3">
              <a:lumMod val="40000"/>
              <a:lumOff val="60000"/>
            </a:schemeClr>
          </a:solidFill>
          <a:ln w="9525">
            <a:noFill/>
            <a:miter lim="800000"/>
            <a:headEnd/>
            <a:tailEnd/>
          </a:ln>
          <a:effectLst/>
        </p:spPr>
        <p:txBody>
          <a:bodyPr/>
          <a:lstStyle/>
          <a:p>
            <a:pPr marL="342900" indent="-342900" algn="l" eaLnBrk="1" hangingPunct="1">
              <a:spcBef>
                <a:spcPct val="20000"/>
              </a:spcBef>
              <a:buClr>
                <a:srgbClr val="FFDE53"/>
              </a:buClr>
            </a:pPr>
            <a:r>
              <a:rPr lang="en-US" dirty="0" smtClean="0">
                <a:solidFill>
                  <a:srgbClr val="00B050"/>
                </a:solidFill>
                <a:effectLst>
                  <a:outerShdw blurRad="38100" dist="38100" dir="2700000" algn="tl">
                    <a:srgbClr val="000000"/>
                  </a:outerShdw>
                </a:effectLst>
              </a:rPr>
              <a:t>USEPA , WHO Standard</a:t>
            </a:r>
          </a:p>
          <a:p>
            <a:pPr marL="342900" indent="-342900" algn="l" eaLnBrk="1" hangingPunct="1">
              <a:spcBef>
                <a:spcPct val="20000"/>
              </a:spcBef>
              <a:buClr>
                <a:srgbClr val="FFDE53"/>
              </a:buClr>
            </a:pPr>
            <a:r>
              <a:rPr lang="en-US" dirty="0" smtClean="0">
                <a:solidFill>
                  <a:srgbClr val="00B050"/>
                </a:solidFill>
                <a:effectLst>
                  <a:outerShdw blurRad="38100" dist="38100" dir="2700000" algn="tl">
                    <a:srgbClr val="000000"/>
                  </a:outerShdw>
                </a:effectLst>
              </a:rPr>
              <a:t>MCL 10 ppb</a:t>
            </a:r>
            <a:endParaRPr lang="en-US" dirty="0">
              <a:solidFill>
                <a:srgbClr val="00B05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lgae1.jpeg"/>
          <p:cNvPicPr>
            <a:picLocks noChangeAspect="1"/>
          </p:cNvPicPr>
          <p:nvPr/>
        </p:nvPicPr>
        <p:blipFill>
          <a:blip r:embed="rId2" cstate="print">
            <a:duotone>
              <a:schemeClr val="accent3">
                <a:shade val="45000"/>
                <a:satMod val="135000"/>
              </a:schemeClr>
              <a:prstClr val="white"/>
            </a:duotone>
          </a:blip>
          <a:stretch>
            <a:fillRect/>
          </a:stretch>
        </p:blipFill>
        <p:spPr>
          <a:xfrm>
            <a:off x="0" y="0"/>
            <a:ext cx="9113265" cy="6858000"/>
          </a:xfrm>
          <a:prstGeom prst="rect">
            <a:avLst/>
          </a:prstGeom>
        </p:spPr>
      </p:pic>
      <p:sp>
        <p:nvSpPr>
          <p:cNvPr id="2" name="Rectangle 4"/>
          <p:cNvSpPr>
            <a:spLocks noChangeArrowheads="1"/>
          </p:cNvSpPr>
          <p:nvPr/>
        </p:nvSpPr>
        <p:spPr bwMode="auto">
          <a:xfrm>
            <a:off x="3429000" y="-109510"/>
            <a:ext cx="4191000" cy="927100"/>
          </a:xfrm>
          <a:prstGeom prst="rect">
            <a:avLst/>
          </a:prstGeom>
          <a:noFill/>
          <a:ln w="9525">
            <a:noFill/>
            <a:miter lim="800000"/>
            <a:headEnd/>
            <a:tailEnd/>
          </a:ln>
          <a:effectLst/>
        </p:spPr>
        <p:txBody>
          <a:bodyPr anchor="ctr"/>
          <a:lstStyle/>
          <a:p>
            <a:pPr eaLnBrk="1" hangingPunct="1"/>
            <a:r>
              <a:rPr lang="en-US" sz="4400" dirty="0" smtClean="0">
                <a:solidFill>
                  <a:srgbClr val="00B050"/>
                </a:solidFill>
                <a:effectLst>
                  <a:outerShdw blurRad="38100" dist="38100" dir="2700000" algn="tl">
                    <a:srgbClr val="000000"/>
                  </a:outerShdw>
                </a:effectLst>
              </a:rPr>
              <a:t>Conclusions</a:t>
            </a:r>
            <a:endParaRPr lang="en-US" sz="4400" dirty="0">
              <a:solidFill>
                <a:srgbClr val="00B050"/>
              </a:solidFill>
              <a:effectLst>
                <a:outerShdw blurRad="38100" dist="38100" dir="2700000" algn="tl">
                  <a:srgbClr val="000000"/>
                </a:outerShdw>
              </a:effectLst>
            </a:endParaRPr>
          </a:p>
        </p:txBody>
      </p:sp>
      <p:sp>
        <p:nvSpPr>
          <p:cNvPr id="3" name="Title 2"/>
          <p:cNvSpPr>
            <a:spLocks noGrp="1"/>
          </p:cNvSpPr>
          <p:nvPr>
            <p:ph type="title"/>
          </p:nvPr>
        </p:nvSpPr>
        <p:spPr>
          <a:xfrm>
            <a:off x="363583" y="2819400"/>
            <a:ext cx="8229600" cy="1143000"/>
          </a:xfrm>
        </p:spPr>
        <p:txBody>
          <a:bodyPr>
            <a:normAutofit fontScale="90000"/>
          </a:bodyPr>
          <a:lstStyle/>
          <a:p>
            <a:pPr algn="l"/>
            <a:r>
              <a:rPr lang="en-US" sz="3200" dirty="0" smtClean="0"/>
              <a:t/>
            </a:r>
            <a:br>
              <a:rPr lang="en-US" sz="3200" dirty="0" smtClean="0"/>
            </a:br>
            <a:r>
              <a:rPr lang="en-US" sz="3200" dirty="0" smtClean="0"/>
              <a:t>Algae can be a viable industry for Bangladesh</a:t>
            </a:r>
            <a:br>
              <a:rPr lang="en-US" sz="3200" dirty="0" smtClean="0"/>
            </a:br>
            <a:r>
              <a:rPr lang="en-US" sz="3200" dirty="0"/>
              <a:t/>
            </a:r>
            <a:br>
              <a:rPr lang="en-US" sz="3200" dirty="0"/>
            </a:br>
            <a:r>
              <a:rPr lang="en-US" sz="3200" dirty="0" smtClean="0"/>
              <a:t>Algae culture (freshwater and marine) will lead to jobs and empowerment</a:t>
            </a:r>
            <a:br>
              <a:rPr lang="en-US" sz="3200" dirty="0" smtClean="0"/>
            </a:br>
            <a:r>
              <a:rPr lang="en-US" sz="3200" dirty="0"/>
              <a:t/>
            </a:r>
            <a:br>
              <a:rPr lang="en-US" sz="3200" dirty="0"/>
            </a:br>
            <a:r>
              <a:rPr lang="en-US" sz="3200" dirty="0" smtClean="0"/>
              <a:t>Reduce fossil fuel dependency</a:t>
            </a:r>
            <a:br>
              <a:rPr lang="en-US" sz="3200" dirty="0" smtClean="0"/>
            </a:br>
            <a:r>
              <a:rPr lang="en-US" sz="3200" dirty="0"/>
              <a:t/>
            </a:r>
            <a:br>
              <a:rPr lang="en-US" sz="3200" dirty="0"/>
            </a:br>
            <a:r>
              <a:rPr lang="en-US" sz="3200" dirty="0" smtClean="0"/>
              <a:t>Eliminate childhood malnutrition</a:t>
            </a:r>
            <a:br>
              <a:rPr lang="en-US" sz="3200" dirty="0" smtClean="0"/>
            </a:br>
            <a:r>
              <a:rPr lang="en-US" sz="3200" dirty="0"/>
              <a:t/>
            </a:r>
            <a:br>
              <a:rPr lang="en-US" sz="3200" dirty="0"/>
            </a:br>
            <a:r>
              <a:rPr lang="en-US" sz="3200" dirty="0" smtClean="0"/>
              <a:t>Assist in developing other industries such as cosmetics, medicine, health and food.</a:t>
            </a:r>
            <a:br>
              <a:rPr lang="en-US" sz="3200" dirty="0" smtClean="0"/>
            </a:br>
            <a:r>
              <a:rPr lang="en-US" sz="3200" dirty="0"/>
              <a:t/>
            </a:r>
            <a:br>
              <a:rPr lang="en-US" sz="3200" dirty="0"/>
            </a:br>
            <a:r>
              <a:rPr lang="en-US" sz="3200" dirty="0" smtClean="0"/>
              <a:t>Social changes</a:t>
            </a:r>
            <a:endParaRPr lang="en-US" sz="3200" dirty="0"/>
          </a:p>
        </p:txBody>
      </p:sp>
      <p:pic>
        <p:nvPicPr>
          <p:cNvPr id="24578" name="Picture 2" descr="http://cri.org.bd/wp-content/themes/cri/AIT/Framework/Libs/timthumb/timthumb.php?src=http://cri.org.bd/wp-content/uploads/2014/09/banner.jpg&amp;w=600&amp;h=317"/>
          <p:cNvPicPr>
            <a:picLocks noGrp="1" noChangeAspect="1" noChangeArrowheads="1"/>
          </p:cNvPicPr>
          <p:nvPr>
            <p:ph idx="1"/>
          </p:nvPr>
        </p:nvPicPr>
        <p:blipFill rotWithShape="1">
          <a:blip r:embed="rId3" cstate="print"/>
          <a:srcRect t="12907" b="13907"/>
          <a:stretch/>
        </p:blipFill>
        <p:spPr bwMode="auto">
          <a:xfrm>
            <a:off x="5791200" y="5570002"/>
            <a:ext cx="3331028" cy="1287998"/>
          </a:xfrm>
          <a:prstGeom prst="rect">
            <a:avLst/>
          </a:prstGeom>
          <a:noFill/>
        </p:spPr>
      </p:pic>
      <p:pic>
        <p:nvPicPr>
          <p:cNvPr id="1026" name="Picture 2" descr="Image result for euglena/j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2883" y="2590800"/>
            <a:ext cx="240030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3079</TotalTime>
  <Words>438</Words>
  <Application>Microsoft Office PowerPoint</Application>
  <PresentationFormat>On-screen Show (4:3)</PresentationFormat>
  <Paragraphs>82</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Black</vt:lpstr>
      <vt:lpstr>Calibri</vt:lpstr>
      <vt:lpstr>Times New Roman</vt:lpstr>
      <vt:lpstr>Office Theme</vt:lpstr>
      <vt:lpstr>Can Algae Grow the Future for Bangladesh?  Dr. Kauser Jahan Professor, Civil &amp; Environmental Engineering Rowan University Glassboro, New Jersey</vt:lpstr>
      <vt:lpstr>BANGLADESH</vt:lpstr>
      <vt:lpstr>       </vt:lpstr>
      <vt:lpstr>PowerPoint Presentation</vt:lpstr>
      <vt:lpstr>PowerPoint Presentation</vt:lpstr>
      <vt:lpstr>PowerPoint Presentation</vt:lpstr>
      <vt:lpstr>PowerPoint Presentation</vt:lpstr>
      <vt:lpstr>PowerPoint Presentation</vt:lpstr>
      <vt:lpstr> Algae can be a viable industry for Bangladesh  Algae culture (freshwater and marine) will lead to jobs and empowerment  Reduce fossil fuel dependency  Eliminate childhood malnutrition  Assist in developing other industries such as cosmetics, medicine, health and food.  Social changes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FULBRIGHT SCHOLAR   UNIVERSITY OF ASIA PACIFIC DHAKA, BANGLADESH</dc:title>
  <dc:creator>jahan</dc:creator>
  <cp:lastModifiedBy>Jahan, Kauser</cp:lastModifiedBy>
  <cp:revision>65</cp:revision>
  <dcterms:created xsi:type="dcterms:W3CDTF">2015-11-04T17:39:54Z</dcterms:created>
  <dcterms:modified xsi:type="dcterms:W3CDTF">2017-04-17T22:00:34Z</dcterms:modified>
</cp:coreProperties>
</file>