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PT Sans Narrow"/>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PTSansNarrow-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PTSansNarrow-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49c1cfb132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9c1cfb132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9beb0a3b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9beb0a3b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49beb0a3b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49beb0a3b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9beb0a3b8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9beb0a3b8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surface water, PFAs, this picture is from michigan</a:t>
            </a:r>
            <a:endParaRPr/>
          </a:p>
          <a:p>
            <a:pPr indent="-298450" lvl="0" marL="457200" rtl="0" algn="l">
              <a:spcBef>
                <a:spcPts val="0"/>
              </a:spcBef>
              <a:spcAft>
                <a:spcPts val="0"/>
              </a:spcAft>
              <a:buSzPts val="1100"/>
              <a:buChar char="●"/>
            </a:pPr>
            <a:r>
              <a:rPr lang="en"/>
              <a:t>As mentioned before, PFA substances are incredibly hard to get rid of, but there are ways, mostly take a long time and costs alot of money so far</a:t>
            </a:r>
            <a:endParaRPr/>
          </a:p>
          <a:p>
            <a:pPr indent="-298450" lvl="1" marL="914400" rtl="0" algn="l">
              <a:spcBef>
                <a:spcPts val="0"/>
              </a:spcBef>
              <a:spcAft>
                <a:spcPts val="0"/>
              </a:spcAft>
              <a:buSzPts val="1100"/>
              <a:buChar char="○"/>
            </a:pPr>
            <a:r>
              <a:rPr lang="en"/>
              <a:t>Resistant to heat, water, oil, and general degradation.</a:t>
            </a:r>
            <a:endParaRPr/>
          </a:p>
          <a:p>
            <a:pPr indent="-298450" lvl="1" marL="914400" rtl="0" algn="l">
              <a:spcBef>
                <a:spcPts val="0"/>
              </a:spcBef>
              <a:spcAft>
                <a:spcPts val="0"/>
              </a:spcAft>
              <a:buSzPts val="1100"/>
              <a:buChar char="○"/>
            </a:pPr>
            <a:r>
              <a:rPr lang="en"/>
              <a:t>Becasue they dissolve in water and their natural properties, they do not get cleaned by tradiational methods of water treatment</a:t>
            </a:r>
            <a:endParaRPr/>
          </a:p>
          <a:p>
            <a:pPr indent="-298450" lvl="0" marL="457200" rtl="0" algn="l">
              <a:spcBef>
                <a:spcPts val="0"/>
              </a:spcBef>
              <a:spcAft>
                <a:spcPts val="0"/>
              </a:spcAft>
              <a:buSzPts val="1100"/>
              <a:buChar char="●"/>
            </a:pPr>
            <a:r>
              <a:rPr lang="en"/>
              <a:t>Some of these common methods I’ll be going over</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49beb0a3b8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49beb0a3b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Methods that deal with having to pump out water to be treated</a:t>
            </a:r>
            <a:endParaRPr/>
          </a:p>
          <a:p>
            <a:pPr indent="-298450" lvl="0" marL="457200" rtl="0" algn="l">
              <a:spcBef>
                <a:spcPts val="0"/>
              </a:spcBef>
              <a:spcAft>
                <a:spcPts val="0"/>
              </a:spcAft>
              <a:buSzPts val="1100"/>
              <a:buChar char="●"/>
            </a:pPr>
            <a:r>
              <a:rPr lang="en"/>
              <a:t>Activated Carbon Treatment is usually used for adsorb natural organic compounds, things that change odor and taste for water treatment</a:t>
            </a:r>
            <a:endParaRPr/>
          </a:p>
          <a:p>
            <a:pPr indent="-298450" lvl="1" marL="914400" rtl="0" algn="l">
              <a:spcBef>
                <a:spcPts val="0"/>
              </a:spcBef>
              <a:spcAft>
                <a:spcPts val="0"/>
              </a:spcAft>
              <a:buSzPts val="1100"/>
              <a:buChar char="○"/>
            </a:pPr>
            <a:r>
              <a:rPr lang="en"/>
              <a:t>Particularly granular activated carbon</a:t>
            </a:r>
            <a:endParaRPr/>
          </a:p>
          <a:p>
            <a:pPr indent="-298450" lvl="1" marL="914400" rtl="0" algn="l">
              <a:spcBef>
                <a:spcPts val="0"/>
              </a:spcBef>
              <a:spcAft>
                <a:spcPts val="0"/>
              </a:spcAft>
              <a:buSzPts val="1100"/>
              <a:buChar char="○"/>
            </a:pPr>
            <a:r>
              <a:rPr lang="en"/>
              <a:t>Bascially filtration through activated carbon or activated coal </a:t>
            </a:r>
            <a:endParaRPr/>
          </a:p>
          <a:p>
            <a:pPr indent="-298450" lvl="1" marL="914400" rtl="0" algn="l">
              <a:spcBef>
                <a:spcPts val="0"/>
              </a:spcBef>
              <a:spcAft>
                <a:spcPts val="0"/>
              </a:spcAft>
              <a:buSzPts val="1100"/>
              <a:buChar char="○"/>
            </a:pPr>
            <a:r>
              <a:rPr lang="en"/>
              <a:t>Very porous, large surface area for adsorption of PFAS chemicals</a:t>
            </a:r>
            <a:endParaRPr/>
          </a:p>
          <a:p>
            <a:pPr indent="-298450" lvl="1" marL="914400" rtl="0" algn="l">
              <a:spcBef>
                <a:spcPts val="0"/>
              </a:spcBef>
              <a:spcAft>
                <a:spcPts val="0"/>
              </a:spcAft>
              <a:buSzPts val="1100"/>
              <a:buChar char="○"/>
            </a:pPr>
            <a:r>
              <a:rPr lang="en"/>
              <a:t>Most commonly used method to remove PFAS from drinking water</a:t>
            </a:r>
            <a:endParaRPr/>
          </a:p>
          <a:p>
            <a:pPr indent="-298450" lvl="0" marL="457200" rtl="0" algn="l">
              <a:spcBef>
                <a:spcPts val="0"/>
              </a:spcBef>
              <a:spcAft>
                <a:spcPts val="0"/>
              </a:spcAft>
              <a:buSzPts val="1100"/>
              <a:buChar char="●"/>
            </a:pPr>
            <a:r>
              <a:rPr lang="en"/>
              <a:t>Ion exchange treatment is very similar</a:t>
            </a:r>
            <a:endParaRPr/>
          </a:p>
          <a:p>
            <a:pPr indent="-298450" lvl="1" marL="914400" rtl="0" algn="l">
              <a:spcBef>
                <a:spcPts val="0"/>
              </a:spcBef>
              <a:spcAft>
                <a:spcPts val="0"/>
              </a:spcAft>
              <a:buSzPts val="1100"/>
              <a:buChar char="○"/>
            </a:pPr>
            <a:r>
              <a:rPr lang="en"/>
              <a:t>Pourous resins, like a filter</a:t>
            </a:r>
            <a:endParaRPr/>
          </a:p>
          <a:p>
            <a:pPr indent="-298450" lvl="1" marL="914400" rtl="0" algn="l">
              <a:spcBef>
                <a:spcPts val="0"/>
              </a:spcBef>
              <a:spcAft>
                <a:spcPts val="0"/>
              </a:spcAft>
              <a:buSzPts val="1100"/>
              <a:buChar char="○"/>
            </a:pPr>
            <a:r>
              <a:rPr lang="en"/>
              <a:t>Negatively charged PFAS attracted by positively charged resins as water passes through</a:t>
            </a:r>
            <a:endParaRPr/>
          </a:p>
          <a:p>
            <a:pPr indent="-298450" lvl="0" marL="457200" rtl="0" algn="l">
              <a:spcBef>
                <a:spcPts val="0"/>
              </a:spcBef>
              <a:spcAft>
                <a:spcPts val="0"/>
              </a:spcAft>
              <a:buSzPts val="1100"/>
              <a:buChar char="●"/>
            </a:pPr>
            <a:r>
              <a:rPr lang="en"/>
              <a:t>High Pressure Membranes, again, a sort of filtration</a:t>
            </a:r>
            <a:endParaRPr/>
          </a:p>
          <a:p>
            <a:pPr indent="-298450" lvl="1" marL="914400" rtl="0" algn="l">
              <a:spcBef>
                <a:spcPts val="0"/>
              </a:spcBef>
              <a:spcAft>
                <a:spcPts val="0"/>
              </a:spcAft>
              <a:buSzPts val="1100"/>
              <a:buChar char="○"/>
            </a:pPr>
            <a:r>
              <a:rPr lang="en"/>
              <a:t>Water pumped through the membranes with very very small pores</a:t>
            </a:r>
            <a:endParaRPr/>
          </a:p>
          <a:p>
            <a:pPr indent="-298450" lvl="1" marL="914400" rtl="0" algn="l">
              <a:spcBef>
                <a:spcPts val="0"/>
              </a:spcBef>
              <a:spcAft>
                <a:spcPts val="0"/>
              </a:spcAft>
              <a:buSzPts val="1100"/>
              <a:buChar char="○"/>
            </a:pPr>
            <a:r>
              <a:rPr lang="en"/>
              <a:t>reverse osmosis membranes much more effective</a:t>
            </a:r>
            <a:endParaRPr/>
          </a:p>
          <a:p>
            <a:pPr indent="-298450" lvl="1" marL="914400" rtl="0" algn="l">
              <a:spcBef>
                <a:spcPts val="0"/>
              </a:spcBef>
              <a:spcAft>
                <a:spcPts val="0"/>
              </a:spcAft>
              <a:buSzPts val="1100"/>
              <a:buChar char="○"/>
            </a:pPr>
            <a:r>
              <a:rPr lang="en"/>
              <a:t>90% effective at removing most PFAS</a:t>
            </a:r>
            <a:endParaRPr/>
          </a:p>
          <a:p>
            <a:pPr indent="-298450" lvl="1" marL="914400" rtl="0" algn="l">
              <a:spcBef>
                <a:spcPts val="0"/>
              </a:spcBef>
              <a:spcAft>
                <a:spcPts val="0"/>
              </a:spcAft>
              <a:buSzPts val="1100"/>
              <a:buChar char="○"/>
            </a:pPr>
            <a:r>
              <a:rPr lang="en"/>
              <a:t>Better for at home because of the amount of waste that the filter can receive</a:t>
            </a:r>
            <a:endParaRPr/>
          </a:p>
          <a:p>
            <a:pPr indent="-298450" lvl="0" marL="457200" rtl="0" algn="l">
              <a:spcBef>
                <a:spcPts val="0"/>
              </a:spcBef>
              <a:spcAft>
                <a:spcPts val="0"/>
              </a:spcAft>
              <a:buSzPts val="1100"/>
              <a:buChar char="●"/>
            </a:pPr>
            <a:r>
              <a:rPr lang="en"/>
              <a:t>These methods require pumping</a:t>
            </a:r>
            <a:endParaRPr/>
          </a:p>
          <a:p>
            <a:pPr indent="-298450" lvl="1" marL="914400" rtl="0" algn="l">
              <a:spcBef>
                <a:spcPts val="0"/>
              </a:spcBef>
              <a:spcAft>
                <a:spcPts val="0"/>
              </a:spcAft>
              <a:buSzPts val="1100"/>
              <a:buChar char="○"/>
            </a:pPr>
            <a:r>
              <a:rPr lang="en"/>
              <a:t>Not good against plumes, or wide, diluted regions of PFAS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49beb0a3b8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49beb0a3b8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n"/>
              <a:t>Fairly new technology/method to get rid of PFAS in groundwater</a:t>
            </a:r>
            <a:endParaRPr/>
          </a:p>
          <a:p>
            <a:pPr indent="-298450" lvl="1" marL="914400" marR="0" rtl="0" algn="l">
              <a:lnSpc>
                <a:spcPct val="100000"/>
              </a:lnSpc>
              <a:spcBef>
                <a:spcPts val="0"/>
              </a:spcBef>
              <a:spcAft>
                <a:spcPts val="0"/>
              </a:spcAft>
              <a:buSzPts val="1100"/>
              <a:buChar char="○"/>
            </a:pPr>
            <a:r>
              <a:rPr lang="en"/>
              <a:t>Colloidal Biomatrix</a:t>
            </a:r>
            <a:endParaRPr/>
          </a:p>
          <a:p>
            <a:pPr indent="-298450" lvl="2" marL="1371600" marR="0" rtl="0" algn="l">
              <a:lnSpc>
                <a:spcPct val="100000"/>
              </a:lnSpc>
              <a:spcBef>
                <a:spcPts val="0"/>
              </a:spcBef>
              <a:spcAft>
                <a:spcPts val="0"/>
              </a:spcAft>
              <a:buSzPts val="1100"/>
              <a:buChar char="■"/>
            </a:pPr>
            <a:r>
              <a:rPr lang="en"/>
              <a:t>Network of highly sorbent particles</a:t>
            </a:r>
            <a:endParaRPr/>
          </a:p>
          <a:p>
            <a:pPr indent="-298450" lvl="1" marL="914400" marR="0" rtl="0" algn="l">
              <a:lnSpc>
                <a:spcPct val="100000"/>
              </a:lnSpc>
              <a:spcBef>
                <a:spcPts val="0"/>
              </a:spcBef>
              <a:spcAft>
                <a:spcPts val="0"/>
              </a:spcAft>
              <a:buSzPts val="1100"/>
              <a:buChar char="○"/>
            </a:pPr>
            <a:r>
              <a:rPr lang="en"/>
              <a:t>Effective against PFAS plumes, which are large areas of diluted PFAS</a:t>
            </a:r>
            <a:endParaRPr/>
          </a:p>
          <a:p>
            <a:pPr indent="-298450" lvl="1" marL="914400" marR="0" rtl="0" algn="l">
              <a:lnSpc>
                <a:spcPct val="100000"/>
              </a:lnSpc>
              <a:spcBef>
                <a:spcPts val="0"/>
              </a:spcBef>
              <a:spcAft>
                <a:spcPts val="0"/>
              </a:spcAft>
              <a:buSzPts val="1100"/>
              <a:buChar char="○"/>
            </a:pPr>
            <a:r>
              <a:rPr lang="en"/>
              <a:t>Highly dispersive</a:t>
            </a:r>
            <a:endParaRPr/>
          </a:p>
          <a:p>
            <a:pPr indent="-298450" lvl="1" marL="914400" marR="0" rtl="0" algn="l">
              <a:lnSpc>
                <a:spcPct val="100000"/>
              </a:lnSpc>
              <a:spcBef>
                <a:spcPts val="0"/>
              </a:spcBef>
              <a:spcAft>
                <a:spcPts val="0"/>
              </a:spcAft>
              <a:buClr>
                <a:srgbClr val="000000"/>
              </a:buClr>
              <a:buSzPts val="1100"/>
              <a:buFont typeface="Arial"/>
              <a:buChar char="○"/>
            </a:pPr>
            <a:r>
              <a:rPr lang="en"/>
              <a:t>Injected into the ground with pressure</a:t>
            </a:r>
            <a:endParaRPr/>
          </a:p>
          <a:p>
            <a:pPr indent="-298450" lvl="0" marL="457200" marR="0" rtl="0" algn="l">
              <a:lnSpc>
                <a:spcPct val="100000"/>
              </a:lnSpc>
              <a:spcBef>
                <a:spcPts val="0"/>
              </a:spcBef>
              <a:spcAft>
                <a:spcPts val="0"/>
              </a:spcAft>
              <a:buSzPts val="1100"/>
              <a:buChar char="●"/>
            </a:pPr>
            <a:r>
              <a:rPr lang="en"/>
              <a:t>Sorbs and captures the contaminants or the PFA substances from the groundwater</a:t>
            </a:r>
            <a:endParaRPr/>
          </a:p>
          <a:p>
            <a:pPr indent="-298450" lvl="0" marL="457200" marR="0" rtl="0" algn="l">
              <a:lnSpc>
                <a:spcPct val="100000"/>
              </a:lnSpc>
              <a:spcBef>
                <a:spcPts val="0"/>
              </a:spcBef>
              <a:spcAft>
                <a:spcPts val="0"/>
              </a:spcAft>
              <a:buSzPts val="1100"/>
              <a:buChar char="●"/>
            </a:pPr>
            <a:r>
              <a:rPr lang="en"/>
              <a:t>Bacteria that can degrade the PFAs grow on the plumestop and feed on the contaminants</a:t>
            </a:r>
            <a:endParaRPr/>
          </a:p>
          <a:p>
            <a:pPr indent="-298450" lvl="1" marL="914400" marR="0" rtl="0" algn="l">
              <a:lnSpc>
                <a:spcPct val="100000"/>
              </a:lnSpc>
              <a:spcBef>
                <a:spcPts val="0"/>
              </a:spcBef>
              <a:spcAft>
                <a:spcPts val="0"/>
              </a:spcAft>
              <a:buSzPts val="1100"/>
              <a:buChar char="○"/>
            </a:pPr>
            <a:r>
              <a:rPr lang="en"/>
              <a:t>Accelerates biodegradation </a:t>
            </a:r>
            <a:endParaRPr/>
          </a:p>
          <a:p>
            <a:pPr indent="-298450" lvl="0" marL="457200" marR="0" rtl="0" algn="l">
              <a:lnSpc>
                <a:spcPct val="100000"/>
              </a:lnSpc>
              <a:spcBef>
                <a:spcPts val="0"/>
              </a:spcBef>
              <a:spcAft>
                <a:spcPts val="0"/>
              </a:spcAft>
              <a:buSzPts val="1100"/>
              <a:buChar char="●"/>
            </a:pPr>
            <a:r>
              <a:rPr lang="en"/>
              <a:t>Soprtion sites free up after biodegradation, more contaminants</a:t>
            </a:r>
            <a:r>
              <a:rPr lang="en"/>
              <a:t> can be treated</a:t>
            </a:r>
            <a:endParaRPr/>
          </a:p>
          <a:p>
            <a:pPr indent="-298450" lvl="0" marL="457200" rtl="0" algn="l">
              <a:spcBef>
                <a:spcPts val="0"/>
              </a:spcBef>
              <a:spcAft>
                <a:spcPts val="0"/>
              </a:spcAft>
              <a:buSzPts val="1100"/>
              <a:buChar char="●"/>
            </a:pPr>
            <a:r>
              <a:rPr lang="en"/>
              <a:t>Initial groundwater cleanup acts within days</a:t>
            </a:r>
            <a:endParaRPr/>
          </a:p>
          <a:p>
            <a:pPr indent="-298450" lvl="0" marL="457200" rtl="0" algn="l">
              <a:spcBef>
                <a:spcPts val="0"/>
              </a:spcBef>
              <a:spcAft>
                <a:spcPts val="0"/>
              </a:spcAft>
              <a:buSzPts val="1100"/>
              <a:buChar char="●"/>
            </a:pPr>
            <a:r>
              <a:rPr lang="en"/>
              <a:t>Lower cost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49beb0a3b8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49beb0a3b8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Last remediation method I will talk about is pfasCARE</a:t>
            </a:r>
            <a:endParaRPr/>
          </a:p>
          <a:p>
            <a:pPr indent="-298450" lvl="1" marL="914400" rtl="0" algn="l">
              <a:spcBef>
                <a:spcPts val="0"/>
              </a:spcBef>
              <a:spcAft>
                <a:spcPts val="0"/>
              </a:spcAft>
              <a:buSzPts val="1100"/>
              <a:buChar char="○"/>
            </a:pPr>
            <a:r>
              <a:rPr lang="en"/>
              <a:t>Not too many details about the process</a:t>
            </a:r>
            <a:endParaRPr/>
          </a:p>
          <a:p>
            <a:pPr indent="-298450" lvl="0" marL="457200" rtl="0" algn="l">
              <a:spcBef>
                <a:spcPts val="0"/>
              </a:spcBef>
              <a:spcAft>
                <a:spcPts val="0"/>
              </a:spcAft>
              <a:buSzPts val="1100"/>
              <a:buChar char="●"/>
            </a:pPr>
            <a:r>
              <a:rPr lang="en"/>
              <a:t>Use electricity treatment to create very strong oxidising agents that strip PFAs and other contaminants of electrons</a:t>
            </a:r>
            <a:endParaRPr/>
          </a:p>
          <a:p>
            <a:pPr indent="-298450" lvl="0" marL="457200" rtl="0" algn="l">
              <a:spcBef>
                <a:spcPts val="0"/>
              </a:spcBef>
              <a:spcAft>
                <a:spcPts val="0"/>
              </a:spcAft>
              <a:buSzPts val="1100"/>
              <a:buChar char="●"/>
            </a:pPr>
            <a:r>
              <a:rPr lang="en"/>
              <a:t>Basically breaks down </a:t>
            </a:r>
            <a:endParaRPr/>
          </a:p>
          <a:p>
            <a:pPr indent="-298450" lvl="1" marL="914400" rtl="0" algn="l">
              <a:spcBef>
                <a:spcPts val="0"/>
              </a:spcBef>
              <a:spcAft>
                <a:spcPts val="0"/>
              </a:spcAft>
              <a:buSzPts val="1100"/>
              <a:buChar char="○"/>
            </a:pPr>
            <a:r>
              <a:rPr lang="en"/>
              <a:t>Product of breaking down is carbon dioxide and fluoride, which can be easily managed</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9beb0a3b8_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9beb0a3b8_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a few of the remediation techniques for soil, or its called solids treatment</a:t>
            </a:r>
            <a:endParaRPr/>
          </a:p>
          <a:p>
            <a:pPr indent="-298450" lvl="0" marL="457200" rtl="0" algn="l">
              <a:spcBef>
                <a:spcPts val="0"/>
              </a:spcBef>
              <a:spcAft>
                <a:spcPts val="0"/>
              </a:spcAft>
              <a:buSzPts val="1100"/>
              <a:buChar char="●"/>
            </a:pPr>
            <a:r>
              <a:rPr lang="en"/>
              <a:t>Capping isolates a contaminated material by putting some sort of layer on top of contaminated area in order stop the spread</a:t>
            </a:r>
            <a:endParaRPr/>
          </a:p>
          <a:p>
            <a:pPr indent="-298450" lvl="1" marL="914400" rtl="0" algn="l">
              <a:spcBef>
                <a:spcPts val="0"/>
              </a:spcBef>
              <a:spcAft>
                <a:spcPts val="0"/>
              </a:spcAft>
              <a:buSzPts val="1100"/>
              <a:buChar char="○"/>
            </a:pPr>
            <a:r>
              <a:rPr lang="en"/>
              <a:t>Does not destroy or remove contaminants</a:t>
            </a:r>
            <a:endParaRPr/>
          </a:p>
          <a:p>
            <a:pPr indent="-298450" lvl="0" marL="457200" rtl="0" algn="l">
              <a:spcBef>
                <a:spcPts val="0"/>
              </a:spcBef>
              <a:spcAft>
                <a:spcPts val="0"/>
              </a:spcAft>
              <a:buSzPts val="1100"/>
              <a:buChar char="●"/>
            </a:pPr>
            <a:r>
              <a:rPr lang="en"/>
              <a:t>Next theres excavation and removal which is exactly as it sounds,</a:t>
            </a:r>
            <a:endParaRPr/>
          </a:p>
          <a:p>
            <a:pPr indent="-298450" lvl="1" marL="914400" rtl="0" algn="l">
              <a:spcBef>
                <a:spcPts val="0"/>
              </a:spcBef>
              <a:spcAft>
                <a:spcPts val="0"/>
              </a:spcAft>
              <a:buSzPts val="1100"/>
              <a:buChar char="○"/>
            </a:pPr>
            <a:r>
              <a:rPr lang="en"/>
              <a:t>Contaminated soil is removed and put into a landfill or incinerated</a:t>
            </a:r>
            <a:endParaRPr/>
          </a:p>
          <a:p>
            <a:pPr indent="-298450" lvl="1" marL="914400" rtl="0" algn="l">
              <a:spcBef>
                <a:spcPts val="0"/>
              </a:spcBef>
              <a:spcAft>
                <a:spcPts val="0"/>
              </a:spcAft>
              <a:buSzPts val="1100"/>
              <a:buChar char="○"/>
            </a:pPr>
            <a:r>
              <a:rPr lang="en"/>
              <a:t>Area is refilled </a:t>
            </a:r>
            <a:endParaRPr/>
          </a:p>
          <a:p>
            <a:pPr indent="-298450" lvl="1" marL="914400" rtl="0" algn="l">
              <a:spcBef>
                <a:spcPts val="0"/>
              </a:spcBef>
              <a:spcAft>
                <a:spcPts val="0"/>
              </a:spcAft>
              <a:buSzPts val="1100"/>
              <a:buChar char="○"/>
            </a:pPr>
            <a:r>
              <a:rPr lang="en"/>
              <a:t>Does not destroy PFAS</a:t>
            </a:r>
            <a:endParaRPr/>
          </a:p>
          <a:p>
            <a:pPr indent="-298450" lvl="0" marL="457200" rtl="0" algn="l">
              <a:spcBef>
                <a:spcPts val="0"/>
              </a:spcBef>
              <a:spcAft>
                <a:spcPts val="0"/>
              </a:spcAft>
              <a:buSzPts val="1100"/>
              <a:buChar char="●"/>
            </a:pPr>
            <a:r>
              <a:rPr lang="en"/>
              <a:t>Sorption and Stabilization</a:t>
            </a:r>
            <a:endParaRPr/>
          </a:p>
          <a:p>
            <a:pPr indent="-298450" lvl="1" marL="914400" rtl="0" algn="l">
              <a:spcBef>
                <a:spcPts val="0"/>
              </a:spcBef>
              <a:spcAft>
                <a:spcPts val="0"/>
              </a:spcAft>
              <a:buSzPts val="1100"/>
              <a:buChar char="○"/>
            </a:pPr>
            <a:r>
              <a:rPr lang="en"/>
              <a:t>Additives added to the soil to stabilize it and prevent it from leaking into groundwater</a:t>
            </a:r>
            <a:endParaRPr/>
          </a:p>
          <a:p>
            <a:pPr indent="-298450" lvl="1" marL="914400" rtl="0" algn="l">
              <a:spcBef>
                <a:spcPts val="0"/>
              </a:spcBef>
              <a:spcAft>
                <a:spcPts val="0"/>
              </a:spcAft>
              <a:buSzPts val="1100"/>
              <a:buChar char="○"/>
            </a:pPr>
            <a:r>
              <a:rPr lang="en"/>
              <a:t>Use resins, biomaterials, minerals</a:t>
            </a:r>
            <a:endParaRPr/>
          </a:p>
          <a:p>
            <a:pPr indent="-298450" lvl="1" marL="914400" rtl="0" algn="l">
              <a:spcBef>
                <a:spcPts val="0"/>
              </a:spcBef>
              <a:spcAft>
                <a:spcPts val="0"/>
              </a:spcAft>
              <a:buSzPts val="1100"/>
              <a:buChar char="○"/>
            </a:pPr>
            <a:r>
              <a:rPr lang="en"/>
              <a:t>Success varies based on site and PFAS type</a:t>
            </a:r>
            <a:endParaRPr/>
          </a:p>
          <a:p>
            <a:pPr indent="-298450" lvl="0" marL="457200" rtl="0" algn="l">
              <a:spcBef>
                <a:spcPts val="0"/>
              </a:spcBef>
              <a:spcAft>
                <a:spcPts val="0"/>
              </a:spcAft>
              <a:buSzPts val="1100"/>
              <a:buChar char="●"/>
            </a:pPr>
            <a:r>
              <a:rPr lang="en"/>
              <a:t>Thermal</a:t>
            </a:r>
            <a:endParaRPr/>
          </a:p>
          <a:p>
            <a:pPr indent="-298450" lvl="1" marL="914400" rtl="0" algn="l">
              <a:spcBef>
                <a:spcPts val="0"/>
              </a:spcBef>
              <a:spcAft>
                <a:spcPts val="0"/>
              </a:spcAft>
              <a:buSzPts val="1100"/>
              <a:buChar char="○"/>
            </a:pPr>
            <a:r>
              <a:rPr lang="en"/>
              <a:t>Heat is directly applied to the soil that is contaminated</a:t>
            </a:r>
            <a:endParaRPr/>
          </a:p>
          <a:p>
            <a:pPr indent="-298450" lvl="1" marL="914400" rtl="0" algn="l">
              <a:spcBef>
                <a:spcPts val="0"/>
              </a:spcBef>
              <a:spcAft>
                <a:spcPts val="0"/>
              </a:spcAft>
              <a:buSzPts val="1100"/>
              <a:buChar char="○"/>
            </a:pPr>
            <a:r>
              <a:rPr lang="en"/>
              <a:t>Requires really high temperature (450- 900 celsius) to be effective</a:t>
            </a:r>
            <a:endParaRPr/>
          </a:p>
          <a:p>
            <a:pPr indent="-298450" lvl="1" marL="914400" rtl="0" algn="l">
              <a:spcBef>
                <a:spcPts val="0"/>
              </a:spcBef>
              <a:spcAft>
                <a:spcPts val="0"/>
              </a:spcAft>
              <a:buSzPts val="1100"/>
              <a:buChar char="○"/>
            </a:pPr>
            <a:r>
              <a:rPr lang="en"/>
              <a:t>Requires alot of energy</a:t>
            </a:r>
            <a:endParaRPr/>
          </a:p>
          <a:p>
            <a:pPr indent="-298450" lvl="0" marL="457200" rtl="0" algn="l">
              <a:spcBef>
                <a:spcPts val="0"/>
              </a:spcBef>
              <a:spcAft>
                <a:spcPts val="0"/>
              </a:spcAft>
              <a:buSzPts val="1100"/>
              <a:buChar char="●"/>
            </a:pPr>
            <a:r>
              <a:rPr lang="en"/>
              <a:t>For alot of these, no real way to destroy the contaminants, just isolating it, preventing it from moving, putting it somewhere else, and current technology isn’t ready to fully destroy 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9c1cfb132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9c1cfb132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9cf87721c_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9cf87721c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9beb0a3b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beb0a3b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9beb0a3b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9beb0a3b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Contaminated water supply</a:t>
            </a:r>
            <a:endParaRPr/>
          </a:p>
          <a:p>
            <a:pPr indent="0" lvl="0" marL="0" rtl="0" algn="l">
              <a:spcBef>
                <a:spcPts val="0"/>
              </a:spcBef>
              <a:spcAft>
                <a:spcPts val="0"/>
              </a:spcAft>
              <a:buNone/>
            </a:pPr>
            <a:r>
              <a:rPr lang="en"/>
              <a:t>Figure Source: </a:t>
            </a:r>
            <a:r>
              <a:rPr lang="en"/>
              <a:t>https://www.michaelbest.com/Newsroom/171506/States-Adopting-PFAS-Standards-to-Reduce-Exposure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9cf87721c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9cf87721c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49beb0a3b8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49beb0a3b8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N</a:t>
            </a:r>
            <a:r>
              <a:rPr lang="en"/>
              <a:t>o actual enforceable epa limit, or maximum contaminant level, on the amount of PFA substances, specifically PFOA and PFOS which ar</a:t>
            </a:r>
            <a:r>
              <a:rPr lang="en"/>
              <a:t>e the most common types </a:t>
            </a:r>
            <a:endParaRPr/>
          </a:p>
          <a:p>
            <a:pPr indent="-298450" lvl="1" marL="914400" rtl="0" algn="l">
              <a:spcBef>
                <a:spcPts val="0"/>
              </a:spcBef>
              <a:spcAft>
                <a:spcPts val="0"/>
              </a:spcAft>
              <a:buSzPts val="1100"/>
              <a:buChar char="○"/>
            </a:pPr>
            <a:r>
              <a:rPr lang="en"/>
              <a:t>Not under the 90+ substances regulated in drinking water by the Safe Drinking water act</a:t>
            </a:r>
            <a:endParaRPr/>
          </a:p>
          <a:p>
            <a:pPr indent="-298450" lvl="0" marL="457200" rtl="0" algn="l">
              <a:spcBef>
                <a:spcPts val="0"/>
              </a:spcBef>
              <a:spcAft>
                <a:spcPts val="0"/>
              </a:spcAft>
              <a:buSzPts val="1100"/>
              <a:buChar char="●"/>
            </a:pPr>
            <a:r>
              <a:rPr lang="en"/>
              <a:t>There is a health advisory level of 70 parts per trillion or 0.07 ppb for drinking water, but not enforceable, no real regulation</a:t>
            </a:r>
            <a:endParaRPr/>
          </a:p>
          <a:p>
            <a:pPr indent="-298450" lvl="1" marL="914400" rtl="0" algn="l">
              <a:spcBef>
                <a:spcPts val="0"/>
              </a:spcBef>
              <a:spcAft>
                <a:spcPts val="0"/>
              </a:spcAft>
              <a:buSzPts val="1100"/>
              <a:buChar char="○"/>
            </a:pPr>
            <a:r>
              <a:rPr lang="en"/>
              <a:t>Unlike certain compounds like lead, enforced at 15 ppb </a:t>
            </a:r>
            <a:endParaRPr/>
          </a:p>
          <a:p>
            <a:pPr indent="-298450" lvl="1" marL="914400" rtl="0" algn="l">
              <a:spcBef>
                <a:spcPts val="0"/>
              </a:spcBef>
              <a:spcAft>
                <a:spcPts val="0"/>
              </a:spcAft>
              <a:buSzPts val="1100"/>
              <a:buChar char="○"/>
            </a:pPr>
            <a:r>
              <a:rPr lang="en"/>
              <a:t>Pretty much just an information pamphlet for the effects of the chemicals to assist local and state governments about the chemicals</a:t>
            </a:r>
            <a:endParaRPr/>
          </a:p>
          <a:p>
            <a:pPr indent="-298450" lvl="0" marL="457200" rtl="0" algn="l">
              <a:spcBef>
                <a:spcPts val="0"/>
              </a:spcBef>
              <a:spcAft>
                <a:spcPts val="0"/>
              </a:spcAft>
              <a:buSzPts val="1100"/>
              <a:buChar char="●"/>
            </a:pPr>
            <a:r>
              <a:rPr lang="en"/>
              <a:t>According to EPA website, currently in the process of determining if a maximum contaminant level is needed for the PFAS chemicals, specifically PFOA and PFOS</a:t>
            </a:r>
            <a:endParaRPr/>
          </a:p>
          <a:p>
            <a:pPr indent="-298450" lvl="1" marL="914400" rtl="0" algn="l">
              <a:spcBef>
                <a:spcPts val="0"/>
              </a:spcBef>
              <a:spcAft>
                <a:spcPts val="0"/>
              </a:spcAft>
              <a:buSzPts val="1100"/>
              <a:buChar char="○"/>
            </a:pPr>
            <a:r>
              <a:rPr lang="en"/>
              <a:t>There are alot of others also being monitored under the unregulated contaminant monitoring rule</a:t>
            </a:r>
            <a:endParaRPr/>
          </a:p>
          <a:p>
            <a:pPr indent="-298450" lvl="0" marL="457200" rtl="0" algn="l">
              <a:spcBef>
                <a:spcPts val="0"/>
              </a:spcBef>
              <a:spcAft>
                <a:spcPts val="0"/>
              </a:spcAft>
              <a:buSzPts val="1100"/>
              <a:buChar char="●"/>
            </a:pPr>
            <a:r>
              <a:rPr lang="en"/>
              <a:t>Guidelines have been set in some countries including new jersey</a:t>
            </a:r>
            <a:endParaRPr/>
          </a:p>
          <a:p>
            <a:pPr indent="-298450" lvl="1" marL="914400" rtl="0" algn="l">
              <a:spcBef>
                <a:spcPts val="0"/>
              </a:spcBef>
              <a:spcAft>
                <a:spcPts val="0"/>
              </a:spcAft>
              <a:buSzPts val="1100"/>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9beb0a3b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9beb0a3b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Increase cholesterol levels</a:t>
            </a:r>
            <a:endParaRPr/>
          </a:p>
          <a:p>
            <a:pPr indent="0" lvl="0" marL="0" rtl="0" algn="l">
              <a:spcBef>
                <a:spcPts val="0"/>
              </a:spcBef>
              <a:spcAft>
                <a:spcPts val="0"/>
              </a:spcAft>
              <a:buNone/>
            </a:pPr>
            <a:r>
              <a:rPr lang="en"/>
              <a:t>Effect on growth, behavior and learning </a:t>
            </a:r>
            <a:endParaRPr/>
          </a:p>
          <a:p>
            <a:pPr indent="0" lvl="0" marL="0" rtl="0" algn="l">
              <a:spcBef>
                <a:spcPts val="0"/>
              </a:spcBef>
              <a:spcAft>
                <a:spcPts val="0"/>
              </a:spcAft>
              <a:buNone/>
            </a:pPr>
            <a:r>
              <a:rPr lang="en"/>
              <a:t>Figure Source: http://www.defence.gov.au/Environment/PFAS/pfas.asp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9cf87721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9cf87721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9c1cfb132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9c1cfb132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49c1cfb132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49c1cfb132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epa.gov/assessing-and-managing-chemicals-under-tsca/risk-management-and-polyfluoroalkyl-substances-pfass#tab-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000"/>
              <a:t>PFA</a:t>
            </a:r>
            <a:endParaRPr sz="6000"/>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Ashley Ferrante, Samantha Price, Eric Stiner and Jed Vergara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Verdict </a:t>
            </a:r>
            <a:endParaRPr/>
          </a:p>
        </p:txBody>
      </p:sp>
      <p:sp>
        <p:nvSpPr>
          <p:cNvPr id="130" name="Google Shape;130;p22"/>
          <p:cNvSpPr txBox="1"/>
          <p:nvPr>
            <p:ph idx="1" type="body"/>
          </p:nvPr>
        </p:nvSpPr>
        <p:spPr>
          <a:xfrm>
            <a:off x="311700" y="1266325"/>
            <a:ext cx="8520600" cy="3564000"/>
          </a:xfrm>
          <a:prstGeom prst="rect">
            <a:avLst/>
          </a:prstGeom>
        </p:spPr>
        <p:txBody>
          <a:bodyPr anchorCtr="0" anchor="t" bIns="91425" lIns="91425" spcFirstLastPara="1" rIns="91425" wrap="square" tIns="91425">
            <a:noAutofit/>
          </a:bodyPr>
          <a:lstStyle/>
          <a:p>
            <a:pPr indent="-355600" lvl="0" marL="457200" marR="0" rtl="0" algn="l">
              <a:lnSpc>
                <a:spcPct val="115000"/>
              </a:lnSpc>
              <a:spcBef>
                <a:spcPts val="0"/>
              </a:spcBef>
              <a:spcAft>
                <a:spcPts val="0"/>
              </a:spcAft>
              <a:buSzPts val="2000"/>
              <a:buChar char="●"/>
            </a:pPr>
            <a:r>
              <a:rPr lang="en" sz="2200">
                <a:highlight>
                  <a:srgbClr val="FFFFFF"/>
                </a:highlight>
              </a:rPr>
              <a:t>3M owes the State of Minnesota </a:t>
            </a:r>
            <a:r>
              <a:rPr lang="en" sz="2200">
                <a:highlight>
                  <a:srgbClr val="FFFFFF"/>
                </a:highlight>
              </a:rPr>
              <a:t>$850 million after an 8 year trial </a:t>
            </a:r>
            <a:endParaRPr sz="2200">
              <a:highlight>
                <a:srgbClr val="FFFFFF"/>
              </a:highlight>
            </a:endParaRPr>
          </a:p>
          <a:p>
            <a:pPr indent="-368300" lvl="0" marL="457200" marR="0" rtl="0" algn="l">
              <a:lnSpc>
                <a:spcPct val="115000"/>
              </a:lnSpc>
              <a:spcBef>
                <a:spcPts val="0"/>
              </a:spcBef>
              <a:spcAft>
                <a:spcPts val="0"/>
              </a:spcAft>
              <a:buSzPts val="2200"/>
              <a:buChar char="●"/>
            </a:pPr>
            <a:r>
              <a:rPr lang="en" sz="2200">
                <a:highlight>
                  <a:srgbClr val="FFFFFF"/>
                </a:highlight>
              </a:rPr>
              <a:t>No adverse human health correlations were ever proven</a:t>
            </a:r>
            <a:endParaRPr sz="2200">
              <a:highlight>
                <a:srgbClr val="FFFFFF"/>
              </a:highlight>
            </a:endParaRPr>
          </a:p>
          <a:p>
            <a:pPr indent="-349250" lvl="1" marL="914400" rtl="0" algn="l">
              <a:spcBef>
                <a:spcPts val="0"/>
              </a:spcBef>
              <a:spcAft>
                <a:spcPts val="0"/>
              </a:spcAft>
              <a:buSzPts val="1900"/>
              <a:buChar char="○"/>
            </a:pPr>
            <a:r>
              <a:rPr lang="en" sz="1900">
                <a:highlight>
                  <a:srgbClr val="FFFFFF"/>
                </a:highlight>
              </a:rPr>
              <a:t>Minnesota 2006 results correlate to: </a:t>
            </a:r>
            <a:endParaRPr sz="1900">
              <a:highlight>
                <a:srgbClr val="FFFFFF"/>
              </a:highlight>
            </a:endParaRPr>
          </a:p>
          <a:p>
            <a:pPr indent="-349250" lvl="2" marL="1371600" rtl="0" algn="l">
              <a:spcBef>
                <a:spcPts val="0"/>
              </a:spcBef>
              <a:spcAft>
                <a:spcPts val="0"/>
              </a:spcAft>
              <a:buSzPts val="1900"/>
              <a:buChar char="■"/>
            </a:pPr>
            <a:r>
              <a:rPr lang="en" sz="1900">
                <a:highlight>
                  <a:srgbClr val="FFFFFF"/>
                </a:highlight>
              </a:rPr>
              <a:t>Cancers, leukemia, premature births, and lower fertility in the suburbs of St. Paul </a:t>
            </a:r>
            <a:endParaRPr sz="1900">
              <a:highlight>
                <a:srgbClr val="FFFFFF"/>
              </a:highlight>
            </a:endParaRPr>
          </a:p>
          <a:p>
            <a:pPr indent="-361950" lvl="0" marL="457200" rtl="0" algn="l">
              <a:spcBef>
                <a:spcPts val="0"/>
              </a:spcBef>
              <a:spcAft>
                <a:spcPts val="0"/>
              </a:spcAft>
              <a:buSzPts val="2100"/>
              <a:buChar char="●"/>
            </a:pPr>
            <a:r>
              <a:rPr lang="en" sz="2100">
                <a:highlight>
                  <a:srgbClr val="FFFFFF"/>
                </a:highlight>
              </a:rPr>
              <a:t>“We have our own problems in Minnesota with regulatory agencies captive to the industries they are supposed to regulate” - Lori Swanson MN Attorney General</a:t>
            </a:r>
            <a:endParaRPr sz="2100">
              <a:highlight>
                <a:srgbClr val="FFFFFF"/>
              </a:highlight>
            </a:endParaRPr>
          </a:p>
          <a:p>
            <a:pPr indent="0" lvl="0" marL="0" rtl="0" algn="l">
              <a:spcBef>
                <a:spcPts val="1600"/>
              </a:spcBef>
              <a:spcAft>
                <a:spcPts val="0"/>
              </a:spcAft>
              <a:buNone/>
            </a:pPr>
            <a:r>
              <a:t/>
            </a:r>
            <a:endParaRPr sz="2000">
              <a:solidFill>
                <a:srgbClr val="111516"/>
              </a:solidFill>
              <a:highlight>
                <a:srgbClr val="FFFFFF"/>
              </a:highlight>
              <a:latin typeface="Georgia"/>
              <a:ea typeface="Georgia"/>
              <a:cs typeface="Georgia"/>
              <a:sym typeface="Georgia"/>
            </a:endParaRPr>
          </a:p>
          <a:p>
            <a:pPr indent="0" lvl="0" marL="0" rtl="0" algn="l">
              <a:spcBef>
                <a:spcPts val="1600"/>
              </a:spcBef>
              <a:spcAft>
                <a:spcPts val="1600"/>
              </a:spcAft>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a:t>
            </a:r>
            <a:r>
              <a:rPr lang="en"/>
              <a:t> Contamination</a:t>
            </a:r>
            <a:endParaRPr/>
          </a:p>
        </p:txBody>
      </p:sp>
      <p:sp>
        <p:nvSpPr>
          <p:cNvPr id="136" name="Google Shape;136;p23"/>
          <p:cNvSpPr txBox="1"/>
          <p:nvPr>
            <p:ph idx="1" type="body"/>
          </p:nvPr>
        </p:nvSpPr>
        <p:spPr>
          <a:xfrm>
            <a:off x="311700" y="1066875"/>
            <a:ext cx="8734500" cy="39141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en" sz="1900"/>
              <a:t>Contamination is an issue across the country:</a:t>
            </a:r>
            <a:endParaRPr sz="1900"/>
          </a:p>
          <a:p>
            <a:pPr indent="-342900" lvl="1" marL="1371600" rtl="0" algn="l">
              <a:spcBef>
                <a:spcPts val="0"/>
              </a:spcBef>
              <a:spcAft>
                <a:spcPts val="0"/>
              </a:spcAft>
              <a:buSzPts val="1800"/>
              <a:buChar char="○"/>
            </a:pPr>
            <a:r>
              <a:rPr lang="en" sz="1800"/>
              <a:t>Colorado &amp; Pennsylvania - </a:t>
            </a:r>
            <a:r>
              <a:rPr lang="en" sz="1800"/>
              <a:t>firefighter foam</a:t>
            </a:r>
            <a:endParaRPr sz="1800"/>
          </a:p>
          <a:p>
            <a:pPr indent="-342900" lvl="1" marL="1371600" rtl="0" algn="l">
              <a:spcBef>
                <a:spcPts val="0"/>
              </a:spcBef>
              <a:spcAft>
                <a:spcPts val="0"/>
              </a:spcAft>
              <a:buSzPts val="1800"/>
              <a:buChar char="○"/>
            </a:pPr>
            <a:r>
              <a:rPr lang="en" sz="1800"/>
              <a:t>Michigan - State of Emergency in Kalamazoo for PFA levels 20 times higher than regulation</a:t>
            </a:r>
            <a:endParaRPr sz="1800"/>
          </a:p>
          <a:p>
            <a:pPr indent="-342900" lvl="1" marL="1371600" rtl="0" algn="l">
              <a:spcBef>
                <a:spcPts val="0"/>
              </a:spcBef>
              <a:spcAft>
                <a:spcPts val="0"/>
              </a:spcAft>
              <a:buSzPts val="1800"/>
              <a:buChar char="○"/>
            </a:pPr>
            <a:r>
              <a:rPr lang="en" sz="1800"/>
              <a:t>North Carolina - </a:t>
            </a:r>
            <a:br>
              <a:rPr lang="en" sz="1800"/>
            </a:br>
            <a:r>
              <a:rPr lang="en" sz="1800"/>
              <a:t>an investigation for high </a:t>
            </a:r>
            <a:br>
              <a:rPr lang="en" sz="1800"/>
            </a:br>
            <a:r>
              <a:rPr lang="en" sz="1800"/>
              <a:t>levels of PFA from airport </a:t>
            </a:r>
            <a:br>
              <a:rPr lang="en" sz="1800"/>
            </a:br>
            <a:r>
              <a:rPr lang="en" sz="1800"/>
              <a:t>and industrial complex </a:t>
            </a:r>
            <a:endParaRPr sz="1800"/>
          </a:p>
          <a:p>
            <a:pPr indent="-349250" lvl="0" marL="457200" rtl="0" algn="l">
              <a:spcBef>
                <a:spcPts val="0"/>
              </a:spcBef>
              <a:spcAft>
                <a:spcPts val="0"/>
              </a:spcAft>
              <a:buSzPts val="1900"/>
              <a:buChar char="●"/>
            </a:pPr>
            <a:r>
              <a:rPr lang="en" sz="1900"/>
              <a:t>No one wants to pay for the </a:t>
            </a:r>
            <a:br>
              <a:rPr lang="en" sz="1900"/>
            </a:br>
            <a:r>
              <a:rPr lang="en" sz="1900"/>
              <a:t>remediation of the </a:t>
            </a:r>
            <a:br>
              <a:rPr lang="en" sz="1900"/>
            </a:br>
            <a:r>
              <a:rPr lang="en" sz="1900"/>
              <a:t>“Forever Chemicals”</a:t>
            </a:r>
            <a:endParaRPr sz="1900"/>
          </a:p>
        </p:txBody>
      </p:sp>
      <p:pic>
        <p:nvPicPr>
          <p:cNvPr id="137" name="Google Shape;137;p23"/>
          <p:cNvPicPr preferRelativeResize="0"/>
          <p:nvPr/>
        </p:nvPicPr>
        <p:blipFill>
          <a:blip r:embed="rId3">
            <a:alphaModFix/>
          </a:blip>
          <a:stretch>
            <a:fillRect/>
          </a:stretch>
        </p:blipFill>
        <p:spPr>
          <a:xfrm>
            <a:off x="4779925" y="2337838"/>
            <a:ext cx="4151475" cy="23330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2769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PFOA Stewardship Program </a:t>
            </a:r>
            <a:endParaRPr/>
          </a:p>
        </p:txBody>
      </p:sp>
      <p:sp>
        <p:nvSpPr>
          <p:cNvPr id="143" name="Google Shape;143;p24"/>
          <p:cNvSpPr txBox="1"/>
          <p:nvPr>
            <p:ph idx="1" type="body"/>
          </p:nvPr>
        </p:nvSpPr>
        <p:spPr>
          <a:xfrm>
            <a:off x="311700" y="8600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2006: EPA invited 8 major companies to join this program</a:t>
            </a:r>
            <a:endParaRPr/>
          </a:p>
          <a:p>
            <a:pPr indent="-342900" lvl="1" marL="914400" rtl="0" algn="l">
              <a:spcBef>
                <a:spcPts val="0"/>
              </a:spcBef>
              <a:spcAft>
                <a:spcPts val="0"/>
              </a:spcAft>
              <a:buSzPts val="1800"/>
              <a:buChar char="○"/>
            </a:pPr>
            <a:r>
              <a:rPr lang="en" sz="1800"/>
              <a:t>2 major goals</a:t>
            </a:r>
            <a:endParaRPr sz="1800"/>
          </a:p>
          <a:p>
            <a:pPr indent="-330200" lvl="2" marL="1371600" rtl="0" algn="l">
              <a:spcBef>
                <a:spcPts val="0"/>
              </a:spcBef>
              <a:spcAft>
                <a:spcPts val="0"/>
              </a:spcAft>
              <a:buSzPts val="1600"/>
              <a:buChar char="■"/>
            </a:pPr>
            <a:r>
              <a:rPr lang="en" sz="1600"/>
              <a:t>95% reduction in emissions and product levels by 2010</a:t>
            </a:r>
            <a:endParaRPr sz="1600"/>
          </a:p>
          <a:p>
            <a:pPr indent="-330200" lvl="2" marL="1371600" rtl="0" algn="l">
              <a:spcBef>
                <a:spcPts val="0"/>
              </a:spcBef>
              <a:spcAft>
                <a:spcPts val="0"/>
              </a:spcAft>
              <a:buSzPts val="1600"/>
              <a:buChar char="■"/>
            </a:pPr>
            <a:r>
              <a:rPr lang="en" sz="1600"/>
              <a:t>Elimination of chemicals by 2015</a:t>
            </a:r>
            <a:endParaRPr sz="1600"/>
          </a:p>
          <a:p>
            <a:pPr indent="-342900" lvl="0" marL="457200" rtl="0" algn="l">
              <a:spcBef>
                <a:spcPts val="0"/>
              </a:spcBef>
              <a:spcAft>
                <a:spcPts val="0"/>
              </a:spcAft>
              <a:buSzPts val="1800"/>
              <a:buChar char="●"/>
            </a:pPr>
            <a:r>
              <a:rPr lang="en"/>
              <a:t>Companies included</a:t>
            </a:r>
            <a:endParaRPr/>
          </a:p>
          <a:p>
            <a:pPr indent="-330200" lvl="1" marL="914400" rtl="0" algn="l">
              <a:spcBef>
                <a:spcPts val="0"/>
              </a:spcBef>
              <a:spcAft>
                <a:spcPts val="0"/>
              </a:spcAft>
              <a:buSzPts val="1600"/>
              <a:buChar char="○"/>
            </a:pPr>
            <a:r>
              <a:rPr lang="en" sz="1600"/>
              <a:t>Arkema</a:t>
            </a:r>
            <a:endParaRPr sz="1600"/>
          </a:p>
          <a:p>
            <a:pPr indent="-330200" lvl="1" marL="914400" rtl="0" algn="l">
              <a:spcBef>
                <a:spcPts val="0"/>
              </a:spcBef>
              <a:spcAft>
                <a:spcPts val="0"/>
              </a:spcAft>
              <a:buSzPts val="1600"/>
              <a:buChar char="○"/>
            </a:pPr>
            <a:r>
              <a:rPr lang="en" sz="1600"/>
              <a:t>Asahi</a:t>
            </a:r>
            <a:endParaRPr sz="1600"/>
          </a:p>
          <a:p>
            <a:pPr indent="-330200" lvl="1" marL="914400" rtl="0" algn="l">
              <a:spcBef>
                <a:spcPts val="0"/>
              </a:spcBef>
              <a:spcAft>
                <a:spcPts val="0"/>
              </a:spcAft>
              <a:buSzPts val="1600"/>
              <a:buChar char="○"/>
            </a:pPr>
            <a:r>
              <a:rPr lang="en" sz="1600"/>
              <a:t>BASF Corporation</a:t>
            </a:r>
            <a:endParaRPr sz="1600"/>
          </a:p>
          <a:p>
            <a:pPr indent="-330200" lvl="1" marL="914400" rtl="0" algn="l">
              <a:spcBef>
                <a:spcPts val="0"/>
              </a:spcBef>
              <a:spcAft>
                <a:spcPts val="0"/>
              </a:spcAft>
              <a:buSzPts val="1600"/>
              <a:buChar char="○"/>
            </a:pPr>
            <a:r>
              <a:rPr lang="en" sz="1600"/>
              <a:t>Clariant</a:t>
            </a:r>
            <a:endParaRPr sz="1600"/>
          </a:p>
          <a:p>
            <a:pPr indent="-330200" lvl="1" marL="914400" rtl="0" algn="l">
              <a:spcBef>
                <a:spcPts val="0"/>
              </a:spcBef>
              <a:spcAft>
                <a:spcPts val="0"/>
              </a:spcAft>
              <a:buSzPts val="1600"/>
              <a:buChar char="○"/>
            </a:pPr>
            <a:r>
              <a:rPr lang="en" sz="1600"/>
              <a:t>Daikin</a:t>
            </a:r>
            <a:endParaRPr sz="1600"/>
          </a:p>
          <a:p>
            <a:pPr indent="-330200" lvl="1" marL="914400" rtl="0" algn="l">
              <a:spcBef>
                <a:spcPts val="0"/>
              </a:spcBef>
              <a:spcAft>
                <a:spcPts val="0"/>
              </a:spcAft>
              <a:buSzPts val="1600"/>
              <a:buChar char="○"/>
            </a:pPr>
            <a:r>
              <a:rPr lang="en" sz="1600"/>
              <a:t>3M/Dyneon</a:t>
            </a:r>
            <a:endParaRPr sz="1600"/>
          </a:p>
          <a:p>
            <a:pPr indent="-330200" lvl="1" marL="914400" rtl="0" algn="l">
              <a:spcBef>
                <a:spcPts val="0"/>
              </a:spcBef>
              <a:spcAft>
                <a:spcPts val="0"/>
              </a:spcAft>
              <a:buSzPts val="1600"/>
              <a:buChar char="○"/>
            </a:pPr>
            <a:r>
              <a:rPr lang="en" sz="1600"/>
              <a:t>DuPont</a:t>
            </a:r>
            <a:endParaRPr sz="1600"/>
          </a:p>
          <a:p>
            <a:pPr indent="-330200" lvl="1" marL="914400" rtl="0" algn="l">
              <a:spcBef>
                <a:spcPts val="0"/>
              </a:spcBef>
              <a:spcAft>
                <a:spcPts val="0"/>
              </a:spcAft>
              <a:buSzPts val="1600"/>
              <a:buChar char="○"/>
            </a:pPr>
            <a:r>
              <a:rPr lang="en" sz="1600"/>
              <a:t>Solvay Solexis</a:t>
            </a:r>
            <a:endParaRPr sz="1600"/>
          </a:p>
          <a:p>
            <a:pPr indent="-342900" lvl="0" marL="457200" rtl="0" algn="l">
              <a:spcBef>
                <a:spcPts val="0"/>
              </a:spcBef>
              <a:spcAft>
                <a:spcPts val="0"/>
              </a:spcAft>
              <a:buSzPts val="1800"/>
              <a:buChar char="●"/>
            </a:pPr>
            <a:r>
              <a:rPr lang="en"/>
              <a:t>All have met the goals</a:t>
            </a:r>
            <a:endParaRPr/>
          </a:p>
        </p:txBody>
      </p:sp>
      <p:pic>
        <p:nvPicPr>
          <p:cNvPr id="144" name="Google Shape;144;p24"/>
          <p:cNvPicPr preferRelativeResize="0"/>
          <p:nvPr/>
        </p:nvPicPr>
        <p:blipFill>
          <a:blip r:embed="rId3">
            <a:alphaModFix/>
          </a:blip>
          <a:stretch>
            <a:fillRect/>
          </a:stretch>
        </p:blipFill>
        <p:spPr>
          <a:xfrm>
            <a:off x="6089400" y="2181275"/>
            <a:ext cx="2500000" cy="2500000"/>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56850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Remediation Methods</a:t>
            </a:r>
            <a:endParaRPr/>
          </a:p>
        </p:txBody>
      </p:sp>
      <p:sp>
        <p:nvSpPr>
          <p:cNvPr id="150" name="Google Shape;150;p25"/>
          <p:cNvSpPr txBox="1"/>
          <p:nvPr>
            <p:ph idx="1" type="body"/>
          </p:nvPr>
        </p:nvSpPr>
        <p:spPr>
          <a:xfrm>
            <a:off x="311700" y="1266325"/>
            <a:ext cx="4297800" cy="3302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
              <a:t>Activated Carbon Adsorption</a:t>
            </a:r>
            <a:endParaRPr/>
          </a:p>
          <a:p>
            <a:pPr indent="-342900" lvl="0" marL="457200" rtl="0" algn="l">
              <a:lnSpc>
                <a:spcPct val="150000"/>
              </a:lnSpc>
              <a:spcBef>
                <a:spcPts val="0"/>
              </a:spcBef>
              <a:spcAft>
                <a:spcPts val="0"/>
              </a:spcAft>
              <a:buSzPts val="1800"/>
              <a:buChar char="●"/>
            </a:pPr>
            <a:r>
              <a:rPr lang="en"/>
              <a:t>Ion Exchange Resins</a:t>
            </a:r>
            <a:endParaRPr/>
          </a:p>
          <a:p>
            <a:pPr indent="-342900" lvl="0" marL="457200" rtl="0" algn="l">
              <a:lnSpc>
                <a:spcPct val="150000"/>
              </a:lnSpc>
              <a:spcBef>
                <a:spcPts val="0"/>
              </a:spcBef>
              <a:spcAft>
                <a:spcPts val="0"/>
              </a:spcAft>
              <a:buSzPts val="1800"/>
              <a:buChar char="●"/>
            </a:pPr>
            <a:r>
              <a:rPr lang="en"/>
              <a:t>High Pressure Membranes</a:t>
            </a:r>
            <a:endParaRPr/>
          </a:p>
          <a:p>
            <a:pPr indent="-342900" lvl="0" marL="457200" rtl="0" algn="l">
              <a:lnSpc>
                <a:spcPct val="150000"/>
              </a:lnSpc>
              <a:spcBef>
                <a:spcPts val="0"/>
              </a:spcBef>
              <a:spcAft>
                <a:spcPts val="0"/>
              </a:spcAft>
              <a:buSzPts val="1800"/>
              <a:buChar char="●"/>
            </a:pPr>
            <a:r>
              <a:rPr lang="en"/>
              <a:t>Plumestop</a:t>
            </a:r>
            <a:endParaRPr/>
          </a:p>
          <a:p>
            <a:pPr indent="-342900" lvl="0" marL="457200" rtl="0" algn="l">
              <a:lnSpc>
                <a:spcPct val="150000"/>
              </a:lnSpc>
              <a:spcBef>
                <a:spcPts val="0"/>
              </a:spcBef>
              <a:spcAft>
                <a:spcPts val="0"/>
              </a:spcAft>
              <a:buSzPts val="1800"/>
              <a:buChar char="●"/>
            </a:pPr>
            <a:r>
              <a:rPr lang="en"/>
              <a:t>pfasCARE</a:t>
            </a:r>
            <a:endParaRPr/>
          </a:p>
        </p:txBody>
      </p:sp>
      <p:pic>
        <p:nvPicPr>
          <p:cNvPr id="151" name="Google Shape;151;p25"/>
          <p:cNvPicPr preferRelativeResize="0"/>
          <p:nvPr/>
        </p:nvPicPr>
        <p:blipFill>
          <a:blip r:embed="rId3">
            <a:alphaModFix/>
          </a:blip>
          <a:stretch>
            <a:fillRect/>
          </a:stretch>
        </p:blipFill>
        <p:spPr>
          <a:xfrm>
            <a:off x="4609500" y="1377950"/>
            <a:ext cx="4229704" cy="2168549"/>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 Situ Remediation Methods</a:t>
            </a:r>
            <a:endParaRPr/>
          </a:p>
        </p:txBody>
      </p:sp>
      <p:sp>
        <p:nvSpPr>
          <p:cNvPr id="157" name="Google Shape;157;p26"/>
          <p:cNvSpPr txBox="1"/>
          <p:nvPr>
            <p:ph idx="1" type="body"/>
          </p:nvPr>
        </p:nvSpPr>
        <p:spPr>
          <a:xfrm>
            <a:off x="311700" y="1266325"/>
            <a:ext cx="39693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Activated Carbon Treatment</a:t>
            </a:r>
            <a:endParaRPr sz="2000"/>
          </a:p>
          <a:p>
            <a:pPr indent="-342900" lvl="1" marL="914400" rtl="0" algn="l">
              <a:spcBef>
                <a:spcPts val="0"/>
              </a:spcBef>
              <a:spcAft>
                <a:spcPts val="0"/>
              </a:spcAft>
              <a:buSzPts val="1800"/>
              <a:buChar char="○"/>
            </a:pPr>
            <a:r>
              <a:rPr lang="en" sz="1800"/>
              <a:t>Highly porous filter</a:t>
            </a:r>
            <a:endParaRPr sz="1800"/>
          </a:p>
          <a:p>
            <a:pPr indent="-355600" lvl="0" marL="457200" rtl="0" algn="l">
              <a:spcBef>
                <a:spcPts val="0"/>
              </a:spcBef>
              <a:spcAft>
                <a:spcPts val="0"/>
              </a:spcAft>
              <a:buSzPts val="2000"/>
              <a:buChar char="●"/>
            </a:pPr>
            <a:r>
              <a:rPr lang="en" sz="2000"/>
              <a:t>Ion Exchange Treatment</a:t>
            </a:r>
            <a:endParaRPr sz="2000"/>
          </a:p>
          <a:p>
            <a:pPr indent="-342900" lvl="1" marL="914400" rtl="0" algn="l">
              <a:spcBef>
                <a:spcPts val="0"/>
              </a:spcBef>
              <a:spcAft>
                <a:spcPts val="0"/>
              </a:spcAft>
              <a:buSzPts val="1800"/>
              <a:buChar char="○"/>
            </a:pPr>
            <a:r>
              <a:rPr lang="en" sz="1800"/>
              <a:t>Use ion exchange resins</a:t>
            </a:r>
            <a:endParaRPr sz="1800"/>
          </a:p>
          <a:p>
            <a:pPr indent="-342900" lvl="1" marL="914400" rtl="0" algn="l">
              <a:spcBef>
                <a:spcPts val="0"/>
              </a:spcBef>
              <a:spcAft>
                <a:spcPts val="0"/>
              </a:spcAft>
              <a:buSzPts val="1800"/>
              <a:buChar char="○"/>
            </a:pPr>
            <a:r>
              <a:rPr lang="en" sz="1800"/>
              <a:t>Attract PFAS particles</a:t>
            </a:r>
            <a:endParaRPr sz="1800"/>
          </a:p>
          <a:p>
            <a:pPr indent="-355600" lvl="0" marL="457200" rtl="0" algn="l">
              <a:spcBef>
                <a:spcPts val="0"/>
              </a:spcBef>
              <a:spcAft>
                <a:spcPts val="0"/>
              </a:spcAft>
              <a:buSzPts val="2000"/>
              <a:buChar char="●"/>
            </a:pPr>
            <a:r>
              <a:rPr lang="en" sz="2000"/>
              <a:t>High Pressure Membranes</a:t>
            </a:r>
            <a:endParaRPr sz="2000"/>
          </a:p>
          <a:p>
            <a:pPr indent="-342900" lvl="1" marL="914400" rtl="0" algn="l">
              <a:spcBef>
                <a:spcPts val="0"/>
              </a:spcBef>
              <a:spcAft>
                <a:spcPts val="0"/>
              </a:spcAft>
              <a:buSzPts val="1800"/>
              <a:buChar char="○"/>
            </a:pPr>
            <a:r>
              <a:rPr lang="en" sz="1800"/>
              <a:t>Nanofiltration</a:t>
            </a:r>
            <a:endParaRPr sz="1800"/>
          </a:p>
          <a:p>
            <a:pPr indent="-342900" lvl="1" marL="914400" rtl="0" algn="l">
              <a:spcBef>
                <a:spcPts val="0"/>
              </a:spcBef>
              <a:spcAft>
                <a:spcPts val="0"/>
              </a:spcAft>
              <a:buSzPts val="1800"/>
              <a:buChar char="○"/>
            </a:pPr>
            <a:r>
              <a:rPr lang="en" sz="1800"/>
              <a:t>Reverse osmosis</a:t>
            </a:r>
            <a:endParaRPr sz="1800"/>
          </a:p>
          <a:p>
            <a:pPr indent="-342900" lvl="1" marL="914400" rtl="0" algn="l">
              <a:spcBef>
                <a:spcPts val="0"/>
              </a:spcBef>
              <a:spcAft>
                <a:spcPts val="0"/>
              </a:spcAft>
              <a:buSzPts val="1800"/>
              <a:buChar char="○"/>
            </a:pPr>
            <a:r>
              <a:rPr lang="en" sz="1800"/>
              <a:t>Ultrafiltration</a:t>
            </a:r>
            <a:endParaRPr sz="1800"/>
          </a:p>
        </p:txBody>
      </p:sp>
      <p:pic>
        <p:nvPicPr>
          <p:cNvPr id="158" name="Google Shape;158;p26"/>
          <p:cNvPicPr preferRelativeResize="0"/>
          <p:nvPr/>
        </p:nvPicPr>
        <p:blipFill>
          <a:blip r:embed="rId3">
            <a:alphaModFix/>
          </a:blip>
          <a:stretch>
            <a:fillRect/>
          </a:stretch>
        </p:blipFill>
        <p:spPr>
          <a:xfrm>
            <a:off x="6206747" y="445022"/>
            <a:ext cx="2082500" cy="2082500"/>
          </a:xfrm>
          <a:prstGeom prst="rect">
            <a:avLst/>
          </a:prstGeom>
          <a:noFill/>
          <a:ln cap="flat" cmpd="sng" w="19050">
            <a:solidFill>
              <a:schemeClr val="accent5"/>
            </a:solidFill>
            <a:prstDash val="solid"/>
            <a:round/>
            <a:headEnd len="sm" w="sm" type="none"/>
            <a:tailEnd len="sm" w="sm" type="none"/>
          </a:ln>
        </p:spPr>
      </p:pic>
      <p:pic>
        <p:nvPicPr>
          <p:cNvPr id="159" name="Google Shape;159;p26"/>
          <p:cNvPicPr preferRelativeResize="0"/>
          <p:nvPr/>
        </p:nvPicPr>
        <p:blipFill>
          <a:blip r:embed="rId4">
            <a:alphaModFix/>
          </a:blip>
          <a:stretch>
            <a:fillRect/>
          </a:stretch>
        </p:blipFill>
        <p:spPr>
          <a:xfrm>
            <a:off x="5218300" y="2784849"/>
            <a:ext cx="2082500" cy="2082500"/>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Plumestop Liquid Activated Carbon	</a:t>
            </a:r>
            <a:endParaRPr/>
          </a:p>
        </p:txBody>
      </p:sp>
      <p:sp>
        <p:nvSpPr>
          <p:cNvPr id="165" name="Google Shape;165;p27"/>
          <p:cNvSpPr txBox="1"/>
          <p:nvPr>
            <p:ph idx="1" type="body"/>
          </p:nvPr>
        </p:nvSpPr>
        <p:spPr>
          <a:xfrm>
            <a:off x="311700" y="1266325"/>
            <a:ext cx="5140200" cy="31323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SzPts val="2000"/>
              <a:buChar char="●"/>
            </a:pPr>
            <a:r>
              <a:rPr lang="en" sz="2000"/>
              <a:t>New In Situ method</a:t>
            </a:r>
            <a:endParaRPr sz="2000"/>
          </a:p>
          <a:p>
            <a:pPr indent="-342900" lvl="1" marL="914400" rtl="0" algn="l">
              <a:lnSpc>
                <a:spcPct val="150000"/>
              </a:lnSpc>
              <a:spcBef>
                <a:spcPts val="0"/>
              </a:spcBef>
              <a:spcAft>
                <a:spcPts val="0"/>
              </a:spcAft>
              <a:buSzPts val="1800"/>
              <a:buChar char="○"/>
            </a:pPr>
            <a:r>
              <a:rPr lang="en" sz="1800"/>
              <a:t>No pumping required</a:t>
            </a:r>
            <a:endParaRPr sz="1800"/>
          </a:p>
          <a:p>
            <a:pPr indent="-342900" lvl="1" marL="914400" rtl="0" algn="l">
              <a:lnSpc>
                <a:spcPct val="150000"/>
              </a:lnSpc>
              <a:spcBef>
                <a:spcPts val="0"/>
              </a:spcBef>
              <a:spcAft>
                <a:spcPts val="0"/>
              </a:spcAft>
              <a:buSzPts val="1800"/>
              <a:buChar char="○"/>
            </a:pPr>
            <a:r>
              <a:rPr lang="en" sz="1800"/>
              <a:t>Injected into the ground</a:t>
            </a:r>
            <a:endParaRPr sz="1800"/>
          </a:p>
          <a:p>
            <a:pPr indent="-355600" lvl="0" marL="457200" rtl="0" algn="l">
              <a:lnSpc>
                <a:spcPct val="150000"/>
              </a:lnSpc>
              <a:spcBef>
                <a:spcPts val="0"/>
              </a:spcBef>
              <a:spcAft>
                <a:spcPts val="0"/>
              </a:spcAft>
              <a:buSzPts val="2000"/>
              <a:buChar char="●"/>
            </a:pPr>
            <a:r>
              <a:rPr lang="en" sz="2000"/>
              <a:t>Sorbs PFAs and other contaminants</a:t>
            </a:r>
            <a:endParaRPr sz="2000"/>
          </a:p>
          <a:p>
            <a:pPr indent="-355600" lvl="0" marL="457200" rtl="0" algn="l">
              <a:lnSpc>
                <a:spcPct val="150000"/>
              </a:lnSpc>
              <a:spcBef>
                <a:spcPts val="0"/>
              </a:spcBef>
              <a:spcAft>
                <a:spcPts val="0"/>
              </a:spcAft>
              <a:buSzPts val="2000"/>
              <a:buChar char="●"/>
            </a:pPr>
            <a:r>
              <a:rPr lang="en" sz="2000"/>
              <a:t>Bacteria grow on the particles</a:t>
            </a:r>
            <a:endParaRPr sz="2000"/>
          </a:p>
          <a:p>
            <a:pPr indent="-342900" lvl="1" marL="914400" rtl="0" algn="l">
              <a:lnSpc>
                <a:spcPct val="150000"/>
              </a:lnSpc>
              <a:spcBef>
                <a:spcPts val="0"/>
              </a:spcBef>
              <a:spcAft>
                <a:spcPts val="0"/>
              </a:spcAft>
              <a:buSzPts val="1800"/>
              <a:buChar char="○"/>
            </a:pPr>
            <a:r>
              <a:rPr lang="en" sz="1800"/>
              <a:t>Biodegrade the contaminants</a:t>
            </a:r>
            <a:endParaRPr sz="1800"/>
          </a:p>
        </p:txBody>
      </p:sp>
      <p:pic>
        <p:nvPicPr>
          <p:cNvPr id="166" name="Google Shape;166;p27"/>
          <p:cNvPicPr preferRelativeResize="0"/>
          <p:nvPr/>
        </p:nvPicPr>
        <p:blipFill>
          <a:blip r:embed="rId3">
            <a:alphaModFix/>
          </a:blip>
          <a:stretch>
            <a:fillRect/>
          </a:stretch>
        </p:blipFill>
        <p:spPr>
          <a:xfrm>
            <a:off x="5953462" y="1152425"/>
            <a:ext cx="2013000" cy="1507799"/>
          </a:xfrm>
          <a:prstGeom prst="rect">
            <a:avLst/>
          </a:prstGeom>
          <a:noFill/>
          <a:ln cap="flat" cmpd="sng" w="19050">
            <a:solidFill>
              <a:schemeClr val="accent5"/>
            </a:solidFill>
            <a:prstDash val="solid"/>
            <a:round/>
            <a:headEnd len="sm" w="sm" type="none"/>
            <a:tailEnd len="sm" w="sm" type="none"/>
          </a:ln>
        </p:spPr>
      </p:pic>
      <p:pic>
        <p:nvPicPr>
          <p:cNvPr id="167" name="Google Shape;167;p27"/>
          <p:cNvPicPr preferRelativeResize="0"/>
          <p:nvPr/>
        </p:nvPicPr>
        <p:blipFill>
          <a:blip r:embed="rId4">
            <a:alphaModFix/>
          </a:blip>
          <a:stretch>
            <a:fillRect/>
          </a:stretch>
        </p:blipFill>
        <p:spPr>
          <a:xfrm>
            <a:off x="6059825" y="2761999"/>
            <a:ext cx="1800267" cy="2178474"/>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pfasCARE</a:t>
            </a:r>
            <a:endParaRPr/>
          </a:p>
        </p:txBody>
      </p:sp>
      <p:sp>
        <p:nvSpPr>
          <p:cNvPr id="173" name="Google Shape;173;p28"/>
          <p:cNvSpPr txBox="1"/>
          <p:nvPr>
            <p:ph idx="1" type="body"/>
          </p:nvPr>
        </p:nvSpPr>
        <p:spPr>
          <a:xfrm>
            <a:off x="311700" y="1266325"/>
            <a:ext cx="57738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From a Australian Tech Company CRCCare</a:t>
            </a:r>
            <a:endParaRPr sz="2000"/>
          </a:p>
          <a:p>
            <a:pPr indent="-355600" lvl="0" marL="457200" rtl="0" algn="l">
              <a:spcBef>
                <a:spcPts val="0"/>
              </a:spcBef>
              <a:spcAft>
                <a:spcPts val="0"/>
              </a:spcAft>
              <a:buSzPts val="2000"/>
              <a:buChar char="●"/>
            </a:pPr>
            <a:r>
              <a:rPr lang="en" sz="2000"/>
              <a:t>Use electricity to produce extremely strong oxidising agents</a:t>
            </a:r>
            <a:endParaRPr sz="2000"/>
          </a:p>
          <a:p>
            <a:pPr indent="-355600" lvl="0" marL="457200" rtl="0" algn="l">
              <a:spcBef>
                <a:spcPts val="0"/>
              </a:spcBef>
              <a:spcAft>
                <a:spcPts val="0"/>
              </a:spcAft>
              <a:buSzPts val="2000"/>
              <a:buChar char="●"/>
            </a:pPr>
            <a:r>
              <a:rPr lang="en" sz="2000"/>
              <a:t>Strip PFAs of electrons</a:t>
            </a:r>
            <a:endParaRPr sz="2000"/>
          </a:p>
          <a:p>
            <a:pPr indent="-342900" lvl="1" marL="914400" rtl="0" algn="l">
              <a:spcBef>
                <a:spcPts val="0"/>
              </a:spcBef>
              <a:spcAft>
                <a:spcPts val="0"/>
              </a:spcAft>
              <a:buSzPts val="1800"/>
              <a:buChar char="○"/>
            </a:pPr>
            <a:r>
              <a:rPr lang="en" sz="1800"/>
              <a:t>Breaks down contaminants</a:t>
            </a:r>
            <a:endParaRPr sz="1800"/>
          </a:p>
          <a:p>
            <a:pPr indent="-355600" lvl="0" marL="457200" rtl="0" algn="l">
              <a:spcBef>
                <a:spcPts val="0"/>
              </a:spcBef>
              <a:spcAft>
                <a:spcPts val="0"/>
              </a:spcAft>
              <a:buSzPts val="2000"/>
              <a:buChar char="●"/>
            </a:pPr>
            <a:r>
              <a:rPr lang="en" sz="2000"/>
              <a:t>Now Cheaper</a:t>
            </a:r>
            <a:endParaRPr sz="2000"/>
          </a:p>
          <a:p>
            <a:pPr indent="-342900" lvl="1" marL="914400" rtl="0" algn="l">
              <a:spcBef>
                <a:spcPts val="0"/>
              </a:spcBef>
              <a:spcAft>
                <a:spcPts val="0"/>
              </a:spcAft>
              <a:buSzPts val="1800"/>
              <a:buChar char="○"/>
            </a:pPr>
            <a:r>
              <a:rPr lang="en" sz="1800"/>
              <a:t>Previously required diamonds</a:t>
            </a:r>
            <a:endParaRPr sz="1800"/>
          </a:p>
        </p:txBody>
      </p:sp>
      <p:pic>
        <p:nvPicPr>
          <p:cNvPr id="174" name="Google Shape;174;p28"/>
          <p:cNvPicPr preferRelativeResize="0"/>
          <p:nvPr/>
        </p:nvPicPr>
        <p:blipFill>
          <a:blip r:embed="rId3">
            <a:alphaModFix/>
          </a:blip>
          <a:stretch>
            <a:fillRect/>
          </a:stretch>
        </p:blipFill>
        <p:spPr>
          <a:xfrm>
            <a:off x="6085500" y="1724525"/>
            <a:ext cx="2753700" cy="2753700"/>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Soil/Solid Remediation</a:t>
            </a:r>
            <a:endParaRPr/>
          </a:p>
        </p:txBody>
      </p:sp>
      <p:sp>
        <p:nvSpPr>
          <p:cNvPr id="180" name="Google Shape;180;p29"/>
          <p:cNvSpPr txBox="1"/>
          <p:nvPr>
            <p:ph idx="1" type="body"/>
          </p:nvPr>
        </p:nvSpPr>
        <p:spPr>
          <a:xfrm>
            <a:off x="311700" y="1152425"/>
            <a:ext cx="47724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Capping</a:t>
            </a:r>
            <a:endParaRPr sz="2000"/>
          </a:p>
          <a:p>
            <a:pPr indent="-342900" lvl="1" marL="914400" rtl="0" algn="l">
              <a:spcBef>
                <a:spcPts val="0"/>
              </a:spcBef>
              <a:spcAft>
                <a:spcPts val="0"/>
              </a:spcAft>
              <a:buSzPts val="1800"/>
              <a:buChar char="○"/>
            </a:pPr>
            <a:r>
              <a:rPr lang="en" sz="1800"/>
              <a:t>Isolate PFAS conta</a:t>
            </a:r>
            <a:r>
              <a:rPr lang="en" sz="1800"/>
              <a:t>minated material </a:t>
            </a:r>
            <a:endParaRPr sz="1800"/>
          </a:p>
          <a:p>
            <a:pPr indent="-355600" lvl="0" marL="457200" rtl="0" algn="l">
              <a:spcBef>
                <a:spcPts val="0"/>
              </a:spcBef>
              <a:spcAft>
                <a:spcPts val="0"/>
              </a:spcAft>
              <a:buSzPts val="2000"/>
              <a:buChar char="●"/>
            </a:pPr>
            <a:r>
              <a:rPr lang="en" sz="2000"/>
              <a:t>Excavation and Disposal</a:t>
            </a:r>
            <a:endParaRPr sz="2000"/>
          </a:p>
          <a:p>
            <a:pPr indent="-342900" lvl="1" marL="914400" rtl="0" algn="l">
              <a:spcBef>
                <a:spcPts val="0"/>
              </a:spcBef>
              <a:spcAft>
                <a:spcPts val="0"/>
              </a:spcAft>
              <a:buSzPts val="1800"/>
              <a:buChar char="○"/>
            </a:pPr>
            <a:r>
              <a:rPr lang="en" sz="1800"/>
              <a:t>Removing contaminated soil</a:t>
            </a:r>
            <a:endParaRPr sz="1800"/>
          </a:p>
          <a:p>
            <a:pPr indent="-355600" lvl="0" marL="457200" rtl="0" algn="l">
              <a:spcBef>
                <a:spcPts val="0"/>
              </a:spcBef>
              <a:spcAft>
                <a:spcPts val="0"/>
              </a:spcAft>
              <a:buSzPts val="2000"/>
              <a:buChar char="●"/>
            </a:pPr>
            <a:r>
              <a:rPr lang="en" sz="2000"/>
              <a:t>Sorption and Stabilization</a:t>
            </a:r>
            <a:endParaRPr sz="2000"/>
          </a:p>
          <a:p>
            <a:pPr indent="-342900" lvl="1" marL="914400" rtl="0" algn="l">
              <a:spcBef>
                <a:spcPts val="0"/>
              </a:spcBef>
              <a:spcAft>
                <a:spcPts val="0"/>
              </a:spcAft>
              <a:buSzPts val="1800"/>
              <a:buChar char="○"/>
            </a:pPr>
            <a:r>
              <a:rPr lang="en" sz="1800"/>
              <a:t>Additives in soil to reduce PFAS mobility</a:t>
            </a:r>
            <a:endParaRPr sz="1800"/>
          </a:p>
          <a:p>
            <a:pPr indent="-355600" lvl="0" marL="457200" rtl="0" algn="l">
              <a:spcBef>
                <a:spcPts val="0"/>
              </a:spcBef>
              <a:spcAft>
                <a:spcPts val="0"/>
              </a:spcAft>
              <a:buSzPts val="2000"/>
              <a:buChar char="●"/>
            </a:pPr>
            <a:r>
              <a:rPr lang="en" sz="2000"/>
              <a:t>Thermal</a:t>
            </a:r>
            <a:endParaRPr sz="2000"/>
          </a:p>
          <a:p>
            <a:pPr indent="-342900" lvl="1" marL="914400" rtl="0" algn="l">
              <a:spcBef>
                <a:spcPts val="0"/>
              </a:spcBef>
              <a:spcAft>
                <a:spcPts val="0"/>
              </a:spcAft>
              <a:buSzPts val="1800"/>
              <a:buChar char="○"/>
            </a:pPr>
            <a:r>
              <a:rPr lang="en" sz="1800"/>
              <a:t>Heat to destroy the chemicals</a:t>
            </a:r>
            <a:endParaRPr sz="1800"/>
          </a:p>
          <a:p>
            <a:pPr indent="-342900" lvl="1" marL="914400" rtl="0" algn="l">
              <a:spcBef>
                <a:spcPts val="0"/>
              </a:spcBef>
              <a:spcAft>
                <a:spcPts val="0"/>
              </a:spcAft>
              <a:buSzPts val="1800"/>
              <a:buChar char="○"/>
            </a:pPr>
            <a:r>
              <a:rPr lang="en" sz="1800"/>
              <a:t>Still developing</a:t>
            </a:r>
            <a:endParaRPr sz="1800"/>
          </a:p>
        </p:txBody>
      </p:sp>
      <p:pic>
        <p:nvPicPr>
          <p:cNvPr id="181" name="Google Shape;181;p29"/>
          <p:cNvPicPr preferRelativeResize="0"/>
          <p:nvPr/>
        </p:nvPicPr>
        <p:blipFill>
          <a:blip r:embed="rId3">
            <a:alphaModFix/>
          </a:blip>
          <a:stretch>
            <a:fillRect/>
          </a:stretch>
        </p:blipFill>
        <p:spPr>
          <a:xfrm>
            <a:off x="5765775" y="702525"/>
            <a:ext cx="2457450" cy="1857375"/>
          </a:xfrm>
          <a:prstGeom prst="rect">
            <a:avLst/>
          </a:prstGeom>
          <a:noFill/>
          <a:ln cap="flat" cmpd="sng" w="19050">
            <a:solidFill>
              <a:schemeClr val="accent5"/>
            </a:solidFill>
            <a:prstDash val="solid"/>
            <a:round/>
            <a:headEnd len="sm" w="sm" type="none"/>
            <a:tailEnd len="sm" w="sm" type="none"/>
          </a:ln>
        </p:spPr>
      </p:pic>
      <p:pic>
        <p:nvPicPr>
          <p:cNvPr id="182" name="Google Shape;182;p29"/>
          <p:cNvPicPr preferRelativeResize="0"/>
          <p:nvPr/>
        </p:nvPicPr>
        <p:blipFill rotWithShape="1">
          <a:blip r:embed="rId4">
            <a:alphaModFix/>
          </a:blip>
          <a:srcRect b="0" l="12701" r="12409" t="0"/>
          <a:stretch/>
        </p:blipFill>
        <p:spPr>
          <a:xfrm>
            <a:off x="5309227" y="2807850"/>
            <a:ext cx="3370551" cy="1436300"/>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88" name="Google Shape;188;p30"/>
          <p:cNvSpPr txBox="1"/>
          <p:nvPr>
            <p:ph idx="1" type="body"/>
          </p:nvPr>
        </p:nvSpPr>
        <p:spPr>
          <a:xfrm>
            <a:off x="311700" y="1266325"/>
            <a:ext cx="8520600" cy="482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rgbClr val="000000"/>
                </a:solidFill>
                <a:highlight>
                  <a:srgbClr val="FFFFFF"/>
                </a:highlight>
              </a:rPr>
              <a:t>“Basic Information on PFAS.” (2018). </a:t>
            </a:r>
            <a:r>
              <a:rPr i="1" lang="en" sz="1000">
                <a:solidFill>
                  <a:srgbClr val="000000"/>
                </a:solidFill>
              </a:rPr>
              <a:t>EPA</a:t>
            </a:r>
            <a:r>
              <a:rPr lang="en" sz="1000">
                <a:solidFill>
                  <a:srgbClr val="000000"/>
                </a:solidFill>
                <a:highlight>
                  <a:srgbClr val="FFFFFF"/>
                </a:highlight>
              </a:rPr>
              <a:t>, Environmental Protection Agency, &lt;https://www.epa.gov/pfas/basic-information-pfas&gt; </a:t>
            </a:r>
            <a:endParaRPr sz="1000">
              <a:solidFill>
                <a:srgbClr val="000000"/>
              </a:solidFill>
              <a:highlight>
                <a:srgbClr val="FFFFFF"/>
              </a:highlight>
            </a:endParaRPr>
          </a:p>
          <a:p>
            <a:pPr indent="457200" lvl="0" marL="0" rtl="0" algn="l">
              <a:lnSpc>
                <a:spcPct val="100000"/>
              </a:lnSpc>
              <a:spcBef>
                <a:spcPts val="0"/>
              </a:spcBef>
              <a:spcAft>
                <a:spcPts val="0"/>
              </a:spcAft>
              <a:buNone/>
            </a:pPr>
            <a:r>
              <a:rPr lang="en" sz="1000">
                <a:solidFill>
                  <a:srgbClr val="000000"/>
                </a:solidFill>
                <a:highlight>
                  <a:srgbClr val="FFFFFF"/>
                </a:highlight>
              </a:rPr>
              <a:t>(Dec. 8, 2018).</a:t>
            </a:r>
            <a:endParaRPr sz="1000">
              <a:solidFill>
                <a:srgbClr val="000000"/>
              </a:solidFill>
              <a:highlight>
                <a:srgbClr val="FFFFFF"/>
              </a:highlight>
            </a:endParaRPr>
          </a:p>
          <a:p>
            <a:pPr indent="0" lvl="0" marL="0" rtl="0" algn="l">
              <a:lnSpc>
                <a:spcPct val="100000"/>
              </a:lnSpc>
              <a:spcBef>
                <a:spcPts val="0"/>
              </a:spcBef>
              <a:spcAft>
                <a:spcPts val="0"/>
              </a:spcAft>
              <a:buNone/>
            </a:pPr>
            <a:r>
              <a:rPr lang="en" sz="1000">
                <a:solidFill>
                  <a:srgbClr val="000000"/>
                </a:solidFill>
                <a:highlight>
                  <a:srgbClr val="FFFFFF"/>
                </a:highlight>
              </a:rPr>
              <a:t>B</a:t>
            </a:r>
            <a:r>
              <a:rPr lang="en" sz="1000">
                <a:solidFill>
                  <a:srgbClr val="000000"/>
                </a:solidFill>
                <a:highlight>
                  <a:srgbClr val="FFFFFF"/>
                </a:highlight>
              </a:rPr>
              <a:t>rueck, H. (2018). “Dangerous 'forever chemicals' have been found in US drinking water at alarmingly high rates - here's what to kn</a:t>
            </a:r>
            <a:r>
              <a:rPr lang="en" sz="1000">
                <a:solidFill>
                  <a:srgbClr val="000000"/>
                </a:solidFill>
                <a:highlight>
                  <a:srgbClr val="FFFFFF"/>
                </a:highlight>
              </a:rPr>
              <a:t>ow about </a:t>
            </a:r>
            <a:br>
              <a:rPr lang="en" sz="1000">
                <a:solidFill>
                  <a:srgbClr val="000000"/>
                </a:solidFill>
                <a:highlight>
                  <a:srgbClr val="FFFFFF"/>
                </a:highlight>
              </a:rPr>
            </a:br>
            <a:r>
              <a:rPr lang="en" sz="1000">
                <a:solidFill>
                  <a:srgbClr val="000000"/>
                </a:solidFill>
                <a:highlight>
                  <a:srgbClr val="FFFFFF"/>
                </a:highlight>
              </a:rPr>
              <a:t>	 PFAS.” </a:t>
            </a:r>
            <a:r>
              <a:rPr i="1" lang="en" sz="1000">
                <a:solidFill>
                  <a:srgbClr val="000000"/>
                </a:solidFill>
              </a:rPr>
              <a:t>Business Insider</a:t>
            </a:r>
            <a:r>
              <a:rPr lang="en" sz="1000">
                <a:solidFill>
                  <a:srgbClr val="000000"/>
                </a:solidFill>
                <a:highlight>
                  <a:srgbClr val="FFFFFF"/>
                </a:highlight>
              </a:rPr>
              <a:t>, Business Insider, &lt;https://www.businessinsider.com/what-are-pfas-chemicals-2018-8&gt;Benson, L., and </a:t>
            </a:r>
            <a:r>
              <a:rPr i="1" lang="en" sz="1000">
                <a:solidFill>
                  <a:srgbClr val="000000"/>
                </a:solidFill>
              </a:rPr>
              <a:t>Bloomberg.com</a:t>
            </a:r>
            <a:r>
              <a:rPr lang="en" sz="1000">
                <a:solidFill>
                  <a:srgbClr val="000000"/>
                </a:solidFill>
                <a:highlight>
                  <a:srgbClr val="FFFFFF"/>
                </a:highlight>
              </a:rPr>
              <a:t>, Bloomberg, </a:t>
            </a:r>
            <a:br>
              <a:rPr lang="en" sz="1000">
                <a:solidFill>
                  <a:srgbClr val="000000"/>
                </a:solidFill>
                <a:highlight>
                  <a:srgbClr val="FFFFFF"/>
                </a:highlight>
              </a:rPr>
            </a:br>
            <a:r>
              <a:rPr lang="en" sz="1000">
                <a:solidFill>
                  <a:srgbClr val="000000"/>
                </a:solidFill>
                <a:highlight>
                  <a:srgbClr val="FFFFFF"/>
                </a:highlight>
              </a:rPr>
              <a:t>	&lt;https://www.bloomberg.com/news/articles/2018-02-20/3m-is-said-to-settle-minnesota-lawsuit-for-up-to-1-billion&gt; (Dec. 9, </a:t>
            </a:r>
            <a:br>
              <a:rPr lang="en" sz="1000">
                <a:solidFill>
                  <a:srgbClr val="000000"/>
                </a:solidFill>
                <a:highlight>
                  <a:srgbClr val="FFFFFF"/>
                </a:highlight>
              </a:rPr>
            </a:br>
            <a:r>
              <a:rPr lang="en" sz="1000">
                <a:solidFill>
                  <a:srgbClr val="000000"/>
                </a:solidFill>
                <a:highlight>
                  <a:srgbClr val="FFFFFF"/>
                </a:highlight>
              </a:rPr>
              <a:t>	 2018).</a:t>
            </a:r>
            <a:br>
              <a:rPr lang="en" sz="1000">
                <a:solidFill>
                  <a:srgbClr val="000000"/>
                </a:solidFill>
                <a:highlight>
                  <a:srgbClr val="FFFFFF"/>
                </a:highlight>
              </a:rPr>
            </a:br>
            <a:r>
              <a:rPr lang="en" sz="1000">
                <a:solidFill>
                  <a:srgbClr val="000000"/>
                </a:solidFill>
                <a:highlight>
                  <a:srgbClr val="FFFFFF"/>
                </a:highlight>
              </a:rPr>
              <a:t>Finley, B. (2016). “Drinking water in three Colorado cities contaminated with toxic chemicals above EPA limits.” </a:t>
            </a:r>
            <a:r>
              <a:rPr i="1" lang="en" sz="1000">
                <a:solidFill>
                  <a:srgbClr val="000000"/>
                </a:solidFill>
              </a:rPr>
              <a:t>The Denver Post</a:t>
            </a:r>
            <a:r>
              <a:rPr lang="en" sz="1000">
                <a:solidFill>
                  <a:srgbClr val="000000"/>
                </a:solidFill>
                <a:highlight>
                  <a:srgbClr val="FFFFFF"/>
                </a:highlight>
              </a:rPr>
              <a:t>, The Denver </a:t>
            </a:r>
            <a:br>
              <a:rPr lang="en" sz="1000">
                <a:solidFill>
                  <a:srgbClr val="000000"/>
                </a:solidFill>
                <a:highlight>
                  <a:srgbClr val="FFFFFF"/>
                </a:highlight>
              </a:rPr>
            </a:br>
            <a:r>
              <a:rPr lang="en" sz="1000">
                <a:solidFill>
                  <a:srgbClr val="000000"/>
                </a:solidFill>
                <a:highlight>
                  <a:srgbClr val="FFFFFF"/>
                </a:highlight>
              </a:rPr>
              <a:t>	 Post, &lt;https://www.denverpost.com/2016/06/15/colorado-widefield-fountain-security-water-chemicals-toxic-epa/&gt; (Dec. 7, </a:t>
            </a:r>
            <a:br>
              <a:rPr lang="en" sz="1000">
                <a:solidFill>
                  <a:srgbClr val="000000"/>
                </a:solidFill>
                <a:highlight>
                  <a:srgbClr val="FFFFFF"/>
                </a:highlight>
              </a:rPr>
            </a:br>
            <a:r>
              <a:rPr lang="en" sz="1000">
                <a:solidFill>
                  <a:srgbClr val="000000"/>
                </a:solidFill>
                <a:highlight>
                  <a:srgbClr val="FFFFFF"/>
                </a:highlight>
              </a:rPr>
              <a:t>	 2018).</a:t>
            </a:r>
            <a:br>
              <a:rPr lang="en" sz="1000">
                <a:solidFill>
                  <a:srgbClr val="000000"/>
                </a:solidFill>
                <a:highlight>
                  <a:srgbClr val="FFFFFF"/>
                </a:highlight>
              </a:rPr>
            </a:br>
            <a:r>
              <a:rPr lang="en" sz="1000">
                <a:solidFill>
                  <a:srgbClr val="000000"/>
                </a:solidFill>
                <a:highlight>
                  <a:srgbClr val="FFFFFF"/>
                </a:highlight>
              </a:rPr>
              <a:t>Hughes, A. (2007). “3M chemicals found in drinking water of east metro cities.” </a:t>
            </a:r>
            <a:r>
              <a:rPr i="1" lang="en" sz="1000">
                <a:solidFill>
                  <a:srgbClr val="000000"/>
                </a:solidFill>
              </a:rPr>
              <a:t>Minnesota Public Radio News</a:t>
            </a:r>
            <a:r>
              <a:rPr lang="en" sz="1000">
                <a:solidFill>
                  <a:srgbClr val="000000"/>
                </a:solidFill>
                <a:highlight>
                  <a:srgbClr val="FFFFFF"/>
                </a:highlight>
              </a:rPr>
              <a:t>, </a:t>
            </a:r>
            <a:br>
              <a:rPr lang="en" sz="1000">
                <a:solidFill>
                  <a:srgbClr val="000000"/>
                </a:solidFill>
                <a:highlight>
                  <a:srgbClr val="FFFFFF"/>
                </a:highlight>
              </a:rPr>
            </a:br>
            <a:r>
              <a:rPr lang="en" sz="1000">
                <a:solidFill>
                  <a:srgbClr val="000000"/>
                </a:solidFill>
                <a:highlight>
                  <a:srgbClr val="FFFFFF"/>
                </a:highlight>
              </a:rPr>
              <a:t>	  &lt;https://www.mprnews.org/story/2007/01/19/morepfc&gt; (Dec. 9, 2018).</a:t>
            </a:r>
            <a:br>
              <a:rPr lang="en" sz="1000">
                <a:solidFill>
                  <a:srgbClr val="000000"/>
                </a:solidFill>
                <a:highlight>
                  <a:srgbClr val="FFFFFF"/>
                </a:highlight>
              </a:rPr>
            </a:br>
            <a:r>
              <a:rPr lang="en" sz="1000">
                <a:solidFill>
                  <a:srgbClr val="000000"/>
                </a:solidFill>
                <a:highlight>
                  <a:srgbClr val="FFFFFF"/>
                </a:highlight>
              </a:rPr>
              <a:t>McDaniel, J., and McCrystal, L. (2016). “Tainted: How Navy bases contaminated Pa. drinking water.” </a:t>
            </a:r>
            <a:r>
              <a:rPr i="1" lang="en" sz="1000">
                <a:solidFill>
                  <a:srgbClr val="000000"/>
                </a:solidFill>
              </a:rPr>
              <a:t>http://www2.philly.com</a:t>
            </a:r>
            <a:r>
              <a:rPr lang="en" sz="1000">
                <a:solidFill>
                  <a:srgbClr val="000000"/>
                </a:solidFill>
                <a:highlight>
                  <a:srgbClr val="FFFFFF"/>
                </a:highlight>
              </a:rPr>
              <a:t>, The </a:t>
            </a:r>
            <a:br>
              <a:rPr lang="en" sz="1000">
                <a:solidFill>
                  <a:srgbClr val="000000"/>
                </a:solidFill>
                <a:highlight>
                  <a:srgbClr val="FFFFFF"/>
                </a:highlight>
              </a:rPr>
            </a:br>
            <a:r>
              <a:rPr lang="en" sz="1000">
                <a:solidFill>
                  <a:srgbClr val="000000"/>
                </a:solidFill>
                <a:highlight>
                  <a:srgbClr val="FFFFFF"/>
                </a:highlight>
              </a:rPr>
              <a:t>	 Philadelphia Inquirer, Daily </a:t>
            </a:r>
            <a:br>
              <a:rPr lang="en" sz="1000">
                <a:solidFill>
                  <a:srgbClr val="000000"/>
                </a:solidFill>
                <a:highlight>
                  <a:srgbClr val="FFFFFF"/>
                </a:highlight>
              </a:rPr>
            </a:br>
            <a:r>
              <a:rPr lang="en" sz="1000">
                <a:solidFill>
                  <a:srgbClr val="000000"/>
                </a:solidFill>
                <a:highlight>
                  <a:srgbClr val="FFFFFF"/>
                </a:highlight>
              </a:rPr>
              <a:t>	 News and Philly.com,  </a:t>
            </a:r>
            <a:br>
              <a:rPr lang="en" sz="1000">
                <a:solidFill>
                  <a:srgbClr val="000000"/>
                </a:solidFill>
                <a:highlight>
                  <a:srgbClr val="FFFFFF"/>
                </a:highlight>
              </a:rPr>
            </a:br>
            <a:r>
              <a:rPr lang="en" sz="1000">
                <a:solidFill>
                  <a:srgbClr val="000000"/>
                </a:solidFill>
                <a:highlight>
                  <a:srgbClr val="FFFFFF"/>
                </a:highlight>
              </a:rPr>
              <a:t>	&lt;http://www2.philly.com/philly/news/20160619_Tainted__How_Navy_bases_contaminated_Pa__drinking_water.html&gt; (Dec. 9, 2018).</a:t>
            </a:r>
            <a:br>
              <a:rPr lang="en" sz="1000">
                <a:solidFill>
                  <a:srgbClr val="000000"/>
                </a:solidFill>
                <a:highlight>
                  <a:srgbClr val="FFFFFF"/>
                </a:highlight>
              </a:rPr>
            </a:br>
            <a:r>
              <a:rPr lang="en" sz="1000">
                <a:solidFill>
                  <a:srgbClr val="000000"/>
                </a:solidFill>
                <a:highlight>
                  <a:srgbClr val="FFFFFF"/>
                </a:highlight>
              </a:rPr>
              <a:t>Press, A. (2018). “Minnesota's $5B case over 3M chemicals heads to trial.” </a:t>
            </a:r>
            <a:r>
              <a:rPr i="1" lang="en" sz="1000">
                <a:solidFill>
                  <a:srgbClr val="000000"/>
                </a:solidFill>
              </a:rPr>
              <a:t>The Washington Post</a:t>
            </a:r>
            <a:r>
              <a:rPr lang="en" sz="1000">
                <a:solidFill>
                  <a:srgbClr val="000000"/>
                </a:solidFill>
                <a:highlight>
                  <a:srgbClr val="FFFFFF"/>
                </a:highlight>
              </a:rPr>
              <a:t>, WP Company, </a:t>
            </a:r>
            <a:br>
              <a:rPr lang="en" sz="1000">
                <a:solidFill>
                  <a:srgbClr val="000000"/>
                </a:solidFill>
                <a:highlight>
                  <a:srgbClr val="FFFFFF"/>
                </a:highlight>
              </a:rPr>
            </a:br>
            <a:r>
              <a:rPr lang="en" sz="1000">
                <a:solidFill>
                  <a:srgbClr val="000000"/>
                </a:solidFill>
                <a:highlight>
                  <a:srgbClr val="FFFFFF"/>
                </a:highlight>
              </a:rPr>
              <a:t>	 &lt;https://www.washingtonpost.com/national/minnesotas-5b-case-over-3m-chemicals-heads-to-trial/2018/02/19/a4d50df0-  </a:t>
            </a:r>
            <a:br>
              <a:rPr lang="en" sz="1000">
                <a:solidFill>
                  <a:srgbClr val="000000"/>
                </a:solidFill>
                <a:highlight>
                  <a:srgbClr val="FFFFFF"/>
                </a:highlight>
              </a:rPr>
            </a:br>
            <a:r>
              <a:rPr lang="en" sz="1000">
                <a:solidFill>
                  <a:srgbClr val="000000"/>
                </a:solidFill>
                <a:highlight>
                  <a:srgbClr val="FFFFFF"/>
                </a:highlight>
              </a:rPr>
              <a:t>	15b5-11e8-930c-45838ad0d77a_story.html?noredirect=on&amp;utm_term=.300031d5ae9d&gt; (Dec. 10, 2018).</a:t>
            </a:r>
            <a:endParaRPr sz="1000">
              <a:solidFill>
                <a:srgbClr val="000000"/>
              </a:solidFill>
              <a:highlight>
                <a:srgbClr val="FFFFFF"/>
              </a:highlight>
            </a:endParaRPr>
          </a:p>
          <a:p>
            <a:pPr indent="0" lvl="0" marL="0" rtl="0" algn="l">
              <a:lnSpc>
                <a:spcPct val="100000"/>
              </a:lnSpc>
              <a:spcBef>
                <a:spcPts val="0"/>
              </a:spcBef>
              <a:spcAft>
                <a:spcPts val="0"/>
              </a:spcAft>
              <a:buNone/>
            </a:pPr>
            <a:r>
              <a:rPr lang="en" sz="1000">
                <a:solidFill>
                  <a:srgbClr val="000000"/>
                </a:solidFill>
                <a:highlight>
                  <a:srgbClr val="FFFFFF"/>
                </a:highlight>
              </a:rPr>
              <a:t>“Risk Management for Per- and Polyfluoroalkyl Substances (PFASs) under TSCA.” (2018). </a:t>
            </a:r>
            <a:r>
              <a:rPr i="1" lang="en" sz="1000">
                <a:solidFill>
                  <a:srgbClr val="000000"/>
                </a:solidFill>
              </a:rPr>
              <a:t>EPA</a:t>
            </a:r>
            <a:r>
              <a:rPr lang="en" sz="1000">
                <a:solidFill>
                  <a:srgbClr val="000000"/>
                </a:solidFill>
                <a:highlight>
                  <a:srgbClr val="FFFFFF"/>
                </a:highlight>
              </a:rPr>
              <a:t>, Environmental Protection Agency, </a:t>
            </a:r>
            <a:endParaRPr sz="1000">
              <a:solidFill>
                <a:srgbClr val="000000"/>
              </a:solidFill>
              <a:highlight>
                <a:srgbClr val="FFFFFF"/>
              </a:highlight>
            </a:endParaRPr>
          </a:p>
          <a:p>
            <a:pPr indent="457200" lvl="0" marL="0" rtl="0" algn="l">
              <a:lnSpc>
                <a:spcPct val="100000"/>
              </a:lnSpc>
              <a:spcBef>
                <a:spcPts val="0"/>
              </a:spcBef>
              <a:spcAft>
                <a:spcPts val="0"/>
              </a:spcAft>
              <a:buNone/>
            </a:pPr>
            <a:r>
              <a:rPr lang="en" sz="1000">
                <a:solidFill>
                  <a:srgbClr val="000000"/>
                </a:solidFill>
                <a:highlight>
                  <a:srgbClr val="FFFFFF"/>
                </a:highlight>
              </a:rPr>
              <a:t>&lt;</a:t>
            </a:r>
            <a:r>
              <a:rPr lang="en" sz="1000">
                <a:solidFill>
                  <a:srgbClr val="000000"/>
                </a:solidFill>
                <a:highlight>
                  <a:srgbClr val="FFFFFF"/>
                </a:highlight>
                <a:uFill>
                  <a:noFill/>
                </a:uFill>
                <a:hlinkClick r:id="rId3"/>
              </a:rPr>
              <a:t>https://www.epa.gov/assessing-and-managing-chemicals-under-tsca/risk-management-and-polyfluoroalkyl-substances-pfass#tab-3</a:t>
            </a:r>
            <a:endParaRPr sz="1000">
              <a:solidFill>
                <a:srgbClr val="000000"/>
              </a:solidFill>
              <a:highlight>
                <a:srgbClr val="FFFFFF"/>
              </a:highlight>
            </a:endParaRPr>
          </a:p>
          <a:p>
            <a:pPr indent="0" lvl="0" marL="457200" rtl="0" algn="l">
              <a:lnSpc>
                <a:spcPct val="100000"/>
              </a:lnSpc>
              <a:spcBef>
                <a:spcPts val="0"/>
              </a:spcBef>
              <a:spcAft>
                <a:spcPts val="0"/>
              </a:spcAft>
              <a:buNone/>
            </a:pPr>
            <a:r>
              <a:rPr lang="en" sz="1000">
                <a:solidFill>
                  <a:srgbClr val="000000"/>
                </a:solidFill>
                <a:highlight>
                  <a:srgbClr val="FFFFFF"/>
                </a:highlight>
              </a:rPr>
              <a:t>&gt; (Dec. 8, 2018).</a:t>
            </a:r>
            <a:endParaRPr sz="1000">
              <a:solidFill>
                <a:srgbClr val="000000"/>
              </a:solidFill>
              <a:highlight>
                <a:srgbClr val="FFFFFF"/>
              </a:highlight>
            </a:endParaRPr>
          </a:p>
          <a:p>
            <a:pPr indent="0" lvl="0" marL="457200" rtl="0" algn="l">
              <a:spcBef>
                <a:spcPts val="0"/>
              </a:spcBef>
              <a:spcAft>
                <a:spcPts val="1600"/>
              </a:spcAft>
              <a:buNone/>
            </a:pPr>
            <a:r>
              <a:t/>
            </a: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4" name="Google Shape;194;p31"/>
          <p:cNvSpPr txBox="1"/>
          <p:nvPr>
            <p:ph idx="1" type="body"/>
          </p:nvPr>
        </p:nvSpPr>
        <p:spPr>
          <a:xfrm>
            <a:off x="311700" y="1266325"/>
            <a:ext cx="8520600" cy="4825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solidFill>
                  <a:srgbClr val="000000"/>
                </a:solidFill>
              </a:rPr>
              <a:t>Regenesis. (n.d.). “PlumeStop® Liquid Activated Carbon™.” </a:t>
            </a:r>
            <a:r>
              <a:rPr i="1" lang="en" sz="1200">
                <a:solidFill>
                  <a:srgbClr val="000000"/>
                </a:solidFill>
              </a:rPr>
              <a:t>REGENESIS Remediation Solutions</a:t>
            </a:r>
            <a:r>
              <a:rPr lang="en" sz="1200">
                <a:solidFill>
                  <a:srgbClr val="000000"/>
                </a:solidFill>
              </a:rPr>
              <a:t>, </a:t>
            </a:r>
            <a:endParaRPr sz="1200">
              <a:solidFill>
                <a:srgbClr val="000000"/>
              </a:solidFill>
            </a:endParaRPr>
          </a:p>
          <a:p>
            <a:pPr indent="0" lvl="0" marL="457200" rtl="0" algn="l">
              <a:lnSpc>
                <a:spcPct val="100000"/>
              </a:lnSpc>
              <a:spcBef>
                <a:spcPts val="0"/>
              </a:spcBef>
              <a:spcAft>
                <a:spcPts val="0"/>
              </a:spcAft>
              <a:buNone/>
            </a:pPr>
            <a:r>
              <a:rPr lang="en" sz="1200">
                <a:solidFill>
                  <a:srgbClr val="000000"/>
                </a:solidFill>
              </a:rPr>
              <a:t>&lt;https://regenesis.com/en/remediation-products/plumestop-liquid-activated-carbon/#1515095751951-7880b2 b5-ffa0&gt; (Dec. 9, 2018).</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CRC CARE. (n.d.). “World-first technique for eliminating toxic chemicals linked to firefighting foam contamination.” </a:t>
            </a:r>
            <a:r>
              <a:rPr i="1" lang="en" sz="1200">
                <a:solidFill>
                  <a:srgbClr val="000000"/>
                </a:solidFill>
              </a:rPr>
              <a:t>CRC </a:t>
            </a:r>
            <a:endParaRPr i="1" sz="1200">
              <a:solidFill>
                <a:srgbClr val="000000"/>
              </a:solidFill>
            </a:endParaRPr>
          </a:p>
          <a:p>
            <a:pPr indent="457200" lvl="0" marL="0" rtl="0" algn="l">
              <a:lnSpc>
                <a:spcPct val="100000"/>
              </a:lnSpc>
              <a:spcBef>
                <a:spcPts val="0"/>
              </a:spcBef>
              <a:spcAft>
                <a:spcPts val="0"/>
              </a:spcAft>
              <a:buNone/>
            </a:pPr>
            <a:r>
              <a:rPr i="1" lang="en" sz="1200">
                <a:solidFill>
                  <a:srgbClr val="000000"/>
                </a:solidFill>
              </a:rPr>
              <a:t>CARE</a:t>
            </a:r>
            <a:r>
              <a:rPr lang="en" sz="1200">
                <a:solidFill>
                  <a:srgbClr val="000000"/>
                </a:solidFill>
              </a:rPr>
              <a:t>,</a:t>
            </a:r>
            <a:endParaRPr sz="1200">
              <a:solidFill>
                <a:srgbClr val="000000"/>
              </a:solidFill>
            </a:endParaRPr>
          </a:p>
          <a:p>
            <a:pPr indent="457200" lvl="0" marL="0" rtl="0" algn="l">
              <a:lnSpc>
                <a:spcPct val="100000"/>
              </a:lnSpc>
              <a:spcBef>
                <a:spcPts val="0"/>
              </a:spcBef>
              <a:spcAft>
                <a:spcPts val="0"/>
              </a:spcAft>
              <a:buNone/>
            </a:pPr>
            <a:r>
              <a:rPr lang="en" sz="1200">
                <a:solidFill>
                  <a:srgbClr val="000000"/>
                </a:solidFill>
              </a:rPr>
              <a:t>&lt;https://www.crccare.com/news/world-first-technique-for-eliminating-toxic-chemicals-linked-to-firefighting-foa</a:t>
            </a:r>
            <a:endParaRPr sz="1200">
              <a:solidFill>
                <a:srgbClr val="000000"/>
              </a:solidFill>
            </a:endParaRPr>
          </a:p>
          <a:p>
            <a:pPr indent="457200" lvl="0" marL="0" rtl="0" algn="l">
              <a:lnSpc>
                <a:spcPct val="100000"/>
              </a:lnSpc>
              <a:spcBef>
                <a:spcPts val="0"/>
              </a:spcBef>
              <a:spcAft>
                <a:spcPts val="0"/>
              </a:spcAft>
              <a:buNone/>
            </a:pPr>
            <a:r>
              <a:rPr lang="en" sz="1200">
                <a:solidFill>
                  <a:srgbClr val="000000"/>
                </a:solidFill>
              </a:rPr>
              <a:t>m-contamination&gt; (Dec. 9, 2018).</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Mueller, R., and Yingling, V. (2018). “Remediation Technologies and Methods for Per- and Polyfluoroalkyl Substances 		 (PFAS).” </a:t>
            </a:r>
            <a:r>
              <a:rPr i="1" lang="en" sz="1200">
                <a:solidFill>
                  <a:srgbClr val="000000"/>
                </a:solidFill>
              </a:rPr>
              <a:t>Interstate Technology Regulatory Council</a:t>
            </a:r>
            <a:r>
              <a:rPr lang="en" sz="1200">
                <a:solidFill>
                  <a:srgbClr val="000000"/>
                </a:solidFill>
              </a:rPr>
              <a:t>, </a:t>
            </a:r>
            <a:endParaRPr sz="1200">
              <a:solidFill>
                <a:srgbClr val="000000"/>
              </a:solidFill>
            </a:endParaRPr>
          </a:p>
          <a:p>
            <a:pPr indent="457200" lvl="0" marL="0" rtl="0" algn="l">
              <a:lnSpc>
                <a:spcPct val="100000"/>
              </a:lnSpc>
              <a:spcBef>
                <a:spcPts val="0"/>
              </a:spcBef>
              <a:spcAft>
                <a:spcPts val="0"/>
              </a:spcAft>
              <a:buNone/>
            </a:pPr>
            <a:r>
              <a:rPr lang="en" sz="1200">
                <a:solidFill>
                  <a:srgbClr val="000000"/>
                </a:solidFill>
              </a:rPr>
              <a:t>&lt;https://pfas-1.itrcweb.org/wp-content/uploads/2018/03/pfas_fact_sheet_remediation_3_15_18.pdf&gt;</a:t>
            </a:r>
            <a:endParaRPr sz="1200">
              <a:solidFill>
                <a:srgbClr val="000000"/>
              </a:solidFill>
            </a:endParaRPr>
          </a:p>
          <a:p>
            <a:pPr indent="0" lvl="0" marL="0" rtl="0" algn="l">
              <a:lnSpc>
                <a:spcPct val="100000"/>
              </a:lnSpc>
              <a:spcBef>
                <a:spcPts val="0"/>
              </a:spcBef>
              <a:spcAft>
                <a:spcPts val="0"/>
              </a:spcAft>
              <a:buNone/>
            </a:pPr>
            <a:r>
              <a:rPr lang="en" sz="1200">
                <a:solidFill>
                  <a:srgbClr val="000000"/>
                </a:solidFill>
              </a:rPr>
              <a:t>US EPA. (2018). “Reducing PFAS in Drinking Water with Treatment Technologies.” </a:t>
            </a:r>
            <a:r>
              <a:rPr i="1" lang="en" sz="1200">
                <a:solidFill>
                  <a:srgbClr val="000000"/>
                </a:solidFill>
              </a:rPr>
              <a:t>EPA</a:t>
            </a:r>
            <a:r>
              <a:rPr lang="en" sz="1200">
                <a:solidFill>
                  <a:srgbClr val="000000"/>
                </a:solidFill>
              </a:rPr>
              <a:t>, Environmental Protection</a:t>
            </a:r>
            <a:endParaRPr sz="1200">
              <a:solidFill>
                <a:srgbClr val="000000"/>
              </a:solidFill>
            </a:endParaRPr>
          </a:p>
          <a:p>
            <a:pPr indent="457200" lvl="0" marL="0" rtl="0" algn="l">
              <a:lnSpc>
                <a:spcPct val="100000"/>
              </a:lnSpc>
              <a:spcBef>
                <a:spcPts val="0"/>
              </a:spcBef>
              <a:spcAft>
                <a:spcPts val="0"/>
              </a:spcAft>
              <a:buNone/>
            </a:pPr>
            <a:r>
              <a:rPr lang="en" sz="1200">
                <a:solidFill>
                  <a:srgbClr val="000000"/>
                </a:solidFill>
              </a:rPr>
              <a:t>Agency, &lt;https://www.epa.gov/sciencematters/reducing-pfas-drinking-water-treatment-technologies&gt; (Dec. 9, 2018).</a:t>
            </a:r>
            <a:endParaRPr sz="1200">
              <a:solidFill>
                <a:srgbClr val="000000"/>
              </a:solidFill>
            </a:endParaRPr>
          </a:p>
          <a:p>
            <a:pPr indent="0" lvl="0" marL="457200" rtl="0" algn="l">
              <a:spcBef>
                <a:spcPts val="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are PFAs?</a:t>
            </a:r>
            <a:endParaRPr/>
          </a:p>
        </p:txBody>
      </p:sp>
      <p:sp>
        <p:nvSpPr>
          <p:cNvPr id="73" name="Google Shape;73;p1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 sz="2200"/>
              <a:t>PFAs are p</a:t>
            </a:r>
            <a:r>
              <a:rPr lang="en" sz="2200">
                <a:highlight>
                  <a:srgbClr val="FFFFFF"/>
                </a:highlight>
              </a:rPr>
              <a:t>er- and polyfluoroalkyl substances</a:t>
            </a:r>
            <a:endParaRPr sz="2200">
              <a:highlight>
                <a:srgbClr val="FFFFFF"/>
              </a:highlight>
            </a:endParaRPr>
          </a:p>
          <a:p>
            <a:pPr indent="-355600" lvl="1" marL="914400" rtl="0" algn="l">
              <a:spcBef>
                <a:spcPts val="0"/>
              </a:spcBef>
              <a:spcAft>
                <a:spcPts val="0"/>
              </a:spcAft>
              <a:buSzPts val="2000"/>
              <a:buChar char="○"/>
            </a:pPr>
            <a:r>
              <a:rPr lang="en" sz="2000">
                <a:highlight>
                  <a:srgbClr val="FFFFFF"/>
                </a:highlight>
              </a:rPr>
              <a:t>Man-made </a:t>
            </a:r>
            <a:endParaRPr sz="2000">
              <a:highlight>
                <a:srgbClr val="FFFFFF"/>
              </a:highlight>
            </a:endParaRPr>
          </a:p>
          <a:p>
            <a:pPr indent="-355600" lvl="1" marL="914400" rtl="0" algn="l">
              <a:spcBef>
                <a:spcPts val="0"/>
              </a:spcBef>
              <a:spcAft>
                <a:spcPts val="0"/>
              </a:spcAft>
              <a:buSzPts val="2000"/>
              <a:buChar char="○"/>
            </a:pPr>
            <a:r>
              <a:rPr lang="en" sz="2000">
                <a:highlight>
                  <a:srgbClr val="FFFFFF"/>
                </a:highlight>
              </a:rPr>
              <a:t>Persistent </a:t>
            </a:r>
            <a:endParaRPr sz="2000">
              <a:highlight>
                <a:srgbClr val="FFFFFF"/>
              </a:highlight>
            </a:endParaRPr>
          </a:p>
          <a:p>
            <a:pPr indent="-342900" lvl="2" marL="1371600" rtl="0" algn="l">
              <a:spcBef>
                <a:spcPts val="0"/>
              </a:spcBef>
              <a:spcAft>
                <a:spcPts val="0"/>
              </a:spcAft>
              <a:buSzPts val="1800"/>
              <a:buChar char="■"/>
            </a:pPr>
            <a:r>
              <a:rPr lang="en" sz="1800">
                <a:highlight>
                  <a:srgbClr val="FFFFFF"/>
                </a:highlight>
              </a:rPr>
              <a:t>Don’t break down</a:t>
            </a:r>
            <a:endParaRPr sz="1800">
              <a:highlight>
                <a:srgbClr val="FFFFFF"/>
              </a:highlight>
            </a:endParaRPr>
          </a:p>
          <a:p>
            <a:pPr indent="-342900" lvl="2" marL="1371600" rtl="0" algn="l">
              <a:spcBef>
                <a:spcPts val="0"/>
              </a:spcBef>
              <a:spcAft>
                <a:spcPts val="0"/>
              </a:spcAft>
              <a:buSzPts val="1800"/>
              <a:buChar char="■"/>
            </a:pPr>
            <a:r>
              <a:rPr lang="en" sz="1800">
                <a:highlight>
                  <a:srgbClr val="FFFFFF"/>
                </a:highlight>
              </a:rPr>
              <a:t>Accumulate over time </a:t>
            </a:r>
            <a:endParaRPr sz="1800">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are PFAs found?</a:t>
            </a:r>
            <a:endParaRPr/>
          </a:p>
        </p:txBody>
      </p:sp>
      <p:sp>
        <p:nvSpPr>
          <p:cNvPr id="79" name="Google Shape;79;p15"/>
          <p:cNvSpPr txBox="1"/>
          <p:nvPr>
            <p:ph idx="1" type="body"/>
          </p:nvPr>
        </p:nvSpPr>
        <p:spPr>
          <a:xfrm>
            <a:off x="311700" y="973400"/>
            <a:ext cx="5688600" cy="330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Food</a:t>
            </a:r>
            <a:endParaRPr sz="2000"/>
          </a:p>
          <a:p>
            <a:pPr indent="-342900" lvl="1" marL="914400" rtl="0" algn="l">
              <a:spcBef>
                <a:spcPts val="0"/>
              </a:spcBef>
              <a:spcAft>
                <a:spcPts val="0"/>
              </a:spcAft>
              <a:buSzPts val="1800"/>
              <a:buChar char="○"/>
            </a:pPr>
            <a:r>
              <a:rPr lang="en" sz="1800"/>
              <a:t>Packaging materials, processing equipment, soil or water </a:t>
            </a:r>
            <a:endParaRPr sz="1800"/>
          </a:p>
          <a:p>
            <a:pPr indent="-355600" lvl="0" marL="457200" rtl="0" algn="l">
              <a:spcBef>
                <a:spcPts val="0"/>
              </a:spcBef>
              <a:spcAft>
                <a:spcPts val="0"/>
              </a:spcAft>
              <a:buSzPts val="2000"/>
              <a:buChar char="●"/>
            </a:pPr>
            <a:r>
              <a:rPr lang="en" sz="2000"/>
              <a:t>Commercial household products</a:t>
            </a:r>
            <a:endParaRPr sz="2000"/>
          </a:p>
          <a:p>
            <a:pPr indent="-342900" lvl="1" marL="914400" rtl="0" algn="l">
              <a:spcBef>
                <a:spcPts val="0"/>
              </a:spcBef>
              <a:spcAft>
                <a:spcPts val="0"/>
              </a:spcAft>
              <a:buSzPts val="1800"/>
              <a:buChar char="○"/>
            </a:pPr>
            <a:r>
              <a:rPr lang="en" sz="1800"/>
              <a:t>Paints, cleaning products, stain and water-repellent fabrics</a:t>
            </a:r>
            <a:endParaRPr sz="1800"/>
          </a:p>
          <a:p>
            <a:pPr indent="-355600" lvl="0" marL="457200" rtl="0" algn="l">
              <a:spcBef>
                <a:spcPts val="0"/>
              </a:spcBef>
              <a:spcAft>
                <a:spcPts val="0"/>
              </a:spcAft>
              <a:buSzPts val="2000"/>
              <a:buChar char="●"/>
            </a:pPr>
            <a:r>
              <a:rPr lang="en" sz="2000"/>
              <a:t>Drinking water</a:t>
            </a:r>
            <a:endParaRPr sz="2000"/>
          </a:p>
          <a:p>
            <a:pPr indent="-355600" lvl="0" marL="457200" rtl="0" algn="l">
              <a:spcBef>
                <a:spcPts val="0"/>
              </a:spcBef>
              <a:spcAft>
                <a:spcPts val="0"/>
              </a:spcAft>
              <a:buSzPts val="2000"/>
              <a:buChar char="●"/>
            </a:pPr>
            <a:r>
              <a:rPr lang="en" sz="2000"/>
              <a:t>Living organisms </a:t>
            </a:r>
            <a:endParaRPr sz="2000"/>
          </a:p>
          <a:p>
            <a:pPr indent="-342900" lvl="1" marL="914400" rtl="0" algn="l">
              <a:spcBef>
                <a:spcPts val="0"/>
              </a:spcBef>
              <a:spcAft>
                <a:spcPts val="0"/>
              </a:spcAft>
              <a:buSzPts val="1800"/>
              <a:buChar char="○"/>
            </a:pPr>
            <a:r>
              <a:rPr lang="en" sz="1800"/>
              <a:t>Fish, humans and animals </a:t>
            </a:r>
            <a:endParaRPr sz="1800"/>
          </a:p>
          <a:p>
            <a:pPr indent="-355600" lvl="0" marL="457200" rtl="0" algn="l">
              <a:spcBef>
                <a:spcPts val="0"/>
              </a:spcBef>
              <a:spcAft>
                <a:spcPts val="0"/>
              </a:spcAft>
              <a:buSzPts val="2000"/>
              <a:buChar char="●"/>
            </a:pPr>
            <a:r>
              <a:rPr lang="en" sz="2000"/>
              <a:t>Different workplace facilities and industries </a:t>
            </a:r>
            <a:endParaRPr sz="2000"/>
          </a:p>
          <a:p>
            <a:pPr indent="-355600" lvl="1" marL="914400" rtl="0" algn="l">
              <a:spcBef>
                <a:spcPts val="0"/>
              </a:spcBef>
              <a:spcAft>
                <a:spcPts val="0"/>
              </a:spcAft>
              <a:buSzPts val="2000"/>
              <a:buChar char="○"/>
            </a:pPr>
            <a:r>
              <a:rPr lang="en" sz="1800"/>
              <a:t>Electronics manufacturing or oil </a:t>
            </a:r>
            <a:r>
              <a:rPr lang="en" sz="2000"/>
              <a:t>recovery </a:t>
            </a:r>
            <a:endParaRPr sz="2000"/>
          </a:p>
        </p:txBody>
      </p:sp>
      <p:pic>
        <p:nvPicPr>
          <p:cNvPr id="80" name="Google Shape;80;p15"/>
          <p:cNvPicPr preferRelativeResize="0"/>
          <p:nvPr/>
        </p:nvPicPr>
        <p:blipFill>
          <a:blip r:embed="rId3">
            <a:alphaModFix/>
          </a:blip>
          <a:stretch>
            <a:fillRect/>
          </a:stretch>
        </p:blipFill>
        <p:spPr>
          <a:xfrm>
            <a:off x="5842775" y="1180950"/>
            <a:ext cx="2869175" cy="2781576"/>
          </a:xfrm>
          <a:prstGeom prst="rect">
            <a:avLst/>
          </a:prstGeom>
          <a:noFill/>
          <a:ln cap="flat" cmpd="sng" w="19050">
            <a:solidFill>
              <a:schemeClr val="accent5"/>
            </a:solidFill>
            <a:prstDash val="solid"/>
            <a:round/>
            <a:headEnd len="sm" w="sm" type="none"/>
            <a:tailEnd len="sm" w="sm" type="none"/>
          </a:ln>
        </p:spPr>
      </p:pic>
      <p:sp>
        <p:nvSpPr>
          <p:cNvPr id="81" name="Google Shape;81;p15"/>
          <p:cNvSpPr txBox="1"/>
          <p:nvPr/>
        </p:nvSpPr>
        <p:spPr>
          <a:xfrm>
            <a:off x="5903213" y="3962525"/>
            <a:ext cx="2748300" cy="1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Figure 1: Sources of PFAs</a:t>
            </a:r>
            <a:endParaRPr>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Contaminant Properties</a:t>
            </a:r>
            <a:endParaRPr/>
          </a:p>
        </p:txBody>
      </p:sp>
      <p:sp>
        <p:nvSpPr>
          <p:cNvPr id="87" name="Google Shape;87;p16"/>
          <p:cNvSpPr txBox="1"/>
          <p:nvPr>
            <p:ph idx="1" type="body"/>
          </p:nvPr>
        </p:nvSpPr>
        <p:spPr>
          <a:xfrm>
            <a:off x="427125" y="11524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Water soluble</a:t>
            </a:r>
            <a:endParaRPr/>
          </a:p>
          <a:p>
            <a:pPr indent="-342900" lvl="0" marL="457200" rtl="0" algn="l">
              <a:spcBef>
                <a:spcPts val="0"/>
              </a:spcBef>
              <a:spcAft>
                <a:spcPts val="0"/>
              </a:spcAft>
              <a:buSzPts val="1800"/>
              <a:buChar char="●"/>
            </a:pPr>
            <a:r>
              <a:rPr lang="en"/>
              <a:t>Bioaccumulative</a:t>
            </a:r>
            <a:endParaRPr/>
          </a:p>
          <a:p>
            <a:pPr indent="-342900" lvl="0" marL="457200" rtl="0" algn="l">
              <a:spcBef>
                <a:spcPts val="0"/>
              </a:spcBef>
              <a:spcAft>
                <a:spcPts val="0"/>
              </a:spcAft>
              <a:buSzPts val="1800"/>
              <a:buChar char="●"/>
            </a:pPr>
            <a:r>
              <a:rPr lang="en"/>
              <a:t>F</a:t>
            </a:r>
            <a:r>
              <a:rPr lang="en"/>
              <a:t>luoropolymer</a:t>
            </a:r>
            <a:endParaRPr/>
          </a:p>
          <a:p>
            <a:pPr indent="-342900" lvl="0" marL="457200" rtl="0" algn="l">
              <a:spcBef>
                <a:spcPts val="0"/>
              </a:spcBef>
              <a:spcAft>
                <a:spcPts val="0"/>
              </a:spcAft>
              <a:buSzPts val="1800"/>
              <a:buChar char="●"/>
            </a:pPr>
            <a:r>
              <a:rPr lang="en"/>
              <a:t>Perfluorooctanoic Acid (PFOA)</a:t>
            </a:r>
            <a:endParaRPr/>
          </a:p>
          <a:p>
            <a:pPr indent="-342900" lvl="0" marL="457200" rtl="0" algn="l">
              <a:spcBef>
                <a:spcPts val="0"/>
              </a:spcBef>
              <a:spcAft>
                <a:spcPts val="0"/>
              </a:spcAft>
              <a:buSzPts val="1800"/>
              <a:buChar char="●"/>
            </a:pPr>
            <a:r>
              <a:rPr lang="en"/>
              <a:t>Perfluorooctane Sulfonate (PFOS)</a:t>
            </a:r>
            <a:endParaRPr/>
          </a:p>
          <a:p>
            <a:pPr indent="-342900" lvl="0" marL="457200" rtl="0" algn="l">
              <a:spcBef>
                <a:spcPts val="0"/>
              </a:spcBef>
              <a:spcAft>
                <a:spcPts val="0"/>
              </a:spcAft>
              <a:buSzPts val="1800"/>
              <a:buChar char="●"/>
            </a:pPr>
            <a:r>
              <a:rPr lang="en"/>
              <a:t>Fire resistant</a:t>
            </a:r>
            <a:endParaRPr/>
          </a:p>
          <a:p>
            <a:pPr indent="-342900" lvl="0" marL="457200" rtl="0" algn="l">
              <a:spcBef>
                <a:spcPts val="0"/>
              </a:spcBef>
              <a:spcAft>
                <a:spcPts val="0"/>
              </a:spcAft>
              <a:buSzPts val="1800"/>
              <a:buChar char="●"/>
            </a:pPr>
            <a:r>
              <a:rPr lang="en"/>
              <a:t>Repels grease, oil, and stains</a:t>
            </a:r>
            <a:endParaRPr/>
          </a:p>
        </p:txBody>
      </p:sp>
      <p:pic>
        <p:nvPicPr>
          <p:cNvPr id="88" name="Google Shape;88;p16"/>
          <p:cNvPicPr preferRelativeResize="0"/>
          <p:nvPr/>
        </p:nvPicPr>
        <p:blipFill>
          <a:blip r:embed="rId3">
            <a:alphaModFix/>
          </a:blip>
          <a:stretch>
            <a:fillRect/>
          </a:stretch>
        </p:blipFill>
        <p:spPr>
          <a:xfrm>
            <a:off x="4891000" y="238050"/>
            <a:ext cx="3837800" cy="3350700"/>
          </a:xfrm>
          <a:prstGeom prst="rect">
            <a:avLst/>
          </a:prstGeom>
          <a:noFill/>
          <a:ln>
            <a:noFill/>
          </a:ln>
        </p:spPr>
      </p:pic>
      <p:sp>
        <p:nvSpPr>
          <p:cNvPr id="89" name="Google Shape;89;p16"/>
          <p:cNvSpPr txBox="1"/>
          <p:nvPr/>
        </p:nvSpPr>
        <p:spPr>
          <a:xfrm>
            <a:off x="5183150" y="3780100"/>
            <a:ext cx="3253500" cy="44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Figure 2: Chemical Composition of 2 Types of PFAs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3111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Regulations</a:t>
            </a:r>
            <a:endParaRPr/>
          </a:p>
        </p:txBody>
      </p:sp>
      <p:sp>
        <p:nvSpPr>
          <p:cNvPr id="95" name="Google Shape;95;p17"/>
          <p:cNvSpPr txBox="1"/>
          <p:nvPr>
            <p:ph idx="1" type="body"/>
          </p:nvPr>
        </p:nvSpPr>
        <p:spPr>
          <a:xfrm>
            <a:off x="311700" y="1266325"/>
            <a:ext cx="5739600" cy="3302700"/>
          </a:xfrm>
          <a:prstGeom prst="rect">
            <a:avLst/>
          </a:prstGeom>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chemeClr val="dk2"/>
              </a:buClr>
              <a:buSzPts val="1800"/>
              <a:buFont typeface="Open Sans"/>
              <a:buChar char="●"/>
            </a:pPr>
            <a:r>
              <a:rPr lang="en"/>
              <a:t>No EPA Maximum Contaminant Level for PFAs</a:t>
            </a:r>
            <a:endParaRPr/>
          </a:p>
          <a:p>
            <a:pPr indent="-342900" lvl="1" marL="914400" marR="0" rtl="0" algn="l">
              <a:lnSpc>
                <a:spcPct val="150000"/>
              </a:lnSpc>
              <a:spcBef>
                <a:spcPts val="0"/>
              </a:spcBef>
              <a:spcAft>
                <a:spcPts val="0"/>
              </a:spcAft>
              <a:buSzPts val="1800"/>
              <a:buChar char="○"/>
            </a:pPr>
            <a:r>
              <a:rPr lang="en" sz="1800"/>
              <a:t>Not u</a:t>
            </a:r>
            <a:r>
              <a:rPr lang="en" sz="1800"/>
              <a:t>nder Safe Drinking Water Act </a:t>
            </a:r>
            <a:endParaRPr sz="1800"/>
          </a:p>
          <a:p>
            <a:pPr indent="-342900" lvl="0" marL="457200" rtl="0" algn="l">
              <a:lnSpc>
                <a:spcPct val="150000"/>
              </a:lnSpc>
              <a:spcBef>
                <a:spcPts val="0"/>
              </a:spcBef>
              <a:spcAft>
                <a:spcPts val="0"/>
              </a:spcAft>
              <a:buSzPts val="1800"/>
              <a:buChar char="●"/>
            </a:pPr>
            <a:r>
              <a:rPr lang="en"/>
              <a:t>Health Advisory Level of 0.07 ppb in water</a:t>
            </a:r>
            <a:endParaRPr/>
          </a:p>
          <a:p>
            <a:pPr indent="-342900" lvl="1" marL="914400" rtl="0" algn="l">
              <a:lnSpc>
                <a:spcPct val="150000"/>
              </a:lnSpc>
              <a:spcBef>
                <a:spcPts val="0"/>
              </a:spcBef>
              <a:spcAft>
                <a:spcPts val="0"/>
              </a:spcAft>
              <a:buSzPts val="1800"/>
              <a:buChar char="○"/>
            </a:pPr>
            <a:r>
              <a:rPr lang="en" sz="1800"/>
              <a:t>Nonregulatory, unenforced</a:t>
            </a:r>
            <a:endParaRPr sz="1800"/>
          </a:p>
          <a:p>
            <a:pPr indent="-342900" lvl="1" marL="914400" rtl="0" algn="l">
              <a:lnSpc>
                <a:spcPct val="150000"/>
              </a:lnSpc>
              <a:spcBef>
                <a:spcPts val="0"/>
              </a:spcBef>
              <a:spcAft>
                <a:spcPts val="0"/>
              </a:spcAft>
              <a:buSzPts val="1800"/>
              <a:buChar char="○"/>
            </a:pPr>
            <a:r>
              <a:rPr lang="en" sz="1800"/>
              <a:t>Level where negative effects occur</a:t>
            </a:r>
            <a:endParaRPr sz="1800"/>
          </a:p>
          <a:p>
            <a:pPr indent="-342900" lvl="0" marL="457200" rtl="0" algn="l">
              <a:lnSpc>
                <a:spcPct val="150000"/>
              </a:lnSpc>
              <a:spcBef>
                <a:spcPts val="0"/>
              </a:spcBef>
              <a:spcAft>
                <a:spcPts val="0"/>
              </a:spcAft>
              <a:buSzPts val="1800"/>
              <a:buChar char="●"/>
            </a:pPr>
            <a:r>
              <a:rPr lang="en"/>
              <a:t>EPA determining if MCL is required</a:t>
            </a:r>
            <a:endParaRPr/>
          </a:p>
          <a:p>
            <a:pPr indent="-342900" lvl="0" marL="457200" rtl="0" algn="l">
              <a:lnSpc>
                <a:spcPct val="150000"/>
              </a:lnSpc>
              <a:spcBef>
                <a:spcPts val="0"/>
              </a:spcBef>
              <a:spcAft>
                <a:spcPts val="0"/>
              </a:spcAft>
              <a:buSzPts val="1800"/>
              <a:buChar char="●"/>
            </a:pPr>
            <a:r>
              <a:rPr lang="en"/>
              <a:t>State guidelines have been set</a:t>
            </a:r>
            <a:endParaRPr/>
          </a:p>
          <a:p>
            <a:pPr indent="0" lvl="0" marL="457200" marR="0" rtl="0" algn="l">
              <a:lnSpc>
                <a:spcPct val="150000"/>
              </a:lnSpc>
              <a:spcBef>
                <a:spcPts val="1600"/>
              </a:spcBef>
              <a:spcAft>
                <a:spcPts val="1600"/>
              </a:spcAft>
              <a:buNone/>
            </a:pPr>
            <a:r>
              <a:t/>
            </a:r>
            <a:endParaRPr/>
          </a:p>
        </p:txBody>
      </p:sp>
      <p:pic>
        <p:nvPicPr>
          <p:cNvPr id="96" name="Google Shape;96;p17"/>
          <p:cNvPicPr preferRelativeResize="0"/>
          <p:nvPr/>
        </p:nvPicPr>
        <p:blipFill>
          <a:blip r:embed="rId3">
            <a:alphaModFix/>
          </a:blip>
          <a:stretch>
            <a:fillRect/>
          </a:stretch>
        </p:blipFill>
        <p:spPr>
          <a:xfrm>
            <a:off x="5477297" y="1742613"/>
            <a:ext cx="3521774" cy="1808675"/>
          </a:xfrm>
          <a:prstGeom prst="rect">
            <a:avLst/>
          </a:prstGeom>
          <a:noFill/>
          <a:ln cap="flat" cmpd="sng" w="19050">
            <a:solidFill>
              <a:schemeClr val="accent5"/>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Human Health Effects</a:t>
            </a:r>
            <a:endParaRPr/>
          </a:p>
        </p:txBody>
      </p:sp>
      <p:sp>
        <p:nvSpPr>
          <p:cNvPr id="102" name="Google Shape;102;p18"/>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Adverse health impact</a:t>
            </a:r>
            <a:endParaRPr/>
          </a:p>
          <a:p>
            <a:pPr indent="-342900" lvl="0" marL="457200" rtl="0" algn="l">
              <a:spcBef>
                <a:spcPts val="0"/>
              </a:spcBef>
              <a:spcAft>
                <a:spcPts val="0"/>
              </a:spcAft>
              <a:buSzPts val="1800"/>
              <a:buChar char="●"/>
            </a:pPr>
            <a:r>
              <a:rPr lang="en"/>
              <a:t>Different types of PFAs</a:t>
            </a:r>
            <a:endParaRPr/>
          </a:p>
          <a:p>
            <a:pPr indent="-342900" lvl="1" marL="914400" rtl="0" algn="l">
              <a:spcBef>
                <a:spcPts val="0"/>
              </a:spcBef>
              <a:spcAft>
                <a:spcPts val="0"/>
              </a:spcAft>
              <a:buSzPts val="1800"/>
              <a:buChar char="○"/>
            </a:pPr>
            <a:r>
              <a:rPr lang="en" sz="1800"/>
              <a:t>PFOAs and PFOs</a:t>
            </a:r>
            <a:endParaRPr sz="1800"/>
          </a:p>
          <a:p>
            <a:pPr indent="-342900" lvl="0" marL="457200" marR="0" rtl="0" algn="l">
              <a:lnSpc>
                <a:spcPct val="115000"/>
              </a:lnSpc>
              <a:spcBef>
                <a:spcPts val="0"/>
              </a:spcBef>
              <a:spcAft>
                <a:spcPts val="0"/>
              </a:spcAft>
              <a:buClr>
                <a:schemeClr val="dk2"/>
              </a:buClr>
              <a:buSzPts val="1800"/>
              <a:buFont typeface="Open Sans"/>
              <a:buChar char="●"/>
            </a:pPr>
            <a:r>
              <a:rPr lang="en"/>
              <a:t>Reproductive effects</a:t>
            </a:r>
            <a:endParaRPr/>
          </a:p>
          <a:p>
            <a:pPr indent="-342900" lvl="1" marL="914400" marR="0" rtl="0" algn="l">
              <a:lnSpc>
                <a:spcPct val="115000"/>
              </a:lnSpc>
              <a:spcBef>
                <a:spcPts val="0"/>
              </a:spcBef>
              <a:spcAft>
                <a:spcPts val="0"/>
              </a:spcAft>
              <a:buSzPts val="1800"/>
              <a:buChar char="○"/>
            </a:pPr>
            <a:r>
              <a:rPr lang="en" sz="1800"/>
              <a:t>Pregnancy, horomones </a:t>
            </a:r>
            <a:endParaRPr sz="1800"/>
          </a:p>
          <a:p>
            <a:pPr indent="-342900" lvl="0" marL="457200" marR="0" rtl="0" algn="l">
              <a:lnSpc>
                <a:spcPct val="115000"/>
              </a:lnSpc>
              <a:spcBef>
                <a:spcPts val="0"/>
              </a:spcBef>
              <a:spcAft>
                <a:spcPts val="0"/>
              </a:spcAft>
              <a:buSzPts val="1800"/>
              <a:buChar char="●"/>
            </a:pPr>
            <a:r>
              <a:rPr lang="en"/>
              <a:t>Developmental progress in children</a:t>
            </a:r>
            <a:endParaRPr/>
          </a:p>
          <a:p>
            <a:pPr indent="-342900" lvl="0" marL="457200" marR="0" rtl="0" algn="l">
              <a:lnSpc>
                <a:spcPct val="115000"/>
              </a:lnSpc>
              <a:spcBef>
                <a:spcPts val="0"/>
              </a:spcBef>
              <a:spcAft>
                <a:spcPts val="0"/>
              </a:spcAft>
              <a:buSzPts val="1800"/>
              <a:buChar char="●"/>
            </a:pPr>
            <a:r>
              <a:rPr lang="en"/>
              <a:t>Immune system</a:t>
            </a:r>
            <a:endParaRPr/>
          </a:p>
          <a:p>
            <a:pPr indent="-342900" lvl="0" marL="457200" marR="0" rtl="0" algn="l">
              <a:lnSpc>
                <a:spcPct val="115000"/>
              </a:lnSpc>
              <a:spcBef>
                <a:spcPts val="0"/>
              </a:spcBef>
              <a:spcAft>
                <a:spcPts val="0"/>
              </a:spcAft>
              <a:buSzPts val="1800"/>
              <a:buChar char="●"/>
            </a:pPr>
            <a:r>
              <a:rPr lang="en"/>
              <a:t>Cancerous  </a:t>
            </a:r>
            <a:endParaRPr/>
          </a:p>
        </p:txBody>
      </p:sp>
      <p:pic>
        <p:nvPicPr>
          <p:cNvPr id="103" name="Google Shape;103;p18"/>
          <p:cNvPicPr preferRelativeResize="0"/>
          <p:nvPr/>
        </p:nvPicPr>
        <p:blipFill>
          <a:blip r:embed="rId3">
            <a:alphaModFix/>
          </a:blip>
          <a:stretch>
            <a:fillRect/>
          </a:stretch>
        </p:blipFill>
        <p:spPr>
          <a:xfrm>
            <a:off x="4726363" y="1498588"/>
            <a:ext cx="4238625" cy="2581275"/>
          </a:xfrm>
          <a:prstGeom prst="rect">
            <a:avLst/>
          </a:prstGeom>
          <a:noFill/>
          <a:ln cap="flat" cmpd="sng" w="19050">
            <a:solidFill>
              <a:schemeClr val="accent5"/>
            </a:solidFill>
            <a:prstDash val="solid"/>
            <a:round/>
            <a:headEnd len="sm" w="sm" type="none"/>
            <a:tailEnd len="sm" w="sm" type="none"/>
          </a:ln>
        </p:spPr>
      </p:pic>
      <p:sp>
        <p:nvSpPr>
          <p:cNvPr id="104" name="Google Shape;104;p18"/>
          <p:cNvSpPr txBox="1"/>
          <p:nvPr/>
        </p:nvSpPr>
        <p:spPr>
          <a:xfrm>
            <a:off x="5471525" y="4079875"/>
            <a:ext cx="2748300" cy="13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Figure 3: Types of PFAs</a:t>
            </a:r>
            <a:endParaRPr>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Environmental Impacts</a:t>
            </a:r>
            <a:endParaRPr/>
          </a:p>
        </p:txBody>
      </p:sp>
      <p:sp>
        <p:nvSpPr>
          <p:cNvPr id="110" name="Google Shape;110;p19"/>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Found in </a:t>
            </a:r>
            <a:r>
              <a:rPr lang="en"/>
              <a:t>water sources</a:t>
            </a:r>
            <a:r>
              <a:rPr lang="en"/>
              <a:t> </a:t>
            </a:r>
            <a:r>
              <a:rPr lang="en"/>
              <a:t>affecting</a:t>
            </a:r>
            <a:r>
              <a:rPr lang="en"/>
              <a:t> fish, bird, seals, and dolphins</a:t>
            </a:r>
            <a:endParaRPr/>
          </a:p>
          <a:p>
            <a:pPr indent="-342900" lvl="0" marL="457200" rtl="0" algn="l">
              <a:spcBef>
                <a:spcPts val="0"/>
              </a:spcBef>
              <a:spcAft>
                <a:spcPts val="0"/>
              </a:spcAft>
              <a:buSzPts val="1800"/>
              <a:buChar char="●"/>
            </a:pPr>
            <a:r>
              <a:rPr lang="en"/>
              <a:t>Not only affects the quality of life of the animals but for certain species of anchovies and perch, the PFAs are then consumed by humans. </a:t>
            </a:r>
            <a:endParaRPr/>
          </a:p>
          <a:p>
            <a:pPr indent="-342900" lvl="0" marL="457200" rtl="0" algn="l">
              <a:spcBef>
                <a:spcPts val="0"/>
              </a:spcBef>
              <a:spcAft>
                <a:spcPts val="0"/>
              </a:spcAft>
              <a:buSzPts val="1800"/>
              <a:buChar char="●"/>
            </a:pPr>
            <a:r>
              <a:rPr lang="en"/>
              <a:t>As they are bioaccumulative they remain in the water and soil </a:t>
            </a:r>
            <a:r>
              <a:rPr lang="en"/>
              <a:t>indefinitely</a:t>
            </a:r>
            <a:r>
              <a:rPr lang="en"/>
              <a:t> </a:t>
            </a:r>
            <a:endParaRPr/>
          </a:p>
          <a:p>
            <a:pPr indent="-342900" lvl="0" marL="457200" rtl="0" algn="l">
              <a:spcBef>
                <a:spcPts val="0"/>
              </a:spcBef>
              <a:spcAft>
                <a:spcPts val="0"/>
              </a:spcAft>
              <a:buSzPts val="1800"/>
              <a:buChar char="●"/>
            </a:pPr>
            <a:r>
              <a:rPr lang="en"/>
              <a:t>Presenting issues in water sources near industrial cities </a:t>
            </a:r>
            <a:endParaRPr/>
          </a:p>
        </p:txBody>
      </p:sp>
      <p:pic>
        <p:nvPicPr>
          <p:cNvPr id="111" name="Google Shape;111;p19"/>
          <p:cNvPicPr preferRelativeResize="0"/>
          <p:nvPr/>
        </p:nvPicPr>
        <p:blipFill>
          <a:blip r:embed="rId3">
            <a:alphaModFix/>
          </a:blip>
          <a:stretch>
            <a:fillRect/>
          </a:stretch>
        </p:blipFill>
        <p:spPr>
          <a:xfrm>
            <a:off x="5244504" y="3048900"/>
            <a:ext cx="3423449" cy="192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3M versus the State of Minnesota </a:t>
            </a:r>
            <a:endParaRPr/>
          </a:p>
        </p:txBody>
      </p:sp>
      <p:sp>
        <p:nvSpPr>
          <p:cNvPr id="117" name="Google Shape;117;p20"/>
          <p:cNvSpPr txBox="1"/>
          <p:nvPr>
            <p:ph idx="1" type="body"/>
          </p:nvPr>
        </p:nvSpPr>
        <p:spPr>
          <a:xfrm>
            <a:off x="311700" y="1266325"/>
            <a:ext cx="8520600" cy="3734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highlight>
                  <a:srgbClr val="FFFFFF"/>
                </a:highlight>
              </a:rPr>
              <a:t>3M is sued by the State of Minnesota for</a:t>
            </a:r>
            <a:r>
              <a:rPr lang="en" sz="2000">
                <a:highlight>
                  <a:srgbClr val="FFFFFF"/>
                </a:highlight>
              </a:rPr>
              <a:t> </a:t>
            </a:r>
            <a:r>
              <a:rPr lang="en" sz="2000">
                <a:highlight>
                  <a:srgbClr val="FFFFFF"/>
                </a:highlight>
              </a:rPr>
              <a:t>dumping </a:t>
            </a:r>
            <a:br>
              <a:rPr lang="en" sz="2000">
                <a:highlight>
                  <a:srgbClr val="FFFFFF"/>
                </a:highlight>
              </a:rPr>
            </a:br>
            <a:r>
              <a:rPr lang="en" sz="2000">
                <a:highlight>
                  <a:srgbClr val="FFFFFF"/>
                </a:highlight>
              </a:rPr>
              <a:t>toxic chemicals for 40 years</a:t>
            </a:r>
            <a:endParaRPr sz="2000">
              <a:highlight>
                <a:srgbClr val="FFFFFF"/>
              </a:highlight>
            </a:endParaRPr>
          </a:p>
          <a:p>
            <a:pPr indent="-342900" lvl="1" marL="914400" rtl="0" algn="l">
              <a:spcBef>
                <a:spcPts val="0"/>
              </a:spcBef>
              <a:spcAft>
                <a:spcPts val="0"/>
              </a:spcAft>
              <a:buSzPts val="1800"/>
              <a:buChar char="○"/>
            </a:pPr>
            <a:r>
              <a:rPr lang="en" sz="1800"/>
              <a:t>Production of Scotchgard fabric protector </a:t>
            </a:r>
            <a:endParaRPr sz="1800"/>
          </a:p>
          <a:p>
            <a:pPr indent="-342900" lvl="1" marL="914400" rtl="0" algn="l">
              <a:spcBef>
                <a:spcPts val="0"/>
              </a:spcBef>
              <a:spcAft>
                <a:spcPts val="0"/>
              </a:spcAft>
              <a:buSzPts val="1800"/>
              <a:buChar char="○"/>
            </a:pPr>
            <a:r>
              <a:rPr lang="en" sz="1800"/>
              <a:t>The states says 3M hid evidence from regulators</a:t>
            </a:r>
            <a:endParaRPr sz="1800"/>
          </a:p>
          <a:p>
            <a:pPr indent="-355600" lvl="0" marL="457200" marR="0" rtl="0" algn="l">
              <a:lnSpc>
                <a:spcPct val="115000"/>
              </a:lnSpc>
              <a:spcBef>
                <a:spcPts val="0"/>
              </a:spcBef>
              <a:spcAft>
                <a:spcPts val="0"/>
              </a:spcAft>
              <a:buSzPts val="2000"/>
              <a:buChar char="●"/>
            </a:pPr>
            <a:r>
              <a:rPr lang="en" sz="2000"/>
              <a:t>Prior to the lawsuit </a:t>
            </a:r>
            <a:endParaRPr sz="2000"/>
          </a:p>
          <a:p>
            <a:pPr indent="-342900" lvl="1" marL="914400" rtl="0" algn="l">
              <a:spcBef>
                <a:spcPts val="0"/>
              </a:spcBef>
              <a:spcAft>
                <a:spcPts val="0"/>
              </a:spcAft>
              <a:buSzPts val="1800"/>
              <a:buChar char="○"/>
            </a:pPr>
            <a:r>
              <a:rPr lang="en" sz="1800"/>
              <a:t>The company stopped making PFAs in 2002 </a:t>
            </a:r>
            <a:endParaRPr sz="1800"/>
          </a:p>
          <a:p>
            <a:pPr indent="-342900" lvl="1" marL="914400" rtl="0" algn="l">
              <a:spcBef>
                <a:spcPts val="0"/>
              </a:spcBef>
              <a:spcAft>
                <a:spcPts val="0"/>
              </a:spcAft>
              <a:buSzPts val="1800"/>
              <a:buChar char="○"/>
            </a:pPr>
            <a:r>
              <a:rPr lang="en" sz="1800"/>
              <a:t>In 2004, trace amounts of the chemicals were found in </a:t>
            </a:r>
            <a:br>
              <a:rPr lang="en" sz="1800"/>
            </a:br>
            <a:r>
              <a:rPr lang="en" sz="1800"/>
              <a:t>groundwater near one of 3M’s dumping sites </a:t>
            </a:r>
            <a:endParaRPr sz="1800"/>
          </a:p>
          <a:p>
            <a:pPr indent="-342900" lvl="1" marL="914400" rtl="0" algn="l">
              <a:spcBef>
                <a:spcPts val="0"/>
              </a:spcBef>
              <a:spcAft>
                <a:spcPts val="0"/>
              </a:spcAft>
              <a:buSzPts val="1800"/>
              <a:buChar char="○"/>
            </a:pPr>
            <a:r>
              <a:rPr lang="en" sz="1800"/>
              <a:t>3M spent millions to clean up landfills and provide clean drinking </a:t>
            </a:r>
            <a:endParaRPr sz="1800"/>
          </a:p>
          <a:p>
            <a:pPr indent="-355600" lvl="0" marL="457200" rtl="0" algn="l">
              <a:spcBef>
                <a:spcPts val="0"/>
              </a:spcBef>
              <a:spcAft>
                <a:spcPts val="0"/>
              </a:spcAft>
              <a:buSzPts val="2000"/>
              <a:buChar char="●"/>
            </a:pPr>
            <a:r>
              <a:rPr lang="en" sz="2000"/>
              <a:t>3M considers the regulations set by the EPA 2016 “cautionary” </a:t>
            </a:r>
            <a:endParaRPr sz="2000"/>
          </a:p>
        </p:txBody>
      </p:sp>
      <p:pic>
        <p:nvPicPr>
          <p:cNvPr id="118" name="Google Shape;118;p20"/>
          <p:cNvPicPr preferRelativeResize="0"/>
          <p:nvPr/>
        </p:nvPicPr>
        <p:blipFill rotWithShape="1">
          <a:blip r:embed="rId3">
            <a:alphaModFix/>
          </a:blip>
          <a:srcRect b="0" l="27809" r="23231" t="0"/>
          <a:stretch/>
        </p:blipFill>
        <p:spPr>
          <a:xfrm>
            <a:off x="7000625" y="551975"/>
            <a:ext cx="1215375" cy="281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idx="1" type="body"/>
          </p:nvPr>
        </p:nvSpPr>
        <p:spPr>
          <a:xfrm>
            <a:off x="5065725" y="1359600"/>
            <a:ext cx="3737400" cy="2424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200"/>
              <a:t>Results of a PFA testing in 2006 in public wells </a:t>
            </a:r>
            <a:r>
              <a:rPr lang="en" sz="2200"/>
              <a:t>surrounding 3M disposal site in Oakdale and Woodbury, Minnesota.</a:t>
            </a:r>
            <a:endParaRPr sz="2200"/>
          </a:p>
        </p:txBody>
      </p:sp>
      <p:pic>
        <p:nvPicPr>
          <p:cNvPr id="124" name="Google Shape;124;p21"/>
          <p:cNvPicPr preferRelativeResize="0"/>
          <p:nvPr/>
        </p:nvPicPr>
        <p:blipFill>
          <a:blip r:embed="rId3">
            <a:alphaModFix/>
          </a:blip>
          <a:stretch>
            <a:fillRect/>
          </a:stretch>
        </p:blipFill>
        <p:spPr>
          <a:xfrm>
            <a:off x="661176" y="146200"/>
            <a:ext cx="3681224" cy="47639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