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notesMasterIdLst>
    <p:notesMasterId r:id="rId25"/>
  </p:notesMasterIdLst>
  <p:handoutMasterIdLst>
    <p:handoutMasterId r:id="rId26"/>
  </p:handoutMasterIdLst>
  <p:sldIdLst>
    <p:sldId id="419" r:id="rId2"/>
    <p:sldId id="416" r:id="rId3"/>
    <p:sldId id="417" r:id="rId4"/>
    <p:sldId id="421" r:id="rId5"/>
    <p:sldId id="418" r:id="rId6"/>
    <p:sldId id="374" r:id="rId7"/>
    <p:sldId id="375" r:id="rId8"/>
    <p:sldId id="376" r:id="rId9"/>
    <p:sldId id="378" r:id="rId10"/>
    <p:sldId id="337" r:id="rId11"/>
    <p:sldId id="386" r:id="rId12"/>
    <p:sldId id="387" r:id="rId13"/>
    <p:sldId id="341" r:id="rId14"/>
    <p:sldId id="344" r:id="rId15"/>
    <p:sldId id="399" r:id="rId16"/>
    <p:sldId id="408" r:id="rId17"/>
    <p:sldId id="410" r:id="rId18"/>
    <p:sldId id="411" r:id="rId19"/>
    <p:sldId id="412" r:id="rId20"/>
    <p:sldId id="413" r:id="rId21"/>
    <p:sldId id="414" r:id="rId22"/>
    <p:sldId id="415" r:id="rId23"/>
    <p:sldId id="420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3912" autoAdjust="0"/>
  </p:normalViewPr>
  <p:slideViewPr>
    <p:cSldViewPr>
      <p:cViewPr varScale="1">
        <p:scale>
          <a:sx n="106" d="100"/>
          <a:sy n="106" d="100"/>
        </p:scale>
        <p:origin x="17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png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421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1"/>
            <a:ext cx="2972421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2972421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421"/>
            <a:ext cx="2972421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A8952BA-7F1C-4A09-9969-E3ABF1F263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57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421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1"/>
            <a:ext cx="2972421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510"/>
            <a:ext cx="5028579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421"/>
            <a:ext cx="2972421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421"/>
            <a:ext cx="2972421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2FC5BB6-8E16-460D-8398-7B1E6B0EE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762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A894B-EE07-453F-A3D0-794DBDC5D54A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0796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DB012F-CE94-417A-BBC3-5DF09E0CAA72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9450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A9551-86DF-4F50-98CA-9714E06E26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14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Usually use functions in Excel to calculate the t-values or </a:t>
            </a:r>
            <a:r>
              <a:rPr lang="en-US" dirty="0" err="1" smtClean="0"/>
              <a:t>probabiliites</a:t>
            </a:r>
            <a:r>
              <a:rPr lang="en-US" dirty="0" smtClean="0"/>
              <a:t>. See PF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C5BB6-8E16-460D-8398-7B1E6B0EE1CF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005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C5BB6-8E16-460D-8398-7B1E6B0EE1CF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19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  <a:r>
              <a:rPr lang="en-US" dirty="0" err="1" smtClean="0"/>
              <a:t>GameLab</a:t>
            </a:r>
            <a:r>
              <a:rPr lang="en-US" dirty="0" smtClean="0"/>
              <a:t> Deadline will depend on the day your</a:t>
            </a:r>
            <a:r>
              <a:rPr lang="en-US" baseline="0" dirty="0" smtClean="0"/>
              <a:t> lab section runs.  It should be the day your lab meets during the week of February 12</a:t>
            </a:r>
            <a:r>
              <a:rPr lang="en-US" baseline="30000" dirty="0" smtClean="0"/>
              <a:t>th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E8104-E8EB-BE42-AF7C-CE67A49903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37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330F5-8F26-4C44-AACA-C5BBCF84FA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08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students think about this individually,</a:t>
            </a:r>
            <a:r>
              <a:rPr lang="en-US" baseline="0" dirty="0" smtClean="0"/>
              <a:t> and then have them talk in pairs about what they found. Call on students to share what they discussed. Generate a list. Some examples in manufacturing are given in the slide. Try to get students to think about how statistics is used in the engineering profession. Ideally, you can generate a list of applications in several engineering disciplines. This will motivate students, as statistics is often a dry topic that most students don’t particularly enjoy. I would spend around 5 minutes on 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C5BB6-8E16-460D-8398-7B1E6B0EE1C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557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 supposed to help students</a:t>
            </a:r>
            <a:r>
              <a:rPr lang="en-US" baseline="0" dirty="0" smtClean="0"/>
              <a:t> differentiate between populations and samples. We often don’t have access to an entire population of interest, so instead we take a representative sample. Therefore, how we sample is a really important decision (onto the next slide).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C5BB6-8E16-460D-8398-7B1E6B0EE1C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62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C5BB6-8E16-460D-8398-7B1E6B0EE1C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927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330F5-8F26-4C44-AACA-C5BBCF84FA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59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C5BB6-8E16-460D-8398-7B1E6B0EE1CF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36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C5BB6-8E16-460D-8398-7B1E6B0EE1CF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65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AA765-F8E0-466D-801F-9435B12C3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13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96149-2469-4F55-8E8C-5460569519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7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D9FDB-6331-4CF8-A523-45F2D4E70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16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26D3-ECA5-47F7-B37B-97843A7D9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31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6E87-48D7-4BA4-AF20-6CCC9E1EE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73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7DFA-C972-491E-ADFB-835C028EB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87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15097-8125-4E74-B803-5329A734CF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96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5ABC9-731C-48BA-B4F3-398FF2B043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99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880E-4D20-4BEF-B0E9-A0FCFADFF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7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053F-1F9C-40A0-99EC-72A8B8E43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7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839B2-173B-4185-B475-D47C2A782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68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36367B1-5287-43B6-865C-150A845B6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TBZuQR7dRc&amp;feature=youtu.b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acebook.com/BuzzFeedNews/videos/1768605779827099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saldesign.ie/What-is-Universal-Design/Case-Studies-and-Examples/Examples/Digital-thermomete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Statistics I</a:t>
            </a:r>
            <a:endParaRPr lang="en-US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Freshman Engineering Clinic 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  <a:cs typeface="Times New Roman" pitchFamily="18" charset="0"/>
              </a:rPr>
              <a:t>Samples</a:t>
            </a:r>
            <a:endParaRPr lang="en-US" sz="36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551C-8FE0-4312-8D7B-A2A5623DD85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A </a:t>
            </a:r>
            <a:r>
              <a:rPr lang="en-US" sz="2400" b="1" dirty="0" smtClean="0">
                <a:cs typeface="Times New Roman" pitchFamily="18" charset="0"/>
              </a:rPr>
              <a:t>sample</a:t>
            </a:r>
            <a:r>
              <a:rPr lang="en-US" sz="2400" dirty="0" smtClean="0">
                <a:cs typeface="Times New Roman" pitchFamily="18" charset="0"/>
              </a:rPr>
              <a:t> is a subset of measurements selected from the population of interest</a:t>
            </a:r>
          </a:p>
          <a:p>
            <a:pPr lvl="1"/>
            <a:endParaRPr lang="en-US" sz="2400" dirty="0" smtClean="0">
              <a:cs typeface="Times New Roman" pitchFamily="18" charset="0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Different Sampling methods:</a:t>
            </a:r>
          </a:p>
          <a:p>
            <a:pPr lvl="1"/>
            <a:r>
              <a:rPr lang="en-US" sz="2400" b="1" dirty="0" smtClean="0">
                <a:cs typeface="Times New Roman" pitchFamily="18" charset="0"/>
              </a:rPr>
              <a:t>Simple random sample </a:t>
            </a:r>
            <a:r>
              <a:rPr lang="en-US" sz="2400" dirty="0" smtClean="0">
                <a:cs typeface="Times New Roman" pitchFamily="18" charset="0"/>
              </a:rPr>
              <a:t>- </a:t>
            </a:r>
            <a:r>
              <a:rPr lang="en-US" sz="2400" i="1" dirty="0" smtClean="0">
                <a:cs typeface="Times New Roman" pitchFamily="18" charset="0"/>
              </a:rPr>
              <a:t>n</a:t>
            </a:r>
            <a:r>
              <a:rPr lang="en-US" sz="2400" dirty="0" smtClean="0">
                <a:cs typeface="Times New Roman" pitchFamily="18" charset="0"/>
              </a:rPr>
              <a:t> items and each is equally likely to be chosen</a:t>
            </a:r>
          </a:p>
          <a:p>
            <a:pPr lvl="1"/>
            <a:r>
              <a:rPr lang="en-US" sz="2400" b="1" dirty="0" smtClean="0">
                <a:cs typeface="Times New Roman" pitchFamily="18" charset="0"/>
              </a:rPr>
              <a:t>Systematic random sample </a:t>
            </a:r>
            <a:r>
              <a:rPr lang="en-US" sz="2400" dirty="0" smtClean="0">
                <a:cs typeface="Times New Roman" pitchFamily="18" charset="0"/>
              </a:rPr>
              <a:t>- take every </a:t>
            </a:r>
            <a:r>
              <a:rPr lang="en-US" sz="2400" i="1" dirty="0" err="1" smtClean="0">
                <a:cs typeface="Times New Roman" pitchFamily="18" charset="0"/>
              </a:rPr>
              <a:t>m</a:t>
            </a:r>
            <a:r>
              <a:rPr lang="en-US" sz="2400" baseline="30000" dirty="0" err="1" smtClean="0">
                <a:cs typeface="Times New Roman" pitchFamily="18" charset="0"/>
              </a:rPr>
              <a:t>th</a:t>
            </a:r>
            <a:r>
              <a:rPr lang="en-US" sz="2400" dirty="0" smtClean="0">
                <a:cs typeface="Times New Roman" pitchFamily="18" charset="0"/>
              </a:rPr>
              <a:t> item</a:t>
            </a:r>
          </a:p>
          <a:p>
            <a:pPr lvl="1"/>
            <a:r>
              <a:rPr lang="en-US" sz="2400" b="1" dirty="0" smtClean="0">
                <a:cs typeface="Times New Roman" pitchFamily="18" charset="0"/>
              </a:rPr>
              <a:t>Convenience sample </a:t>
            </a:r>
            <a:r>
              <a:rPr lang="en-US" sz="2400" dirty="0" smtClean="0">
                <a:cs typeface="Times New Roman" pitchFamily="18" charset="0"/>
              </a:rPr>
              <a:t>- a sample population selected because it is readily available and convenient</a:t>
            </a:r>
          </a:p>
          <a:p>
            <a:pPr lvl="1"/>
            <a:r>
              <a:rPr lang="en-US" sz="2400" b="1" dirty="0" smtClean="0">
                <a:cs typeface="Times New Roman" pitchFamily="18" charset="0"/>
              </a:rPr>
              <a:t>Stratified sample (subpopulation (stratum))</a:t>
            </a:r>
            <a:r>
              <a:rPr lang="en-US" sz="2400" dirty="0" smtClean="0">
                <a:cs typeface="Times New Roman" pitchFamily="18" charset="0"/>
              </a:rPr>
              <a:t> - take proportionally equally from m different groups</a:t>
            </a:r>
          </a:p>
        </p:txBody>
      </p:sp>
    </p:spTree>
    <p:extLst>
      <p:ext uri="{BB962C8B-B14F-4D97-AF65-F5344CB8AC3E}">
        <p14:creationId xmlns:p14="http://schemas.microsoft.com/office/powerpoint/2010/main" val="143064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Measures of Location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/>
                <a:r>
                  <a:rPr lang="en-US" altLang="en-US" b="1" dirty="0" smtClean="0"/>
                  <a:t>Sample Mean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altLang="en-US" b="1" dirty="0" smtClean="0"/>
                  <a:t>) </a:t>
                </a:r>
              </a:p>
              <a:p>
                <a:pPr lvl="1" eaLnBrk="1" hangingPunct="1"/>
                <a:r>
                  <a:rPr lang="en-US" altLang="en-US" dirty="0" smtClean="0"/>
                  <a:t>Excel: =AVERAGE</a:t>
                </a:r>
              </a:p>
              <a:p>
                <a:pPr eaLnBrk="1" hangingPunct="1"/>
                <a:r>
                  <a:rPr lang="en-US" altLang="en-US" b="1" dirty="0" smtClean="0"/>
                  <a:t>Sample Median</a:t>
                </a:r>
                <a:r>
                  <a:rPr lang="en-US" altLang="en-US" b="1" dirty="0" smtClean="0"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altLang="en-US" b="1" dirty="0" smtClean="0"/>
                  <a:t>)</a:t>
                </a:r>
              </a:p>
              <a:p>
                <a:pPr lvl="1" eaLnBrk="1" hangingPunct="1"/>
                <a:r>
                  <a:rPr lang="en-US" altLang="en-US" dirty="0" smtClean="0"/>
                  <a:t>Excel: =MEDIAN</a:t>
                </a:r>
              </a:p>
              <a:p>
                <a:pPr eaLnBrk="1" hangingPunct="1"/>
                <a:r>
                  <a:rPr lang="en-US" altLang="en-US" b="1" dirty="0" smtClean="0"/>
                  <a:t>Sample Mode</a:t>
                </a:r>
              </a:p>
              <a:p>
                <a:pPr lvl="1" eaLnBrk="1" hangingPunct="1"/>
                <a:r>
                  <a:rPr lang="en-US" altLang="en-US" dirty="0" smtClean="0"/>
                  <a:t>Excel: =MODE.SNGL</a:t>
                </a:r>
                <a:endParaRPr lang="en-US" altLang="en-US" dirty="0"/>
              </a:p>
              <a:p>
                <a:pPr marL="0" indent="0" eaLnBrk="1" hangingPunct="1">
                  <a:buNone/>
                </a:pPr>
                <a:endParaRPr lang="en-US" altLang="en-US" dirty="0" smtClean="0"/>
              </a:p>
            </p:txBody>
          </p:sp>
        </mc:Choice>
        <mc:Fallback xmlns="">
          <p:sp>
            <p:nvSpPr>
              <p:cNvPr id="2867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38C9C-A88A-4035-95C6-B20A0259727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Sample Mean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04624-2107-44DC-9492-0BDAD631B4ED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19100" y="16002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Arithmetic average of the set</a:t>
                </a:r>
              </a:p>
              <a:p>
                <a:r>
                  <a:rPr lang="en-US" dirty="0" smtClean="0"/>
                  <a:t>Notation:  </a:t>
                </a:r>
              </a:p>
              <a:p>
                <a:pPr lvl="1"/>
                <a:r>
                  <a:rPr lang="en-US" dirty="0" smtClean="0"/>
                  <a:t>Sample mean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Population mean = </a:t>
                </a:r>
                <a:r>
                  <a:rPr lang="en-US" i="1" dirty="0" smtClean="0">
                    <a:latin typeface="Symbol" panose="05050102010706020507" pitchFamily="18" charset="2"/>
                  </a:rPr>
                  <a:t>m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30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30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9100" y="1600200"/>
                <a:ext cx="8229600" cy="4525963"/>
              </a:xfrm>
              <a:blipFill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856" y="3863181"/>
            <a:ext cx="7372350" cy="1419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1113" y="1981200"/>
            <a:ext cx="8001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rgbClr val="191718"/>
                </a:solidFill>
              </a:rPr>
              <a:t>The </a:t>
            </a:r>
            <a:r>
              <a:rPr lang="en-US" altLang="en-US" sz="3600" dirty="0">
                <a:solidFill>
                  <a:srgbClr val="191718"/>
                </a:solidFill>
              </a:rPr>
              <a:t>Sample </a:t>
            </a:r>
            <a:r>
              <a:rPr lang="en-US" altLang="en-US" sz="3600" dirty="0" smtClean="0">
                <a:solidFill>
                  <a:srgbClr val="191718"/>
                </a:solidFill>
              </a:rPr>
              <a:t>Median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</p:spPr>
            <p:txBody>
              <a:bodyPr/>
              <a:lstStyle/>
              <a:p>
                <a:r>
                  <a:rPr lang="en-US" sz="2400" b="1" dirty="0" smtClean="0">
                    <a:cs typeface="Times New Roman" pitchFamily="18" charset="0"/>
                  </a:rPr>
                  <a:t>Median</a:t>
                </a:r>
                <a:r>
                  <a:rPr lang="en-US" sz="2400" i="1" dirty="0">
                    <a:cs typeface="Times New Roman" pitchFamily="18" charset="0"/>
                  </a:rPr>
                  <a:t>, </a:t>
                </a:r>
                <a:r>
                  <a:rPr lang="en-US" sz="2400" dirty="0">
                    <a:cs typeface="Times New Roman" pitchFamily="18" charset="0"/>
                  </a:rPr>
                  <a:t>unlike the mean, represents the middle value in the data where one-half the data is above and one-half the data is below when the data is ordered from lowest to highest</a:t>
                </a:r>
                <a:r>
                  <a:rPr lang="en-US" sz="2400" dirty="0" smtClean="0">
                    <a:cs typeface="Times New Roman" pitchFamily="18" charset="0"/>
                  </a:rPr>
                  <a:t>.</a:t>
                </a:r>
                <a:endParaRPr lang="en-US" sz="2400" dirty="0">
                  <a:cs typeface="Times New Roman" pitchFamily="18" charset="0"/>
                </a:endParaRPr>
              </a:p>
              <a:p>
                <a:r>
                  <a:rPr lang="en-US" sz="2400" dirty="0">
                    <a:cs typeface="Times New Roman" pitchFamily="18" charset="0"/>
                  </a:rPr>
                  <a:t>It is denoted in </a:t>
                </a:r>
                <a:r>
                  <a:rPr lang="en-US" sz="2400" dirty="0" smtClean="0">
                    <a:cs typeface="Times New Roman" pitchFamily="18" charset="0"/>
                  </a:rPr>
                  <a:t>by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>
                    <a:cs typeface="Times New Roman" pitchFamily="18" charset="0"/>
                  </a:rPr>
                  <a:t> .</a:t>
                </a:r>
                <a:endParaRPr lang="en-US" sz="2400" b="1" dirty="0"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cs typeface="Times New Roman" pitchFamily="18" charset="0"/>
                  </a:rPr>
                  <a:t>To </a:t>
                </a:r>
                <a:r>
                  <a:rPr lang="en-US" sz="2000" dirty="0">
                    <a:cs typeface="Times New Roman" pitchFamily="18" charset="0"/>
                  </a:rPr>
                  <a:t>compute the median:</a:t>
                </a:r>
              </a:p>
              <a:p>
                <a:pPr lvl="1"/>
                <a:r>
                  <a:rPr lang="en-US" sz="2000" dirty="0">
                    <a:cs typeface="Times New Roman" pitchFamily="18" charset="0"/>
                  </a:rPr>
                  <a:t>If n is odd, order the data, the data point in the middle is the median.</a:t>
                </a:r>
              </a:p>
              <a:p>
                <a:pPr lvl="1"/>
                <a:r>
                  <a:rPr lang="en-US" sz="2000" dirty="0">
                    <a:cs typeface="Times New Roman" pitchFamily="18" charset="0"/>
                  </a:rPr>
                  <a:t>If n is even, order the data, sum the two middle data points and divide by two.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  <a:blipFill>
                <a:blip r:embed="rId3"/>
                <a:stretch>
                  <a:fillRect l="-963" t="-1078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526D3-ECA5-47F7-B37B-97843A7D96A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114800"/>
            <a:ext cx="567669" cy="2419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4643520"/>
            <a:ext cx="4371975" cy="9968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673" y="5883431"/>
            <a:ext cx="5361722" cy="77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  <a:cs typeface="Times New Roman" pitchFamily="18" charset="0"/>
              </a:rPr>
              <a:t>The Mode</a:t>
            </a:r>
            <a:endParaRPr lang="en-US" sz="36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551C-8FE0-4312-8D7B-A2A5623DD85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cs typeface="Times New Roman" pitchFamily="18" charset="0"/>
              </a:rPr>
              <a:t>Mode</a:t>
            </a:r>
            <a:r>
              <a:rPr lang="en-US" sz="2000" dirty="0" smtClean="0">
                <a:cs typeface="Times New Roman" pitchFamily="18" charset="0"/>
              </a:rPr>
              <a:t>, is the single value that occurs most often in the data. 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cs typeface="Times New Roman" pitchFamily="18" charset="0"/>
              </a:rPr>
              <a:t>Example</a:t>
            </a:r>
            <a:r>
              <a:rPr lang="en-US" sz="2000" dirty="0" smtClean="0">
                <a:cs typeface="Times New Roman" pitchFamily="18" charset="0"/>
              </a:rPr>
              <a:t>:  Determine the mode(s) in the GPA data.</a:t>
            </a:r>
          </a:p>
          <a:p>
            <a:pPr>
              <a:spcBef>
                <a:spcPct val="5000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839879"/>
              </p:ext>
            </p:extLst>
          </p:nvPr>
        </p:nvGraphicFramePr>
        <p:xfrm>
          <a:off x="990600" y="2971800"/>
          <a:ext cx="6629400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2.0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2.7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2.8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3.1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2.8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2.9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2.6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1.9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2.7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3.0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3.1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2.6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2.5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2.7</a:t>
                      </a:r>
                      <a:endParaRPr lang="en-US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07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Frequency Distribution and Histograms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FB67A-6630-458E-904F-361A24CBBFC4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b="1" dirty="0" smtClean="0"/>
                  <a:t>Frequency</a:t>
                </a:r>
                <a:r>
                  <a:rPr lang="en-US" sz="2800" dirty="0" smtClean="0"/>
                  <a:t> – # of times a particular value occurs in the data set</a:t>
                </a:r>
              </a:p>
              <a:p>
                <a:r>
                  <a:rPr lang="en-US" sz="2800" b="1" dirty="0" smtClean="0"/>
                  <a:t>Relative Frequency </a:t>
                </a:r>
                <a:r>
                  <a:rPr lang="en-US" sz="2800" dirty="0" smtClean="0"/>
                  <a:t>– proportion of times the value occurs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Rel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Freq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times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value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occurs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observations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data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set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  <a:p>
                <a:r>
                  <a:rPr lang="en-US" sz="2800" b="1" dirty="0" smtClean="0"/>
                  <a:t>Frequency Distribution </a:t>
                </a:r>
                <a:r>
                  <a:rPr lang="en-US" sz="2800" dirty="0" smtClean="0"/>
                  <a:t>– a tabulation of the frequencies and/or relative frequency</a:t>
                </a:r>
              </a:p>
              <a:p>
                <a:r>
                  <a:rPr lang="en-US" sz="2800" b="1" dirty="0" smtClean="0"/>
                  <a:t>Histogram</a:t>
                </a:r>
                <a:r>
                  <a:rPr lang="en-US" sz="2800" dirty="0" smtClean="0"/>
                  <a:t> – vertical bar graph of the frequency distribution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348" b="-4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8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E9C4AE-D8B6-40D7-B300-71EBD3311EE2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533400" y="348982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+mj-lt"/>
              </a:rPr>
              <a:t>Three Different Shapes for a Population Distribution</a:t>
            </a:r>
          </a:p>
        </p:txBody>
      </p:sp>
      <p:graphicFrame>
        <p:nvGraphicFramePr>
          <p:cNvPr id="65540" name="Object 3"/>
          <p:cNvGraphicFramePr>
            <a:graphicFrameLocks noChangeAspect="1"/>
          </p:cNvGraphicFramePr>
          <p:nvPr/>
        </p:nvGraphicFramePr>
        <p:xfrm>
          <a:off x="685800" y="1828800"/>
          <a:ext cx="7162800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6" name="Bitmap Image" r:id="rId4" imgW="4428571" imgH="2476190" progId="Paint.Picture">
                  <p:embed/>
                </p:oleObj>
              </mc:Choice>
              <mc:Fallback>
                <p:oleObj name="Bitmap Image" r:id="rId4" imgW="4428571" imgH="24761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7162800" cy="400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4"/>
          <p:cNvGraphicFramePr>
            <a:graphicFrameLocks noChangeAspect="1"/>
          </p:cNvGraphicFramePr>
          <p:nvPr>
            <p:extLst/>
          </p:nvPr>
        </p:nvGraphicFramePr>
        <p:xfrm>
          <a:off x="1978252" y="3321050"/>
          <a:ext cx="1041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7" name="Equation" r:id="rId6" imgW="406048" imgH="203024" progId="">
                  <p:embed/>
                </p:oleObj>
              </mc:Choice>
              <mc:Fallback>
                <p:oleObj name="Equation" r:id="rId6" imgW="406048" imgH="2030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252" y="3321050"/>
                        <a:ext cx="1041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2" name="Line 5"/>
          <p:cNvSpPr>
            <a:spLocks noChangeShapeType="1"/>
          </p:cNvSpPr>
          <p:nvPr/>
        </p:nvSpPr>
        <p:spPr bwMode="auto">
          <a:xfrm>
            <a:off x="2514600" y="301625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Line 6"/>
          <p:cNvSpPr>
            <a:spLocks noChangeShapeType="1"/>
          </p:cNvSpPr>
          <p:nvPr/>
        </p:nvSpPr>
        <p:spPr bwMode="auto">
          <a:xfrm>
            <a:off x="2438400" y="5410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Line 7"/>
          <p:cNvSpPr>
            <a:spLocks noChangeShapeType="1"/>
          </p:cNvSpPr>
          <p:nvPr/>
        </p:nvSpPr>
        <p:spPr bwMode="auto">
          <a:xfrm>
            <a:off x="2743200" y="5410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5545" name="Object 8"/>
          <p:cNvGraphicFramePr>
            <a:graphicFrameLocks noChangeAspect="1"/>
          </p:cNvGraphicFramePr>
          <p:nvPr/>
        </p:nvGraphicFramePr>
        <p:xfrm>
          <a:off x="6553200" y="5715000"/>
          <a:ext cx="7159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8" name="Equation" r:id="rId8" imgW="279279" imgH="203112" progId="">
                  <p:embed/>
                </p:oleObj>
              </mc:Choice>
              <mc:Fallback>
                <p:oleObj name="Equation" r:id="rId8" imgW="279279" imgH="20311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715000"/>
                        <a:ext cx="7159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6" name="Object 9"/>
          <p:cNvGraphicFramePr>
            <a:graphicFrameLocks noChangeAspect="1"/>
          </p:cNvGraphicFramePr>
          <p:nvPr/>
        </p:nvGraphicFramePr>
        <p:xfrm>
          <a:off x="2209800" y="5638800"/>
          <a:ext cx="8461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9" name="Equation" r:id="rId10" imgW="330057" imgH="203112" progId="">
                  <p:embed/>
                </p:oleObj>
              </mc:Choice>
              <mc:Fallback>
                <p:oleObj name="Equation" r:id="rId10" imgW="330057" imgH="20311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638800"/>
                        <a:ext cx="8461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7" name="Line 10"/>
          <p:cNvSpPr>
            <a:spLocks noChangeShapeType="1"/>
          </p:cNvSpPr>
          <p:nvPr/>
        </p:nvSpPr>
        <p:spPr bwMode="auto">
          <a:xfrm>
            <a:off x="6781800" y="5486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Line 11"/>
          <p:cNvSpPr>
            <a:spLocks noChangeShapeType="1"/>
          </p:cNvSpPr>
          <p:nvPr/>
        </p:nvSpPr>
        <p:spPr bwMode="auto">
          <a:xfrm>
            <a:off x="7086600" y="5486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Text Box 12"/>
          <p:cNvSpPr txBox="1">
            <a:spLocks noChangeArrowheads="1"/>
          </p:cNvSpPr>
          <p:nvPr/>
        </p:nvSpPr>
        <p:spPr bwMode="auto">
          <a:xfrm>
            <a:off x="3886200" y="2209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symmetric</a:t>
            </a:r>
          </a:p>
        </p:txBody>
      </p:sp>
      <p:sp>
        <p:nvSpPr>
          <p:cNvPr id="65550" name="Text Box 13"/>
          <p:cNvSpPr txBox="1">
            <a:spLocks noChangeArrowheads="1"/>
          </p:cNvSpPr>
          <p:nvPr/>
        </p:nvSpPr>
        <p:spPr bwMode="auto">
          <a:xfrm>
            <a:off x="2514600" y="4114800"/>
            <a:ext cx="274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positive skew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6553200" y="3962400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negative skew</a:t>
            </a:r>
          </a:p>
        </p:txBody>
      </p:sp>
    </p:spTree>
    <p:extLst>
      <p:ext uri="{BB962C8B-B14F-4D97-AF65-F5344CB8AC3E}">
        <p14:creationId xmlns:p14="http://schemas.microsoft.com/office/powerpoint/2010/main" val="2956918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066800" y="2971800"/>
            <a:ext cx="7195596" cy="3352801"/>
            <a:chOff x="1066800" y="2971800"/>
            <a:chExt cx="7195596" cy="3352801"/>
          </a:xfrm>
        </p:grpSpPr>
        <p:grpSp>
          <p:nvGrpSpPr>
            <p:cNvPr id="21" name="Group 20"/>
            <p:cNvGrpSpPr/>
            <p:nvPr/>
          </p:nvGrpSpPr>
          <p:grpSpPr>
            <a:xfrm>
              <a:off x="1066800" y="2971800"/>
              <a:ext cx="7195596" cy="3352801"/>
              <a:chOff x="1066800" y="2971800"/>
              <a:chExt cx="7195596" cy="335280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066800" y="2971800"/>
                <a:ext cx="7195596" cy="3352801"/>
                <a:chOff x="1066800" y="2971800"/>
                <a:chExt cx="7195596" cy="3352801"/>
              </a:xfrm>
            </p:grpSpPr>
            <p:pic>
              <p:nvPicPr>
                <p:cNvPr id="84993" name="Picture 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066800" y="2971800"/>
                  <a:ext cx="7195596" cy="33528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790700" y="5448300"/>
                  <a:ext cx="5334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5400000" flipH="1" flipV="1">
                  <a:off x="6602186" y="5448300"/>
                  <a:ext cx="5334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Box 6"/>
              <p:cNvSpPr txBox="1"/>
              <p:nvPr/>
            </p:nvSpPr>
            <p:spPr>
              <a:xfrm>
                <a:off x="4191000" y="4572000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Area = 1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5486400" y="3429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Probability Density Function</a:t>
            </a:r>
            <a:endParaRPr lang="en-US" sz="360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For </a:t>
            </a:r>
            <a:r>
              <a:rPr lang="en-US" sz="2400" i="1" dirty="0" smtClean="0">
                <a:latin typeface="+mn-lt"/>
              </a:rPr>
              <a:t>f</a:t>
            </a:r>
            <a:r>
              <a:rPr lang="en-US" sz="2400" dirty="0" smtClean="0">
                <a:latin typeface="+mn-lt"/>
              </a:rPr>
              <a:t> (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) to be a </a:t>
            </a:r>
            <a:r>
              <a:rPr lang="en-US" sz="2400" dirty="0" err="1" smtClean="0">
                <a:latin typeface="+mn-lt"/>
              </a:rPr>
              <a:t>pdf</a:t>
            </a:r>
            <a:r>
              <a:rPr lang="en-US" sz="2400" dirty="0" smtClean="0">
                <a:latin typeface="+mn-lt"/>
              </a:rPr>
              <a:t>	</a:t>
            </a:r>
          </a:p>
          <a:p>
            <a:pPr marL="617220" lvl="1" indent="-342900">
              <a:spcBef>
                <a:spcPct val="50000"/>
              </a:spcBef>
              <a:buFontTx/>
              <a:buAutoNum type="arabicPeriod"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i="1" dirty="0" smtClean="0">
                <a:latin typeface="+mn-lt"/>
              </a:rPr>
              <a:t>f 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) ≥ 0 for all values of </a:t>
            </a:r>
            <a:r>
              <a:rPr lang="en-US" sz="2400" i="1" dirty="0" smtClean="0">
                <a:latin typeface="+mn-lt"/>
              </a:rPr>
              <a:t>x</a:t>
            </a:r>
            <a:endParaRPr lang="en-US" sz="2400" dirty="0" smtClean="0">
              <a:latin typeface="+mn-lt"/>
            </a:endParaRPr>
          </a:p>
          <a:p>
            <a:pPr marL="617220" lvl="1" indent="-342900">
              <a:spcBef>
                <a:spcPct val="50000"/>
              </a:spcBef>
              <a:buFontTx/>
              <a:buAutoNum type="arabicPeriod"/>
            </a:pPr>
            <a:r>
              <a:rPr lang="en-US" sz="2400" dirty="0" smtClean="0">
                <a:latin typeface="+mn-lt"/>
              </a:rPr>
              <a:t>the area of the region between the graph of </a:t>
            </a:r>
            <a:r>
              <a:rPr lang="en-US" sz="2400" i="1" dirty="0" smtClean="0">
                <a:latin typeface="+mn-lt"/>
              </a:rPr>
              <a:t>f</a:t>
            </a:r>
            <a:r>
              <a:rPr lang="en-US" sz="2400" dirty="0" smtClean="0">
                <a:latin typeface="+mn-lt"/>
              </a:rPr>
              <a:t> and the </a:t>
            </a:r>
            <a:br>
              <a:rPr lang="en-US" sz="2400" dirty="0" smtClean="0">
                <a:latin typeface="+mn-lt"/>
              </a:rPr>
            </a:b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 – axis is equal to 1</a:t>
            </a:r>
          </a:p>
          <a:p>
            <a:pPr>
              <a:buNone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80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 dirty="0" smtClean="0">
                <a:latin typeface="+mj-lt"/>
                <a:cs typeface="Arial" charset="0"/>
              </a:rPr>
              <a:t>Normal Distribution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24543" y="1295400"/>
            <a:ext cx="8229600" cy="4525963"/>
          </a:xfrm>
        </p:spPr>
        <p:txBody>
          <a:bodyPr/>
          <a:lstStyle/>
          <a:p>
            <a:r>
              <a:rPr lang="en-US" altLang="en-US" sz="2800" b="1" dirty="0" smtClean="0">
                <a:latin typeface="+mn-lt"/>
                <a:cs typeface="Arial" charset="0"/>
              </a:rPr>
              <a:t>Most important and widely used distribution</a:t>
            </a:r>
            <a:r>
              <a:rPr lang="en-US" altLang="en-US" sz="2800" dirty="0" smtClean="0">
                <a:latin typeface="+mn-lt"/>
                <a:cs typeface="Arial" charset="0"/>
              </a:rPr>
              <a:t>, because many numerical populations have distributions that very closely fit the normal curve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+mn-lt"/>
                <a:cs typeface="Arial" charset="0"/>
              </a:rPr>
              <a:t>Examples:</a:t>
            </a:r>
          </a:p>
          <a:p>
            <a:pPr lvl="2"/>
            <a:r>
              <a:rPr lang="en-US" altLang="en-US" dirty="0" smtClean="0">
                <a:latin typeface="+mn-lt"/>
                <a:cs typeface="Arial" charset="0"/>
              </a:rPr>
              <a:t>Heights</a:t>
            </a:r>
          </a:p>
          <a:p>
            <a:pPr lvl="2"/>
            <a:r>
              <a:rPr lang="en-US" altLang="en-US" dirty="0" smtClean="0">
                <a:latin typeface="+mn-lt"/>
                <a:cs typeface="Arial" charset="0"/>
              </a:rPr>
              <a:t>Weights</a:t>
            </a:r>
          </a:p>
          <a:p>
            <a:pPr lvl="2"/>
            <a:r>
              <a:rPr lang="en-US" altLang="en-US" dirty="0" smtClean="0">
                <a:latin typeface="+mn-lt"/>
                <a:cs typeface="Arial" charset="0"/>
              </a:rPr>
              <a:t>Test scores</a:t>
            </a:r>
          </a:p>
          <a:p>
            <a:r>
              <a:rPr lang="en-US" altLang="en-US" sz="2800" dirty="0" smtClean="0">
                <a:latin typeface="Arial" charset="0"/>
                <a:cs typeface="Arial" charset="0"/>
              </a:rPr>
              <a:t>Probability density function (pdf) is the familiar “bell-curve”</a:t>
            </a:r>
          </a:p>
        </p:txBody>
      </p:sp>
    </p:spTree>
    <p:extLst>
      <p:ext uri="{BB962C8B-B14F-4D97-AF65-F5344CB8AC3E}">
        <p14:creationId xmlns:p14="http://schemas.microsoft.com/office/powerpoint/2010/main" val="69496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FC164-7E62-4DC2-A0E4-1680C95588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749896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0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Course Reminders &amp; Deadlines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525963"/>
          </a:xfrm>
        </p:spPr>
        <p:txBody>
          <a:bodyPr/>
          <a:lstStyle/>
          <a:p>
            <a:r>
              <a:rPr lang="en-US" sz="2800" dirty="0" smtClean="0"/>
              <a:t>Pathfinder </a:t>
            </a:r>
          </a:p>
          <a:p>
            <a:pPr lvl="1"/>
            <a:r>
              <a:rPr lang="en-US" sz="2400" dirty="0"/>
              <a:t>Before exercises </a:t>
            </a:r>
            <a:r>
              <a:rPr lang="en-US" sz="2400" dirty="0" smtClean="0"/>
              <a:t>on Statistics II due </a:t>
            </a:r>
            <a:r>
              <a:rPr lang="en-US" sz="2400" dirty="0"/>
              <a:t>by </a:t>
            </a:r>
            <a:r>
              <a:rPr lang="en-US" sz="2400" dirty="0" smtClean="0"/>
              <a:t>11:55 PM on Feb. 12</a:t>
            </a:r>
            <a:r>
              <a:rPr lang="en-US" sz="2400" baseline="30000" dirty="0" smtClean="0"/>
              <a:t>th</a:t>
            </a:r>
            <a:endParaRPr lang="en-US" sz="2400" dirty="0"/>
          </a:p>
          <a:p>
            <a:r>
              <a:rPr lang="en-US" sz="2800" dirty="0" smtClean="0"/>
              <a:t>3D Game Lab  </a:t>
            </a:r>
          </a:p>
          <a:p>
            <a:pPr lvl="1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/>
              <a:t>deadline of 350 XP midnight Feb. 12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err="1"/>
              <a:t>GameLab</a:t>
            </a:r>
            <a:r>
              <a:rPr lang="en-US" sz="2400" dirty="0"/>
              <a:t> is 15% </a:t>
            </a:r>
            <a:r>
              <a:rPr lang="en-US" sz="2400" dirty="0" smtClean="0"/>
              <a:t>of your </a:t>
            </a:r>
            <a:r>
              <a:rPr lang="en-US" sz="2400" dirty="0"/>
              <a:t>course grade </a:t>
            </a:r>
            <a:endParaRPr lang="en-US" sz="2400" dirty="0" smtClean="0"/>
          </a:p>
          <a:p>
            <a:pPr lvl="2"/>
            <a:r>
              <a:rPr lang="en-US" sz="2000" dirty="0" smtClean="0"/>
              <a:t>No </a:t>
            </a:r>
            <a:r>
              <a:rPr lang="en-US" sz="2000" dirty="0"/>
              <a:t>activity on the </a:t>
            </a:r>
            <a:r>
              <a:rPr lang="en-US" sz="2000" dirty="0" smtClean="0"/>
              <a:t>platform </a:t>
            </a:r>
            <a:r>
              <a:rPr lang="en-US" sz="2000" u="sng" dirty="0" smtClean="0"/>
              <a:t>= </a:t>
            </a:r>
            <a:r>
              <a:rPr lang="en-US" sz="2000" u="sng" dirty="0"/>
              <a:t>B </a:t>
            </a:r>
            <a:r>
              <a:rPr lang="en-US" sz="2000" u="sng" dirty="0" smtClean="0"/>
              <a:t>or less </a:t>
            </a:r>
            <a:r>
              <a:rPr lang="en-US" sz="2000" dirty="0" smtClean="0"/>
              <a:t>for your course </a:t>
            </a:r>
            <a:r>
              <a:rPr lang="en-US" sz="2000" dirty="0" smtClean="0"/>
              <a:t>grade</a:t>
            </a:r>
          </a:p>
          <a:p>
            <a:pPr lvl="2"/>
            <a:r>
              <a:rPr lang="en-US" sz="2000" dirty="0"/>
              <a:t>Back </a:t>
            </a:r>
            <a:r>
              <a:rPr lang="en-US" sz="2000" dirty="0"/>
              <a:t>to the Basics, Statistically Speaking and Curve Your </a:t>
            </a:r>
            <a:r>
              <a:rPr lang="en-US" sz="2000" dirty="0"/>
              <a:t>Enthusiasm, and Distribution </a:t>
            </a:r>
            <a:r>
              <a:rPr lang="en-US" sz="2000" dirty="0"/>
              <a:t>quests </a:t>
            </a:r>
            <a:endParaRPr lang="en-US" sz="2000" dirty="0"/>
          </a:p>
          <a:p>
            <a:r>
              <a:rPr lang="en-US" sz="2800" dirty="0"/>
              <a:t>Universal Design Project</a:t>
            </a:r>
            <a:endParaRPr lang="en-US" sz="2800" dirty="0"/>
          </a:p>
          <a:p>
            <a:pPr lvl="1"/>
            <a:r>
              <a:rPr lang="en-US" sz="2400" dirty="0" smtClean="0"/>
              <a:t>Memo Project Lab #2 due by 5 </a:t>
            </a:r>
            <a:r>
              <a:rPr lang="en-US" sz="2400" dirty="0"/>
              <a:t>P</a:t>
            </a:r>
            <a:r>
              <a:rPr lang="en-US" sz="2400" dirty="0" smtClean="0"/>
              <a:t>M on Feb.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01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>
                <a:cs typeface="Times New Roman" pitchFamily="18" charset="0"/>
              </a:rPr>
              <a:t>Student T Probability </a:t>
            </a:r>
            <a:r>
              <a:rPr lang="en-US" sz="2700" dirty="0">
                <a:cs typeface="Times New Roman" pitchFamily="18" charset="0"/>
              </a:rPr>
              <a:t>D</a:t>
            </a:r>
            <a:r>
              <a:rPr lang="en-US" sz="2700" dirty="0" smtClean="0">
                <a:cs typeface="Times New Roman" pitchFamily="18" charset="0"/>
              </a:rPr>
              <a:t>istribution</a:t>
            </a:r>
            <a:endParaRPr lang="en-US" alt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80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80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 dirty="0" smtClean="0">
                        <a:latin typeface="Cambria Math"/>
                      </a:rPr>
                      <m:t>, </m:t>
                    </m:r>
                    <m:r>
                      <a:rPr lang="en-US" sz="2800" b="0" i="1" dirty="0" smtClean="0">
                        <a:latin typeface="Cambria Math"/>
                      </a:rPr>
                      <m:t>…</m:t>
                    </m:r>
                    <m:r>
                      <a:rPr lang="en-US" sz="28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err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800" i="1" dirty="0" err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be independent random variables </a:t>
                </a:r>
                <a:r>
                  <a:rPr lang="en-US" sz="2800" b="1" dirty="0"/>
                  <a:t>that are all normal </a:t>
                </a:r>
                <a:r>
                  <a:rPr lang="en-US" sz="2800" dirty="0" smtClean="0"/>
                  <a:t>with mean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𝜇</m:t>
                    </m:r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and standard deviation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sz="2800" dirty="0"/>
                  <a:t>. </a:t>
                </a:r>
                <a:r>
                  <a:rPr lang="en-US" sz="2800" dirty="0" smtClean="0"/>
                  <a:t>Let</a:t>
                </a:r>
                <a:endParaRPr lang="en-US" sz="28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sz="28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800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 dirty="0">
                            <a:latin typeface="Cambria Math"/>
                          </a:rPr>
                          <m:t>𝑖</m:t>
                        </m:r>
                        <m:r>
                          <a:rPr lang="en-US" sz="2800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800" i="1" dirty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dirty="0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28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dirty="0" smtClean="0">
                            <a:latin typeface="Cambria Math"/>
                          </a:rPr>
                          <m:t> </m:t>
                        </m:r>
                      </m:e>
                    </m:nary>
                    <m:r>
                      <a:rPr lang="en-US" sz="2800" b="0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Then </a:t>
                </a:r>
                <a:r>
                  <a:rPr lang="en-US" sz="2800" dirty="0"/>
                  <a:t>the random </a:t>
                </a:r>
                <a:r>
                  <a:rPr lang="en-US" sz="2800" dirty="0" smtClean="0"/>
                  <a:t>variable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𝑇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</m:acc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𝜇</m:t>
                        </m:r>
                      </m:num>
                      <m:den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𝑆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n-US" sz="2800" i="1" dirty="0" smtClean="0"/>
                  <a:t> </a:t>
                </a:r>
                <a:r>
                  <a:rPr lang="en-US" sz="2800" dirty="0"/>
                  <a:t>has a </a:t>
                </a:r>
                <a:r>
                  <a:rPr lang="en-US" sz="2800" i="1" dirty="0" smtClean="0"/>
                  <a:t>t</a:t>
                </a:r>
                <a:r>
                  <a:rPr lang="en-US" sz="2800" dirty="0"/>
                  <a:t>-</a:t>
                </a:r>
                <a:r>
                  <a:rPr lang="en-US" sz="2800" dirty="0" smtClean="0"/>
                  <a:t>distribution </a:t>
                </a:r>
                <a:r>
                  <a:rPr lang="en-US" sz="2800" dirty="0"/>
                  <a:t>with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𝑣</m:t>
                    </m:r>
                    <m:r>
                      <a:rPr lang="en-US" sz="2800" i="1" dirty="0" smtClean="0">
                        <a:latin typeface="Cambria Math"/>
                      </a:rPr>
                      <m:t>=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−1 </m:t>
                    </m:r>
                  </m:oMath>
                </a14:m>
                <a:r>
                  <a:rPr lang="en-US" sz="2800" dirty="0" smtClean="0"/>
                  <a:t>degreesof </a:t>
                </a:r>
                <a:r>
                  <a:rPr lang="en-US" sz="2800" dirty="0"/>
                  <a:t>freedom.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1481" t="-1348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B59B-9923-45E5-9EE9-2D9205514C6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059" y="1235933"/>
            <a:ext cx="3810000" cy="994172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Figure 8.8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The </a:t>
            </a: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-distribution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curves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= 2, 5, and</a:t>
            </a:r>
          </a:p>
        </p:txBody>
      </p:sp>
      <p:graphicFrame>
        <p:nvGraphicFramePr>
          <p:cNvPr id="3205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807041"/>
              </p:ext>
            </p:extLst>
          </p:nvPr>
        </p:nvGraphicFramePr>
        <p:xfrm>
          <a:off x="4003533" y="1656979"/>
          <a:ext cx="221052" cy="15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4" imgW="152280" imgH="114120" progId="Equation.DSMT4">
                  <p:embed/>
                </p:oleObj>
              </mc:Choice>
              <mc:Fallback>
                <p:oleObj name="Equation" r:id="rId4" imgW="152280" imgH="114120" progId="Equation.DSMT4">
                  <p:embed/>
                  <p:pic>
                    <p:nvPicPr>
                      <p:cNvPr id="3205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533" y="1656979"/>
                        <a:ext cx="221052" cy="152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0516" name="Picture 4" descr="08_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5359"/>
            <a:ext cx="4334369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B59B-9923-45E5-9EE9-2D9205514C68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3" descr="08_0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569" y="2419353"/>
            <a:ext cx="4593431" cy="268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82524" y="1594519"/>
            <a:ext cx="43648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b="1" dirty="0"/>
              <a:t>Figure 8.9</a:t>
            </a:r>
            <a:r>
              <a:rPr lang="en-US" altLang="en-US" sz="1200" dirty="0"/>
              <a:t>  Symmetry property (about </a:t>
            </a:r>
            <a:r>
              <a:rPr lang="en-US" altLang="en-US" sz="1200" dirty="0" smtClean="0"/>
              <a:t>0) of </a:t>
            </a:r>
            <a:r>
              <a:rPr lang="en-US" altLang="en-US" sz="1200" dirty="0"/>
              <a:t>the </a:t>
            </a:r>
            <a:r>
              <a:rPr lang="en-US" altLang="en-US" sz="1200" i="1" dirty="0"/>
              <a:t>t</a:t>
            </a:r>
            <a:r>
              <a:rPr lang="en-US" altLang="en-US" sz="1200" dirty="0"/>
              <a:t>-distribution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57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D880E-4D20-4BEF-B0E9-A0FCFADFFEFF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"/>
            <a:ext cx="7209288" cy="676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9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D880E-4D20-4BEF-B0E9-A0FCFADFFEFF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09800" y="114300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solidFill>
                  <a:srgbClr val="000000"/>
                </a:solidFill>
                <a:ea typeface="Calibri" panose="020F0502020204030204" pitchFamily="34" charset="0"/>
                <a:hlinkClick r:id="rId3"/>
              </a:rPr>
              <a:t>https://www.youtube.com/watch?v=nTBZuQR7dRc&amp;feature=youtu.be</a:t>
            </a:r>
            <a:r>
              <a:rPr lang="en-US" dirty="0" smtClean="0">
                <a:solidFill>
                  <a:srgbClr val="000000"/>
                </a:solidFill>
                <a:ea typeface="Calibri" panose="020F0502020204030204" pitchFamily="34" charset="0"/>
              </a:rPr>
              <a:t>​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/>
              <a:t>Another cool video about how visually impaired folks use technology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 great new video from </a:t>
            </a:r>
            <a:r>
              <a:rPr lang="en-US" dirty="0" err="1"/>
              <a:t>BuzzFeed</a:t>
            </a:r>
            <a:r>
              <a:rPr lang="en-US" dirty="0"/>
              <a:t>:</a:t>
            </a:r>
          </a:p>
          <a:p>
            <a:r>
              <a:rPr lang="en-US" u="sng" dirty="0">
                <a:hlinkClick r:id="rId4"/>
              </a:rPr>
              <a:t>This is How Blind and Visually Impaired Individuals Use Technology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It's captioned and audio-described.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of Last Class –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Universal Design</a:t>
            </a:r>
          </a:p>
          <a:p>
            <a:pPr lvl="1"/>
            <a:r>
              <a:rPr lang="en-US" dirty="0" smtClean="0"/>
              <a:t>Seven main principles:</a:t>
            </a:r>
            <a:endParaRPr lang="en-US" dirty="0"/>
          </a:p>
          <a:p>
            <a:pPr lvl="2"/>
            <a:r>
              <a:rPr lang="en-US" dirty="0" smtClean="0"/>
              <a:t>Equitable Use</a:t>
            </a:r>
          </a:p>
          <a:p>
            <a:pPr lvl="2"/>
            <a:r>
              <a:rPr lang="en-US" dirty="0" smtClean="0"/>
              <a:t>Flexibility </a:t>
            </a:r>
            <a:r>
              <a:rPr lang="en-US" dirty="0"/>
              <a:t>in </a:t>
            </a:r>
            <a:r>
              <a:rPr lang="en-US" dirty="0" smtClean="0"/>
              <a:t>Use</a:t>
            </a:r>
          </a:p>
          <a:p>
            <a:pPr lvl="2"/>
            <a:r>
              <a:rPr lang="en-US" dirty="0" smtClean="0"/>
              <a:t>Simple </a:t>
            </a:r>
            <a:r>
              <a:rPr lang="en-US" dirty="0"/>
              <a:t>and </a:t>
            </a:r>
            <a:r>
              <a:rPr lang="en-US" dirty="0" smtClean="0"/>
              <a:t>Intuitive</a:t>
            </a:r>
          </a:p>
          <a:p>
            <a:pPr lvl="2"/>
            <a:r>
              <a:rPr lang="en-US" dirty="0" smtClean="0"/>
              <a:t>Perceptible Information</a:t>
            </a:r>
          </a:p>
          <a:p>
            <a:pPr lvl="2"/>
            <a:r>
              <a:rPr lang="en-US" dirty="0" smtClean="0"/>
              <a:t>Tolerance </a:t>
            </a:r>
            <a:r>
              <a:rPr lang="en-US" dirty="0"/>
              <a:t>for </a:t>
            </a:r>
            <a:r>
              <a:rPr lang="en-US" dirty="0" smtClean="0"/>
              <a:t>Error</a:t>
            </a:r>
          </a:p>
          <a:p>
            <a:pPr lvl="2"/>
            <a:r>
              <a:rPr lang="en-US" dirty="0" smtClean="0"/>
              <a:t>Low </a:t>
            </a:r>
            <a:r>
              <a:rPr lang="en-US" dirty="0"/>
              <a:t>Physical </a:t>
            </a:r>
            <a:r>
              <a:rPr lang="en-US" dirty="0" smtClean="0"/>
              <a:t>Effort</a:t>
            </a:r>
          </a:p>
          <a:p>
            <a:pPr lvl="2"/>
            <a:r>
              <a:rPr lang="en-US" dirty="0" smtClean="0"/>
              <a:t>Size </a:t>
            </a:r>
            <a:r>
              <a:rPr lang="en-US" dirty="0"/>
              <a:t>and Space for Approach and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Individual, social and business benefits are associated with this approach to design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704088" lvl="2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presented with a Universal Design Concept, it will be important to understand which are the core principles are employed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6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Memos and Citations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526D3-ECA5-47F7-B37B-97843A7D96A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1281113"/>
            <a:ext cx="7410450" cy="40757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312" y="1414462"/>
            <a:ext cx="6429375" cy="402907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792507" y="3932749"/>
            <a:ext cx="5558985" cy="261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1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Example Problem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191000" y="685801"/>
            <a:ext cx="50292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Answer the following:</a:t>
            </a:r>
          </a:p>
          <a:p>
            <a:pPr lvl="1"/>
            <a:r>
              <a:rPr lang="en-US" dirty="0" smtClean="0"/>
              <a:t>Does this digital thermometer leverage universal design principles?</a:t>
            </a:r>
          </a:p>
          <a:p>
            <a:pPr lvl="2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Which ones?</a:t>
            </a:r>
          </a:p>
          <a:p>
            <a:pPr lvl="2"/>
            <a:r>
              <a:rPr lang="en-US" dirty="0" smtClean="0"/>
              <a:t>Equitable Use</a:t>
            </a:r>
          </a:p>
          <a:p>
            <a:pPr lvl="2"/>
            <a:r>
              <a:rPr lang="en-US" dirty="0" smtClean="0"/>
              <a:t>Flexibility in Use</a:t>
            </a:r>
          </a:p>
          <a:p>
            <a:pPr lvl="2"/>
            <a:r>
              <a:rPr lang="en-US" dirty="0" smtClean="0"/>
              <a:t>Perceptible Information</a:t>
            </a:r>
          </a:p>
          <a:p>
            <a:pPr lvl="2"/>
            <a:r>
              <a:rPr lang="en-US" dirty="0" smtClean="0"/>
              <a:t>Low Physical Effort</a:t>
            </a:r>
          </a:p>
          <a:p>
            <a:pPr lvl="1"/>
            <a:r>
              <a:rPr lang="en-US" dirty="0" smtClean="0"/>
              <a:t>Do you think additional improvements could be made to the product?</a:t>
            </a: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396335"/>
            <a:ext cx="944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 Center for Excellence </a:t>
            </a:r>
            <a:r>
              <a:rPr lang="en-US" sz="1200" dirty="0"/>
              <a:t>in Universal Design. </a:t>
            </a:r>
            <a:r>
              <a:rPr lang="en-US" sz="1200" dirty="0">
                <a:hlinkClick r:id="rId3"/>
              </a:rPr>
              <a:t>http://universaldesign.ie/What-is-Universal-Design/Case-Studies-and-Examples/Examples/Digital-thermometer</a:t>
            </a:r>
            <a:r>
              <a:rPr lang="en-US" sz="1200" dirty="0" smtClean="0">
                <a:hlinkClick r:id="rId3"/>
              </a:rPr>
              <a:t>/</a:t>
            </a:r>
            <a:r>
              <a:rPr lang="en-US" sz="1200" dirty="0" smtClean="0"/>
              <a:t>  Accessed on January 31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, 2018.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8164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57200" y="4648200"/>
            <a:ext cx="8229600" cy="1719263"/>
            <a:chOff x="381000" y="4682080"/>
            <a:chExt cx="8534400" cy="1718720"/>
          </a:xfrm>
        </p:grpSpPr>
        <p:sp>
          <p:nvSpPr>
            <p:cNvPr id="9" name="Rounded Rectangle 8"/>
            <p:cNvSpPr/>
            <p:nvPr/>
          </p:nvSpPr>
          <p:spPr>
            <a:xfrm>
              <a:off x="381000" y="4724929"/>
              <a:ext cx="8534400" cy="167587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8" name="TextBox 9"/>
            <p:cNvSpPr txBox="1">
              <a:spLocks noChangeArrowheads="1"/>
            </p:cNvSpPr>
            <p:nvPr/>
          </p:nvSpPr>
          <p:spPr bwMode="auto">
            <a:xfrm rot="-766262">
              <a:off x="1397341" y="4682080"/>
              <a:ext cx="1219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Variation</a:t>
              </a:r>
            </a:p>
          </p:txBody>
        </p:sp>
        <p:sp>
          <p:nvSpPr>
            <p:cNvPr id="6159" name="TextBox 10"/>
            <p:cNvSpPr txBox="1">
              <a:spLocks noChangeArrowheads="1"/>
            </p:cNvSpPr>
            <p:nvPr/>
          </p:nvSpPr>
          <p:spPr bwMode="auto">
            <a:xfrm rot="-766262">
              <a:off x="5536416" y="5977480"/>
              <a:ext cx="1219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Variation</a:t>
              </a:r>
            </a:p>
          </p:txBody>
        </p:sp>
        <p:sp>
          <p:nvSpPr>
            <p:cNvPr id="6160" name="TextBox 11"/>
            <p:cNvSpPr txBox="1">
              <a:spLocks noChangeArrowheads="1"/>
            </p:cNvSpPr>
            <p:nvPr/>
          </p:nvSpPr>
          <p:spPr bwMode="auto">
            <a:xfrm rot="525129">
              <a:off x="6822345" y="4794960"/>
              <a:ext cx="1219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Variation</a:t>
              </a:r>
            </a:p>
          </p:txBody>
        </p:sp>
        <p:sp>
          <p:nvSpPr>
            <p:cNvPr id="6161" name="TextBox 12"/>
            <p:cNvSpPr txBox="1">
              <a:spLocks noChangeArrowheads="1"/>
            </p:cNvSpPr>
            <p:nvPr/>
          </p:nvSpPr>
          <p:spPr bwMode="auto">
            <a:xfrm rot="358968">
              <a:off x="3413072" y="6020230"/>
              <a:ext cx="1219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Variation</a:t>
              </a:r>
            </a:p>
          </p:txBody>
        </p:sp>
        <p:sp>
          <p:nvSpPr>
            <p:cNvPr id="6162" name="TextBox 13"/>
            <p:cNvSpPr txBox="1">
              <a:spLocks noChangeArrowheads="1"/>
            </p:cNvSpPr>
            <p:nvPr/>
          </p:nvSpPr>
          <p:spPr bwMode="auto">
            <a:xfrm>
              <a:off x="3962400" y="4736068"/>
              <a:ext cx="1219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Variation</a:t>
              </a:r>
            </a:p>
          </p:txBody>
        </p:sp>
      </p:grp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Statistics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Statistics helps us to make judgments and decisions when there is uncertainty</a:t>
            </a:r>
          </a:p>
          <a:p>
            <a:pPr eaLnBrk="1" hangingPunct="1"/>
            <a:r>
              <a:rPr lang="en-US" altLang="en-US" dirty="0" smtClean="0"/>
              <a:t>How?</a:t>
            </a:r>
          </a:p>
          <a:p>
            <a:pPr lvl="1" eaLnBrk="1" hangingPunct="1"/>
            <a:r>
              <a:rPr lang="en-US" altLang="en-US" sz="2400" dirty="0" smtClean="0"/>
              <a:t>Methods for carrying out experiments</a:t>
            </a:r>
          </a:p>
          <a:p>
            <a:pPr lvl="1" eaLnBrk="1" hangingPunct="1"/>
            <a:r>
              <a:rPr lang="en-US" altLang="en-US" sz="2400" dirty="0" smtClean="0"/>
              <a:t>Methods for organizing and analyzing experiment results</a:t>
            </a:r>
          </a:p>
          <a:p>
            <a:pPr lvl="1" eaLnBrk="1" hangingPunct="1"/>
            <a:r>
              <a:rPr lang="en-US" altLang="en-US" sz="2400" dirty="0" smtClean="0"/>
              <a:t>Methods for interpreting data and making decisions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4601D-4709-46F1-B136-E82ED07BB9BF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400800" y="5100638"/>
            <a:ext cx="2133600" cy="922337"/>
            <a:chOff x="6629400" y="5133924"/>
            <a:chExt cx="2133600" cy="923330"/>
          </a:xfrm>
        </p:grpSpPr>
        <p:sp>
          <p:nvSpPr>
            <p:cNvPr id="7" name="Chevron 6"/>
            <p:cNvSpPr/>
            <p:nvPr/>
          </p:nvSpPr>
          <p:spPr>
            <a:xfrm>
              <a:off x="6629400" y="5178422"/>
              <a:ext cx="2133600" cy="840691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56" name="TextBox 7"/>
            <p:cNvSpPr txBox="1">
              <a:spLocks noChangeArrowheads="1"/>
            </p:cNvSpPr>
            <p:nvPr/>
          </p:nvSpPr>
          <p:spPr bwMode="auto">
            <a:xfrm>
              <a:off x="6781356" y="5133924"/>
              <a:ext cx="175304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</a:rPr>
                <a:t>Interpret Data &amp; Make Decisions</a:t>
              </a:r>
            </a:p>
          </p:txBody>
        </p:sp>
      </p:grpSp>
      <p:sp>
        <p:nvSpPr>
          <p:cNvPr id="18" name="Chevron 17"/>
          <p:cNvSpPr/>
          <p:nvPr/>
        </p:nvSpPr>
        <p:spPr>
          <a:xfrm>
            <a:off x="4495800" y="5145088"/>
            <a:ext cx="2133600" cy="841375"/>
          </a:xfrm>
          <a:prstGeom prst="chevron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Analyze Data</a:t>
            </a:r>
          </a:p>
        </p:txBody>
      </p:sp>
      <p:sp>
        <p:nvSpPr>
          <p:cNvPr id="20" name="Chevron 19"/>
          <p:cNvSpPr/>
          <p:nvPr/>
        </p:nvSpPr>
        <p:spPr>
          <a:xfrm>
            <a:off x="2590800" y="5148263"/>
            <a:ext cx="2133600" cy="841375"/>
          </a:xfrm>
          <a:prstGeom prst="chevron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Organize Data</a:t>
            </a:r>
          </a:p>
        </p:txBody>
      </p:sp>
      <p:sp>
        <p:nvSpPr>
          <p:cNvPr id="21" name="Chevron 20"/>
          <p:cNvSpPr/>
          <p:nvPr/>
        </p:nvSpPr>
        <p:spPr>
          <a:xfrm>
            <a:off x="685800" y="5148263"/>
            <a:ext cx="2133600" cy="841375"/>
          </a:xfrm>
          <a:prstGeom prst="chevron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Collect Data</a:t>
            </a:r>
          </a:p>
        </p:txBody>
      </p:sp>
    </p:spTree>
    <p:extLst>
      <p:ext uri="{BB962C8B-B14F-4D97-AF65-F5344CB8AC3E}">
        <p14:creationId xmlns:p14="http://schemas.microsoft.com/office/powerpoint/2010/main" val="416626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Variability in Scientific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– Manufacturing</a:t>
            </a:r>
          </a:p>
          <a:p>
            <a:pPr lvl="1"/>
            <a:r>
              <a:rPr lang="en-US" dirty="0" smtClean="0"/>
              <a:t>Differences in the material from product to product</a:t>
            </a:r>
          </a:p>
          <a:p>
            <a:pPr lvl="1"/>
            <a:r>
              <a:rPr lang="en-US" dirty="0" smtClean="0"/>
              <a:t>Differences between batches</a:t>
            </a:r>
          </a:p>
          <a:p>
            <a:pPr lvl="1"/>
            <a:r>
              <a:rPr lang="en-US" dirty="0" smtClean="0"/>
              <a:t>Differences within batches</a:t>
            </a:r>
          </a:p>
          <a:p>
            <a:r>
              <a:rPr lang="en-US" dirty="0" smtClean="0"/>
              <a:t>Other Examples?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2DE6B-8F1D-4FD9-9E59-F1E11DBB3FD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Populations &amp;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dirty="0" smtClean="0">
                <a:cs typeface="Times New Roman" pitchFamily="18" charset="0"/>
              </a:rPr>
              <a:t>Population</a:t>
            </a:r>
            <a:r>
              <a:rPr lang="en-US" sz="3000" dirty="0" smtClean="0">
                <a:cs typeface="Times New Roman" pitchFamily="18" charset="0"/>
              </a:rPr>
              <a:t> – All individuals or individual items of a particular type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cs typeface="Times New Roman" pitchFamily="18" charset="0"/>
              </a:rPr>
              <a:t>If collect data on entire population – </a:t>
            </a:r>
            <a:r>
              <a:rPr lang="en-US" sz="3000" b="1" dirty="0" smtClean="0">
                <a:cs typeface="Times New Roman" pitchFamily="18" charset="0"/>
                <a:sym typeface="Wingdings" pitchFamily="2" charset="2"/>
              </a:rPr>
              <a:t>census</a:t>
            </a:r>
            <a:endParaRPr lang="en-US" sz="3000" b="1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cs typeface="Times New Roman" pitchFamily="18" charset="0"/>
              </a:rPr>
              <a:t>Normally, we only have a subset of the population – </a:t>
            </a:r>
            <a:r>
              <a:rPr lang="en-US" sz="3000" b="1" dirty="0" smtClean="0">
                <a:cs typeface="Times New Roman" pitchFamily="18" charset="0"/>
              </a:rPr>
              <a:t>sample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cs typeface="Times New Roman" pitchFamily="18" charset="0"/>
              </a:rPr>
              <a:t>Example: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15CDE-0595-4455-BD40-41CE44C0AE6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67000" y="4191000"/>
            <a:ext cx="4267200" cy="2286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5334000"/>
            <a:ext cx="6096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3733800" y="4714875"/>
            <a:ext cx="2057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Population – All widgets produced in Batch #34219</a:t>
            </a:r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6781800" y="5553075"/>
            <a:ext cx="2057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Sample – 5% of widgets produced in Batch #34219</a:t>
            </a:r>
          </a:p>
        </p:txBody>
      </p:sp>
      <p:cxnSp>
        <p:nvCxnSpPr>
          <p:cNvPr id="11" name="Straight Arrow Connector 10"/>
          <p:cNvCxnSpPr>
            <a:stCxn id="7177" idx="1"/>
          </p:cNvCxnSpPr>
          <p:nvPr/>
        </p:nvCxnSpPr>
        <p:spPr>
          <a:xfrm flipH="1" flipV="1">
            <a:off x="6019800" y="5676900"/>
            <a:ext cx="762000" cy="3381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8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Populations &amp;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cs typeface="Times New Roman" pitchFamily="18" charset="0"/>
              </a:rPr>
              <a:t>Often, it’s important to collect the sample and data in a systematic way (</a:t>
            </a:r>
            <a:r>
              <a:rPr lang="en-US" sz="3000" b="1" dirty="0" smtClean="0">
                <a:cs typeface="Times New Roman" pitchFamily="18" charset="0"/>
              </a:rPr>
              <a:t>experimental design</a:t>
            </a:r>
            <a:r>
              <a:rPr lang="en-US" sz="3000" dirty="0" smtClean="0">
                <a:cs typeface="Times New Roman" pitchFamily="18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cs typeface="Times New Roman" pitchFamily="18" charset="0"/>
              </a:rPr>
              <a:t>I</a:t>
            </a:r>
            <a:r>
              <a:rPr lang="en-US" sz="3000" dirty="0" smtClean="0">
                <a:cs typeface="Times New Roman" pitchFamily="18" charset="0"/>
              </a:rPr>
              <a:t>nterested in the effect of certain characteristics </a:t>
            </a:r>
            <a:r>
              <a:rPr lang="en-US" sz="3000" dirty="0">
                <a:cs typeface="Times New Roman" pitchFamily="18" charset="0"/>
              </a:rPr>
              <a:t>(</a:t>
            </a:r>
            <a:r>
              <a:rPr lang="en-US" sz="3000" b="1" dirty="0" smtClean="0">
                <a:cs typeface="Times New Roman" pitchFamily="18" charset="0"/>
              </a:rPr>
              <a:t>factors</a:t>
            </a:r>
            <a:r>
              <a:rPr lang="en-US" sz="3000" dirty="0" smtClean="0">
                <a:cs typeface="Times New Roman" pitchFamily="18" charset="0"/>
              </a:rPr>
              <a:t>) on the widget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b="1" dirty="0" smtClean="0">
                <a:cs typeface="Times New Roman" pitchFamily="18" charset="0"/>
              </a:rPr>
              <a:t>Factor 1 </a:t>
            </a:r>
            <a:r>
              <a:rPr lang="en-US" sz="2600" dirty="0" smtClean="0">
                <a:cs typeface="Times New Roman" pitchFamily="18" charset="0"/>
              </a:rPr>
              <a:t>– machine temperature (make observations at 3 different temps)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b="1" dirty="0" smtClean="0">
                <a:cs typeface="Times New Roman" pitchFamily="18" charset="0"/>
              </a:rPr>
              <a:t>Factor 2 </a:t>
            </a:r>
            <a:r>
              <a:rPr lang="en-US" sz="2600" dirty="0" smtClean="0">
                <a:cs typeface="Times New Roman" pitchFamily="18" charset="0"/>
              </a:rPr>
              <a:t>– production shift (make observations on all shifts)</a:t>
            </a:r>
            <a:endParaRPr lang="en-US" sz="2200" dirty="0" smtClean="0"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D9853-6A52-406D-AFBF-8059E48297D3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19400" y="2767012"/>
            <a:ext cx="6096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3962400" y="2581275"/>
            <a:ext cx="2057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Sample – 5% of widgets produced in Batch #34219</a:t>
            </a:r>
          </a:p>
        </p:txBody>
      </p:sp>
      <p:cxnSp>
        <p:nvCxnSpPr>
          <p:cNvPr id="11" name="Straight Arrow Connector 10"/>
          <p:cNvCxnSpPr>
            <a:stCxn id="8199" idx="1"/>
          </p:cNvCxnSpPr>
          <p:nvPr/>
        </p:nvCxnSpPr>
        <p:spPr>
          <a:xfrm flipH="1">
            <a:off x="3124200" y="3043237"/>
            <a:ext cx="838200" cy="66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5432</TotalTime>
  <Words>966</Words>
  <Application>Microsoft Office PowerPoint</Application>
  <PresentationFormat>On-screen Show (4:3)</PresentationFormat>
  <Paragraphs>201</Paragraphs>
  <Slides>23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Cambria Math</vt:lpstr>
      <vt:lpstr>Symbol</vt:lpstr>
      <vt:lpstr>Times New Roman</vt:lpstr>
      <vt:lpstr>Wingdings</vt:lpstr>
      <vt:lpstr>Office Theme</vt:lpstr>
      <vt:lpstr>Equation</vt:lpstr>
      <vt:lpstr>Bitmap Image</vt:lpstr>
      <vt:lpstr>Statistics I</vt:lpstr>
      <vt:lpstr>Course Reminders &amp; Deadlines</vt:lpstr>
      <vt:lpstr>Review of Last Class – Key Concepts</vt:lpstr>
      <vt:lpstr>Memos and Citations</vt:lpstr>
      <vt:lpstr>Example Problem1</vt:lpstr>
      <vt:lpstr>Statistics</vt:lpstr>
      <vt:lpstr>Variability in Scientific Data</vt:lpstr>
      <vt:lpstr>Populations &amp; Samples</vt:lpstr>
      <vt:lpstr>Populations &amp; Samples</vt:lpstr>
      <vt:lpstr>Samples</vt:lpstr>
      <vt:lpstr>Measures of Location</vt:lpstr>
      <vt:lpstr>The Sample Mean</vt:lpstr>
      <vt:lpstr>The Sample Median</vt:lpstr>
      <vt:lpstr>The Mode</vt:lpstr>
      <vt:lpstr>Frequency Distribution and Histograms</vt:lpstr>
      <vt:lpstr>PowerPoint Presentation</vt:lpstr>
      <vt:lpstr>Probability Density Function</vt:lpstr>
      <vt:lpstr>Normal Distribution</vt:lpstr>
      <vt:lpstr>PowerPoint Presentation</vt:lpstr>
      <vt:lpstr>Student T Probability Distribution</vt:lpstr>
      <vt:lpstr>Figure 8.8  The t-distribution  curves for v = 2, 5, and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Descriptive Statistics</dc:title>
  <dc:creator>Karen Bursic</dc:creator>
  <cp:lastModifiedBy>Margaret E Hunter</cp:lastModifiedBy>
  <cp:revision>222</cp:revision>
  <cp:lastPrinted>2017-01-05T13:22:58Z</cp:lastPrinted>
  <dcterms:created xsi:type="dcterms:W3CDTF">2004-01-03T21:37:17Z</dcterms:created>
  <dcterms:modified xsi:type="dcterms:W3CDTF">2018-02-05T02:53:55Z</dcterms:modified>
</cp:coreProperties>
</file>