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notesMasterIdLst>
    <p:notesMasterId r:id="rId9"/>
  </p:notesMasterIdLst>
  <p:handoutMasterIdLst>
    <p:handoutMasterId r:id="rId10"/>
  </p:handoutMasterIdLst>
  <p:sldIdLst>
    <p:sldId id="347" r:id="rId2"/>
    <p:sldId id="440" r:id="rId3"/>
    <p:sldId id="443" r:id="rId4"/>
    <p:sldId id="445" r:id="rId5"/>
    <p:sldId id="441" r:id="rId6"/>
    <p:sldId id="442" r:id="rId7"/>
    <p:sldId id="444" r:id="rId8"/>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5" autoAdjust="0"/>
    <p:restoredTop sz="80437" autoAdjust="0"/>
  </p:normalViewPr>
  <p:slideViewPr>
    <p:cSldViewPr>
      <p:cViewPr varScale="1">
        <p:scale>
          <a:sx n="68" d="100"/>
          <a:sy n="68" d="100"/>
        </p:scale>
        <p:origin x="1488" y="6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90" d="100"/>
        <a:sy n="90" d="100"/>
      </p:scale>
      <p:origin x="0" y="61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eaLnBrk="0" hangingPunct="0">
              <a:defRPr sz="1200">
                <a:cs typeface="+mn-cs"/>
              </a:defRPr>
            </a:lvl1pPr>
          </a:lstStyle>
          <a:p>
            <a:pPr>
              <a:defRPr/>
            </a:pPr>
            <a:endParaRPr lang="en-US"/>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eaLnBrk="0" hangingPunct="0">
              <a:defRPr sz="1200">
                <a:cs typeface="+mn-cs"/>
              </a:defRPr>
            </a:lvl1pPr>
          </a:lstStyle>
          <a:p>
            <a:pPr>
              <a:defRPr/>
            </a:pPr>
            <a:fld id="{A8976345-F993-4B64-B742-82EB8E241C7E}" type="datetimeFigureOut">
              <a:rPr lang="en-US"/>
              <a:pPr>
                <a:defRPr/>
              </a:pPr>
              <a:t>2/21/2018</a:t>
            </a:fld>
            <a:endParaRPr lang="en-US"/>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eaLnBrk="0" hangingPunct="0">
              <a:defRPr sz="1200">
                <a:cs typeface="+mn-cs"/>
              </a:defRPr>
            </a:lvl1pPr>
          </a:lstStyle>
          <a:p>
            <a:pPr>
              <a:defRPr/>
            </a:pPr>
            <a:endParaRPr lang="en-US"/>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eaLnBrk="0" hangingPunct="0">
              <a:defRPr sz="1200">
                <a:cs typeface="+mn-cs"/>
              </a:defRPr>
            </a:lvl1pPr>
          </a:lstStyle>
          <a:p>
            <a:pPr>
              <a:defRPr/>
            </a:pPr>
            <a:fld id="{CEC31E18-2825-4AF4-8D2C-396600E3C131}" type="slidenum">
              <a:rPr lang="en-US"/>
              <a:pPr>
                <a:defRPr/>
              </a:pPr>
              <a:t>‹#›</a:t>
            </a:fld>
            <a:endParaRPr lang="en-US"/>
          </a:p>
        </p:txBody>
      </p:sp>
    </p:spTree>
    <p:extLst>
      <p:ext uri="{BB962C8B-B14F-4D97-AF65-F5344CB8AC3E}">
        <p14:creationId xmlns:p14="http://schemas.microsoft.com/office/powerpoint/2010/main" val="40750577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1" y="0"/>
            <a:ext cx="2972421"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63491" name="Rectangle 3"/>
          <p:cNvSpPr>
            <a:spLocks noGrp="1" noChangeArrowheads="1"/>
          </p:cNvSpPr>
          <p:nvPr>
            <p:ph type="dt" idx="1"/>
          </p:nvPr>
        </p:nvSpPr>
        <p:spPr bwMode="auto">
          <a:xfrm>
            <a:off x="3884027" y="0"/>
            <a:ext cx="2972421"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3" name="Rectangle 5"/>
          <p:cNvSpPr>
            <a:spLocks noGrp="1" noChangeArrowheads="1"/>
          </p:cNvSpPr>
          <p:nvPr>
            <p:ph type="body" sz="quarter" idx="3"/>
          </p:nvPr>
        </p:nvSpPr>
        <p:spPr bwMode="auto">
          <a:xfrm>
            <a:off x="686421" y="4416426"/>
            <a:ext cx="5485158"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1" y="8829675"/>
            <a:ext cx="2972421"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63495" name="Rectangle 7"/>
          <p:cNvSpPr>
            <a:spLocks noGrp="1" noChangeArrowheads="1"/>
          </p:cNvSpPr>
          <p:nvPr>
            <p:ph type="sldNum" sz="quarter" idx="5"/>
          </p:nvPr>
        </p:nvSpPr>
        <p:spPr bwMode="auto">
          <a:xfrm>
            <a:off x="3884027" y="8829675"/>
            <a:ext cx="2972421"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52878DBB-1F93-4562-AB3E-7CA322E61E6C}" type="slidenum">
              <a:rPr lang="en-US"/>
              <a:pPr>
                <a:defRPr/>
              </a:pPr>
              <a:t>‹#›</a:t>
            </a:fld>
            <a:endParaRPr lang="en-US" dirty="0"/>
          </a:p>
        </p:txBody>
      </p:sp>
    </p:spTree>
    <p:extLst>
      <p:ext uri="{BB962C8B-B14F-4D97-AF65-F5344CB8AC3E}">
        <p14:creationId xmlns:p14="http://schemas.microsoft.com/office/powerpoint/2010/main" val="3178571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BF6E32E-AE85-4373-B1C4-6B062E1FE5A6}" type="slidenum">
              <a:rPr lang="en-US" altLang="en-US" smtClean="0"/>
              <a:pPr/>
              <a:t>2</a:t>
            </a:fld>
            <a:endParaRPr lang="en-US" altLang="en-US" smtClean="0"/>
          </a:p>
        </p:txBody>
      </p:sp>
    </p:spTree>
    <p:extLst>
      <p:ext uri="{BB962C8B-B14F-4D97-AF65-F5344CB8AC3E}">
        <p14:creationId xmlns:p14="http://schemas.microsoft.com/office/powerpoint/2010/main" val="2613509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B335E1-600E-4388-8201-EE713B819BC6}" type="slidenum">
              <a:rPr lang="en-CA" smtClean="0"/>
              <a:pPr fontAlgn="base">
                <a:spcBef>
                  <a:spcPct val="0"/>
                </a:spcBef>
                <a:spcAft>
                  <a:spcPct val="0"/>
                </a:spcAft>
                <a:defRPr/>
              </a:pPr>
              <a:t>3</a:t>
            </a:fld>
            <a:endParaRPr lang="en-CA" smtClean="0"/>
          </a:p>
        </p:txBody>
      </p:sp>
    </p:spTree>
    <p:extLst>
      <p:ext uri="{BB962C8B-B14F-4D97-AF65-F5344CB8AC3E}">
        <p14:creationId xmlns:p14="http://schemas.microsoft.com/office/powerpoint/2010/main" val="736991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716276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A623A4-218E-4DDA-AED9-7A6D736FBCCC}" type="slidenum">
              <a:rPr lang="en-US"/>
              <a:pPr>
                <a:defRPr/>
              </a:pPr>
              <a:t>‹#›</a:t>
            </a:fld>
            <a:endParaRPr lang="en-US" dirty="0"/>
          </a:p>
        </p:txBody>
      </p:sp>
    </p:spTree>
    <p:extLst>
      <p:ext uri="{BB962C8B-B14F-4D97-AF65-F5344CB8AC3E}">
        <p14:creationId xmlns:p14="http://schemas.microsoft.com/office/powerpoint/2010/main" val="317916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F0F172-C9C4-4E61-B754-DC535B233154}" type="slidenum">
              <a:rPr lang="en-US"/>
              <a:pPr>
                <a:defRPr/>
              </a:pPr>
              <a:t>‹#›</a:t>
            </a:fld>
            <a:endParaRPr lang="en-US" dirty="0"/>
          </a:p>
        </p:txBody>
      </p:sp>
    </p:spTree>
    <p:extLst>
      <p:ext uri="{BB962C8B-B14F-4D97-AF65-F5344CB8AC3E}">
        <p14:creationId xmlns:p14="http://schemas.microsoft.com/office/powerpoint/2010/main" val="3922478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711BE0-6713-4CC0-B7A8-5D630C2F7308}" type="slidenum">
              <a:rPr lang="en-US"/>
              <a:pPr>
                <a:defRPr/>
              </a:pPr>
              <a:t>‹#›</a:t>
            </a:fld>
            <a:endParaRPr lang="en-US" dirty="0"/>
          </a:p>
        </p:txBody>
      </p:sp>
    </p:spTree>
    <p:extLst>
      <p:ext uri="{BB962C8B-B14F-4D97-AF65-F5344CB8AC3E}">
        <p14:creationId xmlns:p14="http://schemas.microsoft.com/office/powerpoint/2010/main" val="3173948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atin typeface="Calibri" panose="020F0502020204030204"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aseline="0">
                <a:latin typeface="Calibri" panose="020F0502020204030204" pitchFamily="34" charset="0"/>
                <a:cs typeface="Arial" pitchFamily="34" charset="0"/>
              </a:defRPr>
            </a:lvl1pPr>
            <a:lvl2pPr>
              <a:defRPr baseline="0">
                <a:latin typeface="Calibri" panose="020F0502020204030204" pitchFamily="34" charset="0"/>
                <a:cs typeface="Arial" pitchFamily="34" charset="0"/>
              </a:defRPr>
            </a:lvl2pPr>
            <a:lvl3pPr>
              <a:defRPr baseline="0">
                <a:latin typeface="Calibri" panose="020F0502020204030204" pitchFamily="34" charset="0"/>
                <a:cs typeface="Arial" pitchFamily="34" charset="0"/>
              </a:defRPr>
            </a:lvl3pPr>
            <a:lvl4pPr>
              <a:defRPr baseline="0">
                <a:latin typeface="Calibri" panose="020F0502020204030204" pitchFamily="34" charset="0"/>
                <a:cs typeface="Arial" pitchFamily="34" charset="0"/>
              </a:defRPr>
            </a:lvl4pPr>
            <a:lvl5pPr>
              <a:defRPr baseline="0">
                <a:latin typeface="Calibri" panose="020F0502020204030204"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31AF74-69C3-4D5A-A9B3-AEB1A15E7230}" type="slidenum">
              <a:rPr lang="en-US"/>
              <a:pPr>
                <a:defRPr/>
              </a:pPr>
              <a:t>‹#›</a:t>
            </a:fld>
            <a:endParaRPr lang="en-US" dirty="0"/>
          </a:p>
        </p:txBody>
      </p:sp>
    </p:spTree>
    <p:extLst>
      <p:ext uri="{BB962C8B-B14F-4D97-AF65-F5344CB8AC3E}">
        <p14:creationId xmlns:p14="http://schemas.microsoft.com/office/powerpoint/2010/main" val="527309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29D231-984B-4421-BF49-2FC51CEFB2D1}" type="slidenum">
              <a:rPr lang="en-US"/>
              <a:pPr>
                <a:defRPr/>
              </a:pPr>
              <a:t>‹#›</a:t>
            </a:fld>
            <a:endParaRPr lang="en-US" dirty="0"/>
          </a:p>
        </p:txBody>
      </p:sp>
    </p:spTree>
    <p:extLst>
      <p:ext uri="{BB962C8B-B14F-4D97-AF65-F5344CB8AC3E}">
        <p14:creationId xmlns:p14="http://schemas.microsoft.com/office/powerpoint/2010/main" val="37485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9AE053-A014-47E0-9D72-C227A39D3DCE}" type="slidenum">
              <a:rPr lang="en-US"/>
              <a:pPr>
                <a:defRPr/>
              </a:pPr>
              <a:t>‹#›</a:t>
            </a:fld>
            <a:endParaRPr lang="en-US" dirty="0"/>
          </a:p>
        </p:txBody>
      </p:sp>
    </p:spTree>
    <p:extLst>
      <p:ext uri="{BB962C8B-B14F-4D97-AF65-F5344CB8AC3E}">
        <p14:creationId xmlns:p14="http://schemas.microsoft.com/office/powerpoint/2010/main" val="728727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53203C3-576E-4A17-804B-0A120C66C525}" type="slidenum">
              <a:rPr lang="en-US"/>
              <a:pPr>
                <a:defRPr/>
              </a:pPr>
              <a:t>‹#›</a:t>
            </a:fld>
            <a:endParaRPr lang="en-US" dirty="0"/>
          </a:p>
        </p:txBody>
      </p:sp>
    </p:spTree>
    <p:extLst>
      <p:ext uri="{BB962C8B-B14F-4D97-AF65-F5344CB8AC3E}">
        <p14:creationId xmlns:p14="http://schemas.microsoft.com/office/powerpoint/2010/main" val="430985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39AFCE1-E59A-443F-B978-687EBB67BDA6}" type="slidenum">
              <a:rPr lang="en-US"/>
              <a:pPr>
                <a:defRPr/>
              </a:pPr>
              <a:t>‹#›</a:t>
            </a:fld>
            <a:endParaRPr lang="en-US" dirty="0"/>
          </a:p>
        </p:txBody>
      </p:sp>
    </p:spTree>
    <p:extLst>
      <p:ext uri="{BB962C8B-B14F-4D97-AF65-F5344CB8AC3E}">
        <p14:creationId xmlns:p14="http://schemas.microsoft.com/office/powerpoint/2010/main" val="1689249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3062014-A195-4DFF-A9F5-A8AEC6277578}" type="slidenum">
              <a:rPr lang="en-US"/>
              <a:pPr>
                <a:defRPr/>
              </a:pPr>
              <a:t>‹#›</a:t>
            </a:fld>
            <a:endParaRPr lang="en-US" dirty="0"/>
          </a:p>
        </p:txBody>
      </p:sp>
    </p:spTree>
    <p:extLst>
      <p:ext uri="{BB962C8B-B14F-4D97-AF65-F5344CB8AC3E}">
        <p14:creationId xmlns:p14="http://schemas.microsoft.com/office/powerpoint/2010/main" val="606479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8B3E9D-E2B2-4FAF-8EBC-8C526E367AED}" type="slidenum">
              <a:rPr lang="en-US"/>
              <a:pPr>
                <a:defRPr/>
              </a:pPr>
              <a:t>‹#›</a:t>
            </a:fld>
            <a:endParaRPr lang="en-US" dirty="0"/>
          </a:p>
        </p:txBody>
      </p:sp>
    </p:spTree>
    <p:extLst>
      <p:ext uri="{BB962C8B-B14F-4D97-AF65-F5344CB8AC3E}">
        <p14:creationId xmlns:p14="http://schemas.microsoft.com/office/powerpoint/2010/main" val="712539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CBEF891-C2C6-4881-B10A-A2C73AFB5672}" type="slidenum">
              <a:rPr lang="en-US"/>
              <a:pPr>
                <a:defRPr/>
              </a:pPr>
              <a:t>‹#›</a:t>
            </a:fld>
            <a:endParaRPr lang="en-US" dirty="0"/>
          </a:p>
        </p:txBody>
      </p:sp>
    </p:spTree>
    <p:extLst>
      <p:ext uri="{BB962C8B-B14F-4D97-AF65-F5344CB8AC3E}">
        <p14:creationId xmlns:p14="http://schemas.microsoft.com/office/powerpoint/2010/main" val="533520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schemeClr val="tx1">
                    <a:tint val="75000"/>
                  </a:schemeClr>
                </a:solidFill>
                <a:cs typeface="+mn-cs"/>
              </a:defRPr>
            </a:lvl1pPr>
          </a:lstStyle>
          <a:p>
            <a:pPr>
              <a:defRPr/>
            </a:pPr>
            <a:fld id="{D25643E8-CEDF-4973-8F37-305EAAB61E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15" r:id="rId1"/>
    <p:sldLayoutId id="214748402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teachengineering.org/view_activity.php?url=collection/cub_/activities/cub_detdrawings/cub_detdrawings_lesson01_activity1.x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users.rowan.edu/~jahan/hunter/global_engineer.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ondershare.com/slideshow/video-slideshow-maker.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www.youtube.com/creat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1825625"/>
            <a:ext cx="7772400" cy="1470025"/>
          </a:xfrm>
        </p:spPr>
        <p:txBody>
          <a:bodyPr/>
          <a:lstStyle/>
          <a:p>
            <a:pPr eaLnBrk="1" fontAlgn="auto" hangingPunct="1">
              <a:spcAft>
                <a:spcPts val="0"/>
              </a:spcAft>
              <a:defRPr/>
            </a:pPr>
            <a:r>
              <a:rPr lang="en-US" sz="5400" dirty="0" smtClean="0">
                <a:solidFill>
                  <a:schemeClr val="tx1">
                    <a:lumMod val="75000"/>
                    <a:lumOff val="25000"/>
                  </a:schemeClr>
                </a:solidFill>
                <a:cs typeface="Arial" pitchFamily="34" charset="0"/>
              </a:rPr>
              <a:t>Universal Design </a:t>
            </a:r>
            <a:endParaRPr lang="en-US" sz="5400" dirty="0">
              <a:solidFill>
                <a:schemeClr val="tx1">
                  <a:lumMod val="75000"/>
                  <a:lumOff val="25000"/>
                </a:schemeClr>
              </a:solidFill>
              <a:cs typeface="Arial" pitchFamily="34" charset="0"/>
            </a:endParaRPr>
          </a:p>
        </p:txBody>
      </p:sp>
      <p:sp>
        <p:nvSpPr>
          <p:cNvPr id="3" name="Subtitle 2"/>
          <p:cNvSpPr>
            <a:spLocks noGrp="1"/>
          </p:cNvSpPr>
          <p:nvPr>
            <p:ph type="subTitle" idx="1"/>
          </p:nvPr>
        </p:nvSpPr>
        <p:spPr>
          <a:xfrm>
            <a:off x="1371600" y="3581400"/>
            <a:ext cx="6400800" cy="1752600"/>
          </a:xfrm>
        </p:spPr>
        <p:txBody>
          <a:bodyPr rtlCol="0">
            <a:normAutofit/>
          </a:bodyPr>
          <a:lstStyle/>
          <a:p>
            <a:pPr eaLnBrk="1" fontAlgn="auto" hangingPunct="1">
              <a:spcAft>
                <a:spcPts val="0"/>
              </a:spcAft>
              <a:buFont typeface="Arial" pitchFamily="34" charset="0"/>
              <a:buNone/>
              <a:defRPr/>
            </a:pPr>
            <a:r>
              <a:rPr lang="en-US" sz="4400" dirty="0" smtClean="0">
                <a:solidFill>
                  <a:schemeClr val="tx1">
                    <a:lumMod val="50000"/>
                    <a:lumOff val="50000"/>
                  </a:schemeClr>
                </a:solidFill>
                <a:latin typeface="+mj-lt"/>
                <a:cs typeface="Arial" pitchFamily="34" charset="0"/>
              </a:rPr>
              <a:t>Lab 4</a:t>
            </a:r>
          </a:p>
        </p:txBody>
      </p:sp>
      <p:sp>
        <p:nvSpPr>
          <p:cNvPr id="4" name="Slide Number Placeholder 3"/>
          <p:cNvSpPr>
            <a:spLocks noGrp="1"/>
          </p:cNvSpPr>
          <p:nvPr>
            <p:ph type="sldNum" sz="quarter" idx="12"/>
          </p:nvPr>
        </p:nvSpPr>
        <p:spPr/>
        <p:txBody>
          <a:bodyPr/>
          <a:lstStyle/>
          <a:p>
            <a:pPr>
              <a:defRPr/>
            </a:pPr>
            <a:fld id="{278CC55B-CA1D-4A79-B251-6D3915A06B80}" type="slidenum">
              <a:rPr lang="en-US"/>
              <a:pPr>
                <a:defRPr/>
              </a:pPr>
              <a:t>1</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4000" dirty="0" smtClean="0"/>
              <a:t>Course Reminders &amp; Deadlines</a:t>
            </a:r>
          </a:p>
        </p:txBody>
      </p:sp>
      <p:sp>
        <p:nvSpPr>
          <p:cNvPr id="6147" name="Content Placeholder 2"/>
          <p:cNvSpPr>
            <a:spLocks noGrp="1"/>
          </p:cNvSpPr>
          <p:nvPr>
            <p:ph idx="1"/>
          </p:nvPr>
        </p:nvSpPr>
        <p:spPr>
          <a:xfrm>
            <a:off x="457200" y="1417638"/>
            <a:ext cx="8534400" cy="4525963"/>
          </a:xfrm>
        </p:spPr>
        <p:txBody>
          <a:bodyPr/>
          <a:lstStyle/>
          <a:p>
            <a:r>
              <a:rPr lang="en-US" altLang="en-US" dirty="0"/>
              <a:t>Pathfinder </a:t>
            </a:r>
          </a:p>
          <a:p>
            <a:pPr lvl="1"/>
            <a:r>
              <a:rPr lang="en-US" altLang="en-US" sz="2400" dirty="0"/>
              <a:t>Before exercises on </a:t>
            </a:r>
            <a:r>
              <a:rPr lang="en-US" altLang="en-US" sz="2400" dirty="0" err="1"/>
              <a:t>MatLab</a:t>
            </a:r>
            <a:r>
              <a:rPr lang="en-US" altLang="en-US" sz="2400" dirty="0"/>
              <a:t> due by 11:55 PM on Feb. 19</a:t>
            </a:r>
            <a:r>
              <a:rPr lang="en-US" altLang="en-US" sz="2400" baseline="30000" dirty="0"/>
              <a:t>th</a:t>
            </a:r>
            <a:endParaRPr lang="en-US" altLang="en-US" sz="2400" dirty="0"/>
          </a:p>
          <a:p>
            <a:r>
              <a:rPr lang="en-US" altLang="en-US" dirty="0"/>
              <a:t>3D Game Lab  </a:t>
            </a:r>
          </a:p>
          <a:p>
            <a:pPr lvl="1"/>
            <a:r>
              <a:rPr lang="en-US" altLang="en-US" sz="2400" dirty="0"/>
              <a:t>2nd  deadline of 700 XP midnight March 5th  </a:t>
            </a:r>
          </a:p>
          <a:p>
            <a:pPr lvl="1"/>
            <a:r>
              <a:rPr lang="en-US" altLang="en-US" sz="2400" dirty="0" err="1"/>
              <a:t>GameLab</a:t>
            </a:r>
            <a:r>
              <a:rPr lang="en-US" altLang="en-US" sz="2400" dirty="0"/>
              <a:t> is 15% of your course grade </a:t>
            </a:r>
          </a:p>
          <a:p>
            <a:pPr lvl="2"/>
            <a:r>
              <a:rPr lang="en-US" altLang="en-US" sz="2000" dirty="0"/>
              <a:t>No activity on the platform </a:t>
            </a:r>
            <a:r>
              <a:rPr lang="en-US" altLang="en-US" sz="2000" u="sng" dirty="0"/>
              <a:t>= B or less </a:t>
            </a:r>
            <a:r>
              <a:rPr lang="en-US" altLang="en-US" sz="2000" dirty="0"/>
              <a:t>for your course grade</a:t>
            </a:r>
          </a:p>
          <a:p>
            <a:r>
              <a:rPr lang="en-US" altLang="en-US" dirty="0"/>
              <a:t>Universal Design Project</a:t>
            </a:r>
          </a:p>
          <a:p>
            <a:pPr lvl="1"/>
            <a:r>
              <a:rPr lang="en-US" altLang="en-US" sz="2400" dirty="0"/>
              <a:t>Memo Project Lab #3 due by 5 PM on Feb.21</a:t>
            </a:r>
            <a:r>
              <a:rPr lang="en-US" altLang="en-US" sz="2400" baseline="30000" dirty="0"/>
              <a:t>st</a:t>
            </a:r>
            <a:endParaRPr lang="en-US" altLang="en-US" sz="2400" dirty="0"/>
          </a:p>
          <a:p>
            <a:pPr lvl="1"/>
            <a:r>
              <a:rPr lang="en-US" altLang="en-US" sz="2400" dirty="0"/>
              <a:t>Final Report and YouTube video due by 5 pm on Feb 28</a:t>
            </a:r>
            <a:r>
              <a:rPr lang="en-US" altLang="en-US" sz="2400" baseline="30000" dirty="0"/>
              <a:t>th</a:t>
            </a:r>
            <a:r>
              <a:rPr lang="en-US" altLang="en-US" sz="2400" dirty="0"/>
              <a:t> </a:t>
            </a:r>
            <a:endParaRPr lang="en-US" altLang="en-US" sz="2400" dirty="0" smtClean="0"/>
          </a:p>
          <a:p>
            <a:r>
              <a:rPr lang="en-US" altLang="en-US" dirty="0"/>
              <a:t>Before Exercise for Design for the Other 90%</a:t>
            </a:r>
          </a:p>
        </p:txBody>
      </p:sp>
    </p:spTree>
    <p:extLst>
      <p:ext uri="{BB962C8B-B14F-4D97-AF65-F5344CB8AC3E}">
        <p14:creationId xmlns:p14="http://schemas.microsoft.com/office/powerpoint/2010/main" val="2663467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7497763" cy="1143000"/>
          </a:xfrm>
        </p:spPr>
        <p:txBody>
          <a:bodyPr>
            <a:normAutofit/>
          </a:bodyPr>
          <a:lstStyle/>
          <a:p>
            <a:pPr eaLnBrk="1" fontAlgn="auto" hangingPunct="1">
              <a:spcAft>
                <a:spcPts val="0"/>
              </a:spcAft>
              <a:defRPr/>
            </a:pPr>
            <a:r>
              <a:rPr lang="en-CA" dirty="0" smtClean="0"/>
              <a:t>MATLAB</a:t>
            </a:r>
            <a:r>
              <a:rPr lang="en-CA" baseline="30000" dirty="0" smtClean="0"/>
              <a:t>1</a:t>
            </a:r>
            <a:endParaRPr lang="en-CA" baseline="30000" dirty="0"/>
          </a:p>
        </p:txBody>
      </p:sp>
      <p:sp>
        <p:nvSpPr>
          <p:cNvPr id="9219" name="Content Placeholder 2"/>
          <p:cNvSpPr>
            <a:spLocks noGrp="1"/>
          </p:cNvSpPr>
          <p:nvPr>
            <p:ph idx="1"/>
          </p:nvPr>
        </p:nvSpPr>
        <p:spPr>
          <a:xfrm>
            <a:off x="1119" y="1371600"/>
            <a:ext cx="9142881" cy="5364051"/>
          </a:xfrm>
        </p:spPr>
        <p:txBody>
          <a:bodyPr>
            <a:normAutofit/>
          </a:bodyPr>
          <a:lstStyle/>
          <a:p>
            <a:r>
              <a:rPr lang="en-US" dirty="0" smtClean="0"/>
              <a:t>MATLAB stands for </a:t>
            </a:r>
            <a:r>
              <a:rPr lang="en-US" dirty="0" err="1" smtClean="0"/>
              <a:t>MATrix</a:t>
            </a:r>
            <a:r>
              <a:rPr lang="en-US" dirty="0" smtClean="0"/>
              <a:t> </a:t>
            </a:r>
            <a:r>
              <a:rPr lang="en-US" dirty="0" err="1" smtClean="0"/>
              <a:t>LABoratory</a:t>
            </a:r>
            <a:endParaRPr lang="en-US" dirty="0" smtClean="0"/>
          </a:p>
          <a:p>
            <a:endParaRPr lang="en-US" dirty="0" smtClean="0"/>
          </a:p>
          <a:p>
            <a:r>
              <a:rPr lang="en-US" dirty="0" smtClean="0"/>
              <a:t>Computing software that provides:</a:t>
            </a:r>
          </a:p>
          <a:p>
            <a:pPr lvl="1"/>
            <a:r>
              <a:rPr lang="en-US" dirty="0" smtClean="0"/>
              <a:t>Ability to solve equations</a:t>
            </a:r>
          </a:p>
          <a:p>
            <a:pPr lvl="1"/>
            <a:r>
              <a:rPr lang="en-US" dirty="0"/>
              <a:t>P</a:t>
            </a:r>
            <a:r>
              <a:rPr lang="en-US" dirty="0" smtClean="0"/>
              <a:t>lot figures</a:t>
            </a:r>
          </a:p>
          <a:p>
            <a:pPr lvl="1"/>
            <a:r>
              <a:rPr lang="en-US" dirty="0" smtClean="0"/>
              <a:t>Work with matrix functions</a:t>
            </a:r>
          </a:p>
          <a:p>
            <a:endParaRPr lang="en-US" dirty="0" smtClean="0"/>
          </a:p>
          <a:p>
            <a:r>
              <a:rPr lang="en-US" dirty="0" smtClean="0"/>
              <a:t>Has a powerful built in library of commands to make performing operations easier</a:t>
            </a:r>
          </a:p>
          <a:p>
            <a:pPr marL="109728" indent="0">
              <a:buNone/>
            </a:pPr>
            <a:endParaRPr lang="en-US" dirty="0" smtClean="0"/>
          </a:p>
          <a:p>
            <a:endParaRPr lang="en-US" sz="2800" dirty="0" smtClean="0"/>
          </a:p>
          <a:p>
            <a:endParaRPr lang="en-US" dirty="0"/>
          </a:p>
          <a:p>
            <a:endParaRPr lang="en-US" sz="2800" dirty="0" smtClean="0"/>
          </a:p>
          <a:p>
            <a:pPr marL="109728" indent="0">
              <a:buNone/>
            </a:pPr>
            <a:endParaRPr lang="en-US" sz="2800" dirty="0" smtClean="0"/>
          </a:p>
          <a:p>
            <a:pPr marL="109728" indent="0">
              <a:buNone/>
            </a:pPr>
            <a:endParaRPr lang="en-US" sz="2800" dirty="0"/>
          </a:p>
          <a:p>
            <a:pPr marL="595313" indent="-514350"/>
            <a:endParaRPr lang="en-US" altLang="en-US" sz="2800" dirty="0" smtClean="0"/>
          </a:p>
        </p:txBody>
      </p:sp>
      <p:sp>
        <p:nvSpPr>
          <p:cNvPr id="6" name="Rectangle 5"/>
          <p:cNvSpPr/>
          <p:nvPr/>
        </p:nvSpPr>
        <p:spPr>
          <a:xfrm>
            <a:off x="0" y="6400800"/>
            <a:ext cx="9122979" cy="276999"/>
          </a:xfrm>
          <a:prstGeom prst="rect">
            <a:avLst/>
          </a:prstGeom>
        </p:spPr>
        <p:txBody>
          <a:bodyPr wrap="square">
            <a:spAutoFit/>
          </a:bodyPr>
          <a:lstStyle/>
          <a:p>
            <a:r>
              <a:rPr lang="en-US" sz="1200" dirty="0" smtClean="0">
                <a:hlinkClick r:id="rId3"/>
              </a:rPr>
              <a:t>1.</a:t>
            </a:r>
            <a:r>
              <a:rPr lang="en-US" sz="1200" dirty="0"/>
              <a:t> https://www.mccormick.northwestern.edu/documents/students/undergraduate/introduction-to-matlab.pdf  </a:t>
            </a:r>
          </a:p>
        </p:txBody>
      </p:sp>
    </p:spTree>
    <p:extLst>
      <p:ext uri="{BB962C8B-B14F-4D97-AF65-F5344CB8AC3E}">
        <p14:creationId xmlns:p14="http://schemas.microsoft.com/office/powerpoint/2010/main" val="2723588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Quiz</a:t>
            </a:r>
            <a:endParaRPr lang="en-US" dirty="0"/>
          </a:p>
        </p:txBody>
      </p:sp>
      <p:sp>
        <p:nvSpPr>
          <p:cNvPr id="3" name="Content Placeholder 2"/>
          <p:cNvSpPr>
            <a:spLocks noGrp="1"/>
          </p:cNvSpPr>
          <p:nvPr>
            <p:ph idx="1"/>
          </p:nvPr>
        </p:nvSpPr>
        <p:spPr/>
        <p:txBody>
          <a:bodyPr/>
          <a:lstStyle/>
          <a:p>
            <a:r>
              <a:rPr lang="en-US" u="sng" dirty="0" smtClean="0">
                <a:effectLst>
                  <a:outerShdw blurRad="38100" dist="38100" dir="2700000" algn="tl">
                    <a:srgbClr val="000000">
                      <a:alpha val="43137"/>
                    </a:srgbClr>
                  </a:outerShdw>
                </a:effectLst>
                <a:hlinkClick r:id="rId2"/>
              </a:rPr>
              <a:t>Also see Mustard Examples for Stat problem to help with Error and Stat questions</a:t>
            </a:r>
          </a:p>
          <a:p>
            <a:pPr lvl="1"/>
            <a:r>
              <a:rPr lang="en-US" dirty="0" smtClean="0">
                <a:hlinkClick r:id="rId2"/>
              </a:rPr>
              <a:t>http</a:t>
            </a:r>
            <a:r>
              <a:rPr lang="en-US" dirty="0">
                <a:hlinkClick r:id="rId2"/>
              </a:rPr>
              <a:t>://users.rowan.edu/~</a:t>
            </a:r>
            <a:r>
              <a:rPr lang="en-US" dirty="0" smtClean="0">
                <a:hlinkClick r:id="rId2"/>
              </a:rPr>
              <a:t>jahan/hunter/global_engineer.htm</a:t>
            </a: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B731AF74-69C3-4D5A-A9B3-AEB1A15E7230}" type="slidenum">
              <a:rPr lang="en-US" smtClean="0"/>
              <a:pPr>
                <a:defRPr/>
              </a:pPr>
              <a:t>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35373733"/>
              </p:ext>
            </p:extLst>
          </p:nvPr>
        </p:nvGraphicFramePr>
        <p:xfrm>
          <a:off x="1676400" y="3908425"/>
          <a:ext cx="5372100" cy="2447925"/>
        </p:xfrm>
        <a:graphic>
          <a:graphicData uri="http://schemas.openxmlformats.org/drawingml/2006/table">
            <a:tbl>
              <a:tblPr>
                <a:tableStyleId>{5C22544A-7EE6-4342-B048-85BDC9FD1C3A}</a:tableStyleId>
              </a:tblPr>
              <a:tblGrid>
                <a:gridCol w="1969347">
                  <a:extLst>
                    <a:ext uri="{9D8B030D-6E8A-4147-A177-3AD203B41FA5}">
                      <a16:colId xmlns:a16="http://schemas.microsoft.com/office/drawing/2014/main" val="2603161413"/>
                    </a:ext>
                  </a:extLst>
                </a:gridCol>
                <a:gridCol w="1699791">
                  <a:extLst>
                    <a:ext uri="{9D8B030D-6E8A-4147-A177-3AD203B41FA5}">
                      <a16:colId xmlns:a16="http://schemas.microsoft.com/office/drawing/2014/main" val="2986190850"/>
                    </a:ext>
                  </a:extLst>
                </a:gridCol>
                <a:gridCol w="1702962">
                  <a:extLst>
                    <a:ext uri="{9D8B030D-6E8A-4147-A177-3AD203B41FA5}">
                      <a16:colId xmlns:a16="http://schemas.microsoft.com/office/drawing/2014/main" val="2580011846"/>
                    </a:ext>
                  </a:extLst>
                </a:gridCol>
              </a:tblGrid>
              <a:tr h="200025">
                <a:tc gridSpan="3">
                  <a:txBody>
                    <a:bodyPr/>
                    <a:lstStyle/>
                    <a:p>
                      <a:pPr algn="l" fontAlgn="ctr"/>
                      <a:r>
                        <a:rPr lang="en-US" sz="1200" u="none" strike="noStrike">
                          <a:effectLst/>
                        </a:rPr>
                        <a:t>Table 2: Error Bars and the Difference Between two Means</a:t>
                      </a:r>
                      <a:endParaRPr lang="en-US" sz="120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06282050"/>
                  </a:ext>
                </a:extLst>
              </a:tr>
              <a:tr h="600075">
                <a:tc>
                  <a:txBody>
                    <a:bodyPr/>
                    <a:lstStyle/>
                    <a:p>
                      <a:pPr algn="ctr" fontAlgn="ctr"/>
                      <a:r>
                        <a:rPr lang="en-US" sz="1200" u="none" strike="noStrike">
                          <a:effectLst/>
                        </a:rPr>
                        <a:t>Error Bar</a:t>
                      </a:r>
                      <a:endParaRPr lang="en-US" sz="12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Bars Do Not Overlap</a:t>
                      </a:r>
                      <a:endParaRPr lang="en-US" sz="12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Bars Overlap</a:t>
                      </a:r>
                      <a:endParaRPr lang="en-US" sz="12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49929820"/>
                  </a:ext>
                </a:extLst>
              </a:tr>
              <a:tr h="742950">
                <a:tc>
                  <a:txBody>
                    <a:bodyPr/>
                    <a:lstStyle/>
                    <a:p>
                      <a:pPr algn="ctr" fontAlgn="ctr"/>
                      <a:r>
                        <a:rPr lang="en-US" sz="1200" u="none" strike="noStrike">
                          <a:effectLst/>
                        </a:rPr>
                        <a:t>Standard Error of the Mean</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No statistical inference can be made</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Means ARE NOT different in a statistically significant way</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15269556"/>
                  </a:ext>
                </a:extLst>
              </a:tr>
              <a:tr h="904875">
                <a:tc>
                  <a:txBody>
                    <a:bodyPr/>
                    <a:lstStyle/>
                    <a:p>
                      <a:pPr algn="ctr" fontAlgn="ctr"/>
                      <a:r>
                        <a:rPr lang="en-US" sz="1200" u="none" strike="noStrike">
                          <a:effectLst/>
                        </a:rPr>
                        <a:t>95 % Confidence Interval</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Means ARE different in a statistically significant way</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No statistical inference can be made</a:t>
                      </a:r>
                      <a:endParaRPr lang="en-U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144591506"/>
                  </a:ext>
                </a:extLst>
              </a:tr>
            </a:tbl>
          </a:graphicData>
        </a:graphic>
      </p:graphicFrame>
    </p:spTree>
    <p:extLst>
      <p:ext uri="{BB962C8B-B14F-4D97-AF65-F5344CB8AC3E}">
        <p14:creationId xmlns:p14="http://schemas.microsoft.com/office/powerpoint/2010/main" val="1034762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457200" y="457200"/>
            <a:ext cx="7772400" cy="1470025"/>
          </a:xfrm>
        </p:spPr>
        <p:txBody>
          <a:bodyPr/>
          <a:lstStyle/>
          <a:p>
            <a:pPr eaLnBrk="1" hangingPunct="1"/>
            <a:r>
              <a:rPr lang="en-US" dirty="0"/>
              <a:t>Universal Design Video</a:t>
            </a:r>
            <a:endParaRPr lang="en-US" altLang="en-US" dirty="0" smtClean="0">
              <a:solidFill>
                <a:schemeClr val="tx1"/>
              </a:solidFill>
              <a:latin typeface="Calibri" panose="020F0502020204030204" pitchFamily="34" charset="0"/>
            </a:endParaRPr>
          </a:p>
        </p:txBody>
      </p:sp>
      <p:sp>
        <p:nvSpPr>
          <p:cNvPr id="2" name="TextBox 1"/>
          <p:cNvSpPr txBox="1"/>
          <p:nvPr/>
        </p:nvSpPr>
        <p:spPr>
          <a:xfrm>
            <a:off x="457200" y="1927225"/>
            <a:ext cx="8458200" cy="3693319"/>
          </a:xfrm>
          <a:prstGeom prst="rect">
            <a:avLst/>
          </a:prstGeom>
          <a:noFill/>
        </p:spPr>
        <p:txBody>
          <a:bodyPr wrap="square" rtlCol="0">
            <a:spAutoFit/>
          </a:bodyPr>
          <a:lstStyle/>
          <a:p>
            <a:pPr marL="285750" lvl="0" indent="-285750">
              <a:buFont typeface="Arial" panose="020B0604020202020204" pitchFamily="34" charset="0"/>
              <a:buChar char="•"/>
            </a:pPr>
            <a:r>
              <a:rPr lang="en-US" b="1" dirty="0" smtClean="0"/>
              <a:t>Share </a:t>
            </a:r>
            <a:r>
              <a:rPr lang="en-US" b="1" dirty="0"/>
              <a:t>with your instructor – NLT 11:59 PM Tuesday, February 27</a:t>
            </a:r>
            <a:r>
              <a:rPr lang="en-US" b="1" baseline="30000" dirty="0"/>
              <a:t>th</a:t>
            </a:r>
            <a:r>
              <a:rPr lang="en-US" b="1" dirty="0"/>
              <a:t>, 2018 </a:t>
            </a:r>
          </a:p>
          <a:p>
            <a:pPr marL="285750" lvl="0" indent="-285750">
              <a:buFont typeface="Arial" panose="020B0604020202020204" pitchFamily="34" charset="0"/>
              <a:buChar char="•"/>
            </a:pPr>
            <a:r>
              <a:rPr lang="en-US" b="1" dirty="0"/>
              <a:t>Please use the following nomenclature </a:t>
            </a:r>
            <a:r>
              <a:rPr lang="en-US" dirty="0"/>
              <a:t>when labeling your file</a:t>
            </a:r>
            <a:r>
              <a:rPr lang="en-US" b="1" dirty="0"/>
              <a:t>:  </a:t>
            </a:r>
            <a:endParaRPr lang="en-US" b="1" dirty="0" smtClean="0"/>
          </a:p>
          <a:p>
            <a:pPr lvl="0"/>
            <a:r>
              <a:rPr lang="en-US" b="1" dirty="0" smtClean="0"/>
              <a:t>“</a:t>
            </a:r>
            <a:r>
              <a:rPr lang="en-US" dirty="0"/>
              <a:t>section number_ </a:t>
            </a:r>
            <a:r>
              <a:rPr lang="en-US" dirty="0" err="1"/>
              <a:t>toyname</a:t>
            </a:r>
            <a:r>
              <a:rPr lang="en-US" dirty="0"/>
              <a:t>”</a:t>
            </a:r>
          </a:p>
          <a:p>
            <a:pPr marL="285750" lvl="0" indent="-285750">
              <a:buFont typeface="Arial" panose="020B0604020202020204" pitchFamily="34" charset="0"/>
              <a:buChar char="•"/>
            </a:pPr>
            <a:r>
              <a:rPr lang="en-US" dirty="0"/>
              <a:t>The videos will be uploaded to the YouTube channel </a:t>
            </a:r>
            <a:r>
              <a:rPr lang="en-US" b="1" dirty="0"/>
              <a:t>Rowan University, Freshman Engineering Clinic</a:t>
            </a:r>
            <a:r>
              <a:rPr lang="en-US" dirty="0"/>
              <a:t> in the playlist </a:t>
            </a:r>
            <a:r>
              <a:rPr lang="en-US" b="1" dirty="0"/>
              <a:t>FEC Toys </a:t>
            </a:r>
            <a:r>
              <a:rPr lang="en-US" b="1" dirty="0" smtClean="0"/>
              <a:t>2018</a:t>
            </a:r>
          </a:p>
          <a:p>
            <a:pPr marL="285750" lvl="0" indent="-285750">
              <a:buFont typeface="Arial" panose="020B0604020202020204" pitchFamily="34" charset="0"/>
              <a:buChar char="•"/>
            </a:pPr>
            <a:endParaRPr lang="en-US" b="1" dirty="0"/>
          </a:p>
          <a:p>
            <a:pPr marL="285750" lvl="0" indent="-285750">
              <a:buFont typeface="Arial" panose="020B0604020202020204" pitchFamily="34" charset="0"/>
              <a:buChar char="•"/>
            </a:pPr>
            <a:r>
              <a:rPr lang="en-US" dirty="0"/>
              <a:t>Watch these for helpful hints!</a:t>
            </a:r>
          </a:p>
          <a:p>
            <a:pPr marL="285750" indent="-285750">
              <a:buFont typeface="Arial" panose="020B0604020202020204" pitchFamily="34" charset="0"/>
              <a:buChar char="•"/>
            </a:pPr>
            <a:r>
              <a:rPr lang="en-US" u="sng" dirty="0">
                <a:hlinkClick r:id="rId3"/>
              </a:rPr>
              <a:t>http://www.wondershare.com/slideshow/video-slideshow-maker.html</a:t>
            </a:r>
            <a:r>
              <a:rPr lang="en-US" dirty="0"/>
              <a:t> (if you want to make a slideshow with music)</a:t>
            </a:r>
          </a:p>
          <a:p>
            <a:pPr marL="285750" indent="-285750">
              <a:buFont typeface="Arial" panose="020B0604020202020204" pitchFamily="34" charset="0"/>
              <a:buChar char="•"/>
            </a:pPr>
            <a:r>
              <a:rPr lang="en-US" dirty="0"/>
              <a:t>Apps to help you create</a:t>
            </a:r>
          </a:p>
          <a:p>
            <a:pPr marL="285750" indent="-285750">
              <a:buFont typeface="Arial" panose="020B0604020202020204" pitchFamily="34" charset="0"/>
              <a:buChar char="•"/>
            </a:pPr>
            <a:r>
              <a:rPr lang="en-US" u="sng" dirty="0">
                <a:hlinkClick r:id="rId4"/>
              </a:rPr>
              <a:t>http://www.youtube.com/create</a:t>
            </a:r>
            <a:endParaRPr lang="en-US" dirty="0"/>
          </a:p>
          <a:p>
            <a:pPr marL="285750" indent="-285750">
              <a:buFont typeface="Arial" panose="020B0604020202020204" pitchFamily="34" charset="0"/>
              <a:buChar char="•"/>
            </a:pPr>
            <a:r>
              <a:rPr lang="en-US" dirty="0"/>
              <a:t>Photoshop (Mac) and Windows based applications exist</a:t>
            </a:r>
          </a:p>
          <a:p>
            <a:pPr marL="285750" lvl="0" indent="-285750">
              <a:buFont typeface="Arial" panose="020B0604020202020204" pitchFamily="34" charset="0"/>
              <a:buChar char="•"/>
            </a:pPr>
            <a:endParaRPr lang="en-US" dirty="0"/>
          </a:p>
        </p:txBody>
      </p:sp>
    </p:spTree>
    <p:extLst>
      <p:ext uri="{BB962C8B-B14F-4D97-AF65-F5344CB8AC3E}">
        <p14:creationId xmlns:p14="http://schemas.microsoft.com/office/powerpoint/2010/main" val="2712367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Design Video</a:t>
            </a:r>
            <a:endParaRPr lang="en-US" dirty="0"/>
          </a:p>
        </p:txBody>
      </p:sp>
      <p:sp>
        <p:nvSpPr>
          <p:cNvPr id="4" name="Slide Number Placeholder 3"/>
          <p:cNvSpPr>
            <a:spLocks noGrp="1"/>
          </p:cNvSpPr>
          <p:nvPr>
            <p:ph type="sldNum" sz="quarter" idx="12"/>
          </p:nvPr>
        </p:nvSpPr>
        <p:spPr/>
        <p:txBody>
          <a:bodyPr/>
          <a:lstStyle/>
          <a:p>
            <a:pPr>
              <a:defRPr/>
            </a:pPr>
            <a:fld id="{B731AF74-69C3-4D5A-A9B3-AEB1A15E7230}" type="slidenum">
              <a:rPr lang="en-US" smtClean="0"/>
              <a:pPr>
                <a:defRPr/>
              </a:pPr>
              <a:t>6</a:t>
            </a:fld>
            <a:endParaRPr lang="en-US" dirty="0"/>
          </a:p>
        </p:txBody>
      </p:sp>
      <p:sp>
        <p:nvSpPr>
          <p:cNvPr id="3" name="Rectangle 2"/>
          <p:cNvSpPr/>
          <p:nvPr/>
        </p:nvSpPr>
        <p:spPr>
          <a:xfrm>
            <a:off x="304800" y="1295400"/>
            <a:ext cx="8001000" cy="4401205"/>
          </a:xfrm>
          <a:prstGeom prst="rect">
            <a:avLst/>
          </a:prstGeom>
        </p:spPr>
        <p:txBody>
          <a:bodyPr wrap="square">
            <a:spAutoFit/>
          </a:bodyPr>
          <a:lstStyle/>
          <a:p>
            <a:pPr marL="285750" lvl="0" indent="-285750">
              <a:buFont typeface="Arial" panose="020B0604020202020204" pitchFamily="34" charset="0"/>
              <a:buChar char="•"/>
            </a:pPr>
            <a:r>
              <a:rPr lang="en-US" sz="1400" dirty="0" smtClean="0"/>
              <a:t>Everyone </a:t>
            </a:r>
            <a:r>
              <a:rPr lang="en-US" sz="1400" dirty="0"/>
              <a:t>should be involved; however, someone may need to serve as the camera person</a:t>
            </a:r>
            <a:r>
              <a:rPr lang="en-US" sz="1400" dirty="0" smtClean="0"/>
              <a:t>. </a:t>
            </a:r>
            <a:endParaRPr lang="en-US" sz="1400" dirty="0"/>
          </a:p>
          <a:p>
            <a:pPr marL="285750" lvl="0" indent="-285750">
              <a:buFont typeface="Arial" panose="020B0604020202020204" pitchFamily="34" charset="0"/>
              <a:buChar char="•"/>
            </a:pPr>
            <a:r>
              <a:rPr lang="en-US" sz="1400" dirty="0"/>
              <a:t>Make your video 5-8 minutes.  </a:t>
            </a:r>
          </a:p>
          <a:p>
            <a:pPr marL="285750" lvl="0" indent="-285750">
              <a:buFont typeface="Arial" panose="020B0604020202020204" pitchFamily="34" charset="0"/>
              <a:buChar char="•"/>
            </a:pPr>
            <a:r>
              <a:rPr lang="en-US" sz="1400" dirty="0"/>
              <a:t>You need to include the following.  Other than the title – the order is in your control. </a:t>
            </a:r>
          </a:p>
          <a:p>
            <a:pPr marL="285750" lvl="0" indent="-285750">
              <a:buFont typeface="Arial" panose="020B0604020202020204" pitchFamily="34" charset="0"/>
              <a:buChar char="•"/>
            </a:pPr>
            <a:r>
              <a:rPr lang="en-US" sz="1400" dirty="0"/>
              <a:t>You should have a title with your section number, group member’s names and toy name</a:t>
            </a:r>
          </a:p>
          <a:p>
            <a:pPr marL="285750" lvl="0" indent="-285750">
              <a:buFont typeface="Arial" panose="020B0604020202020204" pitchFamily="34" charset="0"/>
              <a:buChar char="•"/>
            </a:pPr>
            <a:r>
              <a:rPr lang="en-US" sz="1400" dirty="0"/>
              <a:t>Product  and user description</a:t>
            </a:r>
          </a:p>
          <a:p>
            <a:pPr marL="285750" lvl="0" indent="-285750">
              <a:buFont typeface="Arial" panose="020B0604020202020204" pitchFamily="34" charset="0"/>
              <a:buChar char="•"/>
            </a:pPr>
            <a:r>
              <a:rPr lang="en-US" sz="1400" dirty="0"/>
              <a:t>Description of the potential market </a:t>
            </a:r>
          </a:p>
          <a:p>
            <a:pPr marL="285750" lvl="0" indent="-285750">
              <a:buFont typeface="Arial" panose="020B0604020202020204" pitchFamily="34" charset="0"/>
              <a:buChar char="•"/>
            </a:pPr>
            <a:r>
              <a:rPr lang="en-US" sz="1400" dirty="0"/>
              <a:t>Introduce your prototype</a:t>
            </a:r>
          </a:p>
          <a:p>
            <a:pPr marL="285750" lvl="0" indent="-285750">
              <a:buFont typeface="Arial" panose="020B0604020202020204" pitchFamily="34" charset="0"/>
              <a:buChar char="•"/>
            </a:pPr>
            <a:r>
              <a:rPr lang="en-US" sz="1400" dirty="0"/>
              <a:t>Design – make sure you provide the specifications so that engineers will see the feasibility of making the toy.</a:t>
            </a:r>
          </a:p>
          <a:p>
            <a:pPr marL="285750" lvl="0" indent="-285750">
              <a:buFont typeface="Arial" panose="020B0604020202020204" pitchFamily="34" charset="0"/>
              <a:buChar char="•"/>
            </a:pPr>
            <a:r>
              <a:rPr lang="en-US" sz="1400" dirty="0"/>
              <a:t>Establish the universal design issues and solutions</a:t>
            </a:r>
          </a:p>
          <a:p>
            <a:pPr marL="285750" lvl="0" indent="-285750">
              <a:buFont typeface="Arial" panose="020B0604020202020204" pitchFamily="34" charset="0"/>
              <a:buChar char="•"/>
            </a:pPr>
            <a:r>
              <a:rPr lang="en-US" sz="1400" dirty="0"/>
              <a:t>Issues encountered from task analysis </a:t>
            </a:r>
          </a:p>
          <a:p>
            <a:pPr marL="285750" lvl="0" indent="-285750">
              <a:buFont typeface="Arial" panose="020B0604020202020204" pitchFamily="34" charset="0"/>
              <a:buChar char="•"/>
            </a:pPr>
            <a:r>
              <a:rPr lang="en-US" sz="1400" dirty="0"/>
              <a:t>Solutions from the literature review</a:t>
            </a:r>
          </a:p>
          <a:p>
            <a:pPr marL="285750" lvl="0" indent="-285750">
              <a:buFont typeface="Arial" panose="020B0604020202020204" pitchFamily="34" charset="0"/>
              <a:buChar char="•"/>
            </a:pPr>
            <a:r>
              <a:rPr lang="en-US" sz="1400" dirty="0"/>
              <a:t>Discuss the potential impacts of the design via a the costs of manufacturing </a:t>
            </a:r>
          </a:p>
          <a:p>
            <a:pPr marL="285750" lvl="0" indent="-285750">
              <a:buFont typeface="Arial" panose="020B0604020202020204" pitchFamily="34" charset="0"/>
              <a:buChar char="•"/>
            </a:pPr>
            <a:r>
              <a:rPr lang="en-US" sz="1400" dirty="0"/>
              <a:t>Please remember - Content first, fun/creativity second.  Everyone likes to have great looking video.  However, please make sure that you concentrate on proper </a:t>
            </a:r>
            <a:r>
              <a:rPr lang="en-US" sz="1400" i="1" u="sng" dirty="0"/>
              <a:t>content</a:t>
            </a:r>
            <a:r>
              <a:rPr lang="en-US" sz="1400" dirty="0"/>
              <a:t> and professionalism </a:t>
            </a:r>
            <a:r>
              <a:rPr lang="en-US" sz="1400" u="sng" dirty="0"/>
              <a:t>before</a:t>
            </a:r>
            <a:r>
              <a:rPr lang="en-US" sz="1400" dirty="0"/>
              <a:t> adding interesting acting, graphics, lamas, etc.  Also, if you have slides make sure your font size should be no smaller than 18 points for readability.  Regarding style, the presentation can be a commercial, a “Shark Tank” pitch, or a traditional class presentation, etc.  Once your team knows the content to present and you know your team’s personality – the style and creativity will flow from it.  </a:t>
            </a:r>
          </a:p>
        </p:txBody>
      </p:sp>
    </p:spTree>
    <p:extLst>
      <p:ext uri="{BB962C8B-B14F-4D97-AF65-F5344CB8AC3E}">
        <p14:creationId xmlns:p14="http://schemas.microsoft.com/office/powerpoint/2010/main" val="1997992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Design Final </a:t>
            </a:r>
            <a:r>
              <a:rPr lang="en-US" dirty="0"/>
              <a:t>Report</a:t>
            </a:r>
          </a:p>
        </p:txBody>
      </p:sp>
      <p:sp>
        <p:nvSpPr>
          <p:cNvPr id="3" name="Content Placeholder 2"/>
          <p:cNvSpPr>
            <a:spLocks noGrp="1"/>
          </p:cNvSpPr>
          <p:nvPr>
            <p:ph idx="1"/>
          </p:nvPr>
        </p:nvSpPr>
        <p:spPr>
          <a:xfrm>
            <a:off x="457200" y="1415375"/>
            <a:ext cx="8610600" cy="5410200"/>
          </a:xfrm>
        </p:spPr>
        <p:txBody>
          <a:bodyPr/>
          <a:lstStyle/>
          <a:p>
            <a:r>
              <a:rPr lang="en-US" sz="1600" b="1" dirty="0" smtClean="0">
                <a:latin typeface="+mj-lt"/>
              </a:rPr>
              <a:t>Submit </a:t>
            </a:r>
            <a:r>
              <a:rPr lang="en-US" sz="1600" b="1" dirty="0">
                <a:latin typeface="+mj-lt"/>
              </a:rPr>
              <a:t>copy to your instructor Monday, March 5</a:t>
            </a:r>
            <a:r>
              <a:rPr lang="en-US" sz="1600" b="1" baseline="30000" dirty="0">
                <a:latin typeface="+mj-lt"/>
              </a:rPr>
              <a:t>th</a:t>
            </a:r>
            <a:r>
              <a:rPr lang="en-US" sz="1600" b="1" dirty="0">
                <a:latin typeface="+mj-lt"/>
              </a:rPr>
              <a:t> 2018</a:t>
            </a:r>
          </a:p>
          <a:p>
            <a:pPr lvl="1"/>
            <a:r>
              <a:rPr lang="en-US" sz="1200" dirty="0">
                <a:latin typeface="+mj-lt"/>
              </a:rPr>
              <a:t>The final written report should contain the following sections and should be no longer than </a:t>
            </a:r>
            <a:r>
              <a:rPr lang="en-US" sz="1200" b="1" dirty="0">
                <a:latin typeface="+mj-lt"/>
              </a:rPr>
              <a:t>8 pages single spaced</a:t>
            </a:r>
            <a:r>
              <a:rPr lang="en-US" sz="1200" dirty="0">
                <a:latin typeface="+mj-lt"/>
              </a:rPr>
              <a:t> in written material length.  Follow the conciseness of your regular </a:t>
            </a:r>
            <a:r>
              <a:rPr lang="en-US" sz="1200" dirty="0" smtClean="0">
                <a:latin typeface="+mj-lt"/>
              </a:rPr>
              <a:t>laboratories and be sure to use proper citation methods. </a:t>
            </a:r>
            <a:endParaRPr lang="en-US" sz="1200" dirty="0">
              <a:latin typeface="+mj-lt"/>
            </a:endParaRPr>
          </a:p>
          <a:p>
            <a:pPr marL="0" lvl="0" indent="0">
              <a:buNone/>
            </a:pPr>
            <a:r>
              <a:rPr lang="en-US" sz="1600" b="1" dirty="0">
                <a:latin typeface="+mj-lt"/>
              </a:rPr>
              <a:t>Format</a:t>
            </a:r>
            <a:endParaRPr lang="en-US" sz="1600" dirty="0">
              <a:latin typeface="+mj-lt"/>
            </a:endParaRPr>
          </a:p>
          <a:p>
            <a:pPr lvl="0"/>
            <a:r>
              <a:rPr lang="en-US" sz="1600" b="1" dirty="0">
                <a:latin typeface="+mj-lt"/>
              </a:rPr>
              <a:t>Product and User Description </a:t>
            </a:r>
            <a:r>
              <a:rPr lang="en-US" sz="1600" dirty="0">
                <a:latin typeface="+mj-lt"/>
              </a:rPr>
              <a:t>– Make sure the product is clearly described to the reader.  Provide pictures of the initial product, system or work environment.  Describe the users of your product or work environment.  This description should provide information about the relevant aspects of the users.  This lab in essence is “project lab 1”.</a:t>
            </a:r>
          </a:p>
          <a:p>
            <a:pPr lvl="0"/>
            <a:r>
              <a:rPr lang="en-US" sz="1600" b="1" dirty="0">
                <a:latin typeface="+mj-lt"/>
              </a:rPr>
              <a:t>How is the Product Used by the Customer and the Market Description </a:t>
            </a:r>
            <a:r>
              <a:rPr lang="en-US" sz="1600" dirty="0">
                <a:latin typeface="+mj-lt"/>
              </a:rPr>
              <a:t>– This section should give background essential to fully understanding the ergonomic and universal design problems and how solutions to these problems will increase the marketability of the product.  This section in essence is “project lab 2.  The Task Analysis is your one appendix that you will refer to.  </a:t>
            </a:r>
          </a:p>
          <a:p>
            <a:pPr lvl="0"/>
            <a:r>
              <a:rPr lang="en-US" sz="1600" b="1" dirty="0">
                <a:latin typeface="+mj-lt"/>
              </a:rPr>
              <a:t>Design </a:t>
            </a:r>
            <a:r>
              <a:rPr lang="en-US" sz="1600" dirty="0">
                <a:latin typeface="+mj-lt"/>
              </a:rPr>
              <a:t>– This section contains your design with rationale and specific documentation of the new design, as well as any tradeoffs.  This was initiated in “project lab 3”. </a:t>
            </a:r>
          </a:p>
          <a:p>
            <a:pPr lvl="0"/>
            <a:r>
              <a:rPr lang="en-US" sz="1600" b="1" dirty="0">
                <a:latin typeface="+mj-lt"/>
              </a:rPr>
              <a:t>Manufacturability –</a:t>
            </a:r>
            <a:r>
              <a:rPr lang="en-US" sz="1600" i="1" dirty="0">
                <a:latin typeface="+mj-lt"/>
              </a:rPr>
              <a:t> </a:t>
            </a:r>
            <a:r>
              <a:rPr lang="en-US" sz="1600" dirty="0">
                <a:latin typeface="+mj-lt"/>
              </a:rPr>
              <a:t>This section discusses how the product should be manufactured and the costs.  This is what you completed in </a:t>
            </a:r>
            <a:r>
              <a:rPr lang="en-US" sz="1600" dirty="0" smtClean="0">
                <a:latin typeface="+mj-lt"/>
              </a:rPr>
              <a:t>“Project </a:t>
            </a:r>
            <a:r>
              <a:rPr lang="en-US" sz="1600" dirty="0">
                <a:latin typeface="+mj-lt"/>
              </a:rPr>
              <a:t>lab 3”. </a:t>
            </a:r>
          </a:p>
          <a:p>
            <a:pPr lvl="0"/>
            <a:r>
              <a:rPr lang="en-US" sz="1600" b="1" dirty="0">
                <a:latin typeface="+mj-lt"/>
              </a:rPr>
              <a:t>Appendix A – </a:t>
            </a:r>
            <a:r>
              <a:rPr lang="en-US" sz="1600" dirty="0">
                <a:latin typeface="+mj-lt"/>
              </a:rPr>
              <a:t>Task Analysis</a:t>
            </a:r>
          </a:p>
          <a:p>
            <a:pPr lvl="0"/>
            <a:r>
              <a:rPr lang="en-US" sz="1600" b="1" dirty="0">
                <a:latin typeface="+mj-lt"/>
              </a:rPr>
              <a:t>Appendix B –</a:t>
            </a:r>
            <a:r>
              <a:rPr lang="en-US" sz="1600" dirty="0">
                <a:latin typeface="+mj-lt"/>
              </a:rPr>
              <a:t> Drawing/Sketch/CAD drawing with specifications</a:t>
            </a:r>
          </a:p>
          <a:p>
            <a:pPr lvl="0"/>
            <a:r>
              <a:rPr lang="en-US" sz="1600" b="1" dirty="0">
                <a:latin typeface="+mj-lt"/>
              </a:rPr>
              <a:t>Appendix C – </a:t>
            </a:r>
            <a:r>
              <a:rPr lang="en-US" sz="1600" dirty="0">
                <a:latin typeface="+mj-lt"/>
              </a:rPr>
              <a:t>Manufacturing Plan (Flow Process Chart</a:t>
            </a:r>
            <a:r>
              <a:rPr lang="en-US" sz="1600" dirty="0" smtClean="0">
                <a:latin typeface="+mj-lt"/>
              </a:rPr>
              <a:t>)</a:t>
            </a:r>
            <a:endParaRPr lang="en-US" sz="1600" dirty="0">
              <a:latin typeface="+mj-lt"/>
            </a:endParaRPr>
          </a:p>
        </p:txBody>
      </p:sp>
      <p:sp>
        <p:nvSpPr>
          <p:cNvPr id="4" name="Slide Number Placeholder 3"/>
          <p:cNvSpPr>
            <a:spLocks noGrp="1"/>
          </p:cNvSpPr>
          <p:nvPr>
            <p:ph type="sldNum" sz="quarter" idx="12"/>
          </p:nvPr>
        </p:nvSpPr>
        <p:spPr/>
        <p:txBody>
          <a:bodyPr/>
          <a:lstStyle/>
          <a:p>
            <a:pPr>
              <a:defRPr/>
            </a:pPr>
            <a:fld id="{B731AF74-69C3-4D5A-A9B3-AEB1A15E7230}" type="slidenum">
              <a:rPr lang="en-US" smtClean="0"/>
              <a:pPr>
                <a:defRPr/>
              </a:pPr>
              <a:t>7</a:t>
            </a:fld>
            <a:endParaRPr lang="en-US" dirty="0"/>
          </a:p>
        </p:txBody>
      </p:sp>
    </p:spTree>
    <p:extLst>
      <p:ext uri="{BB962C8B-B14F-4D97-AF65-F5344CB8AC3E}">
        <p14:creationId xmlns:p14="http://schemas.microsoft.com/office/powerpoint/2010/main" val="653057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572</TotalTime>
  <Words>797</Words>
  <Application>Microsoft Office PowerPoint</Application>
  <PresentationFormat>On-screen Show (4:3)</PresentationFormat>
  <Paragraphs>83</Paragraphs>
  <Slides>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Universal Design </vt:lpstr>
      <vt:lpstr>Course Reminders &amp; Deadlines</vt:lpstr>
      <vt:lpstr>MATLAB1</vt:lpstr>
      <vt:lpstr>Statistics Quiz</vt:lpstr>
      <vt:lpstr>Universal Design Video</vt:lpstr>
      <vt:lpstr>Universal Design Video</vt:lpstr>
      <vt:lpstr>Universal Design Final Report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Erin</dc:creator>
  <cp:lastModifiedBy>Margaret E Hunter</cp:lastModifiedBy>
  <cp:revision>410</cp:revision>
  <cp:lastPrinted>2015-09-25T17:16:04Z</cp:lastPrinted>
  <dcterms:created xsi:type="dcterms:W3CDTF">2003-05-02T20:53:42Z</dcterms:created>
  <dcterms:modified xsi:type="dcterms:W3CDTF">2018-02-22T00:02:43Z</dcterms:modified>
</cp:coreProperties>
</file>