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0"/>
  </p:notesMasterIdLst>
  <p:sldIdLst>
    <p:sldId id="268" r:id="rId3"/>
    <p:sldId id="269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0" r:id="rId17"/>
    <p:sldId id="271" r:id="rId18"/>
    <p:sldId id="272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oboto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797" autoAdjust="0"/>
  </p:normalViewPr>
  <p:slideViewPr>
    <p:cSldViewPr snapToGrid="0">
      <p:cViewPr varScale="1">
        <p:scale>
          <a:sx n="139" d="100"/>
          <a:sy n="139" d="100"/>
        </p:scale>
        <p:origin x="8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F6E32E-AE85-4373-B1C4-6B062E1FE5A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74314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term ‘sizing’ refers to the process of determining the size and/or model number of system components and number of the numbers of these components. There are two types of systems that you will be sizing: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200" b="0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water costs should not exceed 3 per cent of household income), and physically accessible (the water source has to be within 1,000 metres of the home and collection time should not exceed 30 minutes).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Think pair share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https://www.aliexpress.com/item/High-Efficiency-24V-DC-Solar-Water-Pump-Submersible-Solar-Water-Pump-Solar-Deep-Well-Pump-With/32524410793.html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48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XDULhWuhibpfgpDxcnKrFemfETblwtI2/vi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r4aFTFHW3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/>
              <a:t>Course Reminders &amp; Deadlines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485900" y="1063229"/>
            <a:ext cx="6400800" cy="3394472"/>
          </a:xfrm>
        </p:spPr>
        <p:txBody>
          <a:bodyPr/>
          <a:lstStyle/>
          <a:p>
            <a:r>
              <a:rPr lang="en-US" altLang="en-US" dirty="0"/>
              <a:t>Pathfinder </a:t>
            </a:r>
          </a:p>
          <a:p>
            <a:pPr lvl="1"/>
            <a:r>
              <a:rPr lang="en-US" altLang="en-US" dirty="0" smtClean="0"/>
              <a:t>Before Exercises </a:t>
            </a:r>
            <a:r>
              <a:rPr lang="en-US" altLang="en-US" dirty="0"/>
              <a:t>on </a:t>
            </a:r>
            <a:r>
              <a:rPr lang="en-US" altLang="en-US" dirty="0" smtClean="0"/>
              <a:t>Engineering Econ 1 due March 5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</a:t>
            </a:r>
          </a:p>
          <a:p>
            <a:pPr lvl="1"/>
            <a:r>
              <a:rPr lang="en-US" altLang="en-US" dirty="0"/>
              <a:t>Before </a:t>
            </a:r>
            <a:r>
              <a:rPr lang="en-US" altLang="en-US" dirty="0" smtClean="0"/>
              <a:t>Exercises </a:t>
            </a:r>
            <a:r>
              <a:rPr lang="en-US" altLang="en-US" dirty="0"/>
              <a:t>on Engineering Econ </a:t>
            </a:r>
            <a:r>
              <a:rPr lang="en-US" altLang="en-US" dirty="0" smtClean="0"/>
              <a:t>2 </a:t>
            </a:r>
            <a:r>
              <a:rPr lang="en-US" altLang="en-US" dirty="0"/>
              <a:t>due March </a:t>
            </a:r>
            <a:r>
              <a:rPr lang="en-US" altLang="en-US" dirty="0" smtClean="0"/>
              <a:t>19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pPr lvl="1"/>
            <a:r>
              <a:rPr lang="en-US" altLang="en-US" dirty="0" smtClean="0"/>
              <a:t>After Exercises </a:t>
            </a:r>
            <a:r>
              <a:rPr lang="en-US" altLang="en-US" dirty="0"/>
              <a:t>on Engineering Econ 2 due </a:t>
            </a:r>
            <a:r>
              <a:rPr lang="en-US" altLang="en-US" dirty="0" smtClean="0"/>
              <a:t>April 2</a:t>
            </a:r>
            <a:r>
              <a:rPr lang="en-US" altLang="en-US" baseline="30000" dirty="0" smtClean="0"/>
              <a:t>nd</a:t>
            </a:r>
            <a:r>
              <a:rPr lang="en-US" altLang="en-US" dirty="0" smtClean="0"/>
              <a:t>  </a:t>
            </a:r>
            <a:endParaRPr lang="en-US" altLang="en-US" dirty="0"/>
          </a:p>
          <a:p>
            <a:r>
              <a:rPr lang="en-US" altLang="en-US" dirty="0" smtClean="0"/>
              <a:t>3D </a:t>
            </a:r>
            <a:r>
              <a:rPr lang="en-US" altLang="en-US" dirty="0"/>
              <a:t>Game Lab  </a:t>
            </a:r>
          </a:p>
          <a:p>
            <a:pPr lvl="1"/>
            <a:r>
              <a:rPr lang="en-US" altLang="en-US" dirty="0"/>
              <a:t>2nd  deadline of 700 XP midnight March </a:t>
            </a:r>
            <a:r>
              <a:rPr lang="en-US" altLang="en-US" dirty="0" smtClean="0"/>
              <a:t>7th  </a:t>
            </a:r>
            <a:endParaRPr lang="en-US" altLang="en-US" dirty="0"/>
          </a:p>
          <a:p>
            <a:pPr lvl="1"/>
            <a:r>
              <a:rPr lang="en-US" altLang="en-US" dirty="0" err="1"/>
              <a:t>GameLab</a:t>
            </a:r>
            <a:r>
              <a:rPr lang="en-US" altLang="en-US" dirty="0"/>
              <a:t> is 15% of your course grade </a:t>
            </a:r>
          </a:p>
          <a:p>
            <a:pPr lvl="2"/>
            <a:r>
              <a:rPr lang="en-US" altLang="en-US" dirty="0"/>
              <a:t>No activity on the platform </a:t>
            </a:r>
            <a:r>
              <a:rPr lang="en-US" altLang="en-US" u="sng" dirty="0"/>
              <a:t>= B or less </a:t>
            </a:r>
            <a:r>
              <a:rPr lang="en-US" altLang="en-US" dirty="0"/>
              <a:t>for your course </a:t>
            </a:r>
            <a:r>
              <a:rPr lang="en-US" altLang="en-US" dirty="0" smtClean="0"/>
              <a:t>grade</a:t>
            </a:r>
          </a:p>
          <a:p>
            <a:pPr lvl="2"/>
            <a:endParaRPr lang="en-US" altLang="en-US" dirty="0"/>
          </a:p>
          <a:p>
            <a:r>
              <a:rPr lang="en-US" altLang="en-US" dirty="0" smtClean="0"/>
              <a:t>CATME – Complete UD Peer </a:t>
            </a:r>
            <a:r>
              <a:rPr lang="en-US" altLang="en-US" dirty="0" err="1" smtClean="0"/>
              <a:t>Eval</a:t>
            </a:r>
            <a:r>
              <a:rPr lang="en-US" altLang="en-US" dirty="0" smtClean="0"/>
              <a:t>. (2/27-3/6)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4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Solar Water Pumping System</a:t>
            </a:r>
            <a:endParaRPr sz="3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" y="1013375"/>
            <a:ext cx="7814125" cy="395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-57875" y="4917050"/>
            <a:ext cx="91872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https://www.aliexpress.com/item/High-Efficiency-24V-DC-Solar-Water-Pump-Submersible-Solar-Water-Pump-Solar-Deep-Well-Pump-With/32524410793.html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Matlab Activity</a:t>
            </a:r>
            <a:endParaRPr sz="3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28650" y="1372425"/>
            <a:ext cx="3872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Objective: Develop Matlab Code for ‘sizing’ energy systems designed to pump drinking water for a small community in the developing world.  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stand-alone photovoltaic system with battery storage.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fuel powered generating system</a:t>
            </a:r>
            <a:r>
              <a:rPr lang="en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endParaRPr lang="en" sz="1800" dirty="0"/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1800" b="0" i="1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SAVE FILE EARLY AND OFTEN AND COPY INTO ANOTHER PROGRAM JUST IN CASE </a:t>
            </a:r>
            <a:endParaRPr sz="1800" b="0" i="1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1198" y="332075"/>
            <a:ext cx="4314849" cy="4112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Shape 181"/>
          <p:cNvCxnSpPr/>
          <p:nvPr/>
        </p:nvCxnSpPr>
        <p:spPr>
          <a:xfrm>
            <a:off x="5340750" y="2867625"/>
            <a:ext cx="1016700" cy="27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Sample Results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750" y="1119738"/>
            <a:ext cx="5943600" cy="37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Sample Results</a:t>
            </a:r>
            <a:endParaRPr sz="11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0400" y="773800"/>
            <a:ext cx="5456744" cy="429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Results</a:t>
            </a:r>
            <a:endParaRPr/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249" y="1268050"/>
            <a:ext cx="7886700" cy="3450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Technology Transfer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89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Transfer Activity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9898" y="1321092"/>
            <a:ext cx="7886700" cy="3263504"/>
          </a:xfrm>
        </p:spPr>
        <p:txBody>
          <a:bodyPr/>
          <a:lstStyle/>
          <a:p>
            <a:pPr lvl="0"/>
            <a:r>
              <a:rPr lang="en-US" dirty="0" smtClean="0"/>
              <a:t>Students </a:t>
            </a:r>
            <a:r>
              <a:rPr lang="en-US" dirty="0"/>
              <a:t>form team in technology area based on interests: Water, Lighting, Refrigeration, Medical Devices, Batteries, or something else (with approval of instructor). (5 min)</a:t>
            </a:r>
          </a:p>
          <a:p>
            <a:pPr lvl="0"/>
            <a:r>
              <a:rPr lang="en-US" dirty="0"/>
              <a:t>Individuals research how technology works (or doesn’t) in developed and developing countries. What are the challenges and opportunities? What is state-of-the-art? How must the technology be reimagined/redesigned for the developing world? (30 min)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976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 Transfer Activity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574041"/>
          </a:xfrm>
        </p:spPr>
        <p:txBody>
          <a:bodyPr/>
          <a:lstStyle/>
          <a:p>
            <a:pPr lvl="0"/>
            <a:r>
              <a:rPr lang="en-US" dirty="0"/>
              <a:t>Teams discuss findings and develop rough outline for a white paper. Assign research duties. (10 min)</a:t>
            </a:r>
          </a:p>
          <a:p>
            <a:pPr lvl="0"/>
            <a:r>
              <a:rPr lang="en-US" dirty="0"/>
              <a:t>Conduct research during remaining time and </a:t>
            </a:r>
            <a:r>
              <a:rPr lang="en-US" u="sng" dirty="0"/>
              <a:t>outside </a:t>
            </a:r>
            <a:r>
              <a:rPr lang="en-US" dirty="0"/>
              <a:t>class. </a:t>
            </a:r>
          </a:p>
          <a:p>
            <a:pPr lvl="1"/>
            <a:r>
              <a:rPr lang="en-US" dirty="0"/>
              <a:t>Understand &amp; summarize technology in developed world, i.e., US (science, types, cost, outcomes,...)</a:t>
            </a:r>
          </a:p>
          <a:p>
            <a:pPr lvl="1"/>
            <a:r>
              <a:rPr lang="en-US" dirty="0"/>
              <a:t>Understand &amp; summarize technology (and challenges) in developing world. Does developed world technology need to be changed to work in developing world? What has worked to date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Think about associated design principles, e.g., building devices with local </a:t>
            </a:r>
            <a:r>
              <a:rPr lang="en-US" dirty="0"/>
              <a:t>skill/labor</a:t>
            </a:r>
            <a:r>
              <a:rPr lang="en-US" dirty="0"/>
              <a:t>.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This research will culminate in a White Paper and Presentation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61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24399"/>
            <a:ext cx="8520600" cy="572700"/>
          </a:xfrm>
        </p:spPr>
        <p:txBody>
          <a:bodyPr/>
          <a:lstStyle/>
          <a:p>
            <a:r>
              <a:rPr lang="en-US" altLang="en-US" dirty="0"/>
              <a:t>Course Reminders &amp; Deadlines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Design </a:t>
            </a:r>
            <a:r>
              <a:rPr lang="en-US" altLang="en-US" dirty="0"/>
              <a:t>for the Other 90% Project</a:t>
            </a:r>
          </a:p>
          <a:p>
            <a:pPr lvl="1"/>
            <a:r>
              <a:rPr lang="en-US" altLang="en-US" dirty="0"/>
              <a:t>Before Exercise for Design for the Other 90% - Water Use</a:t>
            </a:r>
          </a:p>
          <a:p>
            <a:pPr lvl="1"/>
            <a:r>
              <a:rPr lang="en-US" altLang="en-US" dirty="0" smtClean="0"/>
              <a:t>Tech </a:t>
            </a:r>
            <a:r>
              <a:rPr lang="en-US" altLang="en-US" dirty="0"/>
              <a:t>Transfer Presentation due by 5 PM on March 19</a:t>
            </a:r>
            <a:r>
              <a:rPr lang="en-US" altLang="en-US" baseline="30000" dirty="0"/>
              <a:t>th</a:t>
            </a:r>
            <a:endParaRPr lang="en-US" altLang="en-US" dirty="0"/>
          </a:p>
          <a:p>
            <a:pPr lvl="1"/>
            <a:r>
              <a:rPr lang="en-US" altLang="en-US" dirty="0"/>
              <a:t>Tech Transfer Memo, Mat Lab and Whitepaper on April 2</a:t>
            </a:r>
            <a:r>
              <a:rPr lang="en-US" altLang="en-US" baseline="30000" dirty="0"/>
              <a:t>th</a:t>
            </a:r>
            <a:r>
              <a:rPr lang="en-US" altLang="en-US" dirty="0"/>
              <a:t> </a:t>
            </a:r>
            <a:endParaRPr lang="en-US" altLang="en-US" dirty="0" smtClean="0"/>
          </a:p>
          <a:p>
            <a:pPr lvl="1"/>
            <a:endParaRPr lang="en-US" altLang="en-US" dirty="0"/>
          </a:p>
          <a:p>
            <a:r>
              <a:rPr lang="en-US" dirty="0"/>
              <a:t>Midterm on 3/28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19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en"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Resources</a:t>
            </a:r>
            <a:endParaRPr sz="5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3163" y="152400"/>
            <a:ext cx="649768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7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 i="0" u="none" strike="noStrike" cap="none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rPr>
              <a:t>Water-related challenges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3738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Roboto"/>
              <a:buChar char="●"/>
            </a:pPr>
            <a:r>
              <a:rPr lang="en" sz="24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2.1 billion people lack access to safely managed drinking water </a:t>
            </a:r>
            <a:endParaRPr sz="2400" b="0" i="0" u="none" strike="noStrike" cap="non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1000" algn="l" rtl="0">
              <a:lnSpc>
                <a:spcPct val="13738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Roboto"/>
              <a:buChar char="●"/>
            </a:pPr>
            <a:r>
              <a:rPr lang="en" sz="24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4.5 billion people lack safely managed sanitation services. </a:t>
            </a:r>
            <a:endParaRPr sz="2400" b="0" i="0" u="none" strike="noStrike" cap="non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1000" algn="l" rtl="0">
              <a:lnSpc>
                <a:spcPct val="13738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Roboto"/>
              <a:buChar char="●"/>
            </a:pPr>
            <a:r>
              <a:rPr lang="en" sz="24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340,000 children under five die every year from diarrhoeal diseases. </a:t>
            </a:r>
            <a:endParaRPr sz="2400" b="0" i="0" u="none" strike="noStrike" cap="non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1000" algn="l" rtl="0">
              <a:lnSpc>
                <a:spcPct val="13738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Roboto"/>
              <a:buChar char="●"/>
            </a:pPr>
            <a:r>
              <a:rPr lang="en" sz="24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Water scarcity already affects </a:t>
            </a:r>
            <a:r>
              <a:rPr lang="en" sz="2400" b="1" i="0" u="sng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four</a:t>
            </a:r>
            <a:r>
              <a:rPr lang="en" sz="24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out of every 10 people.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 title="iqmxi_1.mp4">
            <a:hlinkClick r:id="rId3"/>
          </p:cNvPr>
          <p:cNvSpPr/>
          <p:nvPr/>
        </p:nvSpPr>
        <p:spPr>
          <a:xfrm>
            <a:off x="1349542" y="0"/>
            <a:ext cx="6858008" cy="5143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"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 to water</a:t>
            </a:r>
            <a:endParaRPr sz="4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2400" b="0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 2010 the United Nations General Assembly recognized a human’s right to water and sanitation.</a:t>
            </a:r>
            <a:endParaRPr sz="2400" b="0" i="0" u="none" strike="noStrike" cap="none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Roboto"/>
              <a:buChar char="•"/>
            </a:pPr>
            <a:r>
              <a:rPr lang="en" sz="2400" b="0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Amount of water should be between 50 and 100 L/person/day</a:t>
            </a:r>
            <a:endParaRPr sz="2400" b="0" i="0" u="none" strike="noStrike" cap="none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Roboto"/>
              <a:buChar char="•"/>
            </a:pPr>
            <a:r>
              <a:rPr lang="en" sz="2400" b="0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Must be safe, acceptable and affordable</a:t>
            </a:r>
            <a:endParaRPr sz="2400" b="0" i="0" u="none" strike="noStrike" cap="none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72775" y="4294325"/>
            <a:ext cx="90714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818181"/>
                </a:solidFill>
                <a:latin typeface="Arial"/>
                <a:ea typeface="Arial"/>
                <a:cs typeface="Arial"/>
                <a:sym typeface="Arial"/>
              </a:rPr>
              <a:t>Today, 1 in 9 people lack access to safe water; 1 in 3 people lack access to a toilet. More people have a mobile phone than a toilet.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 descr="Just outside Lima, Peru, a billboard provides drinking water to whomever needs it - producing water out of thin air for residents of the desert city." title="Billboard in Peru Turns Air into Clean Drinking Water">
            <a:hlinkClick r:id="rId3"/>
          </p:cNvPr>
          <p:cNvSpPr/>
          <p:nvPr/>
        </p:nvSpPr>
        <p:spPr>
          <a:xfrm>
            <a:off x="2286000" y="1312425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628650" y="182799"/>
            <a:ext cx="78867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" sz="4500"/>
              <a:t>Water from the Air In Peru</a:t>
            </a:r>
            <a:endParaRPr sz="4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 to water</a:t>
            </a:r>
            <a:endParaRPr sz="3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we get people access to water?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0" y="2521150"/>
            <a:ext cx="9144003" cy="234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592</Words>
  <Application>Microsoft Office PowerPoint</Application>
  <PresentationFormat>On-screen Show (16:9)</PresentationFormat>
  <Paragraphs>62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Roboto</vt:lpstr>
      <vt:lpstr>Arial</vt:lpstr>
      <vt:lpstr>Simple Light</vt:lpstr>
      <vt:lpstr>Office Theme</vt:lpstr>
      <vt:lpstr>Course Reminders &amp; Deadlines</vt:lpstr>
      <vt:lpstr>Course Reminders &amp; Deadlines</vt:lpstr>
      <vt:lpstr>Water Resources</vt:lpstr>
      <vt:lpstr>PowerPoint Presentation</vt:lpstr>
      <vt:lpstr>Water-related challenges</vt:lpstr>
      <vt:lpstr>PowerPoint Presentation</vt:lpstr>
      <vt:lpstr>Right to water</vt:lpstr>
      <vt:lpstr>Water from the Air In Peru</vt:lpstr>
      <vt:lpstr>Right to water</vt:lpstr>
      <vt:lpstr>Solar Water Pumping System</vt:lpstr>
      <vt:lpstr>Matlab Activity</vt:lpstr>
      <vt:lpstr>Sample Results</vt:lpstr>
      <vt:lpstr>Sample Results </vt:lpstr>
      <vt:lpstr>Sample Results</vt:lpstr>
      <vt:lpstr>Technology Transfer</vt:lpstr>
      <vt:lpstr>Tech Transfer Activity</vt:lpstr>
      <vt:lpstr>Tech Transfer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Reminders &amp; Deadlines</dc:title>
  <cp:lastModifiedBy>Margaret E Hunter</cp:lastModifiedBy>
  <cp:revision>6</cp:revision>
  <dcterms:modified xsi:type="dcterms:W3CDTF">2018-02-28T19:35:12Z</dcterms:modified>
</cp:coreProperties>
</file>