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notesMasterIdLst>
    <p:notesMasterId r:id="rId29"/>
  </p:notesMasterIdLst>
  <p:handoutMasterIdLst>
    <p:handoutMasterId r:id="rId30"/>
  </p:handoutMasterIdLst>
  <p:sldIdLst>
    <p:sldId id="347" r:id="rId2"/>
    <p:sldId id="440" r:id="rId3"/>
    <p:sldId id="420" r:id="rId4"/>
    <p:sldId id="397" r:id="rId5"/>
    <p:sldId id="395" r:id="rId6"/>
    <p:sldId id="398" r:id="rId7"/>
    <p:sldId id="438" r:id="rId8"/>
    <p:sldId id="439" r:id="rId9"/>
    <p:sldId id="399" r:id="rId10"/>
    <p:sldId id="410" r:id="rId11"/>
    <p:sldId id="417" r:id="rId12"/>
    <p:sldId id="411" r:id="rId13"/>
    <p:sldId id="419" r:id="rId14"/>
    <p:sldId id="421" r:id="rId15"/>
    <p:sldId id="422" r:id="rId16"/>
    <p:sldId id="423" r:id="rId17"/>
    <p:sldId id="426" r:id="rId18"/>
    <p:sldId id="427" r:id="rId19"/>
    <p:sldId id="428" r:id="rId20"/>
    <p:sldId id="429" r:id="rId21"/>
    <p:sldId id="430" r:id="rId22"/>
    <p:sldId id="432" r:id="rId23"/>
    <p:sldId id="437" r:id="rId24"/>
    <p:sldId id="435" r:id="rId25"/>
    <p:sldId id="436" r:id="rId26"/>
    <p:sldId id="441" r:id="rId27"/>
    <p:sldId id="442" r:id="rId28"/>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5" autoAdjust="0"/>
    <p:restoredTop sz="80437" autoAdjust="0"/>
  </p:normalViewPr>
  <p:slideViewPr>
    <p:cSldViewPr>
      <p:cViewPr varScale="1">
        <p:scale>
          <a:sx n="106" d="100"/>
          <a:sy n="106" d="100"/>
        </p:scale>
        <p:origin x="1824"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90" d="100"/>
        <a:sy n="90" d="100"/>
      </p:scale>
      <p:origin x="0" y="61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eaLnBrk="0" hangingPunct="0">
              <a:defRPr sz="1200">
                <a:cs typeface="+mn-cs"/>
              </a:defRPr>
            </a:lvl1pPr>
          </a:lstStyle>
          <a:p>
            <a:pPr>
              <a:defRPr/>
            </a:pPr>
            <a:endParaRPr lang="en-US"/>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eaLnBrk="0" hangingPunct="0">
              <a:defRPr sz="1200">
                <a:cs typeface="+mn-cs"/>
              </a:defRPr>
            </a:lvl1pPr>
          </a:lstStyle>
          <a:p>
            <a:pPr>
              <a:defRPr/>
            </a:pPr>
            <a:fld id="{A8976345-F993-4B64-B742-82EB8E241C7E}" type="datetimeFigureOut">
              <a:rPr lang="en-US"/>
              <a:pPr>
                <a:defRPr/>
              </a:pPr>
              <a:t>2/8/2018</a:t>
            </a:fld>
            <a:endParaRPr lang="en-US"/>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eaLnBrk="0" hangingPunct="0">
              <a:defRPr sz="1200">
                <a:cs typeface="+mn-cs"/>
              </a:defRPr>
            </a:lvl1pPr>
          </a:lstStyle>
          <a:p>
            <a:pPr>
              <a:defRPr/>
            </a:pPr>
            <a:endParaRPr lang="en-US"/>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eaLnBrk="0" hangingPunct="0">
              <a:defRPr sz="1200">
                <a:cs typeface="+mn-cs"/>
              </a:defRPr>
            </a:lvl1pPr>
          </a:lstStyle>
          <a:p>
            <a:pPr>
              <a:defRPr/>
            </a:pPr>
            <a:fld id="{CEC31E18-2825-4AF4-8D2C-396600E3C131}" type="slidenum">
              <a:rPr lang="en-US"/>
              <a:pPr>
                <a:defRPr/>
              </a:pPr>
              <a:t>‹#›</a:t>
            </a:fld>
            <a:endParaRPr lang="en-US"/>
          </a:p>
        </p:txBody>
      </p:sp>
    </p:spTree>
    <p:extLst>
      <p:ext uri="{BB962C8B-B14F-4D97-AF65-F5344CB8AC3E}">
        <p14:creationId xmlns:p14="http://schemas.microsoft.com/office/powerpoint/2010/main" val="40750577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1" y="0"/>
            <a:ext cx="2972421"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63491" name="Rectangle 3"/>
          <p:cNvSpPr>
            <a:spLocks noGrp="1" noChangeArrowheads="1"/>
          </p:cNvSpPr>
          <p:nvPr>
            <p:ph type="dt" idx="1"/>
          </p:nvPr>
        </p:nvSpPr>
        <p:spPr bwMode="auto">
          <a:xfrm>
            <a:off x="3884027" y="0"/>
            <a:ext cx="2972421"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3" name="Rectangle 5"/>
          <p:cNvSpPr>
            <a:spLocks noGrp="1" noChangeArrowheads="1"/>
          </p:cNvSpPr>
          <p:nvPr>
            <p:ph type="body" sz="quarter" idx="3"/>
          </p:nvPr>
        </p:nvSpPr>
        <p:spPr bwMode="auto">
          <a:xfrm>
            <a:off x="686421" y="4416426"/>
            <a:ext cx="5485158"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1" y="8829675"/>
            <a:ext cx="2972421"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63495" name="Rectangle 7"/>
          <p:cNvSpPr>
            <a:spLocks noGrp="1" noChangeArrowheads="1"/>
          </p:cNvSpPr>
          <p:nvPr>
            <p:ph type="sldNum" sz="quarter" idx="5"/>
          </p:nvPr>
        </p:nvSpPr>
        <p:spPr bwMode="auto">
          <a:xfrm>
            <a:off x="3884027" y="8829675"/>
            <a:ext cx="2972421"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52878DBB-1F93-4562-AB3E-7CA322E61E6C}" type="slidenum">
              <a:rPr lang="en-US"/>
              <a:pPr>
                <a:defRPr/>
              </a:pPr>
              <a:t>‹#›</a:t>
            </a:fld>
            <a:endParaRPr lang="en-US" dirty="0"/>
          </a:p>
        </p:txBody>
      </p:sp>
    </p:spTree>
    <p:extLst>
      <p:ext uri="{BB962C8B-B14F-4D97-AF65-F5344CB8AC3E}">
        <p14:creationId xmlns:p14="http://schemas.microsoft.com/office/powerpoint/2010/main" val="31785716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Note: GameLab Deadline will depend on the day your lab section runs.  It should be the day your lab meets during the week of February 12</a:t>
            </a:r>
            <a:r>
              <a:rPr lang="en-US" altLang="en-US" baseline="30000" smtClean="0"/>
              <a:t>th</a:t>
            </a:r>
            <a:r>
              <a:rPr lang="en-US" altLang="en-US" smtClean="0"/>
              <a:t>.</a:t>
            </a:r>
          </a:p>
        </p:txBody>
      </p:sp>
      <p:sp>
        <p:nvSpPr>
          <p:cNvPr id="7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BF6E32E-AE85-4373-B1C4-6B062E1FE5A6}" type="slidenum">
              <a:rPr lang="en-US" altLang="en-US" smtClean="0"/>
              <a:pPr/>
              <a:t>2</a:t>
            </a:fld>
            <a:endParaRPr lang="en-US" altLang="en-US" smtClean="0"/>
          </a:p>
        </p:txBody>
      </p:sp>
    </p:spTree>
    <p:extLst>
      <p:ext uri="{BB962C8B-B14F-4D97-AF65-F5344CB8AC3E}">
        <p14:creationId xmlns:p14="http://schemas.microsoft.com/office/powerpoint/2010/main" val="2613509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smtClean="0"/>
                  <a:t>Have students work on this individually</a:t>
                </a:r>
                <a:r>
                  <a:rPr lang="en-US" baseline="0" dirty="0" smtClean="0"/>
                  <a:t> for a few minutes, and then have them compare answers to those in their groups. Call on people to explain how to calculate the answer (write on the board). </a:t>
                </a:r>
                <a:endParaRPr lang="en-US" dirty="0"/>
              </a:p>
            </p:txBody>
          </p:sp>
        </mc:Choice>
        <mc:Fallback xmlns="">
          <p:sp>
            <p:nvSpPr>
              <p:cNvPr id="3" name="Notes Placeholder 2"/>
              <p:cNvSpPr>
                <a:spLocks noGrp="1"/>
              </p:cNvSpPr>
              <p:nvPr>
                <p:ph type="body" idx="1"/>
              </p:nvPr>
            </p:nvSpPr>
            <p:spPr/>
            <p:txBody>
              <a:bodyPr/>
              <a:lstStyle/>
              <a:p>
                <a:pPr marL="0" indent="0">
                  <a:buNone/>
                </a:pPr>
                <a:r>
                  <a:rPr lang="en-US" sz="1200" dirty="0" smtClean="0"/>
                  <a:t>n = 6, </a:t>
                </a:r>
                <a:r>
                  <a:rPr lang="en-US" sz="1200" i="1" dirty="0" smtClean="0">
                    <a:latin typeface="Times New Roman" panose="02020603050405020304" pitchFamily="18" charset="0"/>
                    <a:cs typeface="Times New Roman" panose="02020603050405020304" pitchFamily="18" charset="0"/>
                  </a:rPr>
                  <a:t>v</a:t>
                </a:r>
                <a:r>
                  <a:rPr lang="en-US" sz="1200" dirty="0" smtClean="0"/>
                  <a:t> = n – 1 = 5</a:t>
                </a:r>
              </a:p>
              <a:p>
                <a:pPr marL="0" indent="0">
                  <a:buNone/>
                </a:pPr>
                <a:r>
                  <a:rPr lang="en-US" sz="1200" b="0" i="0" smtClean="0">
                    <a:solidFill>
                      <a:schemeClr val="tx1"/>
                    </a:solidFill>
                    <a:latin typeface="Cambria Math"/>
                  </a:rPr>
                  <a:t>𝑥</a:t>
                </a:r>
                <a:r>
                  <a:rPr lang="en-US" sz="1200" b="0" i="0" smtClean="0">
                    <a:solidFill>
                      <a:schemeClr val="tx1"/>
                    </a:solidFill>
                    <a:latin typeface="Cambria Math"/>
                  </a:rPr>
                  <a:t> ̅</a:t>
                </a:r>
                <a:r>
                  <a:rPr lang="en-US" sz="1200" dirty="0" smtClean="0"/>
                  <a:t> = 0.53, s = 0.0559</a:t>
                </a:r>
              </a:p>
              <a:p>
                <a:pPr marL="0" indent="0">
                  <a:buNone/>
                </a:pPr>
                <a:r>
                  <a:rPr lang="en-US" sz="1200" dirty="0" smtClean="0"/>
                  <a:t>t</a:t>
                </a:r>
                <a:r>
                  <a:rPr lang="en-US" sz="1200" baseline="-25000" dirty="0" smtClean="0"/>
                  <a:t>.025,5</a:t>
                </a:r>
                <a:r>
                  <a:rPr lang="en-US" sz="1200" dirty="0" smtClean="0"/>
                  <a:t> = 2.571</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i="0">
                    <a:latin typeface="Cambria Math"/>
                  </a:rPr>
                  <a:t>𝑥</a:t>
                </a:r>
                <a:r>
                  <a:rPr lang="en-US" sz="1200" i="0" smtClean="0">
                    <a:latin typeface="Cambria Math"/>
                  </a:rPr>
                  <a:t> ̅</a:t>
                </a:r>
                <a:r>
                  <a:rPr lang="en-US" sz="1200" i="0" smtClean="0">
                    <a:latin typeface="Cambria Math"/>
                    <a:ea typeface="Cambria Math"/>
                  </a:rPr>
                  <a:t>±</a:t>
                </a:r>
                <a:r>
                  <a:rPr lang="en-US" sz="1200" b="0" i="0" smtClean="0">
                    <a:latin typeface="Cambria Math"/>
                    <a:ea typeface="Cambria Math"/>
                  </a:rPr>
                  <a:t>𝑡_.025,5  𝑠/√𝑛=0.53</a:t>
                </a:r>
                <a:r>
                  <a:rPr lang="en-US" sz="1200" i="0">
                    <a:latin typeface="Cambria Math"/>
                    <a:ea typeface="Cambria Math"/>
                  </a:rPr>
                  <a:t>±</a:t>
                </a:r>
                <a:r>
                  <a:rPr lang="en-US" sz="1200" b="0" i="0" smtClean="0">
                    <a:latin typeface="Cambria Math"/>
                    <a:ea typeface="Cambria Math"/>
                  </a:rPr>
                  <a:t>(2.571)</a:t>
                </a:r>
                <a:r>
                  <a:rPr lang="en-US" sz="1200" b="0" i="0">
                    <a:latin typeface="Cambria Math"/>
                    <a:ea typeface="Cambria Math"/>
                  </a:rPr>
                  <a:t> </a:t>
                </a:r>
                <a:r>
                  <a:rPr lang="en-US" sz="1200" b="0" i="0" smtClean="0">
                    <a:latin typeface="Cambria Math"/>
                    <a:ea typeface="Cambria Math"/>
                  </a:rPr>
                  <a:t> 0.0559</a:t>
                </a:r>
                <a:r>
                  <a:rPr lang="en-US" sz="1200" b="0" i="0">
                    <a:latin typeface="Cambria Math"/>
                    <a:ea typeface="Cambria Math"/>
                  </a:rPr>
                  <a:t>/√</a:t>
                </a:r>
                <a:r>
                  <a:rPr lang="en-US" sz="1200" b="0" i="0" smtClean="0">
                    <a:latin typeface="Cambria Math"/>
                    <a:ea typeface="Cambria Math"/>
                  </a:rPr>
                  <a:t>6</a:t>
                </a:r>
                <a:endParaRPr lang="en-US" sz="1200" dirty="0" smtClean="0">
                  <a:ea typeface="Cambria Math"/>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ea typeface="Cambria Math"/>
                  </a:rPr>
                  <a:t>	</a:t>
                </a:r>
                <a:r>
                  <a:rPr lang="en-US" sz="1200" b="0" i="0" smtClean="0">
                    <a:latin typeface="Cambria Math"/>
                    <a:ea typeface="Cambria Math"/>
                  </a:rPr>
                  <a:t>=0.53</a:t>
                </a:r>
                <a:r>
                  <a:rPr lang="en-US" sz="1200" i="0">
                    <a:latin typeface="Cambria Math"/>
                    <a:ea typeface="Cambria Math"/>
                  </a:rPr>
                  <a:t>±</a:t>
                </a:r>
                <a:r>
                  <a:rPr lang="en-US" sz="1200" b="0" i="0" smtClean="0">
                    <a:latin typeface="Cambria Math"/>
                    <a:ea typeface="Cambria Math"/>
                  </a:rPr>
                  <a:t>0.0586</a:t>
                </a:r>
                <a:endParaRPr lang="en-US" sz="1200" dirty="0" smtClean="0">
                  <a:ea typeface="Cambria Math"/>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ea typeface="Cambria Math"/>
                  </a:rPr>
                  <a:t>	= (0.471, 0.589)</a:t>
                </a:r>
                <a:endParaRPr lang="en-US" sz="1200" dirty="0" smtClean="0">
                  <a:ea typeface="Cambria Math"/>
                </a:endParaRPr>
              </a:p>
              <a:p>
                <a:pPr marL="0" indent="0">
                  <a:buNone/>
                </a:pPr>
                <a:endParaRPr lang="en-US" sz="1200" dirty="0" smtClean="0"/>
              </a:p>
              <a:p>
                <a:pPr marL="0" indent="0">
                  <a:buNone/>
                </a:pPr>
                <a:endParaRPr lang="en-US" sz="1200" dirty="0" smtClean="0"/>
              </a:p>
              <a:p>
                <a:endParaRPr lang="en-US" dirty="0"/>
              </a:p>
            </p:txBody>
          </p:sp>
        </mc:Fallback>
      </mc:AlternateContent>
      <p:sp>
        <p:nvSpPr>
          <p:cNvPr id="4" name="Slide Number Placeholder 3"/>
          <p:cNvSpPr>
            <a:spLocks noGrp="1"/>
          </p:cNvSpPr>
          <p:nvPr>
            <p:ph type="sldNum" sz="quarter" idx="10"/>
          </p:nvPr>
        </p:nvSpPr>
        <p:spPr/>
        <p:txBody>
          <a:bodyPr/>
          <a:lstStyle/>
          <a:p>
            <a:pPr>
              <a:defRPr/>
            </a:pPr>
            <a:fld id="{52878DBB-1F93-4562-AB3E-7CA322E61E6C}" type="slidenum">
              <a:rPr lang="en-US" smtClean="0"/>
              <a:pPr>
                <a:defRPr/>
              </a:pPr>
              <a:t>13</a:t>
            </a:fld>
            <a:endParaRPr lang="en-US" dirty="0"/>
          </a:p>
        </p:txBody>
      </p:sp>
    </p:spTree>
    <p:extLst>
      <p:ext uri="{BB962C8B-B14F-4D97-AF65-F5344CB8AC3E}">
        <p14:creationId xmlns:p14="http://schemas.microsoft.com/office/powerpoint/2010/main" val="2607496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Correlation was mentioned in the previous anthropometry activity, but an</a:t>
            </a:r>
            <a:r>
              <a:rPr lang="en-US" baseline="0" dirty="0" smtClean="0"/>
              <a:t> excel function was given to calculate. We can briefly explain what correlation is.</a:t>
            </a:r>
            <a:endParaRPr lang="en-US" dirty="0"/>
          </a:p>
        </p:txBody>
      </p:sp>
      <p:sp>
        <p:nvSpPr>
          <p:cNvPr id="4" name="Slide Number Placeholder 3"/>
          <p:cNvSpPr>
            <a:spLocks noGrp="1"/>
          </p:cNvSpPr>
          <p:nvPr>
            <p:ph type="sldNum" sz="quarter" idx="10"/>
          </p:nvPr>
        </p:nvSpPr>
        <p:spPr/>
        <p:txBody>
          <a:bodyPr/>
          <a:lstStyle/>
          <a:p>
            <a:pPr>
              <a:defRPr/>
            </a:pPr>
            <a:fld id="{52878DBB-1F93-4562-AB3E-7CA322E61E6C}" type="slidenum">
              <a:rPr lang="en-US" smtClean="0"/>
              <a:pPr>
                <a:defRPr/>
              </a:pPr>
              <a:t>14</a:t>
            </a:fld>
            <a:endParaRPr lang="en-US" dirty="0"/>
          </a:p>
        </p:txBody>
      </p:sp>
    </p:spTree>
    <p:extLst>
      <p:ext uri="{BB962C8B-B14F-4D97-AF65-F5344CB8AC3E}">
        <p14:creationId xmlns:p14="http://schemas.microsoft.com/office/powerpoint/2010/main" val="3681905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This introduces some of the principles</a:t>
            </a:r>
            <a:r>
              <a:rPr lang="en-US" altLang="en-US" baseline="0" dirty="0" smtClean="0"/>
              <a:t> of Information Processing that will help students understand the activity.</a:t>
            </a:r>
          </a:p>
          <a:p>
            <a:endParaRPr lang="en-US" altLang="en-US" baseline="0" dirty="0" smtClean="0"/>
          </a:p>
          <a:p>
            <a:r>
              <a:rPr lang="en-US" altLang="en-US" baseline="0" dirty="0" smtClean="0"/>
              <a:t>Ask the class how they would define information? (Think, Pair, Share) Then ask the students why information processing is important in engineering design (also can be a TPS, but it doesn’t have to be)</a:t>
            </a:r>
            <a:endParaRPr lang="en-US" altLang="en-US" dirty="0" smtClean="0"/>
          </a:p>
        </p:txBody>
      </p:sp>
    </p:spTree>
    <p:extLst>
      <p:ext uri="{BB962C8B-B14F-4D97-AF65-F5344CB8AC3E}">
        <p14:creationId xmlns:p14="http://schemas.microsoft.com/office/powerpoint/2010/main" val="1520554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3628081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H = information conveyed (bits)</a:t>
            </a:r>
          </a:p>
          <a:p>
            <a:r>
              <a:rPr lang="en-US" altLang="en-US" dirty="0" smtClean="0"/>
              <a:t>N = the number of possible events</a:t>
            </a:r>
          </a:p>
        </p:txBody>
      </p:sp>
    </p:spTree>
    <p:extLst>
      <p:ext uri="{BB962C8B-B14F-4D97-AF65-F5344CB8AC3E}">
        <p14:creationId xmlns:p14="http://schemas.microsoft.com/office/powerpoint/2010/main" val="15390545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Log base 2 can be calculated as follows: ln(1/pi)/ln(2)</a:t>
            </a:r>
          </a:p>
        </p:txBody>
      </p:sp>
    </p:spTree>
    <p:extLst>
      <p:ext uri="{BB962C8B-B14F-4D97-AF65-F5344CB8AC3E}">
        <p14:creationId xmlns:p14="http://schemas.microsoft.com/office/powerpoint/2010/main" val="24399815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Have class  work on this example</a:t>
            </a:r>
          </a:p>
          <a:p>
            <a:endParaRPr lang="en-US" altLang="en-US" dirty="0" smtClean="0"/>
          </a:p>
          <a:p>
            <a:r>
              <a:rPr lang="en-US" altLang="en-US" dirty="0" smtClean="0"/>
              <a:t>1/pi: 2,4, 8, 8</a:t>
            </a:r>
          </a:p>
          <a:p>
            <a:r>
              <a:rPr lang="en-US" altLang="en-US" dirty="0" smtClean="0"/>
              <a:t>Log2(1/pi)</a:t>
            </a:r>
            <a:r>
              <a:rPr lang="en-US" altLang="en-US" baseline="0" dirty="0" smtClean="0"/>
              <a:t> = ln(1/pi)/ln(2): 1, 2, 3, 3</a:t>
            </a:r>
          </a:p>
          <a:p>
            <a:r>
              <a:rPr lang="en-US" altLang="en-US" baseline="0" dirty="0" smtClean="0"/>
              <a:t>pi*(Log2(1/pi)): 0.5, 0.5, 0.375, 0.375</a:t>
            </a:r>
          </a:p>
          <a:p>
            <a:r>
              <a:rPr lang="en-US" altLang="en-US" baseline="0" dirty="0" smtClean="0"/>
              <a:t>H </a:t>
            </a:r>
            <a:r>
              <a:rPr lang="en-US" altLang="en-US" baseline="0" dirty="0" err="1" smtClean="0"/>
              <a:t>av</a:t>
            </a:r>
            <a:r>
              <a:rPr lang="en-US" altLang="en-US" baseline="0" dirty="0" smtClean="0"/>
              <a:t> = 0.4375</a:t>
            </a:r>
            <a:endParaRPr lang="en-US" altLang="en-US" dirty="0" smtClean="0"/>
          </a:p>
        </p:txBody>
      </p:sp>
    </p:spTree>
    <p:extLst>
      <p:ext uri="{BB962C8B-B14F-4D97-AF65-F5344CB8AC3E}">
        <p14:creationId xmlns:p14="http://schemas.microsoft.com/office/powerpoint/2010/main" val="18493170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1/pi = 4</a:t>
            </a:r>
          </a:p>
          <a:p>
            <a:r>
              <a:rPr lang="en-US" altLang="en-US" dirty="0" smtClean="0"/>
              <a:t>Log2(1/pi) = 2</a:t>
            </a:r>
          </a:p>
          <a:p>
            <a:r>
              <a:rPr lang="en-US" altLang="en-US" dirty="0" smtClean="0"/>
              <a:t>Pi*2 = 0.5</a:t>
            </a:r>
          </a:p>
          <a:p>
            <a:r>
              <a:rPr lang="en-US" altLang="en-US" dirty="0" smtClean="0"/>
              <a:t>H </a:t>
            </a:r>
            <a:r>
              <a:rPr lang="en-US" altLang="en-US" dirty="0" err="1" smtClean="0"/>
              <a:t>av</a:t>
            </a:r>
            <a:r>
              <a:rPr lang="en-US" altLang="en-US" dirty="0" smtClean="0"/>
              <a:t> = 0.5</a:t>
            </a:r>
          </a:p>
        </p:txBody>
      </p:sp>
    </p:spTree>
    <p:extLst>
      <p:ext uri="{BB962C8B-B14F-4D97-AF65-F5344CB8AC3E}">
        <p14:creationId xmlns:p14="http://schemas.microsoft.com/office/powerpoint/2010/main" val="2485839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1989777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2878DBB-1F93-4562-AB3E-7CA322E61E6C}" type="slidenum">
              <a:rPr lang="en-US" smtClean="0"/>
              <a:pPr>
                <a:defRPr/>
              </a:pPr>
              <a:t>23</a:t>
            </a:fld>
            <a:endParaRPr lang="en-US" dirty="0"/>
          </a:p>
        </p:txBody>
      </p:sp>
    </p:spTree>
    <p:extLst>
      <p:ext uri="{BB962C8B-B14F-4D97-AF65-F5344CB8AC3E}">
        <p14:creationId xmlns:p14="http://schemas.microsoft.com/office/powerpoint/2010/main" val="3037445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Think-Pair-Share (2-3 minutes)</a:t>
            </a:r>
          </a:p>
          <a:p>
            <a:endParaRPr lang="en-US" dirty="0" smtClean="0"/>
          </a:p>
          <a:p>
            <a:r>
              <a:rPr lang="en-US" dirty="0" smtClean="0"/>
              <a:t>The purpose of this is to get students to think about error associated with taking a single point estimate</a:t>
            </a:r>
            <a:r>
              <a:rPr lang="en-US" baseline="0" dirty="0" smtClean="0"/>
              <a:t> (like mean, median). Ask students whether they would get the same estimate if they did the experiment again? Issues arise due to the inherent variation of the sample. Therefore, it is often more appropriate to display results in the form of intervals of where the population parameter could lie, instead of giving a single number. The most common method for this is the use of confidence intervals.</a:t>
            </a:r>
            <a:endParaRPr lang="en-US" dirty="0"/>
          </a:p>
        </p:txBody>
      </p:sp>
      <p:sp>
        <p:nvSpPr>
          <p:cNvPr id="4" name="Slide Number Placeholder 3"/>
          <p:cNvSpPr>
            <a:spLocks noGrp="1"/>
          </p:cNvSpPr>
          <p:nvPr>
            <p:ph type="sldNum" sz="quarter" idx="10"/>
          </p:nvPr>
        </p:nvSpPr>
        <p:spPr/>
        <p:txBody>
          <a:bodyPr/>
          <a:lstStyle/>
          <a:p>
            <a:pPr>
              <a:defRPr/>
            </a:pPr>
            <a:fld id="{52878DBB-1F93-4562-AB3E-7CA322E61E6C}" type="slidenum">
              <a:rPr lang="en-US" smtClean="0"/>
              <a:pPr>
                <a:defRPr/>
              </a:pPr>
              <a:t>3</a:t>
            </a:fld>
            <a:endParaRPr lang="en-US" dirty="0"/>
          </a:p>
        </p:txBody>
      </p:sp>
    </p:spTree>
    <p:extLst>
      <p:ext uri="{BB962C8B-B14F-4D97-AF65-F5344CB8AC3E}">
        <p14:creationId xmlns:p14="http://schemas.microsoft.com/office/powerpoint/2010/main" val="1614287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932545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*These</a:t>
            </a:r>
            <a:r>
              <a:rPr lang="en-US" altLang="en-US" baseline="0" dirty="0" smtClean="0"/>
              <a:t> are the answers to question 7 of the information processing activity.</a:t>
            </a:r>
          </a:p>
          <a:p>
            <a:endParaRPr lang="en-US" altLang="en-US" baseline="0" dirty="0" smtClean="0"/>
          </a:p>
          <a:p>
            <a:r>
              <a:rPr lang="en-US" altLang="en-US" baseline="0" dirty="0" smtClean="0"/>
              <a:t>Sequential expectancy – the extent to which people consciously assign </a:t>
            </a:r>
            <a:r>
              <a:rPr lang="en-US" altLang="en-US" baseline="0" smtClean="0"/>
              <a:t>subjective probabilities </a:t>
            </a:r>
            <a:r>
              <a:rPr lang="en-US" altLang="en-US" baseline="0" dirty="0" smtClean="0"/>
              <a:t>to events</a:t>
            </a:r>
            <a:endParaRPr lang="en-US" altLang="en-US" dirty="0" smtClean="0"/>
          </a:p>
        </p:txBody>
      </p:sp>
    </p:spTree>
    <p:extLst>
      <p:ext uri="{BB962C8B-B14F-4D97-AF65-F5344CB8AC3E}">
        <p14:creationId xmlns:p14="http://schemas.microsoft.com/office/powerpoint/2010/main" val="20629500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Rot="1" noChangeArrowheads="1" noTextEdit="1"/>
          </p:cNvSpPr>
          <p:nvPr>
            <p:ph type="sldImg"/>
          </p:nvPr>
        </p:nvSpPr>
        <p:spPr>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716276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52878DBB-1F93-4562-AB3E-7CA322E61E6C}" type="slidenum">
              <a:rPr lang="en-US" smtClean="0"/>
              <a:pPr>
                <a:defRPr/>
              </a:pPr>
              <a:t>4</a:t>
            </a:fld>
            <a:endParaRPr lang="en-US" dirty="0"/>
          </a:p>
        </p:txBody>
      </p:sp>
    </p:spTree>
    <p:extLst>
      <p:ext uri="{BB962C8B-B14F-4D97-AF65-F5344CB8AC3E}">
        <p14:creationId xmlns:p14="http://schemas.microsoft.com/office/powerpoint/2010/main" val="3134423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charset="0"/>
                <a:ea typeface="+mn-ea"/>
                <a:cs typeface="+mn-cs"/>
              </a:rPr>
              <a:t>By the CLT, as long as n is reasonably large, the sample mean x-bar is approximately normal with mean mu and variance sigma-squared over n….this is what allows us to use the Z and T scores from the previous week!</a:t>
            </a:r>
          </a:p>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The thetas in the slide just represent some population parameter. Most often this is the population mean, represented by mu. The formula can be generalized though.</a:t>
            </a:r>
          </a:p>
        </p:txBody>
      </p:sp>
      <p:sp>
        <p:nvSpPr>
          <p:cNvPr id="4" name="Slide Number Placeholder 3"/>
          <p:cNvSpPr>
            <a:spLocks noGrp="1"/>
          </p:cNvSpPr>
          <p:nvPr>
            <p:ph type="sldNum" sz="quarter" idx="10"/>
          </p:nvPr>
        </p:nvSpPr>
        <p:spPr/>
        <p:txBody>
          <a:bodyPr/>
          <a:lstStyle/>
          <a:p>
            <a:pPr>
              <a:defRPr/>
            </a:pPr>
            <a:fld id="{52878DBB-1F93-4562-AB3E-7CA322E61E6C}" type="slidenum">
              <a:rPr lang="en-US" smtClean="0"/>
              <a:pPr>
                <a:defRPr/>
              </a:pPr>
              <a:t>5</a:t>
            </a:fld>
            <a:endParaRPr lang="en-US" dirty="0"/>
          </a:p>
        </p:txBody>
      </p:sp>
    </p:spTree>
    <p:extLst>
      <p:ext uri="{BB962C8B-B14F-4D97-AF65-F5344CB8AC3E}">
        <p14:creationId xmlns:p14="http://schemas.microsoft.com/office/powerpoint/2010/main" val="2499079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smtClean="0"/>
                  <a:t>In real life, we’ll only do the experiment once and we don’t know if our experiment is one of the 95% in which the CI contains the true parameter value or not. </a:t>
                </a:r>
              </a:p>
              <a:p>
                <a:endParaRPr lang="en-US" dirty="0" smtClean="0"/>
              </a:p>
              <a:p>
                <a:r>
                  <a:rPr lang="en-US" dirty="0" smtClean="0"/>
                  <a:t>There is a trade-off between the confidence level and the width of the interval. If we wanted greater</a:t>
                </a:r>
                <a:r>
                  <a:rPr lang="en-US" baseline="0" dirty="0" smtClean="0"/>
                  <a:t> confidence that our interval contained the true parameter value (e.g. 99% confident), we could increase the confidence level. However, increasing the confidence level increases the width of the interval, and thus provides less information about the true parameter in some sense. If we follow this argument to its illogical extreme, a 100% CI for mu covers the interval from negative infinity to positive infinity. Now we are fully confident that our interval contains mu, but at the cost of having no information whatsoever about the </a:t>
                </a:r>
                <a:r>
                  <a:rPr lang="en-US" baseline="0" smtClean="0"/>
                  <a:t>actual value of mu.</a:t>
                </a:r>
                <a:endParaRPr lang="en-US" dirty="0"/>
              </a:p>
            </p:txBody>
          </p:sp>
        </mc:Choice>
        <mc:Fallback xmlns="">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We specify </a:t>
                </a:r>
                <a:r>
                  <a:rPr lang="en-US" b="0" i="0" smtClean="0">
                    <a:latin typeface="Cambria Math"/>
                    <a:ea typeface="Cambria Math"/>
                  </a:rPr>
                  <a:t>1−𝛼</a:t>
                </a:r>
                <a:r>
                  <a:rPr lang="en-US" dirty="0" smtClean="0"/>
                  <a:t> to any value we want.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Then, we have a probability of </a:t>
                </a:r>
                <a:r>
                  <a:rPr lang="en-US" b="0" i="0" smtClean="0">
                    <a:latin typeface="Cambria Math"/>
                    <a:ea typeface="Cambria Math"/>
                  </a:rPr>
                  <a:t>1−𝛼</a:t>
                </a:r>
                <a:r>
                  <a:rPr lang="en-US" dirty="0" smtClean="0"/>
                  <a:t> of selecting a random sample that will produce an interval containing </a:t>
                </a:r>
                <a:r>
                  <a:rPr lang="en-US" i="0" smtClean="0">
                    <a:latin typeface="Cambria Math"/>
                    <a:ea typeface="Cambria Math"/>
                  </a:rPr>
                  <a:t>𝜃</a:t>
                </a:r>
                <a:r>
                  <a:rPr lang="en-US"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interval is computed using the sample </a:t>
                </a:r>
                <a:r>
                  <a:rPr lang="en-US" dirty="0" smtClean="0"/>
                  <a:t>data and we get </a:t>
                </a:r>
                <a:r>
                  <a:rPr lang="en-US" i="0">
                    <a:latin typeface="Cambria Math"/>
                    <a:ea typeface="Cambria Math"/>
                  </a:rPr>
                  <a:t>𝜃 ̂</a:t>
                </a:r>
                <a:r>
                  <a:rPr lang="en-US" i="0" smtClean="0">
                    <a:latin typeface="Cambria Math"/>
                    <a:ea typeface="Cambria Math"/>
                  </a:rPr>
                  <a:t>_</a:t>
                </a:r>
                <a:r>
                  <a:rPr lang="en-US" i="0">
                    <a:latin typeface="Cambria Math"/>
                  </a:rPr>
                  <a:t>𝐿</a:t>
                </a:r>
                <a:r>
                  <a:rPr lang="en-US" dirty="0" smtClean="0"/>
                  <a:t> and </a:t>
                </a:r>
                <a:r>
                  <a:rPr lang="en-US" i="0">
                    <a:latin typeface="Cambria Math"/>
                    <a:ea typeface="Cambria Math"/>
                  </a:rPr>
                  <a:t>𝜃 ̂_𝑈</a:t>
                </a:r>
                <a:r>
                  <a:rPr lang="en-US"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Ex:</a:t>
                </a:r>
                <a:r>
                  <a:rPr lang="en-US" baseline="0" dirty="0" smtClean="0"/>
                  <a:t>  When </a:t>
                </a:r>
                <a:r>
                  <a:rPr lang="en-US" b="0" i="0" smtClean="0">
                    <a:latin typeface="Cambria Math"/>
                    <a:ea typeface="Cambria Math"/>
                  </a:rPr>
                  <a:t>𝛼</a:t>
                </a:r>
                <a:r>
                  <a:rPr lang="en-US" dirty="0" smtClean="0"/>
                  <a:t> </a:t>
                </a:r>
                <a:r>
                  <a:rPr lang="en-US" dirty="0" smtClean="0"/>
                  <a:t>=</a:t>
                </a:r>
                <a:r>
                  <a:rPr lang="en-US" baseline="0" dirty="0" smtClean="0"/>
                  <a:t> 0.05, we have a 95% CI</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When </a:t>
                </a:r>
                <a:r>
                  <a:rPr lang="en-US" b="0" i="0" smtClean="0">
                    <a:latin typeface="Cambria Math"/>
                    <a:ea typeface="Cambria Math"/>
                  </a:rPr>
                  <a:t>𝛼</a:t>
                </a:r>
                <a:r>
                  <a:rPr lang="en-US" dirty="0" smtClean="0"/>
                  <a:t> =</a:t>
                </a:r>
                <a:r>
                  <a:rPr lang="en-US" baseline="0" dirty="0" smtClean="0"/>
                  <a:t> </a:t>
                </a:r>
                <a:r>
                  <a:rPr lang="en-US" baseline="0" dirty="0" smtClean="0"/>
                  <a:t>0.01, </a:t>
                </a:r>
                <a:r>
                  <a:rPr lang="en-US" baseline="0" dirty="0" smtClean="0"/>
                  <a:t>we have a </a:t>
                </a:r>
                <a:r>
                  <a:rPr lang="en-US" baseline="0" dirty="0" smtClean="0"/>
                  <a:t>99% CI. This is a wider CI</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Wider the CI, the more confident we are that the interval contains the unknown parameter.</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Which is better?  95% confident </a:t>
                </a:r>
                <a:r>
                  <a:rPr lang="en-US" baseline="0" dirty="0" err="1" smtClean="0"/>
                  <a:t>avg</a:t>
                </a:r>
                <a:r>
                  <a:rPr lang="en-US" baseline="0" dirty="0" smtClean="0"/>
                  <a:t> lifetime of a TV is between 5 and 6 years, or 99% confident it’s between 3 and 10 years?</a:t>
                </a: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sym typeface="Wingdings" panose="05000000000000000000" pitchFamily="2" charset="2"/>
                  </a:rPr>
                  <a:t> Reliability vs. Precision</a:t>
                </a:r>
                <a:endParaRPr lang="en-US" dirty="0"/>
              </a:p>
              <a:p>
                <a:endParaRPr lang="en-US" dirty="0"/>
              </a:p>
            </p:txBody>
          </p:sp>
        </mc:Fallback>
      </mc:AlternateContent>
      <p:sp>
        <p:nvSpPr>
          <p:cNvPr id="4" name="Slide Number Placeholder 3"/>
          <p:cNvSpPr>
            <a:spLocks noGrp="1"/>
          </p:cNvSpPr>
          <p:nvPr>
            <p:ph type="sldNum" sz="quarter" idx="10"/>
          </p:nvPr>
        </p:nvSpPr>
        <p:spPr/>
        <p:txBody>
          <a:bodyPr/>
          <a:lstStyle/>
          <a:p>
            <a:pPr>
              <a:defRPr/>
            </a:pPr>
            <a:fld id="{52878DBB-1F93-4562-AB3E-7CA322E61E6C}" type="slidenum">
              <a:rPr lang="en-US" smtClean="0"/>
              <a:pPr>
                <a:defRPr/>
              </a:pPr>
              <a:t>6</a:t>
            </a:fld>
            <a:endParaRPr lang="en-US" dirty="0"/>
          </a:p>
        </p:txBody>
      </p:sp>
    </p:spTree>
    <p:extLst>
      <p:ext uri="{BB962C8B-B14F-4D97-AF65-F5344CB8AC3E}">
        <p14:creationId xmlns:p14="http://schemas.microsoft.com/office/powerpoint/2010/main" val="1146409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endParaRPr lang="en-US" dirty="0"/>
              </a:p>
            </p:txBody>
          </p:sp>
        </mc:Choice>
        <mc:Fallback xmlns="">
          <p:sp>
            <p:nvSpPr>
              <p:cNvPr id="3" name="Notes Placeholder 2"/>
              <p:cNvSpPr>
                <a:spLocks noGrp="1"/>
              </p:cNvSpPr>
              <p:nvPr>
                <p:ph type="body" idx="1"/>
              </p:nvPr>
            </p:nvSpPr>
            <p:spPr/>
            <p:txBody>
              <a:bodyPr/>
              <a:lstStyle/>
              <a:p>
                <a:r>
                  <a:rPr lang="en-US" dirty="0" smtClean="0"/>
                  <a:t>Note that it a little unrealistic</a:t>
                </a:r>
                <a:r>
                  <a:rPr lang="en-US" baseline="0" dirty="0" smtClean="0"/>
                  <a:t> to assume that the population variance would be known, but the mean would not.  </a:t>
                </a:r>
              </a:p>
              <a:p>
                <a:r>
                  <a:rPr lang="en-US" baseline="0" dirty="0" smtClean="0"/>
                  <a:t>However, </a:t>
                </a:r>
                <a:r>
                  <a:rPr lang="en-US" baseline="0" dirty="0" smtClean="0"/>
                  <a:t>this </a:t>
                </a:r>
                <a:r>
                  <a:rPr lang="en-US" baseline="0" dirty="0" smtClean="0"/>
                  <a:t>is a good starting point for learning confidence intervals.  We will get to other, more realistic cases later in chapter. </a:t>
                </a:r>
                <a:endParaRPr lang="en-US" baseline="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2000" kern="1200" dirty="0" smtClean="0">
                    <a:solidFill>
                      <a:schemeClr val="tx1"/>
                    </a:solidFill>
                    <a:latin typeface="Arial" charset="0"/>
                    <a:ea typeface="+mn-ea"/>
                    <a:cs typeface="+mn-cs"/>
                  </a:rPr>
                  <a:t>Central Limit Theorem tells us that</a:t>
                </a:r>
                <a:r>
                  <a:rPr lang="en-US" sz="2000" dirty="0" smtClean="0"/>
                  <a:t> </a:t>
                </a:r>
                <a:r>
                  <a:rPr lang="en-US" sz="2000" i="0">
                    <a:latin typeface="Cambria Math"/>
                  </a:rPr>
                  <a:t>𝑋</a:t>
                </a:r>
                <a:r>
                  <a:rPr lang="en-US" sz="2000" i="0">
                    <a:latin typeface="Cambria Math" panose="02040503050406030204" pitchFamily="18" charset="0"/>
                  </a:rPr>
                  <a:t> ̅</a:t>
                </a:r>
                <a:r>
                  <a:rPr lang="en-US" sz="2000" dirty="0" smtClean="0"/>
                  <a:t> </a:t>
                </a:r>
                <a:r>
                  <a:rPr lang="en-US" sz="2000" kern="1200" dirty="0" smtClean="0">
                    <a:solidFill>
                      <a:schemeClr val="tx1"/>
                    </a:solidFill>
                    <a:latin typeface="Arial" charset="0"/>
                    <a:ea typeface="+mn-ea"/>
                    <a:cs typeface="+mn-cs"/>
                  </a:rPr>
                  <a:t>is approximately normally distributed with mean </a:t>
                </a:r>
                <a:r>
                  <a:rPr lang="en-US" sz="2000" i="1" dirty="0" smtClean="0">
                    <a:latin typeface="Symbol" panose="05050102010706020507" pitchFamily="18" charset="2"/>
                  </a:rPr>
                  <a:t>m</a:t>
                </a:r>
                <a:r>
                  <a:rPr lang="en-US" sz="2000" dirty="0" smtClean="0"/>
                  <a:t> </a:t>
                </a:r>
                <a:r>
                  <a:rPr lang="en-US" sz="2000" kern="1200" dirty="0" smtClean="0">
                    <a:solidFill>
                      <a:schemeClr val="tx1"/>
                    </a:solidFill>
                    <a:latin typeface="Arial" charset="0"/>
                    <a:ea typeface="+mn-ea"/>
                    <a:cs typeface="+mn-cs"/>
                  </a:rPr>
                  <a:t>and standard deviation</a:t>
                </a:r>
                <a:r>
                  <a:rPr lang="en-US" sz="2000" dirty="0" smtClean="0"/>
                  <a:t> </a:t>
                </a:r>
                <a:r>
                  <a:rPr lang="en-US" sz="2000" i="0" smtClean="0">
                    <a:latin typeface="Cambria Math"/>
                    <a:ea typeface="Cambria Math"/>
                  </a:rPr>
                  <a:t>𝜎</a:t>
                </a:r>
                <a:r>
                  <a:rPr lang="en-US" sz="2000" i="0" smtClean="0">
                    <a:latin typeface="Cambria Math" panose="02040503050406030204" pitchFamily="18" charset="0"/>
                    <a:ea typeface="Cambria Math"/>
                  </a:rPr>
                  <a:t>/√</a:t>
                </a:r>
                <a:r>
                  <a:rPr lang="en-US" sz="2000" b="0" i="0" smtClean="0">
                    <a:latin typeface="Cambria Math"/>
                  </a:rPr>
                  <a:t>𝑛</a:t>
                </a:r>
                <a:r>
                  <a:rPr lang="en-US" sz="2000" dirty="0" smtClean="0"/>
                  <a:t> </a:t>
                </a:r>
                <a:endParaRPr lang="en-US" sz="200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2000" kern="1200" dirty="0" smtClean="0">
                    <a:solidFill>
                      <a:schemeClr val="tx1"/>
                    </a:solidFill>
                    <a:latin typeface="Arial" charset="0"/>
                    <a:ea typeface="+mn-ea"/>
                    <a:cs typeface="+mn-cs"/>
                  </a:rPr>
                  <a:t>Use </a:t>
                </a:r>
                <a:r>
                  <a:rPr lang="en-US" sz="2000" kern="1200" dirty="0" smtClean="0">
                    <a:solidFill>
                      <a:schemeClr val="tx1"/>
                    </a:solidFill>
                    <a:latin typeface="Arial" charset="0"/>
                    <a:ea typeface="+mn-ea"/>
                    <a:cs typeface="+mn-cs"/>
                  </a:rPr>
                  <a:t>this knowledge to set up the interval estimate / confidence interval…</a:t>
                </a:r>
                <a:endParaRPr lang="en-US" sz="2000" kern="1200" dirty="0">
                  <a:solidFill>
                    <a:schemeClr val="tx1"/>
                  </a:solidFill>
                  <a:latin typeface="Arial" charset="0"/>
                  <a:ea typeface="+mn-ea"/>
                  <a:cs typeface="+mn-cs"/>
                </a:endParaRPr>
              </a:p>
              <a:p>
                <a:endParaRPr lang="en-US" dirty="0"/>
              </a:p>
            </p:txBody>
          </p:sp>
        </mc:Fallback>
      </mc:AlternateContent>
      <p:sp>
        <p:nvSpPr>
          <p:cNvPr id="4" name="Slide Number Placeholder 3"/>
          <p:cNvSpPr>
            <a:spLocks noGrp="1"/>
          </p:cNvSpPr>
          <p:nvPr>
            <p:ph type="sldNum" sz="quarter" idx="10"/>
          </p:nvPr>
        </p:nvSpPr>
        <p:spPr/>
        <p:txBody>
          <a:bodyPr/>
          <a:lstStyle/>
          <a:p>
            <a:pPr>
              <a:defRPr/>
            </a:pPr>
            <a:fld id="{52878DBB-1F93-4562-AB3E-7CA322E61E6C}" type="slidenum">
              <a:rPr lang="en-US" smtClean="0"/>
              <a:pPr>
                <a:defRPr/>
              </a:pPr>
              <a:t>9</a:t>
            </a:fld>
            <a:endParaRPr lang="en-US" dirty="0"/>
          </a:p>
        </p:txBody>
      </p:sp>
    </p:spTree>
    <p:extLst>
      <p:ext uri="{BB962C8B-B14F-4D97-AF65-F5344CB8AC3E}">
        <p14:creationId xmlns:p14="http://schemas.microsoft.com/office/powerpoint/2010/main" val="2167064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mc:AlternateContent xmlns:mc="http://schemas.openxmlformats.org/markup-compatibility/2006" xmlns:a14="http://schemas.microsoft.com/office/drawing/2010/main">
        <mc:Choice Requires="a14">
          <p:sp>
            <p:nvSpPr>
              <p:cNvPr id="29699" name="Notes Placeholder 2"/>
              <p:cNvSpPr>
                <a:spLocks noGrp="1"/>
              </p:cNvSpPr>
              <p:nvPr>
                <p:ph type="body" idx="1"/>
              </p:nvPr>
            </p:nvSpPr>
            <p:spPr>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endParaRPr lang="en-US" dirty="0" smtClean="0"/>
              </a:p>
            </p:txBody>
          </p:sp>
        </mc:Choice>
        <mc:Fallback xmlns="">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dirty="0" smtClean="0"/>
                  <a:t>Step 1:  </a:t>
                </a:r>
                <a:r>
                  <a:rPr lang="en-US" b="0" i="0" smtClean="0">
                    <a:latin typeface="Cambria Math"/>
                  </a:rPr>
                  <a:t>𝑃(〖−𝑧〗_(</a:t>
                </a:r>
                <a:r>
                  <a:rPr lang="en-US" b="0" i="0" smtClean="0">
                    <a:latin typeface="Cambria Math"/>
                    <a:ea typeface="Cambria Math"/>
                  </a:rPr>
                  <a:t>𝛼∕</a:t>
                </a:r>
                <a:r>
                  <a:rPr lang="en-US" b="0" i="0" smtClean="0">
                    <a:latin typeface="Cambria Math"/>
                  </a:rPr>
                  <a:t>2)&lt;𝑍&lt;</a:t>
                </a:r>
                <a:r>
                  <a:rPr lang="en-US" b="0" i="0" smtClean="0">
                    <a:latin typeface="Cambria Math"/>
                  </a:rPr>
                  <a:t>𝑧</a:t>
                </a:r>
                <a:r>
                  <a:rPr lang="en-US" b="0" i="0" smtClean="0">
                    <a:latin typeface="Cambria Math"/>
                  </a:rPr>
                  <a:t>_(</a:t>
                </a:r>
                <a:r>
                  <a:rPr lang="en-US" b="0" i="0" smtClean="0">
                    <a:latin typeface="Cambria Math"/>
                    <a:ea typeface="Cambria Math"/>
                  </a:rPr>
                  <a:t>𝛼∕</a:t>
                </a:r>
                <a:r>
                  <a:rPr lang="en-US" b="0" i="0" smtClean="0">
                    <a:latin typeface="Cambria Math"/>
                  </a:rPr>
                  <a:t>2</a:t>
                </a:r>
                <a:r>
                  <a:rPr lang="en-US" b="0" i="0" smtClean="0">
                    <a:latin typeface="Cambria Math"/>
                  </a:rPr>
                  <a:t>) )=1−</a:t>
                </a:r>
                <a:r>
                  <a:rPr lang="en-US" b="0" i="0" smtClean="0">
                    <a:latin typeface="Cambria Math"/>
                    <a:ea typeface="Cambria Math"/>
                  </a:rPr>
                  <a:t>𝛼</a:t>
                </a:r>
                <a:endParaRPr lang="en-US"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Step 2:  </a:t>
                </a:r>
                <a:r>
                  <a:rPr lang="en-US" b="0" i="0" smtClean="0">
                    <a:latin typeface="Cambria Math"/>
                  </a:rPr>
                  <a:t>𝑃</a:t>
                </a:r>
                <a:r>
                  <a:rPr lang="en-US" b="0" i="0" smtClean="0">
                    <a:latin typeface="Cambria Math"/>
                  </a:rPr>
                  <a:t>(〖−𝑧〗_(</a:t>
                </a:r>
                <a:r>
                  <a:rPr lang="en-US" b="0" i="0" smtClean="0">
                    <a:latin typeface="Cambria Math"/>
                    <a:ea typeface="Cambria Math"/>
                  </a:rPr>
                  <a:t>𝛼∕</a:t>
                </a:r>
                <a:r>
                  <a:rPr lang="en-US" b="0" i="0" smtClean="0">
                    <a:latin typeface="Cambria Math"/>
                  </a:rPr>
                  <a:t>2)&lt;</a:t>
                </a:r>
                <a:r>
                  <a:rPr lang="en-US" sz="1200" b="0" i="0" smtClean="0">
                    <a:latin typeface="Cambria Math"/>
                  </a:rPr>
                  <a:t>(</a:t>
                </a:r>
                <a:r>
                  <a:rPr lang="en-US" sz="1200" b="0" i="0" smtClean="0">
                    <a:latin typeface="Cambria Math"/>
                  </a:rPr>
                  <a:t>𝑋 ̅−</a:t>
                </a:r>
                <a:r>
                  <a:rPr lang="en-US" sz="1200" b="0" i="0" smtClean="0">
                    <a:latin typeface="Cambria Math"/>
                    <a:ea typeface="Cambria Math"/>
                  </a:rPr>
                  <a:t>𝜇</a:t>
                </a:r>
                <a:r>
                  <a:rPr lang="en-US" sz="1200" b="0" i="0" smtClean="0">
                    <a:latin typeface="Cambria Math"/>
                    <a:ea typeface="Cambria Math"/>
                  </a:rPr>
                  <a:t>)/(</a:t>
                </a:r>
                <a:r>
                  <a:rPr lang="en-US" sz="1200" b="0" i="0" smtClean="0">
                    <a:latin typeface="Cambria Math"/>
                    <a:ea typeface="Cambria Math"/>
                  </a:rPr>
                  <a:t>𝜎/√𝑛</a:t>
                </a:r>
                <a:r>
                  <a:rPr lang="en-US" sz="1200" b="0" i="0" smtClean="0">
                    <a:latin typeface="Cambria Math"/>
                    <a:ea typeface="Cambria Math"/>
                  </a:rPr>
                  <a:t>)</a:t>
                </a:r>
                <a:r>
                  <a:rPr lang="en-US" b="0" i="0" smtClean="0">
                    <a:latin typeface="Cambria Math"/>
                  </a:rPr>
                  <a:t>&lt;𝑧_(</a:t>
                </a:r>
                <a:r>
                  <a:rPr lang="en-US" b="0" i="0" smtClean="0">
                    <a:latin typeface="Cambria Math"/>
                    <a:ea typeface="Cambria Math"/>
                  </a:rPr>
                  <a:t>𝛼∕</a:t>
                </a:r>
                <a:r>
                  <a:rPr lang="en-US" b="0" i="0" smtClean="0">
                    <a:latin typeface="Cambria Math"/>
                  </a:rPr>
                  <a:t>2) )=1−</a:t>
                </a:r>
                <a:r>
                  <a:rPr lang="en-US" b="0" i="0" smtClean="0">
                    <a:latin typeface="Cambria Math"/>
                    <a:ea typeface="Cambria Math"/>
                  </a:rPr>
                  <a:t>𝛼</a:t>
                </a:r>
                <a:endParaRPr lang="en-US"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Step </a:t>
                </a:r>
                <a:r>
                  <a:rPr lang="en-US" dirty="0" smtClean="0"/>
                  <a:t>3</a:t>
                </a:r>
                <a:r>
                  <a:rPr lang="en-US" dirty="0" smtClean="0"/>
                  <a:t>:  </a:t>
                </a:r>
                <a:r>
                  <a:rPr lang="en-US" b="0" i="0" smtClean="0">
                    <a:latin typeface="Cambria Math"/>
                  </a:rPr>
                  <a:t>𝑃</a:t>
                </a:r>
                <a:r>
                  <a:rPr lang="en-US" b="0" i="0" smtClean="0">
                    <a:latin typeface="Cambria Math"/>
                  </a:rPr>
                  <a:t>(</a:t>
                </a:r>
                <a:r>
                  <a:rPr lang="en-US" b="0" i="0" smtClean="0">
                    <a:latin typeface="Cambria Math"/>
                  </a:rPr>
                  <a:t>𝑋 ̅〖</a:t>
                </a:r>
                <a:r>
                  <a:rPr lang="en-US" b="0" i="0" smtClean="0">
                    <a:latin typeface="Cambria Math"/>
                  </a:rPr>
                  <a:t>−𝑧〗_(</a:t>
                </a:r>
                <a:r>
                  <a:rPr lang="en-US" b="0" i="0" smtClean="0">
                    <a:latin typeface="Cambria Math"/>
                    <a:ea typeface="Cambria Math"/>
                  </a:rPr>
                  <a:t>𝛼∕</a:t>
                </a:r>
                <a:r>
                  <a:rPr lang="en-US" b="0" i="0" smtClean="0">
                    <a:latin typeface="Cambria Math"/>
                  </a:rPr>
                  <a:t>2)</a:t>
                </a:r>
                <a:r>
                  <a:rPr lang="en-US" b="0" i="0" smtClean="0">
                    <a:latin typeface="Cambria Math"/>
                  </a:rPr>
                  <a:t> </a:t>
                </a:r>
                <a:r>
                  <a:rPr lang="en-US" b="0" i="0" smtClean="0">
                    <a:latin typeface="Cambria Math"/>
                    <a:ea typeface="Cambria Math"/>
                  </a:rPr>
                  <a:t> 𝜎/√</a:t>
                </a:r>
                <a:r>
                  <a:rPr lang="en-US" b="0" i="0" smtClean="0">
                    <a:latin typeface="Cambria Math"/>
                  </a:rPr>
                  <a:t>𝑛</a:t>
                </a:r>
                <a:r>
                  <a:rPr lang="en-US" b="0" i="0" smtClean="0">
                    <a:latin typeface="Cambria Math"/>
                  </a:rPr>
                  <a:t>&lt;</a:t>
                </a:r>
                <a:r>
                  <a:rPr lang="en-US" b="0" i="0" smtClean="0">
                    <a:latin typeface="Cambria Math"/>
                    <a:ea typeface="Cambria Math"/>
                  </a:rPr>
                  <a:t>𝜇</a:t>
                </a:r>
                <a:r>
                  <a:rPr lang="en-US" b="0" i="0" smtClean="0">
                    <a:latin typeface="Cambria Math"/>
                  </a:rPr>
                  <a:t>&lt;𝑋</a:t>
                </a:r>
                <a:r>
                  <a:rPr lang="en-US" b="0" i="0" smtClean="0">
                    <a:latin typeface="Cambria Math"/>
                  </a:rPr>
                  <a:t> ̅〖+</a:t>
                </a:r>
                <a:r>
                  <a:rPr lang="en-US" b="0" i="0" smtClean="0">
                    <a:latin typeface="Cambria Math"/>
                  </a:rPr>
                  <a:t>𝑧〗_(</a:t>
                </a:r>
                <a:r>
                  <a:rPr lang="en-US" b="0" i="0" smtClean="0">
                    <a:latin typeface="Cambria Math"/>
                    <a:ea typeface="Cambria Math"/>
                  </a:rPr>
                  <a:t>𝛼∕</a:t>
                </a:r>
                <a:r>
                  <a:rPr lang="en-US" b="0" i="0" smtClean="0">
                    <a:latin typeface="Cambria Math"/>
                  </a:rPr>
                  <a:t>2) </a:t>
                </a:r>
                <a:r>
                  <a:rPr lang="en-US" b="0" i="0" smtClean="0">
                    <a:latin typeface="Cambria Math"/>
                    <a:ea typeface="Cambria Math"/>
                  </a:rPr>
                  <a:t> 𝜎/√</a:t>
                </a:r>
                <a:r>
                  <a:rPr lang="en-US" b="0" i="0" smtClean="0">
                    <a:latin typeface="Cambria Math"/>
                  </a:rPr>
                  <a:t>𝑛)=1−</a:t>
                </a:r>
                <a:r>
                  <a:rPr lang="en-US" b="0" i="0" smtClean="0">
                    <a:latin typeface="Cambria Math"/>
                    <a:ea typeface="Cambria Math"/>
                  </a:rPr>
                  <a:t>𝛼</a:t>
                </a:r>
                <a:endParaRPr lang="en-US" dirty="0" smtClean="0"/>
              </a:p>
              <a:p>
                <a:endParaRPr lang="en-US" dirty="0" smtClean="0"/>
              </a:p>
            </p:txBody>
          </p:sp>
        </mc:Fallback>
      </mc:AlternateContent>
      <p:sp>
        <p:nvSpPr>
          <p:cNvPr id="4" name="Slide Number Placeholder 3"/>
          <p:cNvSpPr>
            <a:spLocks noGrp="1"/>
          </p:cNvSpPr>
          <p:nvPr>
            <p:ph type="sldNum" sz="quarter" idx="5"/>
          </p:nvPr>
        </p:nvSpPr>
        <p:spPr/>
        <p:txBody>
          <a:bodyPr/>
          <a:lstStyle/>
          <a:p>
            <a:pPr>
              <a:defRPr/>
            </a:pPr>
            <a:fld id="{CB29706F-AF5C-4AC2-94CD-A4C954D731E3}" type="slidenum">
              <a:rPr lang="en-US" smtClean="0"/>
              <a:pPr>
                <a:defRPr/>
              </a:pPr>
              <a:t>10</a:t>
            </a:fld>
            <a:endParaRPr lang="en-US" dirty="0"/>
          </a:p>
        </p:txBody>
      </p:sp>
    </p:spTree>
    <p:extLst>
      <p:ext uri="{BB962C8B-B14F-4D97-AF65-F5344CB8AC3E}">
        <p14:creationId xmlns:p14="http://schemas.microsoft.com/office/powerpoint/2010/main" val="3228854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Slide Number Placeholder 3"/>
          <p:cNvSpPr>
            <a:spLocks noGrp="1"/>
          </p:cNvSpPr>
          <p:nvPr>
            <p:ph type="sldNum" sz="quarter" idx="5"/>
          </p:nvPr>
        </p:nvSpPr>
        <p:spPr/>
        <p:txBody>
          <a:bodyPr/>
          <a:lstStyle/>
          <a:p>
            <a:pPr>
              <a:defRPr/>
            </a:pPr>
            <a:fld id="{74CB21A3-B2E7-4BC3-98C0-04530925978F}" type="slidenum">
              <a:rPr lang="en-US" smtClean="0"/>
              <a:pPr>
                <a:defRPr/>
              </a:pPr>
              <a:t>11</a:t>
            </a:fld>
            <a:endParaRPr lang="en-US" dirty="0"/>
          </a:p>
        </p:txBody>
      </p:sp>
    </p:spTree>
    <p:extLst>
      <p:ext uri="{BB962C8B-B14F-4D97-AF65-F5344CB8AC3E}">
        <p14:creationId xmlns:p14="http://schemas.microsoft.com/office/powerpoint/2010/main" val="817795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endParaRPr lang="en-US" dirty="0">
                  <a:latin typeface="Symbol" panose="05050102010706020507" pitchFamily="18" charset="2"/>
                </a:endParaRPr>
              </a:p>
            </p:txBody>
          </p:sp>
        </mc:Choice>
        <mc:Fallback xmlns="">
          <p:sp>
            <p:nvSpPr>
              <p:cNvPr id="3" name="Notes Placeholder 2"/>
              <p:cNvSpPr>
                <a:spLocks noGrp="1"/>
              </p:cNvSpPr>
              <p:nvPr>
                <p:ph type="body" idx="1"/>
              </p:nvPr>
            </p:nvSpPr>
            <p:spPr/>
            <p:txBody>
              <a:bodyPr/>
              <a:lstStyle/>
              <a:p>
                <a:r>
                  <a:rPr lang="en-US" dirty="0" smtClean="0"/>
                  <a:t>The dot is the point estimate, x-bar</a:t>
                </a:r>
              </a:p>
              <a:p>
                <a:r>
                  <a:rPr lang="en-US" dirty="0" smtClean="0"/>
                  <a:t>Note that all intervals are the same width, because that just depends on what alpha value you set.</a:t>
                </a:r>
              </a:p>
              <a:p>
                <a:r>
                  <a:rPr lang="en-US" dirty="0" smtClean="0"/>
                  <a:t>Note</a:t>
                </a:r>
                <a:r>
                  <a:rPr lang="en-US" baseline="0" dirty="0" smtClean="0"/>
                  <a:t> that Sample 4 is a miss – it does not contain the population mean.</a:t>
                </a:r>
              </a:p>
              <a:p>
                <a:r>
                  <a:rPr lang="en-US" baseline="0" dirty="0" smtClean="0"/>
                  <a:t>In general, </a:t>
                </a:r>
                <a:r>
                  <a:rPr lang="en-US" sz="1200" b="0" i="0" smtClean="0">
                    <a:solidFill>
                      <a:schemeClr val="tx1"/>
                    </a:solidFill>
                    <a:latin typeface="Cambria Math"/>
                  </a:rPr>
                  <a:t>100</a:t>
                </a:r>
                <a:r>
                  <a:rPr lang="en-US" sz="1200" b="0" i="0" smtClean="0">
                    <a:solidFill>
                      <a:schemeClr val="tx1"/>
                    </a:solidFill>
                    <a:latin typeface="Cambria Math"/>
                  </a:rPr>
                  <a:t>(1−</a:t>
                </a:r>
                <a:r>
                  <a:rPr lang="en-US" sz="1200" b="0" i="0" smtClean="0">
                    <a:solidFill>
                      <a:schemeClr val="tx1"/>
                    </a:solidFill>
                    <a:latin typeface="Cambria Math"/>
                    <a:ea typeface="Cambria Math"/>
                  </a:rPr>
                  <a:t>𝛼)%</a:t>
                </a:r>
                <a:r>
                  <a:rPr lang="en-US" sz="1200" dirty="0" smtClean="0">
                    <a:solidFill>
                      <a:schemeClr val="tx1"/>
                    </a:solidFill>
                  </a:rPr>
                  <a:t> </a:t>
                </a:r>
                <a:r>
                  <a:rPr lang="en-US" sz="1200" dirty="0" smtClean="0">
                    <a:solidFill>
                      <a:schemeClr val="tx1"/>
                    </a:solidFill>
                  </a:rPr>
                  <a:t>of the intervals will cover </a:t>
                </a:r>
                <a:r>
                  <a:rPr lang="en-US" i="0" smtClean="0">
                    <a:latin typeface="Cambria Math"/>
                    <a:ea typeface="Cambria Math"/>
                  </a:rPr>
                  <a:t>𝜇</a:t>
                </a:r>
                <a:r>
                  <a:rPr lang="en-US" dirty="0" smtClean="0">
                    <a:latin typeface="Symbol" panose="05050102010706020507" pitchFamily="18" charset="2"/>
                  </a:rPr>
                  <a:t>.</a:t>
                </a:r>
              </a:p>
              <a:p>
                <a:endParaRPr lang="en-US" dirty="0" smtClean="0">
                  <a:latin typeface="Symbol" panose="05050102010706020507" pitchFamily="18" charset="2"/>
                </a:endParaRPr>
              </a:p>
              <a:p>
                <a:r>
                  <a:rPr lang="en-US" dirty="0" smtClean="0">
                    <a:latin typeface="Symbol" panose="05050102010706020507" pitchFamily="18" charset="2"/>
                  </a:rPr>
                  <a:t>If</a:t>
                </a:r>
                <a:r>
                  <a:rPr lang="en-US" baseline="0" dirty="0" smtClean="0">
                    <a:latin typeface="Symbol" panose="05050102010706020507" pitchFamily="18" charset="2"/>
                  </a:rPr>
                  <a:t> time – Class Activity:</a:t>
                </a:r>
              </a:p>
              <a:p>
                <a:pPr marL="171450" indent="-171450">
                  <a:buFontTx/>
                  <a:buChar char="-"/>
                </a:pPr>
                <a:r>
                  <a:rPr lang="en-US" baseline="0" dirty="0" smtClean="0">
                    <a:latin typeface="Symbol" panose="05050102010706020507" pitchFamily="18" charset="2"/>
                  </a:rPr>
                  <a:t>Give all students a paper ruler, each student measures their index finger length and writes it on a slip of paper.</a:t>
                </a:r>
              </a:p>
              <a:p>
                <a:pPr marL="171450" indent="-171450">
                  <a:buFontTx/>
                  <a:buChar char="-"/>
                </a:pPr>
                <a:r>
                  <a:rPr lang="en-US" baseline="0" dirty="0" smtClean="0">
                    <a:latin typeface="Symbol" panose="05050102010706020507" pitchFamily="18" charset="2"/>
                  </a:rPr>
                  <a:t>Pass bowl around classroom and every student selects a sample of 5 measurements and calculates a CI.</a:t>
                </a:r>
              </a:p>
              <a:p>
                <a:pPr marL="171450" indent="-171450">
                  <a:buFontTx/>
                  <a:buChar char="-"/>
                </a:pPr>
                <a:r>
                  <a:rPr lang="en-US" baseline="0" dirty="0" smtClean="0">
                    <a:latin typeface="Symbol" panose="05050102010706020507" pitchFamily="18" charset="2"/>
                  </a:rPr>
                  <a:t>Instructor enters all measurements in Minitab and calculates the population average.</a:t>
                </a:r>
              </a:p>
              <a:p>
                <a:pPr marL="171450" indent="-171450">
                  <a:buFontTx/>
                  <a:buChar char="-"/>
                </a:pPr>
                <a:r>
                  <a:rPr lang="en-US" baseline="0" dirty="0" smtClean="0">
                    <a:latin typeface="Symbol" panose="05050102010706020507" pitchFamily="18" charset="2"/>
                  </a:rPr>
                  <a:t>Students draw their CI’s on board like in the above graph</a:t>
                </a:r>
              </a:p>
              <a:p>
                <a:pPr marL="171450" indent="-171450">
                  <a:buFontTx/>
                  <a:buChar char="-"/>
                </a:pPr>
                <a:r>
                  <a:rPr lang="en-US" baseline="0" dirty="0" smtClean="0">
                    <a:latin typeface="Symbol" panose="05050102010706020507" pitchFamily="18" charset="2"/>
                  </a:rPr>
                  <a:t>This demonstrates that 95% of computed CI will include the true population mean.</a:t>
                </a:r>
                <a:endParaRPr lang="en-US" dirty="0">
                  <a:latin typeface="Symbol" panose="05050102010706020507" pitchFamily="18" charset="2"/>
                </a:endParaRPr>
              </a:p>
            </p:txBody>
          </p:sp>
        </mc:Fallback>
      </mc:AlternateContent>
      <p:sp>
        <p:nvSpPr>
          <p:cNvPr id="4" name="Slide Number Placeholder 3"/>
          <p:cNvSpPr>
            <a:spLocks noGrp="1"/>
          </p:cNvSpPr>
          <p:nvPr>
            <p:ph type="sldNum" sz="quarter" idx="10"/>
          </p:nvPr>
        </p:nvSpPr>
        <p:spPr/>
        <p:txBody>
          <a:bodyPr/>
          <a:lstStyle/>
          <a:p>
            <a:pPr>
              <a:defRPr/>
            </a:pPr>
            <a:fld id="{52878DBB-1F93-4562-AB3E-7CA322E61E6C}" type="slidenum">
              <a:rPr lang="en-US" smtClean="0"/>
              <a:pPr>
                <a:defRPr/>
              </a:pPr>
              <a:t>12</a:t>
            </a:fld>
            <a:endParaRPr lang="en-US" dirty="0"/>
          </a:p>
        </p:txBody>
      </p:sp>
    </p:spTree>
    <p:extLst>
      <p:ext uri="{BB962C8B-B14F-4D97-AF65-F5344CB8AC3E}">
        <p14:creationId xmlns:p14="http://schemas.microsoft.com/office/powerpoint/2010/main" val="2513460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A623A4-218E-4DDA-AED9-7A6D736FBCCC}" type="slidenum">
              <a:rPr lang="en-US"/>
              <a:pPr>
                <a:defRPr/>
              </a:pPr>
              <a:t>‹#›</a:t>
            </a:fld>
            <a:endParaRPr lang="en-US" dirty="0"/>
          </a:p>
        </p:txBody>
      </p:sp>
    </p:spTree>
    <p:extLst>
      <p:ext uri="{BB962C8B-B14F-4D97-AF65-F5344CB8AC3E}">
        <p14:creationId xmlns:p14="http://schemas.microsoft.com/office/powerpoint/2010/main" val="317916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F0F172-C9C4-4E61-B754-DC535B233154}" type="slidenum">
              <a:rPr lang="en-US"/>
              <a:pPr>
                <a:defRPr/>
              </a:pPr>
              <a:t>‹#›</a:t>
            </a:fld>
            <a:endParaRPr lang="en-US" dirty="0"/>
          </a:p>
        </p:txBody>
      </p:sp>
    </p:spTree>
    <p:extLst>
      <p:ext uri="{BB962C8B-B14F-4D97-AF65-F5344CB8AC3E}">
        <p14:creationId xmlns:p14="http://schemas.microsoft.com/office/powerpoint/2010/main" val="3922478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711BE0-6713-4CC0-B7A8-5D630C2F7308}" type="slidenum">
              <a:rPr lang="en-US"/>
              <a:pPr>
                <a:defRPr/>
              </a:pPr>
              <a:t>‹#›</a:t>
            </a:fld>
            <a:endParaRPr lang="en-US" dirty="0"/>
          </a:p>
        </p:txBody>
      </p:sp>
    </p:spTree>
    <p:extLst>
      <p:ext uri="{BB962C8B-B14F-4D97-AF65-F5344CB8AC3E}">
        <p14:creationId xmlns:p14="http://schemas.microsoft.com/office/powerpoint/2010/main" val="3173948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atin typeface="Calibri" panose="020F0502020204030204"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aseline="0">
                <a:latin typeface="Calibri" panose="020F0502020204030204" pitchFamily="34" charset="0"/>
                <a:cs typeface="Arial" pitchFamily="34" charset="0"/>
              </a:defRPr>
            </a:lvl1pPr>
            <a:lvl2pPr>
              <a:defRPr baseline="0">
                <a:latin typeface="Calibri" panose="020F0502020204030204" pitchFamily="34" charset="0"/>
                <a:cs typeface="Arial" pitchFamily="34" charset="0"/>
              </a:defRPr>
            </a:lvl2pPr>
            <a:lvl3pPr>
              <a:defRPr baseline="0">
                <a:latin typeface="Calibri" panose="020F0502020204030204" pitchFamily="34" charset="0"/>
                <a:cs typeface="Arial" pitchFamily="34" charset="0"/>
              </a:defRPr>
            </a:lvl3pPr>
            <a:lvl4pPr>
              <a:defRPr baseline="0">
                <a:latin typeface="Calibri" panose="020F0502020204030204" pitchFamily="34" charset="0"/>
                <a:cs typeface="Arial" pitchFamily="34" charset="0"/>
              </a:defRPr>
            </a:lvl4pPr>
            <a:lvl5pPr>
              <a:defRPr baseline="0">
                <a:latin typeface="Calibri" panose="020F0502020204030204"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31AF74-69C3-4D5A-A9B3-AEB1A15E7230}" type="slidenum">
              <a:rPr lang="en-US"/>
              <a:pPr>
                <a:defRPr/>
              </a:pPr>
              <a:t>‹#›</a:t>
            </a:fld>
            <a:endParaRPr lang="en-US" dirty="0"/>
          </a:p>
        </p:txBody>
      </p:sp>
    </p:spTree>
    <p:extLst>
      <p:ext uri="{BB962C8B-B14F-4D97-AF65-F5344CB8AC3E}">
        <p14:creationId xmlns:p14="http://schemas.microsoft.com/office/powerpoint/2010/main" val="527309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29D231-984B-4421-BF49-2FC51CEFB2D1}" type="slidenum">
              <a:rPr lang="en-US"/>
              <a:pPr>
                <a:defRPr/>
              </a:pPr>
              <a:t>‹#›</a:t>
            </a:fld>
            <a:endParaRPr lang="en-US" dirty="0"/>
          </a:p>
        </p:txBody>
      </p:sp>
    </p:spTree>
    <p:extLst>
      <p:ext uri="{BB962C8B-B14F-4D97-AF65-F5344CB8AC3E}">
        <p14:creationId xmlns:p14="http://schemas.microsoft.com/office/powerpoint/2010/main" val="37485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9AE053-A014-47E0-9D72-C227A39D3DCE}" type="slidenum">
              <a:rPr lang="en-US"/>
              <a:pPr>
                <a:defRPr/>
              </a:pPr>
              <a:t>‹#›</a:t>
            </a:fld>
            <a:endParaRPr lang="en-US" dirty="0"/>
          </a:p>
        </p:txBody>
      </p:sp>
    </p:spTree>
    <p:extLst>
      <p:ext uri="{BB962C8B-B14F-4D97-AF65-F5344CB8AC3E}">
        <p14:creationId xmlns:p14="http://schemas.microsoft.com/office/powerpoint/2010/main" val="728727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53203C3-576E-4A17-804B-0A120C66C525}" type="slidenum">
              <a:rPr lang="en-US"/>
              <a:pPr>
                <a:defRPr/>
              </a:pPr>
              <a:t>‹#›</a:t>
            </a:fld>
            <a:endParaRPr lang="en-US" dirty="0"/>
          </a:p>
        </p:txBody>
      </p:sp>
    </p:spTree>
    <p:extLst>
      <p:ext uri="{BB962C8B-B14F-4D97-AF65-F5344CB8AC3E}">
        <p14:creationId xmlns:p14="http://schemas.microsoft.com/office/powerpoint/2010/main" val="430985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39AFCE1-E59A-443F-B978-687EBB67BDA6}" type="slidenum">
              <a:rPr lang="en-US"/>
              <a:pPr>
                <a:defRPr/>
              </a:pPr>
              <a:t>‹#›</a:t>
            </a:fld>
            <a:endParaRPr lang="en-US" dirty="0"/>
          </a:p>
        </p:txBody>
      </p:sp>
    </p:spTree>
    <p:extLst>
      <p:ext uri="{BB962C8B-B14F-4D97-AF65-F5344CB8AC3E}">
        <p14:creationId xmlns:p14="http://schemas.microsoft.com/office/powerpoint/2010/main" val="1689249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3062014-A195-4DFF-A9F5-A8AEC6277578}" type="slidenum">
              <a:rPr lang="en-US"/>
              <a:pPr>
                <a:defRPr/>
              </a:pPr>
              <a:t>‹#›</a:t>
            </a:fld>
            <a:endParaRPr lang="en-US" dirty="0"/>
          </a:p>
        </p:txBody>
      </p:sp>
    </p:spTree>
    <p:extLst>
      <p:ext uri="{BB962C8B-B14F-4D97-AF65-F5344CB8AC3E}">
        <p14:creationId xmlns:p14="http://schemas.microsoft.com/office/powerpoint/2010/main" val="606479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B8B3E9D-E2B2-4FAF-8EBC-8C526E367AED}" type="slidenum">
              <a:rPr lang="en-US"/>
              <a:pPr>
                <a:defRPr/>
              </a:pPr>
              <a:t>‹#›</a:t>
            </a:fld>
            <a:endParaRPr lang="en-US" dirty="0"/>
          </a:p>
        </p:txBody>
      </p:sp>
    </p:spTree>
    <p:extLst>
      <p:ext uri="{BB962C8B-B14F-4D97-AF65-F5344CB8AC3E}">
        <p14:creationId xmlns:p14="http://schemas.microsoft.com/office/powerpoint/2010/main" val="712539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CBEF891-C2C6-4881-B10A-A2C73AFB5672}" type="slidenum">
              <a:rPr lang="en-US"/>
              <a:pPr>
                <a:defRPr/>
              </a:pPr>
              <a:t>‹#›</a:t>
            </a:fld>
            <a:endParaRPr lang="en-US" dirty="0"/>
          </a:p>
        </p:txBody>
      </p:sp>
    </p:spTree>
    <p:extLst>
      <p:ext uri="{BB962C8B-B14F-4D97-AF65-F5344CB8AC3E}">
        <p14:creationId xmlns:p14="http://schemas.microsoft.com/office/powerpoint/2010/main" val="533520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a:solidFill>
                  <a:schemeClr val="tx1">
                    <a:tint val="75000"/>
                  </a:schemeClr>
                </a:solidFill>
                <a:cs typeface="+mn-cs"/>
              </a:defRPr>
            </a:lvl1pPr>
          </a:lstStyle>
          <a:p>
            <a:pPr>
              <a:defRPr/>
            </a:pPr>
            <a:fld id="{D25643E8-CEDF-4973-8F37-305EAAB61E3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15" r:id="rId1"/>
    <p:sldLayoutId id="2147484025" r:id="rId2"/>
    <p:sldLayoutId id="2147484016"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0.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1.bin"/><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1825625"/>
            <a:ext cx="7772400" cy="1470025"/>
          </a:xfrm>
        </p:spPr>
        <p:txBody>
          <a:bodyPr/>
          <a:lstStyle/>
          <a:p>
            <a:pPr eaLnBrk="1" fontAlgn="auto" hangingPunct="1">
              <a:spcAft>
                <a:spcPts val="0"/>
              </a:spcAft>
              <a:defRPr/>
            </a:pPr>
            <a:r>
              <a:rPr lang="en-US" sz="5400" dirty="0" smtClean="0">
                <a:solidFill>
                  <a:schemeClr val="tx1">
                    <a:lumMod val="75000"/>
                    <a:lumOff val="25000"/>
                  </a:schemeClr>
                </a:solidFill>
                <a:cs typeface="Arial" pitchFamily="34" charset="0"/>
              </a:rPr>
              <a:t>Engineering Statistics 2</a:t>
            </a:r>
            <a:endParaRPr lang="en-US" sz="5400" dirty="0">
              <a:solidFill>
                <a:schemeClr val="tx1">
                  <a:lumMod val="75000"/>
                  <a:lumOff val="25000"/>
                </a:schemeClr>
              </a:solidFill>
              <a:cs typeface="Arial" pitchFamily="34" charset="0"/>
            </a:endParaRPr>
          </a:p>
        </p:txBody>
      </p:sp>
      <p:sp>
        <p:nvSpPr>
          <p:cNvPr id="3" name="Subtitle 2"/>
          <p:cNvSpPr>
            <a:spLocks noGrp="1"/>
          </p:cNvSpPr>
          <p:nvPr>
            <p:ph type="subTitle" idx="1"/>
          </p:nvPr>
        </p:nvSpPr>
        <p:spPr>
          <a:xfrm>
            <a:off x="1371600" y="3581400"/>
            <a:ext cx="6400800" cy="1752600"/>
          </a:xfrm>
        </p:spPr>
        <p:txBody>
          <a:bodyPr rtlCol="0">
            <a:normAutofit/>
          </a:bodyPr>
          <a:lstStyle/>
          <a:p>
            <a:pPr eaLnBrk="1" fontAlgn="auto" hangingPunct="1">
              <a:spcAft>
                <a:spcPts val="0"/>
              </a:spcAft>
              <a:buFont typeface="Arial" pitchFamily="34" charset="0"/>
              <a:buNone/>
              <a:defRPr/>
            </a:pPr>
            <a:endParaRPr lang="en-US" sz="4400" dirty="0" smtClean="0">
              <a:solidFill>
                <a:schemeClr val="tx1">
                  <a:lumMod val="50000"/>
                  <a:lumOff val="50000"/>
                </a:schemeClr>
              </a:solidFill>
              <a:latin typeface="+mj-lt"/>
              <a:cs typeface="Arial" pitchFamily="34" charset="0"/>
            </a:endParaRPr>
          </a:p>
        </p:txBody>
      </p:sp>
      <p:sp>
        <p:nvSpPr>
          <p:cNvPr id="4" name="Slide Number Placeholder 3"/>
          <p:cNvSpPr>
            <a:spLocks noGrp="1"/>
          </p:cNvSpPr>
          <p:nvPr>
            <p:ph type="sldNum" sz="quarter" idx="12"/>
          </p:nvPr>
        </p:nvSpPr>
        <p:spPr/>
        <p:txBody>
          <a:bodyPr/>
          <a:lstStyle/>
          <a:p>
            <a:pPr>
              <a:defRPr/>
            </a:pPr>
            <a:fld id="{278CC55B-CA1D-4A79-B251-6D3915A06B80}" type="slidenum">
              <a:rPr lang="en-US"/>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09_0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1524000"/>
            <a:ext cx="3605645" cy="1645920"/>
          </a:xfrm>
          <a:prstGeom prst="rect">
            <a:avLst/>
          </a:prstGeom>
          <a:noFill/>
          <a:extLst>
            <a:ext uri="{909E8E84-426E-40DD-AFC4-6F175D3DCCD1}">
              <a14:hiddenFill xmlns:a14="http://schemas.microsoft.com/office/drawing/2010/main">
                <a:solidFill>
                  <a:srgbClr val="FFFFFF"/>
                </a:solidFill>
              </a14:hiddenFill>
            </a:ext>
          </a:extLst>
        </p:spPr>
      </p:pic>
      <p:sp>
        <p:nvSpPr>
          <p:cNvPr id="18434" name="Title 1"/>
          <p:cNvSpPr>
            <a:spLocks noGrp="1"/>
          </p:cNvSpPr>
          <p:nvPr>
            <p:ph type="title"/>
          </p:nvPr>
        </p:nvSpPr>
        <p:spPr>
          <a:xfrm>
            <a:off x="457200" y="152400"/>
            <a:ext cx="8229600" cy="1143000"/>
          </a:xfrm>
        </p:spPr>
        <p:txBody>
          <a:bodyPr/>
          <a:lstStyle/>
          <a:p>
            <a:r>
              <a:rPr lang="en-US" dirty="0" smtClean="0">
                <a:latin typeface="+mj-lt"/>
                <a:cs typeface="Arial" charset="0"/>
              </a:rPr>
              <a:t>Estimating the Mean</a:t>
            </a:r>
          </a:p>
        </p:txBody>
      </p:sp>
      <p:sp>
        <p:nvSpPr>
          <p:cNvPr id="4" name="Slide Number Placeholder 3"/>
          <p:cNvSpPr>
            <a:spLocks noGrp="1"/>
          </p:cNvSpPr>
          <p:nvPr>
            <p:ph type="sldNum" sz="quarter" idx="12"/>
          </p:nvPr>
        </p:nvSpPr>
        <p:spPr/>
        <p:txBody>
          <a:bodyPr/>
          <a:lstStyle/>
          <a:p>
            <a:pPr>
              <a:defRPr/>
            </a:pPr>
            <a:fld id="{91F0E8C3-8FD1-421D-8B9E-A1AB704E5B47}" type="slidenum">
              <a:rPr lang="en-US" smtClean="0"/>
              <a:pPr>
                <a:defRPr/>
              </a:pPr>
              <a:t>10</a:t>
            </a:fld>
            <a:endParaRPr lang="en-US" dirty="0"/>
          </a:p>
        </p:txBody>
      </p:sp>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457200" y="1600201"/>
                <a:ext cx="8229600" cy="4571999"/>
              </a:xfrm>
            </p:spPr>
            <p:txBody>
              <a:bodyPr>
                <a:normAutofit/>
              </a:bodyPr>
              <a:lstStyle/>
              <a:p>
                <a:r>
                  <a:rPr lang="en-US" dirty="0" smtClean="0"/>
                  <a:t>Determine the Confidence Interval</a:t>
                </a:r>
              </a:p>
              <a:p>
                <a:pPr lvl="1"/>
                <a:r>
                  <a:rPr lang="en-US" sz="2400" dirty="0" smtClean="0"/>
                  <a:t>Step 1:  Set up probability statement to                                   represent (1 </a:t>
                </a:r>
                <a:r>
                  <a:rPr lang="en-US" sz="2400" dirty="0"/>
                  <a:t>– </a:t>
                </a:r>
                <a:r>
                  <a:rPr lang="en-US" sz="2400" i="1" dirty="0">
                    <a:latin typeface="Symbol" panose="05050102010706020507" pitchFamily="18" charset="2"/>
                  </a:rPr>
                  <a:t>a</a:t>
                </a:r>
                <a:r>
                  <a:rPr lang="en-US" sz="2400" dirty="0" smtClean="0"/>
                  <a:t>)% of t-values</a:t>
                </a:r>
              </a:p>
              <a:p>
                <a:pPr lvl="1"/>
                <a:endParaRPr lang="en-US" sz="3200" dirty="0"/>
              </a:p>
              <a:p>
                <a:pPr lvl="1"/>
                <a:r>
                  <a:rPr lang="en-US" sz="2400" dirty="0" smtClean="0"/>
                  <a:t>Step 2:  t </a:t>
                </a:r>
                <a14:m>
                  <m:oMath xmlns:m="http://schemas.openxmlformats.org/officeDocument/2006/math">
                    <m:r>
                      <a:rPr lang="en-US" sz="2400" b="0" i="1" smtClean="0">
                        <a:latin typeface="Cambria Math"/>
                      </a:rPr>
                      <m:t>=</m:t>
                    </m:r>
                    <m:f>
                      <m:fPr>
                        <m:ctrlPr>
                          <a:rPr lang="en-US" sz="2400" b="0" i="1" smtClean="0">
                            <a:latin typeface="Cambria Math" panose="02040503050406030204" pitchFamily="18" charset="0"/>
                          </a:rPr>
                        </m:ctrlPr>
                      </m:fPr>
                      <m:num>
                        <m:acc>
                          <m:accPr>
                            <m:chr m:val="̅"/>
                            <m:ctrlPr>
                              <a:rPr lang="en-US" sz="2400" b="0" i="1" smtClean="0">
                                <a:latin typeface="Cambria Math" panose="02040503050406030204" pitchFamily="18" charset="0"/>
                              </a:rPr>
                            </m:ctrlPr>
                          </m:accPr>
                          <m:e>
                            <m:r>
                              <a:rPr lang="en-US" sz="2400" b="0" i="1" smtClean="0">
                                <a:latin typeface="Cambria Math"/>
                              </a:rPr>
                              <m:t>𝑋</m:t>
                            </m:r>
                          </m:e>
                        </m:acc>
                        <m:r>
                          <a:rPr lang="en-US" sz="2400" b="0" i="1" smtClean="0">
                            <a:latin typeface="Cambria Math"/>
                          </a:rPr>
                          <m:t>−</m:t>
                        </m:r>
                        <m:r>
                          <a:rPr lang="en-US" sz="2400" b="0" i="1" smtClean="0">
                            <a:latin typeface="Cambria Math"/>
                            <a:ea typeface="Cambria Math"/>
                          </a:rPr>
                          <m:t>𝜇</m:t>
                        </m:r>
                      </m:num>
                      <m:den>
                        <m:r>
                          <a:rPr lang="en-US" sz="2400" b="0" i="1" smtClean="0">
                            <a:latin typeface="Cambria Math" panose="02040503050406030204" pitchFamily="18" charset="0"/>
                            <a:ea typeface="Cambria Math"/>
                          </a:rPr>
                          <m:t>𝑠</m:t>
                        </m:r>
                        <m:r>
                          <a:rPr lang="en-US" sz="2400" b="0" i="1" smtClean="0">
                            <a:latin typeface="Cambria Math"/>
                            <a:ea typeface="Cambria Math"/>
                          </a:rPr>
                          <m:t>/</m:t>
                        </m:r>
                        <m:rad>
                          <m:radPr>
                            <m:degHide m:val="on"/>
                            <m:ctrlPr>
                              <a:rPr lang="en-US" sz="2400" b="0" i="1" smtClean="0">
                                <a:latin typeface="Cambria Math" panose="02040503050406030204" pitchFamily="18" charset="0"/>
                                <a:ea typeface="Cambria Math"/>
                              </a:rPr>
                            </m:ctrlPr>
                          </m:radPr>
                          <m:deg/>
                          <m:e>
                            <m:r>
                              <a:rPr lang="en-US" sz="2400" b="0" i="1" smtClean="0">
                                <a:latin typeface="Cambria Math"/>
                                <a:ea typeface="Cambria Math"/>
                              </a:rPr>
                              <m:t>𝑛</m:t>
                            </m:r>
                          </m:e>
                        </m:rad>
                      </m:den>
                    </m:f>
                  </m:oMath>
                </a14:m>
                <a:endParaRPr lang="en-US" sz="2400" dirty="0" smtClean="0"/>
              </a:p>
              <a:p>
                <a:pPr lvl="1"/>
                <a:endParaRPr lang="en-US" sz="1800" dirty="0" smtClean="0"/>
              </a:p>
              <a:p>
                <a:pPr lvl="1"/>
                <a:endParaRPr lang="en-US" sz="1800" dirty="0"/>
              </a:p>
              <a:p>
                <a:pPr lvl="1"/>
                <a:r>
                  <a:rPr lang="en-US" sz="2400" dirty="0" smtClean="0"/>
                  <a:t>Step 3:  Re-arrange the equation so that it is a confidence interval for the population mean, </a:t>
                </a:r>
                <a:r>
                  <a:rPr lang="en-US" sz="2400" i="1" dirty="0" smtClean="0">
                    <a:latin typeface="Symbol" panose="05050102010706020507" pitchFamily="18" charset="2"/>
                  </a:rPr>
                  <a:t>m</a:t>
                </a:r>
                <a:endParaRPr lang="en-US" sz="2400" i="1" dirty="0">
                  <a:latin typeface="Symbol" panose="05050102010706020507" pitchFamily="18" charset="2"/>
                </a:endParaRP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457200" y="1600201"/>
                <a:ext cx="8229600" cy="4571999"/>
              </a:xfrm>
              <a:blipFill>
                <a:blip r:embed="rId4"/>
                <a:stretch>
                  <a:fillRect l="-1704" t="-1733" r="-148"/>
                </a:stretch>
              </a:blipFill>
            </p:spPr>
            <p:txBody>
              <a:bodyPr/>
              <a:lstStyle/>
              <a:p>
                <a:r>
                  <a:rPr lang="en-US">
                    <a:noFill/>
                  </a:rPr>
                  <a:t> </a:t>
                </a:r>
              </a:p>
            </p:txBody>
          </p:sp>
        </mc:Fallback>
      </mc:AlternateContent>
    </p:spTree>
    <p:extLst>
      <p:ext uri="{BB962C8B-B14F-4D97-AF65-F5344CB8AC3E}">
        <p14:creationId xmlns:p14="http://schemas.microsoft.com/office/powerpoint/2010/main" val="2529202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152400"/>
            <a:ext cx="8229600" cy="1143000"/>
          </a:xfrm>
        </p:spPr>
        <p:txBody>
          <a:bodyPr/>
          <a:lstStyle/>
          <a:p>
            <a:r>
              <a:rPr lang="en-US" dirty="0" smtClean="0">
                <a:latin typeface="+mj-lt"/>
                <a:cs typeface="Arial" charset="0"/>
              </a:rPr>
              <a:t>Estimating the Mean</a:t>
            </a:r>
          </a:p>
        </p:txBody>
      </p:sp>
      <p:sp>
        <p:nvSpPr>
          <p:cNvPr id="4" name="Slide Number Placeholder 3"/>
          <p:cNvSpPr>
            <a:spLocks noGrp="1"/>
          </p:cNvSpPr>
          <p:nvPr>
            <p:ph type="sldNum" sz="quarter" idx="12"/>
          </p:nvPr>
        </p:nvSpPr>
        <p:spPr/>
        <p:txBody>
          <a:bodyPr/>
          <a:lstStyle/>
          <a:p>
            <a:pPr>
              <a:defRPr/>
            </a:pPr>
            <a:fld id="{FD275F05-EBA5-4641-82EF-755848960AA9}" type="slidenum">
              <a:rPr lang="en-US" smtClean="0"/>
              <a:pPr>
                <a:defRPr/>
              </a:pPr>
              <a:t>11</a:t>
            </a:fld>
            <a:endParaRPr lang="en-US" dirty="0"/>
          </a:p>
        </p:txBody>
      </p:sp>
      <mc:AlternateContent xmlns:mc="http://schemas.openxmlformats.org/markup-compatibility/2006" xmlns:a14="http://schemas.microsoft.com/office/drawing/2010/main">
        <mc:Choice Requires="a14">
          <p:sp>
            <p:nvSpPr>
              <p:cNvPr id="5" name="Rectangle 4"/>
              <p:cNvSpPr/>
              <p:nvPr/>
            </p:nvSpPr>
            <p:spPr>
              <a:xfrm>
                <a:off x="607764" y="2362200"/>
                <a:ext cx="7772400" cy="304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smtClean="0">
                    <a:solidFill>
                      <a:schemeClr val="tx1"/>
                    </a:solidFill>
                  </a:rPr>
                  <a:t>If </a:t>
                </a:r>
                <a14:m>
                  <m:oMath xmlns:m="http://schemas.openxmlformats.org/officeDocument/2006/math">
                    <m:acc>
                      <m:accPr>
                        <m:chr m:val="̅"/>
                        <m:ctrlPr>
                          <a:rPr lang="en-US" sz="2000" i="1" smtClean="0">
                            <a:solidFill>
                              <a:schemeClr val="tx1"/>
                            </a:solidFill>
                            <a:latin typeface="Cambria Math" panose="02040503050406030204" pitchFamily="18" charset="0"/>
                          </a:rPr>
                        </m:ctrlPr>
                      </m:accPr>
                      <m:e>
                        <m:r>
                          <a:rPr lang="en-US" sz="2000" b="0" i="1" smtClean="0">
                            <a:solidFill>
                              <a:schemeClr val="tx1"/>
                            </a:solidFill>
                            <a:latin typeface="Cambria Math"/>
                          </a:rPr>
                          <m:t>𝑥</m:t>
                        </m:r>
                      </m:e>
                    </m:acc>
                  </m:oMath>
                </a14:m>
                <a:r>
                  <a:rPr lang="en-US" sz="2000" dirty="0" smtClean="0">
                    <a:solidFill>
                      <a:schemeClr val="tx1"/>
                    </a:solidFill>
                  </a:rPr>
                  <a:t> and </a:t>
                </a:r>
                <a:r>
                  <a:rPr lang="en-US" sz="2000" i="1" dirty="0" smtClean="0">
                    <a:solidFill>
                      <a:schemeClr val="tx1"/>
                    </a:solidFill>
                    <a:latin typeface="Times New Roman" panose="02020603050405020304" pitchFamily="18" charset="0"/>
                    <a:cs typeface="Times New Roman" panose="02020603050405020304" pitchFamily="18" charset="0"/>
                  </a:rPr>
                  <a:t>s</a:t>
                </a:r>
                <a:r>
                  <a:rPr lang="en-US" sz="2000" dirty="0" smtClean="0">
                    <a:solidFill>
                      <a:schemeClr val="tx1"/>
                    </a:solidFill>
                  </a:rPr>
                  <a:t> are the mean and standard deviation of a random sample from a </a:t>
                </a:r>
                <a:r>
                  <a:rPr lang="en-US" sz="2000" b="1" dirty="0" smtClean="0">
                    <a:solidFill>
                      <a:schemeClr val="tx1"/>
                    </a:solidFill>
                  </a:rPr>
                  <a:t>normal population </a:t>
                </a:r>
                <a:r>
                  <a:rPr lang="en-US" sz="2000" dirty="0" smtClean="0">
                    <a:solidFill>
                      <a:schemeClr val="tx1"/>
                    </a:solidFill>
                  </a:rPr>
                  <a:t>with unknown variance </a:t>
                </a:r>
                <a14:m>
                  <m:oMath xmlns:m="http://schemas.openxmlformats.org/officeDocument/2006/math">
                    <m:sSup>
                      <m:sSupPr>
                        <m:ctrlPr>
                          <a:rPr lang="en-US" sz="2000" i="1" smtClean="0">
                            <a:solidFill>
                              <a:schemeClr val="tx1"/>
                            </a:solidFill>
                            <a:latin typeface="Cambria Math" panose="02040503050406030204" pitchFamily="18" charset="0"/>
                          </a:rPr>
                        </m:ctrlPr>
                      </m:sSupPr>
                      <m:e>
                        <m:r>
                          <a:rPr lang="en-US" sz="2000" i="1" smtClean="0">
                            <a:solidFill>
                              <a:schemeClr val="tx1"/>
                            </a:solidFill>
                            <a:latin typeface="Cambria Math"/>
                            <a:ea typeface="Cambria Math"/>
                          </a:rPr>
                          <m:t>𝜎</m:t>
                        </m:r>
                      </m:e>
                      <m:sup>
                        <m:r>
                          <a:rPr lang="en-US" sz="2000" b="0" i="1" smtClean="0">
                            <a:solidFill>
                              <a:schemeClr val="tx1"/>
                            </a:solidFill>
                            <a:latin typeface="Cambria Math"/>
                          </a:rPr>
                          <m:t>2</m:t>
                        </m:r>
                      </m:sup>
                    </m:sSup>
                  </m:oMath>
                </a14:m>
                <a:r>
                  <a:rPr lang="en-US" sz="2000" dirty="0" smtClean="0">
                    <a:solidFill>
                      <a:schemeClr val="tx1"/>
                    </a:solidFill>
                  </a:rPr>
                  <a:t>, a </a:t>
                </a:r>
                <a14:m>
                  <m:oMath xmlns:m="http://schemas.openxmlformats.org/officeDocument/2006/math">
                    <m:r>
                      <a:rPr lang="en-US" sz="2000" b="0" i="1" smtClean="0">
                        <a:solidFill>
                          <a:schemeClr val="tx1"/>
                        </a:solidFill>
                        <a:latin typeface="Cambria Math"/>
                      </a:rPr>
                      <m:t>100</m:t>
                    </m:r>
                    <m:d>
                      <m:dPr>
                        <m:ctrlPr>
                          <a:rPr lang="en-US" sz="2000" b="0" i="1" smtClean="0">
                            <a:solidFill>
                              <a:schemeClr val="tx1"/>
                            </a:solidFill>
                            <a:latin typeface="Cambria Math" panose="02040503050406030204" pitchFamily="18" charset="0"/>
                          </a:rPr>
                        </m:ctrlPr>
                      </m:dPr>
                      <m:e>
                        <m:r>
                          <a:rPr lang="en-US" sz="2000" b="0" i="1" smtClean="0">
                            <a:solidFill>
                              <a:schemeClr val="tx1"/>
                            </a:solidFill>
                            <a:latin typeface="Cambria Math"/>
                          </a:rPr>
                          <m:t>1−</m:t>
                        </m:r>
                        <m:r>
                          <a:rPr lang="en-US" sz="2000" b="0" i="1" smtClean="0">
                            <a:solidFill>
                              <a:schemeClr val="tx1"/>
                            </a:solidFill>
                            <a:latin typeface="Cambria Math"/>
                            <a:ea typeface="Cambria Math"/>
                          </a:rPr>
                          <m:t>𝛼</m:t>
                        </m:r>
                      </m:e>
                    </m:d>
                    <m:r>
                      <a:rPr lang="en-US" sz="2000" b="0" i="1" smtClean="0">
                        <a:solidFill>
                          <a:schemeClr val="tx1"/>
                        </a:solidFill>
                        <a:latin typeface="Cambria Math"/>
                        <a:ea typeface="Cambria Math"/>
                      </a:rPr>
                      <m:t>%</m:t>
                    </m:r>
                  </m:oMath>
                </a14:m>
                <a:r>
                  <a:rPr lang="en-US" sz="2000" dirty="0" smtClean="0">
                    <a:solidFill>
                      <a:schemeClr val="tx1"/>
                    </a:solidFill>
                  </a:rPr>
                  <a:t> confidence interval for </a:t>
                </a:r>
                <a14:m>
                  <m:oMath xmlns:m="http://schemas.openxmlformats.org/officeDocument/2006/math">
                    <m:r>
                      <a:rPr lang="en-US" sz="2000" i="1" smtClean="0">
                        <a:solidFill>
                          <a:schemeClr val="tx1"/>
                        </a:solidFill>
                        <a:latin typeface="Cambria Math"/>
                        <a:ea typeface="Cambria Math"/>
                      </a:rPr>
                      <m:t>𝜇</m:t>
                    </m:r>
                  </m:oMath>
                </a14:m>
                <a:r>
                  <a:rPr lang="en-US" sz="2000" dirty="0" smtClean="0">
                    <a:solidFill>
                      <a:schemeClr val="tx1"/>
                    </a:solidFill>
                  </a:rPr>
                  <a:t> is given by </a:t>
                </a:r>
              </a:p>
              <a:p>
                <a:pPr algn="ctr">
                  <a:defRPr/>
                </a:pPr>
                <a:endParaRPr lang="en-US" sz="2000" dirty="0" smtClean="0">
                  <a:solidFill>
                    <a:schemeClr val="tx1"/>
                  </a:solidFill>
                </a:endParaRPr>
              </a:p>
              <a:p>
                <a:pPr algn="ctr">
                  <a:defRPr/>
                </a:pPr>
                <a14:m>
                  <m:oMathPara xmlns:m="http://schemas.openxmlformats.org/officeDocument/2006/math">
                    <m:oMathParaPr>
                      <m:jc m:val="centerGroup"/>
                    </m:oMathParaPr>
                    <m:oMath xmlns:m="http://schemas.openxmlformats.org/officeDocument/2006/math">
                      <m:acc>
                        <m:accPr>
                          <m:chr m:val="̅"/>
                          <m:ctrlPr>
                            <a:rPr lang="en-US" sz="2000" i="1">
                              <a:solidFill>
                                <a:schemeClr val="tx1"/>
                              </a:solidFill>
                              <a:latin typeface="Cambria Math" panose="02040503050406030204" pitchFamily="18" charset="0"/>
                            </a:rPr>
                          </m:ctrlPr>
                        </m:accPr>
                        <m:e>
                          <m:r>
                            <a:rPr lang="en-US" sz="2000" b="0" i="1" smtClean="0">
                              <a:solidFill>
                                <a:schemeClr val="tx1"/>
                              </a:solidFill>
                              <a:latin typeface="Cambria Math"/>
                            </a:rPr>
                            <m:t>𝑥</m:t>
                          </m:r>
                        </m:e>
                      </m:acc>
                      <m:sSub>
                        <m:sSubPr>
                          <m:ctrlPr>
                            <a:rPr lang="en-US" sz="2000" i="1">
                              <a:solidFill>
                                <a:schemeClr val="tx1"/>
                              </a:solidFill>
                              <a:latin typeface="Cambria Math" panose="02040503050406030204" pitchFamily="18" charset="0"/>
                            </a:rPr>
                          </m:ctrlPr>
                        </m:sSubPr>
                        <m:e>
                          <m:r>
                            <a:rPr lang="en-US" sz="2000" i="1">
                              <a:solidFill>
                                <a:schemeClr val="tx1"/>
                              </a:solidFill>
                              <a:latin typeface="Cambria Math"/>
                            </a:rPr>
                            <m:t>−</m:t>
                          </m:r>
                          <m:r>
                            <a:rPr lang="en-US" sz="2000" b="0" i="1" smtClean="0">
                              <a:solidFill>
                                <a:schemeClr val="tx1"/>
                              </a:solidFill>
                              <a:latin typeface="Cambria Math"/>
                            </a:rPr>
                            <m:t>𝑡</m:t>
                          </m:r>
                        </m:e>
                        <m:sub>
                          <m:f>
                            <m:fPr>
                              <m:type m:val="lin"/>
                              <m:ctrlPr>
                                <a:rPr lang="en-US" sz="2000" i="1">
                                  <a:solidFill>
                                    <a:schemeClr val="tx1"/>
                                  </a:solidFill>
                                  <a:latin typeface="Cambria Math" panose="02040503050406030204" pitchFamily="18" charset="0"/>
                                </a:rPr>
                              </m:ctrlPr>
                            </m:fPr>
                            <m:num>
                              <m:r>
                                <a:rPr lang="en-US" sz="2000" i="1">
                                  <a:solidFill>
                                    <a:schemeClr val="tx1"/>
                                  </a:solidFill>
                                  <a:latin typeface="Cambria Math"/>
                                  <a:ea typeface="Cambria Math"/>
                                </a:rPr>
                                <m:t>𝛼</m:t>
                              </m:r>
                            </m:num>
                            <m:den>
                              <m:r>
                                <a:rPr lang="en-US" sz="2000" i="1">
                                  <a:solidFill>
                                    <a:schemeClr val="tx1"/>
                                  </a:solidFill>
                                  <a:latin typeface="Cambria Math"/>
                                </a:rPr>
                                <m:t>2</m:t>
                              </m:r>
                            </m:den>
                          </m:f>
                        </m:sub>
                      </m:sSub>
                      <m:f>
                        <m:fPr>
                          <m:ctrlPr>
                            <a:rPr lang="en-US" sz="2000" i="1">
                              <a:solidFill>
                                <a:schemeClr val="tx1"/>
                              </a:solidFill>
                              <a:latin typeface="Cambria Math" panose="02040503050406030204" pitchFamily="18" charset="0"/>
                            </a:rPr>
                          </m:ctrlPr>
                        </m:fPr>
                        <m:num>
                          <m:r>
                            <a:rPr lang="en-US" sz="2000" b="0" i="1" smtClean="0">
                              <a:solidFill>
                                <a:schemeClr val="tx1"/>
                              </a:solidFill>
                              <a:latin typeface="Cambria Math"/>
                            </a:rPr>
                            <m:t>𝑠</m:t>
                          </m:r>
                        </m:num>
                        <m:den>
                          <m:rad>
                            <m:radPr>
                              <m:degHide m:val="on"/>
                              <m:ctrlPr>
                                <a:rPr lang="en-US" sz="2000" i="1">
                                  <a:solidFill>
                                    <a:schemeClr val="tx1"/>
                                  </a:solidFill>
                                  <a:latin typeface="Cambria Math" panose="02040503050406030204" pitchFamily="18" charset="0"/>
                                </a:rPr>
                              </m:ctrlPr>
                            </m:radPr>
                            <m:deg/>
                            <m:e>
                              <m:r>
                                <a:rPr lang="en-US" sz="2000" i="1">
                                  <a:solidFill>
                                    <a:schemeClr val="tx1"/>
                                  </a:solidFill>
                                  <a:latin typeface="Cambria Math"/>
                                </a:rPr>
                                <m:t>𝑛</m:t>
                              </m:r>
                            </m:e>
                          </m:rad>
                        </m:den>
                      </m:f>
                      <m:r>
                        <a:rPr lang="en-US" sz="2000" i="1">
                          <a:solidFill>
                            <a:schemeClr val="tx1"/>
                          </a:solidFill>
                          <a:latin typeface="Cambria Math"/>
                        </a:rPr>
                        <m:t>&lt;</m:t>
                      </m:r>
                      <m:r>
                        <a:rPr lang="en-US" sz="2000" i="1">
                          <a:solidFill>
                            <a:schemeClr val="tx1"/>
                          </a:solidFill>
                          <a:latin typeface="Cambria Math"/>
                          <a:ea typeface="Cambria Math"/>
                        </a:rPr>
                        <m:t>𝜇</m:t>
                      </m:r>
                      <m:r>
                        <a:rPr lang="en-US" sz="2000" i="1">
                          <a:solidFill>
                            <a:schemeClr val="tx1"/>
                          </a:solidFill>
                          <a:latin typeface="Cambria Math"/>
                        </a:rPr>
                        <m:t>&lt;</m:t>
                      </m:r>
                      <m:acc>
                        <m:accPr>
                          <m:chr m:val="̅"/>
                          <m:ctrlPr>
                            <a:rPr lang="en-US" sz="2000" i="1">
                              <a:solidFill>
                                <a:schemeClr val="tx1"/>
                              </a:solidFill>
                              <a:latin typeface="Cambria Math" panose="02040503050406030204" pitchFamily="18" charset="0"/>
                            </a:rPr>
                          </m:ctrlPr>
                        </m:accPr>
                        <m:e>
                          <m:r>
                            <a:rPr lang="en-US" sz="2000" b="0" i="1" smtClean="0">
                              <a:solidFill>
                                <a:schemeClr val="tx1"/>
                              </a:solidFill>
                              <a:latin typeface="Cambria Math"/>
                            </a:rPr>
                            <m:t>𝑥</m:t>
                          </m:r>
                        </m:e>
                      </m:acc>
                      <m:sSub>
                        <m:sSubPr>
                          <m:ctrlPr>
                            <a:rPr lang="en-US" sz="2000" i="1">
                              <a:solidFill>
                                <a:schemeClr val="tx1"/>
                              </a:solidFill>
                              <a:latin typeface="Cambria Math" panose="02040503050406030204" pitchFamily="18" charset="0"/>
                            </a:rPr>
                          </m:ctrlPr>
                        </m:sSubPr>
                        <m:e>
                          <m:r>
                            <a:rPr lang="en-US" sz="2000" i="1">
                              <a:solidFill>
                                <a:schemeClr val="tx1"/>
                              </a:solidFill>
                              <a:latin typeface="Cambria Math"/>
                            </a:rPr>
                            <m:t>+</m:t>
                          </m:r>
                          <m:r>
                            <a:rPr lang="en-US" sz="2000" b="0" i="1" smtClean="0">
                              <a:solidFill>
                                <a:schemeClr val="tx1"/>
                              </a:solidFill>
                              <a:latin typeface="Cambria Math"/>
                            </a:rPr>
                            <m:t>𝑡</m:t>
                          </m:r>
                        </m:e>
                        <m:sub>
                          <m:f>
                            <m:fPr>
                              <m:type m:val="lin"/>
                              <m:ctrlPr>
                                <a:rPr lang="en-US" sz="2000" i="1">
                                  <a:solidFill>
                                    <a:schemeClr val="tx1"/>
                                  </a:solidFill>
                                  <a:latin typeface="Cambria Math" panose="02040503050406030204" pitchFamily="18" charset="0"/>
                                </a:rPr>
                              </m:ctrlPr>
                            </m:fPr>
                            <m:num>
                              <m:r>
                                <a:rPr lang="en-US" sz="2000" i="1">
                                  <a:solidFill>
                                    <a:schemeClr val="tx1"/>
                                  </a:solidFill>
                                  <a:latin typeface="Cambria Math"/>
                                  <a:ea typeface="Cambria Math"/>
                                </a:rPr>
                                <m:t>𝛼</m:t>
                              </m:r>
                            </m:num>
                            <m:den>
                              <m:r>
                                <a:rPr lang="en-US" sz="2000" i="1">
                                  <a:solidFill>
                                    <a:schemeClr val="tx1"/>
                                  </a:solidFill>
                                  <a:latin typeface="Cambria Math"/>
                                </a:rPr>
                                <m:t>2</m:t>
                              </m:r>
                            </m:den>
                          </m:f>
                        </m:sub>
                      </m:sSub>
                      <m:f>
                        <m:fPr>
                          <m:ctrlPr>
                            <a:rPr lang="en-US" sz="2000" i="1">
                              <a:solidFill>
                                <a:schemeClr val="tx1"/>
                              </a:solidFill>
                              <a:latin typeface="Cambria Math" panose="02040503050406030204" pitchFamily="18" charset="0"/>
                            </a:rPr>
                          </m:ctrlPr>
                        </m:fPr>
                        <m:num>
                          <m:r>
                            <a:rPr lang="en-US" sz="2000" b="0" i="1" smtClean="0">
                              <a:solidFill>
                                <a:schemeClr val="tx1"/>
                              </a:solidFill>
                              <a:latin typeface="Cambria Math"/>
                            </a:rPr>
                            <m:t>𝑠</m:t>
                          </m:r>
                        </m:num>
                        <m:den>
                          <m:rad>
                            <m:radPr>
                              <m:degHide m:val="on"/>
                              <m:ctrlPr>
                                <a:rPr lang="en-US" sz="2000" i="1">
                                  <a:solidFill>
                                    <a:schemeClr val="tx1"/>
                                  </a:solidFill>
                                  <a:latin typeface="Cambria Math" panose="02040503050406030204" pitchFamily="18" charset="0"/>
                                </a:rPr>
                              </m:ctrlPr>
                            </m:radPr>
                            <m:deg/>
                            <m:e>
                              <m:r>
                                <a:rPr lang="en-US" sz="2000" i="1">
                                  <a:solidFill>
                                    <a:schemeClr val="tx1"/>
                                  </a:solidFill>
                                  <a:latin typeface="Cambria Math"/>
                                </a:rPr>
                                <m:t>𝑛</m:t>
                              </m:r>
                            </m:e>
                          </m:rad>
                        </m:den>
                      </m:f>
                    </m:oMath>
                  </m:oMathPara>
                </a14:m>
                <a:endParaRPr lang="en-US" sz="2000" dirty="0" smtClean="0">
                  <a:solidFill>
                    <a:schemeClr val="tx1"/>
                  </a:solidFill>
                </a:endParaRPr>
              </a:p>
              <a:p>
                <a:pPr algn="ctr">
                  <a:defRPr/>
                </a:pPr>
                <a:endParaRPr lang="en-US" sz="2000" dirty="0" smtClean="0">
                  <a:solidFill>
                    <a:schemeClr val="tx1"/>
                  </a:solidFill>
                </a:endParaRPr>
              </a:p>
              <a:p>
                <a:pPr algn="ctr">
                  <a:defRPr/>
                </a:pPr>
                <a:r>
                  <a:rPr lang="en-US" sz="2000" dirty="0" smtClean="0">
                    <a:solidFill>
                      <a:schemeClr val="tx1"/>
                    </a:solidFill>
                  </a:rPr>
                  <a:t>where </a:t>
                </a:r>
                <a14:m>
                  <m:oMath xmlns:m="http://schemas.openxmlformats.org/officeDocument/2006/math">
                    <m:sSub>
                      <m:sSubPr>
                        <m:ctrlPr>
                          <a:rPr lang="en-US" sz="2000" i="1">
                            <a:solidFill>
                              <a:schemeClr val="tx1"/>
                            </a:solidFill>
                            <a:latin typeface="Cambria Math" panose="02040503050406030204" pitchFamily="18" charset="0"/>
                          </a:rPr>
                        </m:ctrlPr>
                      </m:sSubPr>
                      <m:e>
                        <m:r>
                          <a:rPr lang="en-US" sz="2000" b="0" i="1" smtClean="0">
                            <a:solidFill>
                              <a:schemeClr val="tx1"/>
                            </a:solidFill>
                            <a:latin typeface="Cambria Math"/>
                          </a:rPr>
                          <m:t>𝑡</m:t>
                        </m:r>
                      </m:e>
                      <m:sub>
                        <m:f>
                          <m:fPr>
                            <m:type m:val="lin"/>
                            <m:ctrlPr>
                              <a:rPr lang="en-US" sz="2000" i="1">
                                <a:solidFill>
                                  <a:schemeClr val="tx1"/>
                                </a:solidFill>
                                <a:latin typeface="Cambria Math" panose="02040503050406030204" pitchFamily="18" charset="0"/>
                              </a:rPr>
                            </m:ctrlPr>
                          </m:fPr>
                          <m:num>
                            <m:r>
                              <a:rPr lang="en-US" sz="2000" i="1">
                                <a:solidFill>
                                  <a:schemeClr val="tx1"/>
                                </a:solidFill>
                                <a:latin typeface="Cambria Math"/>
                                <a:ea typeface="Cambria Math"/>
                              </a:rPr>
                              <m:t>𝛼</m:t>
                            </m:r>
                          </m:num>
                          <m:den>
                            <m:r>
                              <a:rPr lang="en-US" sz="2000" i="1">
                                <a:solidFill>
                                  <a:schemeClr val="tx1"/>
                                </a:solidFill>
                                <a:latin typeface="Cambria Math"/>
                              </a:rPr>
                              <m:t>2</m:t>
                            </m:r>
                          </m:den>
                        </m:f>
                      </m:sub>
                    </m:sSub>
                  </m:oMath>
                </a14:m>
                <a:r>
                  <a:rPr lang="en-US" sz="2000" dirty="0" smtClean="0">
                    <a:solidFill>
                      <a:schemeClr val="tx1"/>
                    </a:solidFill>
                  </a:rPr>
                  <a:t> is the t-value with </a:t>
                </a:r>
                <a:r>
                  <a:rPr lang="en-US" sz="2000" i="1" dirty="0" smtClean="0">
                    <a:solidFill>
                      <a:schemeClr val="tx1"/>
                    </a:solidFill>
                    <a:latin typeface="Times New Roman" panose="02020603050405020304" pitchFamily="18" charset="0"/>
                    <a:cs typeface="Times New Roman" panose="02020603050405020304" pitchFamily="18" charset="0"/>
                  </a:rPr>
                  <a:t>v = n – </a:t>
                </a:r>
                <a:r>
                  <a:rPr lang="en-US" sz="2000" dirty="0" smtClean="0">
                    <a:solidFill>
                      <a:schemeClr val="tx1"/>
                    </a:solidFill>
                    <a:latin typeface="Times New Roman" panose="02020603050405020304" pitchFamily="18" charset="0"/>
                    <a:cs typeface="Times New Roman" panose="02020603050405020304" pitchFamily="18" charset="0"/>
                  </a:rPr>
                  <a:t>1</a:t>
                </a:r>
                <a:r>
                  <a:rPr lang="en-US" sz="2000" i="1" dirty="0" smtClean="0">
                    <a:solidFill>
                      <a:schemeClr val="tx1"/>
                    </a:solidFill>
                    <a:latin typeface="Times New Roman" panose="02020603050405020304" pitchFamily="18" charset="0"/>
                    <a:cs typeface="Times New Roman" panose="02020603050405020304" pitchFamily="18" charset="0"/>
                  </a:rPr>
                  <a:t> </a:t>
                </a:r>
                <a:r>
                  <a:rPr lang="en-US" sz="2000" dirty="0" smtClean="0">
                    <a:solidFill>
                      <a:schemeClr val="tx1"/>
                    </a:solidFill>
                  </a:rPr>
                  <a:t>degrees of freedom, leaving an area of </a:t>
                </a:r>
                <a14:m>
                  <m:oMath xmlns:m="http://schemas.openxmlformats.org/officeDocument/2006/math">
                    <m:f>
                      <m:fPr>
                        <m:type m:val="lin"/>
                        <m:ctrlPr>
                          <a:rPr lang="en-US" sz="2000" i="1" smtClean="0">
                            <a:solidFill>
                              <a:schemeClr val="tx1"/>
                            </a:solidFill>
                            <a:latin typeface="Cambria Math" panose="02040503050406030204" pitchFamily="18" charset="0"/>
                          </a:rPr>
                        </m:ctrlPr>
                      </m:fPr>
                      <m:num>
                        <m:r>
                          <a:rPr lang="en-US" sz="2000" i="1" smtClean="0">
                            <a:solidFill>
                              <a:schemeClr val="tx1"/>
                            </a:solidFill>
                            <a:latin typeface="Cambria Math"/>
                            <a:ea typeface="Cambria Math"/>
                          </a:rPr>
                          <m:t>𝛼</m:t>
                        </m:r>
                      </m:num>
                      <m:den>
                        <m:r>
                          <a:rPr lang="en-US" sz="2000" b="0" i="1" smtClean="0">
                            <a:solidFill>
                              <a:schemeClr val="tx1"/>
                            </a:solidFill>
                            <a:latin typeface="Cambria Math"/>
                          </a:rPr>
                          <m:t>2</m:t>
                        </m:r>
                      </m:den>
                    </m:f>
                  </m:oMath>
                </a14:m>
                <a:r>
                  <a:rPr lang="en-US" sz="2000" dirty="0" smtClean="0">
                    <a:solidFill>
                      <a:schemeClr val="tx1"/>
                    </a:solidFill>
                  </a:rPr>
                  <a:t> to the right.</a:t>
                </a:r>
              </a:p>
            </p:txBody>
          </p:sp>
        </mc:Choice>
        <mc:Fallback xmlns="">
          <p:sp>
            <p:nvSpPr>
              <p:cNvPr id="5" name="Rectangle 4"/>
              <p:cNvSpPr>
                <a:spLocks noRot="1" noChangeAspect="1" noMove="1" noResize="1" noEditPoints="1" noAdjustHandles="1" noChangeArrowheads="1" noChangeShapeType="1" noTextEdit="1"/>
              </p:cNvSpPr>
              <p:nvPr/>
            </p:nvSpPr>
            <p:spPr>
              <a:xfrm>
                <a:off x="607764" y="2362200"/>
                <a:ext cx="7772400" cy="3048000"/>
              </a:xfrm>
              <a:prstGeom prst="rect">
                <a:avLst/>
              </a:prstGeom>
              <a:blipFill>
                <a:blip r:embed="rId3"/>
                <a:stretch>
                  <a:fillRect l="-78" r="-625" b="-1924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609600" y="1335068"/>
                <a:ext cx="8229600" cy="1143000"/>
              </a:xfrm>
            </p:spPr>
            <p:txBody>
              <a:bodyPr/>
              <a:lstStyle/>
              <a:p>
                <a:pPr marL="0" indent="0">
                  <a:buNone/>
                </a:pPr>
                <a:r>
                  <a:rPr lang="en-US" dirty="0" smtClean="0"/>
                  <a:t>Confidence Interval on </a:t>
                </a:r>
                <a14:m>
                  <m:oMath xmlns:m="http://schemas.openxmlformats.org/officeDocument/2006/math">
                    <m:r>
                      <a:rPr lang="en-US" i="1" smtClean="0">
                        <a:latin typeface="Cambria Math"/>
                        <a:ea typeface="Cambria Math"/>
                      </a:rPr>
                      <m:t>𝜇</m:t>
                    </m:r>
                  </m:oMath>
                </a14:m>
                <a:r>
                  <a:rPr lang="en-US" dirty="0" smtClean="0"/>
                  <a:t>, with </a:t>
                </a:r>
                <a14:m>
                  <m:oMath xmlns:m="http://schemas.openxmlformats.org/officeDocument/2006/math">
                    <m:sSup>
                      <m:sSupPr>
                        <m:ctrlPr>
                          <a:rPr lang="en-US" i="1" smtClean="0">
                            <a:latin typeface="Cambria Math" panose="02040503050406030204" pitchFamily="18" charset="0"/>
                          </a:rPr>
                        </m:ctrlPr>
                      </m:sSupPr>
                      <m:e>
                        <m:r>
                          <a:rPr lang="en-US" i="1" smtClean="0">
                            <a:latin typeface="Cambria Math"/>
                            <a:ea typeface="Cambria Math"/>
                          </a:rPr>
                          <m:t>𝜎</m:t>
                        </m:r>
                      </m:e>
                      <m:sup>
                        <m:r>
                          <a:rPr lang="en-US" b="0" i="1" smtClean="0">
                            <a:latin typeface="Cambria Math"/>
                          </a:rPr>
                          <m:t>2</m:t>
                        </m:r>
                      </m:sup>
                    </m:sSup>
                  </m:oMath>
                </a14:m>
                <a:r>
                  <a:rPr lang="en-US" dirty="0" smtClean="0">
                    <a:latin typeface="+mn-lt"/>
                  </a:rPr>
                  <a:t> Unknown</a:t>
                </a:r>
                <a:r>
                  <a:rPr lang="en-US" dirty="0" smtClean="0"/>
                  <a:t> </a:t>
                </a:r>
              </a:p>
              <a:p>
                <a:pPr marL="0" indent="0">
                  <a:buNone/>
                </a:pPr>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609600" y="1335068"/>
                <a:ext cx="8229600" cy="1143000"/>
              </a:xfrm>
              <a:blipFill>
                <a:blip r:embed="rId4"/>
                <a:stretch>
                  <a:fillRect l="-1852" t="-6383"/>
                </a:stretch>
              </a:blipFill>
            </p:spPr>
            <p:txBody>
              <a:bodyPr/>
              <a:lstStyle/>
              <a:p>
                <a:r>
                  <a:rPr lang="en-US">
                    <a:noFill/>
                  </a:rPr>
                  <a:t> </a:t>
                </a:r>
              </a:p>
            </p:txBody>
          </p:sp>
        </mc:Fallback>
      </mc:AlternateContent>
    </p:spTree>
    <p:extLst>
      <p:ext uri="{BB962C8B-B14F-4D97-AF65-F5344CB8AC3E}">
        <p14:creationId xmlns:p14="http://schemas.microsoft.com/office/powerpoint/2010/main" val="133956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Estimating the Mean</a:t>
            </a:r>
            <a:endParaRPr lang="en-US" dirty="0"/>
          </a:p>
        </p:txBody>
      </p:sp>
      <p:sp>
        <p:nvSpPr>
          <p:cNvPr id="3" name="Content Placeholder 2"/>
          <p:cNvSpPr>
            <a:spLocks noGrp="1"/>
          </p:cNvSpPr>
          <p:nvPr>
            <p:ph idx="1"/>
          </p:nvPr>
        </p:nvSpPr>
        <p:spPr/>
        <p:txBody>
          <a:bodyPr/>
          <a:lstStyle/>
          <a:p>
            <a:r>
              <a:rPr lang="en-US" sz="2800" dirty="0" smtClean="0"/>
              <a:t>Different samples will give different confidence intervals</a:t>
            </a:r>
            <a:endParaRPr lang="en-US" sz="2800" dirty="0"/>
          </a:p>
        </p:txBody>
      </p:sp>
      <p:sp>
        <p:nvSpPr>
          <p:cNvPr id="4" name="Slide Number Placeholder 3"/>
          <p:cNvSpPr>
            <a:spLocks noGrp="1"/>
          </p:cNvSpPr>
          <p:nvPr>
            <p:ph type="sldNum" sz="quarter" idx="12"/>
          </p:nvPr>
        </p:nvSpPr>
        <p:spPr/>
        <p:txBody>
          <a:bodyPr/>
          <a:lstStyle/>
          <a:p>
            <a:pPr>
              <a:defRPr/>
            </a:pPr>
            <a:fld id="{B731AF74-69C3-4D5A-A9B3-AEB1A15E7230}" type="slidenum">
              <a:rPr lang="en-US" smtClean="0"/>
              <a:pPr>
                <a:defRPr/>
              </a:pPr>
              <a:t>12</a:t>
            </a:fld>
            <a:endParaRPr lang="en-US" dirty="0"/>
          </a:p>
        </p:txBody>
      </p:sp>
      <p:pic>
        <p:nvPicPr>
          <p:cNvPr id="5" name="Picture 7" descr="09_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4957" y="2514600"/>
            <a:ext cx="5260243" cy="4023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3765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39762"/>
          </a:xfrm>
        </p:spPr>
        <p:txBody>
          <a:bodyPr/>
          <a:lstStyle/>
          <a:p>
            <a:r>
              <a:rPr lang="en-US" sz="3600" dirty="0" smtClean="0"/>
              <a:t>Estimating the Mean – Example</a:t>
            </a:r>
            <a:endParaRPr lang="en-US" sz="3600" dirty="0"/>
          </a:p>
        </p:txBody>
      </p:sp>
      <p:sp>
        <p:nvSpPr>
          <p:cNvPr id="3" name="Content Placeholder 2"/>
          <p:cNvSpPr>
            <a:spLocks noGrp="1"/>
          </p:cNvSpPr>
          <p:nvPr>
            <p:ph idx="1"/>
          </p:nvPr>
        </p:nvSpPr>
        <p:spPr>
          <a:xfrm>
            <a:off x="457200" y="1143000"/>
            <a:ext cx="8229600" cy="4525963"/>
          </a:xfrm>
        </p:spPr>
        <p:txBody>
          <a:bodyPr/>
          <a:lstStyle/>
          <a:p>
            <a:pPr marL="0" indent="0">
              <a:buNone/>
            </a:pPr>
            <a:r>
              <a:rPr lang="en-US" sz="2000" u="sng" dirty="0" smtClean="0"/>
              <a:t>Example:</a:t>
            </a:r>
            <a:r>
              <a:rPr lang="en-US" sz="2000" dirty="0" smtClean="0"/>
              <a:t>  A very costly experiment has been conducted to evaluate a new process for producing synthetic diamonds.  Six diamonds have been generated by the new process with the following recorded weights (in karats)</a:t>
            </a:r>
          </a:p>
          <a:p>
            <a:pPr marL="0" indent="0">
              <a:buNone/>
            </a:pPr>
            <a:r>
              <a:rPr lang="en-US" sz="2000" dirty="0" smtClean="0"/>
              <a:t>	0.46	0.61	0.52	0.48	0.57	0.54</a:t>
            </a:r>
          </a:p>
          <a:p>
            <a:pPr marL="0" indent="0">
              <a:buNone/>
            </a:pPr>
            <a:r>
              <a:rPr lang="en-US" sz="2000" dirty="0" smtClean="0"/>
              <a:t>Assume weight is normally distributed and calculate a 95% CI for the mean weight of diamonds generated by this process.</a:t>
            </a:r>
            <a:endParaRPr lang="en-US" sz="2000" dirty="0"/>
          </a:p>
          <a:p>
            <a:pPr marL="0" indent="0">
              <a:buNone/>
            </a:pPr>
            <a:endParaRPr lang="en-US" sz="2400" dirty="0" smtClean="0">
              <a:ea typeface="Cambria Math"/>
            </a:endParaRPr>
          </a:p>
          <a:p>
            <a:pPr marL="0" indent="0">
              <a:buNone/>
            </a:pPr>
            <a:endParaRPr lang="en-US" sz="2400" dirty="0" smtClean="0"/>
          </a:p>
        </p:txBody>
      </p:sp>
      <p:sp>
        <p:nvSpPr>
          <p:cNvPr id="4" name="Slide Number Placeholder 3"/>
          <p:cNvSpPr>
            <a:spLocks noGrp="1"/>
          </p:cNvSpPr>
          <p:nvPr>
            <p:ph type="sldNum" sz="quarter" idx="12"/>
          </p:nvPr>
        </p:nvSpPr>
        <p:spPr/>
        <p:txBody>
          <a:bodyPr/>
          <a:lstStyle/>
          <a:p>
            <a:pPr>
              <a:defRPr/>
            </a:pPr>
            <a:fld id="{B731AF74-69C3-4D5A-A9B3-AEB1A15E7230}" type="slidenum">
              <a:rPr lang="en-US" smtClean="0"/>
              <a:pPr>
                <a:defRPr/>
              </a:pPr>
              <a:t>13</a:t>
            </a:fld>
            <a:endParaRPr lang="en-US" dirty="0"/>
          </a:p>
        </p:txBody>
      </p:sp>
    </p:spTree>
    <p:extLst>
      <p:ext uri="{BB962C8B-B14F-4D97-AF65-F5344CB8AC3E}">
        <p14:creationId xmlns:p14="http://schemas.microsoft.com/office/powerpoint/2010/main" val="3164990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Correlation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62500" lnSpcReduction="20000"/>
              </a:bodyPr>
              <a:lstStyle/>
              <a:p>
                <a:pPr marL="0" indent="0">
                  <a:buNone/>
                </a:pPr>
                <a:r>
                  <a:rPr lang="en-US" dirty="0" smtClean="0"/>
                  <a:t>Sometimes, we are curious if the 2 variables are related or not…</a:t>
                </a:r>
              </a:p>
              <a:p>
                <a:pPr marL="0" indent="0">
                  <a:buNone/>
                </a:pPr>
                <a:endParaRPr lang="en-US" b="1" dirty="0" smtClean="0"/>
              </a:p>
              <a:p>
                <a:pPr marL="0" indent="0">
                  <a:buNone/>
                </a:pPr>
                <a:r>
                  <a:rPr lang="en-US" b="1" dirty="0" smtClean="0"/>
                  <a:t>Sample Correlation Coefficient</a:t>
                </a:r>
                <a:r>
                  <a:rPr lang="en-US" dirty="0" smtClean="0"/>
                  <a:t>, </a:t>
                </a:r>
                <a:r>
                  <a:rPr lang="en-US" i="1" dirty="0" smtClean="0">
                    <a:latin typeface="Times New Roman" pitchFamily="18" charset="0"/>
                    <a:cs typeface="Times New Roman" pitchFamily="18" charset="0"/>
                  </a:rPr>
                  <a:t>r</a:t>
                </a:r>
                <a:endParaRPr lang="en-US" dirty="0"/>
              </a:p>
              <a:p>
                <a:pPr lvl="1"/>
                <a:r>
                  <a:rPr lang="en-US" dirty="0" smtClean="0"/>
                  <a:t>A single measure of how strongly related two variables (x and y) are.</a:t>
                </a:r>
              </a:p>
              <a:p>
                <a:pPr marL="0" indent="0">
                  <a:buNone/>
                </a:pPr>
                <a:endParaRPr lang="en-US" b="1" dirty="0" smtClean="0"/>
              </a:p>
              <a:p>
                <a:pPr marL="0" indent="0">
                  <a:buNone/>
                </a:pPr>
                <a:r>
                  <a:rPr lang="en-US" b="1" dirty="0" smtClean="0"/>
                  <a:t>Properties </a:t>
                </a:r>
                <a:r>
                  <a:rPr lang="en-US" b="1" dirty="0"/>
                  <a:t>of </a:t>
                </a:r>
                <a:r>
                  <a:rPr lang="en-US" b="1" i="1" dirty="0"/>
                  <a:t>r</a:t>
                </a:r>
                <a:r>
                  <a:rPr lang="en-US" b="1" dirty="0"/>
                  <a:t>:</a:t>
                </a:r>
              </a:p>
              <a:p>
                <a:pPr eaLnBrk="1" hangingPunct="1">
                  <a:spcBef>
                    <a:spcPct val="50000"/>
                  </a:spcBef>
                  <a:buFontTx/>
                  <a:buAutoNum type="arabicPeriod"/>
                </a:pPr>
                <a:r>
                  <a:rPr lang="en-US" dirty="0"/>
                  <a:t>The value of </a:t>
                </a:r>
                <a:r>
                  <a:rPr lang="en-US" i="1" dirty="0"/>
                  <a:t>r </a:t>
                </a:r>
                <a:r>
                  <a:rPr lang="en-US" dirty="0"/>
                  <a:t>does not depend on which of the two variables under study is labeled </a:t>
                </a:r>
                <a:r>
                  <a:rPr lang="en-US" i="1" dirty="0">
                    <a:cs typeface="Times New Roman" pitchFamily="18" charset="0"/>
                  </a:rPr>
                  <a:t>x</a:t>
                </a:r>
                <a:r>
                  <a:rPr lang="en-US" dirty="0"/>
                  <a:t> and which is labeled </a:t>
                </a:r>
                <a:r>
                  <a:rPr lang="en-US" i="1" dirty="0">
                    <a:cs typeface="Times New Roman" pitchFamily="18" charset="0"/>
                  </a:rPr>
                  <a:t>y</a:t>
                </a:r>
                <a:r>
                  <a:rPr lang="en-US" dirty="0"/>
                  <a:t>.</a:t>
                </a:r>
              </a:p>
              <a:p>
                <a:pPr eaLnBrk="1" hangingPunct="1">
                  <a:spcBef>
                    <a:spcPct val="50000"/>
                  </a:spcBef>
                  <a:buFontTx/>
                  <a:buAutoNum type="arabicPeriod"/>
                </a:pPr>
                <a:r>
                  <a:rPr lang="en-US" dirty="0"/>
                  <a:t> The value of </a:t>
                </a:r>
                <a:r>
                  <a:rPr lang="en-US" i="1" dirty="0"/>
                  <a:t>r </a:t>
                </a:r>
                <a:r>
                  <a:rPr lang="en-US" dirty="0"/>
                  <a:t>is independent of the units in which </a:t>
                </a:r>
                <a:r>
                  <a:rPr lang="en-US" i="1" dirty="0">
                    <a:cs typeface="Times New Roman" pitchFamily="18" charset="0"/>
                  </a:rPr>
                  <a:t>x </a:t>
                </a:r>
                <a:r>
                  <a:rPr lang="en-US" dirty="0"/>
                  <a:t>and </a:t>
                </a:r>
                <a:r>
                  <a:rPr lang="en-US" i="1" dirty="0">
                    <a:cs typeface="Times New Roman" pitchFamily="18" charset="0"/>
                  </a:rPr>
                  <a:t>y</a:t>
                </a:r>
                <a:r>
                  <a:rPr lang="en-US" dirty="0"/>
                  <a:t> are measured.</a:t>
                </a:r>
              </a:p>
              <a:p>
                <a:pPr eaLnBrk="1" hangingPunct="1">
                  <a:spcBef>
                    <a:spcPct val="50000"/>
                  </a:spcBef>
                  <a:buFontTx/>
                  <a:buAutoNum type="arabicPeriod"/>
                </a:pPr>
                <a:r>
                  <a:rPr lang="en-US" dirty="0"/>
                  <a:t> </a:t>
                </a:r>
                <a14:m>
                  <m:oMath xmlns:m="http://schemas.openxmlformats.org/officeDocument/2006/math">
                    <m:r>
                      <a:rPr lang="en-US" i="1">
                        <a:latin typeface="Cambria Math" panose="02040503050406030204" pitchFamily="18" charset="0"/>
                      </a:rPr>
                      <m:t>−1</m:t>
                    </m:r>
                    <m:r>
                      <a:rPr lang="en-US" i="1">
                        <a:latin typeface="Cambria Math" panose="02040503050406030204" pitchFamily="18" charset="0"/>
                        <a:ea typeface="Cambria Math"/>
                      </a:rPr>
                      <m:t>≤</m:t>
                    </m:r>
                    <m:r>
                      <a:rPr lang="en-US" i="1">
                        <a:latin typeface="Cambria Math" panose="02040503050406030204" pitchFamily="18" charset="0"/>
                        <a:ea typeface="Cambria Math"/>
                      </a:rPr>
                      <m:t>𝑟</m:t>
                    </m:r>
                    <m:r>
                      <a:rPr lang="en-US" i="1">
                        <a:latin typeface="Cambria Math" panose="02040503050406030204" pitchFamily="18" charset="0"/>
                        <a:ea typeface="Cambria Math"/>
                      </a:rPr>
                      <m:t>≤1</m:t>
                    </m:r>
                  </m:oMath>
                </a14:m>
                <a:endParaRPr lang="en-US" dirty="0" smtClean="0"/>
              </a:p>
              <a:p>
                <a:pPr eaLnBrk="1" hangingPunct="1">
                  <a:spcBef>
                    <a:spcPct val="50000"/>
                  </a:spcBef>
                  <a:buFontTx/>
                  <a:buAutoNum type="arabicPeriod"/>
                </a:pPr>
                <a:r>
                  <a:rPr lang="en-US" dirty="0" smtClean="0"/>
                  <a:t>The square of the sample correlation coefficient (r) gives the value of R-squared in regression</a:t>
                </a:r>
                <a:endParaRPr lang="en-US" dirty="0"/>
              </a:p>
              <a:p>
                <a:pPr marL="457200" lvl="1"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815" t="-2022" r="-222"/>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D3EDDAE0-3330-46CE-A866-ADD79B6C9628}" type="slidenum">
              <a:rPr lang="en-US" smtClean="0"/>
              <a:pPr>
                <a:defRPr/>
              </a:pPr>
              <a:t>14</a:t>
            </a:fld>
            <a:endParaRPr lang="en-US" dirty="0"/>
          </a:p>
        </p:txBody>
      </p:sp>
    </p:spTree>
    <p:extLst>
      <p:ext uri="{BB962C8B-B14F-4D97-AF65-F5344CB8AC3E}">
        <p14:creationId xmlns:p14="http://schemas.microsoft.com/office/powerpoint/2010/main" val="7517252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Correlation Coefficient</a:t>
            </a:r>
            <a:endParaRPr lang="en-US" dirty="0"/>
          </a:p>
        </p:txBody>
      </p:sp>
      <p:sp>
        <p:nvSpPr>
          <p:cNvPr id="4" name="Slide Number Placeholder 3"/>
          <p:cNvSpPr>
            <a:spLocks noGrp="1"/>
          </p:cNvSpPr>
          <p:nvPr>
            <p:ph type="sldNum" sz="quarter" idx="12"/>
          </p:nvPr>
        </p:nvSpPr>
        <p:spPr/>
        <p:txBody>
          <a:bodyPr/>
          <a:lstStyle/>
          <a:p>
            <a:pPr>
              <a:defRPr/>
            </a:pPr>
            <a:fld id="{D3EDDAE0-3330-46CE-A866-ADD79B6C9628}" type="slidenum">
              <a:rPr lang="en-US" smtClean="0"/>
              <a:pPr>
                <a:defRPr/>
              </a:pPr>
              <a:t>15</a:t>
            </a:fld>
            <a:endParaRPr lang="en-US" dirty="0"/>
          </a:p>
        </p:txBody>
      </p:sp>
      <p:sp>
        <p:nvSpPr>
          <p:cNvPr id="5" name="Line 3"/>
          <p:cNvSpPr>
            <a:spLocks noChangeShapeType="1"/>
          </p:cNvSpPr>
          <p:nvPr/>
        </p:nvSpPr>
        <p:spPr bwMode="auto">
          <a:xfrm flipV="1">
            <a:off x="2514600" y="2080022"/>
            <a:ext cx="0" cy="1200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 name="Line 4"/>
          <p:cNvSpPr>
            <a:spLocks noChangeShapeType="1"/>
          </p:cNvSpPr>
          <p:nvPr/>
        </p:nvSpPr>
        <p:spPr bwMode="auto">
          <a:xfrm>
            <a:off x="2400300" y="3165872"/>
            <a:ext cx="13144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 name="Line 5"/>
          <p:cNvSpPr>
            <a:spLocks noChangeShapeType="1"/>
          </p:cNvSpPr>
          <p:nvPr/>
        </p:nvSpPr>
        <p:spPr bwMode="auto">
          <a:xfrm flipV="1">
            <a:off x="5143500" y="1965722"/>
            <a:ext cx="0" cy="1200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 name="Line 6"/>
          <p:cNvSpPr>
            <a:spLocks noChangeShapeType="1"/>
          </p:cNvSpPr>
          <p:nvPr/>
        </p:nvSpPr>
        <p:spPr bwMode="auto">
          <a:xfrm>
            <a:off x="5029200" y="3108722"/>
            <a:ext cx="14287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 name="Line 7"/>
          <p:cNvSpPr>
            <a:spLocks noChangeShapeType="1"/>
          </p:cNvSpPr>
          <p:nvPr/>
        </p:nvSpPr>
        <p:spPr bwMode="auto">
          <a:xfrm flipV="1">
            <a:off x="2514600" y="3829050"/>
            <a:ext cx="0" cy="1200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 name="Line 8"/>
          <p:cNvSpPr>
            <a:spLocks noChangeShapeType="1"/>
          </p:cNvSpPr>
          <p:nvPr/>
        </p:nvSpPr>
        <p:spPr bwMode="auto">
          <a:xfrm>
            <a:off x="2400300" y="4972050"/>
            <a:ext cx="1371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 name="Line 9"/>
          <p:cNvSpPr>
            <a:spLocks noChangeShapeType="1"/>
          </p:cNvSpPr>
          <p:nvPr/>
        </p:nvSpPr>
        <p:spPr bwMode="auto">
          <a:xfrm flipH="1" flipV="1">
            <a:off x="5200650" y="3714750"/>
            <a:ext cx="0" cy="13144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 name="Line 10"/>
          <p:cNvSpPr>
            <a:spLocks noChangeShapeType="1"/>
          </p:cNvSpPr>
          <p:nvPr/>
        </p:nvSpPr>
        <p:spPr bwMode="auto">
          <a:xfrm>
            <a:off x="5086350" y="4972050"/>
            <a:ext cx="1371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 name="Oval 11"/>
          <p:cNvSpPr>
            <a:spLocks noChangeArrowheads="1"/>
          </p:cNvSpPr>
          <p:nvPr/>
        </p:nvSpPr>
        <p:spPr bwMode="auto">
          <a:xfrm>
            <a:off x="2857500" y="2765822"/>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14" name="Oval 12"/>
          <p:cNvSpPr>
            <a:spLocks noChangeArrowheads="1"/>
          </p:cNvSpPr>
          <p:nvPr/>
        </p:nvSpPr>
        <p:spPr bwMode="auto">
          <a:xfrm>
            <a:off x="3028950" y="2480072"/>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15" name="Oval 13"/>
          <p:cNvSpPr>
            <a:spLocks noChangeArrowheads="1"/>
          </p:cNvSpPr>
          <p:nvPr/>
        </p:nvSpPr>
        <p:spPr bwMode="auto">
          <a:xfrm>
            <a:off x="3086100" y="2651522"/>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16" name="Oval 14"/>
          <p:cNvSpPr>
            <a:spLocks noChangeArrowheads="1"/>
          </p:cNvSpPr>
          <p:nvPr/>
        </p:nvSpPr>
        <p:spPr bwMode="auto">
          <a:xfrm>
            <a:off x="3257550" y="2422922"/>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17" name="Oval 15"/>
          <p:cNvSpPr>
            <a:spLocks noChangeArrowheads="1"/>
          </p:cNvSpPr>
          <p:nvPr/>
        </p:nvSpPr>
        <p:spPr bwMode="auto">
          <a:xfrm>
            <a:off x="3486150" y="2251472"/>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18" name="Oval 16"/>
          <p:cNvSpPr>
            <a:spLocks noChangeArrowheads="1"/>
          </p:cNvSpPr>
          <p:nvPr/>
        </p:nvSpPr>
        <p:spPr bwMode="auto">
          <a:xfrm>
            <a:off x="3257550" y="2251472"/>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19" name="Oval 17"/>
          <p:cNvSpPr>
            <a:spLocks noChangeArrowheads="1"/>
          </p:cNvSpPr>
          <p:nvPr/>
        </p:nvSpPr>
        <p:spPr bwMode="auto">
          <a:xfrm>
            <a:off x="5429250" y="2194322"/>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 name="Oval 18"/>
          <p:cNvSpPr>
            <a:spLocks noChangeArrowheads="1"/>
          </p:cNvSpPr>
          <p:nvPr/>
        </p:nvSpPr>
        <p:spPr bwMode="auto">
          <a:xfrm>
            <a:off x="5657850" y="2422922"/>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1" name="Oval 19"/>
          <p:cNvSpPr>
            <a:spLocks noChangeArrowheads="1"/>
          </p:cNvSpPr>
          <p:nvPr/>
        </p:nvSpPr>
        <p:spPr bwMode="auto">
          <a:xfrm>
            <a:off x="5829300" y="2365772"/>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2" name="Oval 20"/>
          <p:cNvSpPr>
            <a:spLocks noChangeArrowheads="1"/>
          </p:cNvSpPr>
          <p:nvPr/>
        </p:nvSpPr>
        <p:spPr bwMode="auto">
          <a:xfrm>
            <a:off x="5943600" y="2537222"/>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3" name="Oval 21"/>
          <p:cNvSpPr>
            <a:spLocks noChangeArrowheads="1"/>
          </p:cNvSpPr>
          <p:nvPr/>
        </p:nvSpPr>
        <p:spPr bwMode="auto">
          <a:xfrm>
            <a:off x="6115050" y="2708672"/>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4" name="Oval 22"/>
          <p:cNvSpPr>
            <a:spLocks noChangeArrowheads="1"/>
          </p:cNvSpPr>
          <p:nvPr/>
        </p:nvSpPr>
        <p:spPr bwMode="auto">
          <a:xfrm>
            <a:off x="5600700" y="2194322"/>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5" name="Oval 23"/>
          <p:cNvSpPr>
            <a:spLocks noChangeArrowheads="1"/>
          </p:cNvSpPr>
          <p:nvPr/>
        </p:nvSpPr>
        <p:spPr bwMode="auto">
          <a:xfrm>
            <a:off x="2857500" y="4114800"/>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 name="Oval 24"/>
          <p:cNvSpPr>
            <a:spLocks noChangeArrowheads="1"/>
          </p:cNvSpPr>
          <p:nvPr/>
        </p:nvSpPr>
        <p:spPr bwMode="auto">
          <a:xfrm>
            <a:off x="3314700" y="4229100"/>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 name="Oval 25"/>
          <p:cNvSpPr>
            <a:spLocks noChangeArrowheads="1"/>
          </p:cNvSpPr>
          <p:nvPr/>
        </p:nvSpPr>
        <p:spPr bwMode="auto">
          <a:xfrm>
            <a:off x="3086100" y="4343400"/>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8" name="Oval 26"/>
          <p:cNvSpPr>
            <a:spLocks noChangeArrowheads="1"/>
          </p:cNvSpPr>
          <p:nvPr/>
        </p:nvSpPr>
        <p:spPr bwMode="auto">
          <a:xfrm>
            <a:off x="3200400" y="4057650"/>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9" name="Oval 27"/>
          <p:cNvSpPr>
            <a:spLocks noChangeArrowheads="1"/>
          </p:cNvSpPr>
          <p:nvPr/>
        </p:nvSpPr>
        <p:spPr bwMode="auto">
          <a:xfrm>
            <a:off x="3314700" y="4457700"/>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30" name="Oval 28"/>
          <p:cNvSpPr>
            <a:spLocks noChangeArrowheads="1"/>
          </p:cNvSpPr>
          <p:nvPr/>
        </p:nvSpPr>
        <p:spPr bwMode="auto">
          <a:xfrm>
            <a:off x="2857500" y="4457700"/>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31" name="Oval 29"/>
          <p:cNvSpPr>
            <a:spLocks noChangeArrowheads="1"/>
          </p:cNvSpPr>
          <p:nvPr/>
        </p:nvSpPr>
        <p:spPr bwMode="auto">
          <a:xfrm>
            <a:off x="3543300" y="4114800"/>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32" name="Oval 30"/>
          <p:cNvSpPr>
            <a:spLocks noChangeArrowheads="1"/>
          </p:cNvSpPr>
          <p:nvPr/>
        </p:nvSpPr>
        <p:spPr bwMode="auto">
          <a:xfrm>
            <a:off x="5372100" y="3829050"/>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33" name="Oval 31"/>
          <p:cNvSpPr>
            <a:spLocks noChangeArrowheads="1"/>
          </p:cNvSpPr>
          <p:nvPr/>
        </p:nvSpPr>
        <p:spPr bwMode="auto">
          <a:xfrm>
            <a:off x="5429250" y="4114800"/>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34" name="Oval 32"/>
          <p:cNvSpPr>
            <a:spLocks noChangeArrowheads="1"/>
          </p:cNvSpPr>
          <p:nvPr/>
        </p:nvSpPr>
        <p:spPr bwMode="auto">
          <a:xfrm>
            <a:off x="5543550" y="4343400"/>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35" name="Oval 33"/>
          <p:cNvSpPr>
            <a:spLocks noChangeArrowheads="1"/>
          </p:cNvSpPr>
          <p:nvPr/>
        </p:nvSpPr>
        <p:spPr bwMode="auto">
          <a:xfrm>
            <a:off x="5657850" y="4457700"/>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36" name="Oval 34"/>
          <p:cNvSpPr>
            <a:spLocks noChangeArrowheads="1"/>
          </p:cNvSpPr>
          <p:nvPr/>
        </p:nvSpPr>
        <p:spPr bwMode="auto">
          <a:xfrm>
            <a:off x="5829300" y="4572000"/>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37" name="Oval 35"/>
          <p:cNvSpPr>
            <a:spLocks noChangeArrowheads="1"/>
          </p:cNvSpPr>
          <p:nvPr/>
        </p:nvSpPr>
        <p:spPr bwMode="auto">
          <a:xfrm>
            <a:off x="6115050" y="4572000"/>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38" name="Oval 36"/>
          <p:cNvSpPr>
            <a:spLocks noChangeArrowheads="1"/>
          </p:cNvSpPr>
          <p:nvPr/>
        </p:nvSpPr>
        <p:spPr bwMode="auto">
          <a:xfrm>
            <a:off x="6343650" y="4572000"/>
            <a:ext cx="114300" cy="1143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39" name="Text Box 37"/>
          <p:cNvSpPr txBox="1">
            <a:spLocks noChangeArrowheads="1"/>
          </p:cNvSpPr>
          <p:nvPr/>
        </p:nvSpPr>
        <p:spPr bwMode="auto">
          <a:xfrm>
            <a:off x="2571750" y="3223022"/>
            <a:ext cx="15430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i="1" dirty="0">
                <a:latin typeface="+mn-lt"/>
              </a:rPr>
              <a:t>r</a:t>
            </a:r>
            <a:r>
              <a:rPr lang="en-US" dirty="0">
                <a:latin typeface="+mn-lt"/>
              </a:rPr>
              <a:t> near 1</a:t>
            </a:r>
            <a:endParaRPr lang="en-US" i="1" dirty="0">
              <a:latin typeface="+mn-lt"/>
            </a:endParaRPr>
          </a:p>
        </p:txBody>
      </p:sp>
      <p:sp>
        <p:nvSpPr>
          <p:cNvPr id="40" name="Text Box 38"/>
          <p:cNvSpPr txBox="1">
            <a:spLocks noChangeArrowheads="1"/>
          </p:cNvSpPr>
          <p:nvPr/>
        </p:nvSpPr>
        <p:spPr bwMode="auto">
          <a:xfrm>
            <a:off x="5314950" y="3165872"/>
            <a:ext cx="15430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i="1" dirty="0">
                <a:latin typeface="+mn-lt"/>
              </a:rPr>
              <a:t>r</a:t>
            </a:r>
            <a:r>
              <a:rPr lang="en-US" dirty="0">
                <a:latin typeface="+mn-lt"/>
              </a:rPr>
              <a:t> near -1</a:t>
            </a:r>
            <a:endParaRPr lang="en-US" i="1" dirty="0">
              <a:latin typeface="+mn-lt"/>
            </a:endParaRPr>
          </a:p>
        </p:txBody>
      </p:sp>
      <p:sp>
        <p:nvSpPr>
          <p:cNvPr id="41" name="Text Box 39"/>
          <p:cNvSpPr txBox="1">
            <a:spLocks noChangeArrowheads="1"/>
          </p:cNvSpPr>
          <p:nvPr/>
        </p:nvSpPr>
        <p:spPr bwMode="auto">
          <a:xfrm>
            <a:off x="2571750" y="4914901"/>
            <a:ext cx="2057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i="1" dirty="0">
                <a:latin typeface="+mn-lt"/>
              </a:rPr>
              <a:t>r</a:t>
            </a:r>
            <a:r>
              <a:rPr lang="en-US" dirty="0">
                <a:latin typeface="+mn-lt"/>
              </a:rPr>
              <a:t> near 0, no relationship</a:t>
            </a:r>
            <a:endParaRPr lang="en-US" i="1" dirty="0">
              <a:latin typeface="+mn-lt"/>
            </a:endParaRPr>
          </a:p>
        </p:txBody>
      </p:sp>
      <p:sp>
        <p:nvSpPr>
          <p:cNvPr id="42" name="Text Box 40"/>
          <p:cNvSpPr txBox="1">
            <a:spLocks noChangeArrowheads="1"/>
          </p:cNvSpPr>
          <p:nvPr/>
        </p:nvSpPr>
        <p:spPr bwMode="auto">
          <a:xfrm>
            <a:off x="5143500" y="4972051"/>
            <a:ext cx="2514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i="1" dirty="0">
                <a:latin typeface="+mn-lt"/>
              </a:rPr>
              <a:t>r</a:t>
            </a:r>
            <a:r>
              <a:rPr lang="en-US" dirty="0">
                <a:latin typeface="+mn-lt"/>
              </a:rPr>
              <a:t> near 0, nonlinear relationship</a:t>
            </a:r>
            <a:endParaRPr lang="en-US" i="1" dirty="0">
              <a:latin typeface="+mn-lt"/>
            </a:endParaRPr>
          </a:p>
        </p:txBody>
      </p:sp>
    </p:spTree>
    <p:extLst>
      <p:ext uri="{BB962C8B-B14F-4D97-AF65-F5344CB8AC3E}">
        <p14:creationId xmlns:p14="http://schemas.microsoft.com/office/powerpoint/2010/main" val="39312407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altLang="en-US" dirty="0" smtClean="0"/>
              <a:t>Information Processing</a:t>
            </a:r>
          </a:p>
        </p:txBody>
      </p:sp>
    </p:spTree>
    <p:extLst>
      <p:ext uri="{BB962C8B-B14F-4D97-AF65-F5344CB8AC3E}">
        <p14:creationId xmlns:p14="http://schemas.microsoft.com/office/powerpoint/2010/main" val="15275225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z="4800" smtClean="0"/>
              <a:t> Information Defined </a:t>
            </a:r>
          </a:p>
        </p:txBody>
      </p:sp>
      <p:sp>
        <p:nvSpPr>
          <p:cNvPr id="6147" name="Rectangle 3"/>
          <p:cNvSpPr>
            <a:spLocks noGrp="1" noChangeArrowheads="1"/>
          </p:cNvSpPr>
          <p:nvPr>
            <p:ph idx="1"/>
          </p:nvPr>
        </p:nvSpPr>
        <p:spPr/>
        <p:txBody>
          <a:bodyPr/>
          <a:lstStyle/>
          <a:p>
            <a:pPr marL="457200" indent="-457200" eaLnBrk="1" hangingPunct="1">
              <a:lnSpc>
                <a:spcPct val="80000"/>
              </a:lnSpc>
            </a:pPr>
            <a:r>
              <a:rPr lang="en-US" altLang="en-US" smtClean="0"/>
              <a:t>The reduction of uncertainty</a:t>
            </a:r>
          </a:p>
          <a:p>
            <a:pPr marL="457200" indent="-457200" eaLnBrk="1" hangingPunct="1">
              <a:lnSpc>
                <a:spcPct val="80000"/>
              </a:lnSpc>
            </a:pPr>
            <a:r>
              <a:rPr lang="en-US" altLang="en-US" smtClean="0"/>
              <a:t>After the occurrence of an event if you are more sure of the state of the world than prior to the event, then that event has conveyed information</a:t>
            </a:r>
          </a:p>
          <a:p>
            <a:pPr marL="457200" indent="-457200" eaLnBrk="1" hangingPunct="1">
              <a:lnSpc>
                <a:spcPct val="80000"/>
              </a:lnSpc>
            </a:pPr>
            <a:r>
              <a:rPr lang="en-US" altLang="en-US" smtClean="0"/>
              <a:t>Amount of information conveyed by an event effected by</a:t>
            </a:r>
          </a:p>
          <a:p>
            <a:pPr marL="857250" lvl="1" indent="-457200" eaLnBrk="1" hangingPunct="1">
              <a:lnSpc>
                <a:spcPct val="80000"/>
              </a:lnSpc>
            </a:pPr>
            <a:r>
              <a:rPr lang="en-US" altLang="en-US" smtClean="0"/>
              <a:t>The number of events</a:t>
            </a:r>
          </a:p>
          <a:p>
            <a:pPr marL="857250" lvl="1" indent="-457200" eaLnBrk="1" hangingPunct="1">
              <a:lnSpc>
                <a:spcPct val="80000"/>
              </a:lnSpc>
            </a:pPr>
            <a:r>
              <a:rPr lang="en-US" altLang="en-US" smtClean="0"/>
              <a:t>The probability of events</a:t>
            </a:r>
          </a:p>
          <a:p>
            <a:pPr marL="857250" lvl="1" indent="-457200" eaLnBrk="1" hangingPunct="1">
              <a:lnSpc>
                <a:spcPct val="80000"/>
              </a:lnSpc>
            </a:pPr>
            <a:r>
              <a:rPr lang="en-US" altLang="en-US" smtClean="0"/>
              <a:t>Sequential constraints or context </a:t>
            </a:r>
          </a:p>
        </p:txBody>
      </p:sp>
    </p:spTree>
    <p:extLst>
      <p:ext uri="{BB962C8B-B14F-4D97-AF65-F5344CB8AC3E}">
        <p14:creationId xmlns:p14="http://schemas.microsoft.com/office/powerpoint/2010/main" val="8992005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7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63" y="314325"/>
            <a:ext cx="7562850" cy="631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aphicFrame>
        <p:nvGraphicFramePr>
          <p:cNvPr id="7171" name="Object 2"/>
          <p:cNvGraphicFramePr>
            <a:graphicFrameLocks noChangeAspect="1"/>
          </p:cNvGraphicFramePr>
          <p:nvPr/>
        </p:nvGraphicFramePr>
        <p:xfrm>
          <a:off x="4800600" y="2438400"/>
          <a:ext cx="2435225" cy="660400"/>
        </p:xfrm>
        <a:graphic>
          <a:graphicData uri="http://schemas.openxmlformats.org/presentationml/2006/ole">
            <mc:AlternateContent xmlns:mc="http://schemas.openxmlformats.org/markup-compatibility/2006">
              <mc:Choice xmlns:v="urn:schemas-microsoft-com:vml" Requires="v">
                <p:oleObj spid="_x0000_s14347" name="Equation" r:id="rId5" imgW="749300" imgH="203200" progId="Equation.DSMT4">
                  <p:embed/>
                </p:oleObj>
              </mc:Choice>
              <mc:Fallback>
                <p:oleObj name="Equation" r:id="rId5" imgW="749300" imgH="203200" progId="Equation.DSMT4">
                  <p:embed/>
                  <p:pic>
                    <p:nvPicPr>
                      <p:cNvPr id="7171"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2438400"/>
                        <a:ext cx="2435225" cy="66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75697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90600" y="457200"/>
            <a:ext cx="7162800" cy="933450"/>
          </a:xfrm>
        </p:spPr>
        <p:txBody>
          <a:bodyPr/>
          <a:lstStyle/>
          <a:p>
            <a:pPr eaLnBrk="1" hangingPunct="1"/>
            <a:r>
              <a:rPr lang="en-US" altLang="en-US" sz="4800" smtClean="0"/>
              <a:t>Information</a:t>
            </a:r>
          </a:p>
        </p:txBody>
      </p:sp>
      <p:sp>
        <p:nvSpPr>
          <p:cNvPr id="8195" name="Rectangle 3"/>
          <p:cNvSpPr>
            <a:spLocks noGrp="1" noChangeArrowheads="1"/>
          </p:cNvSpPr>
          <p:nvPr>
            <p:ph idx="1"/>
          </p:nvPr>
        </p:nvSpPr>
        <p:spPr>
          <a:xfrm>
            <a:off x="990600" y="1524000"/>
            <a:ext cx="7162800" cy="4391025"/>
          </a:xfrm>
        </p:spPr>
        <p:txBody>
          <a:bodyPr/>
          <a:lstStyle/>
          <a:p>
            <a:pPr eaLnBrk="1" hangingPunct="1"/>
            <a:r>
              <a:rPr lang="en-US" altLang="en-US" sz="2800" dirty="0" smtClean="0"/>
              <a:t>The average information (</a:t>
            </a:r>
            <a:r>
              <a:rPr lang="en-US" altLang="en-US" sz="2800" dirty="0" err="1" smtClean="0"/>
              <a:t>H</a:t>
            </a:r>
            <a:r>
              <a:rPr lang="en-US" altLang="en-US" sz="2800" baseline="-25000" dirty="0" err="1" smtClean="0"/>
              <a:t>av</a:t>
            </a:r>
            <a:r>
              <a:rPr lang="en-US" altLang="en-US" sz="2800" dirty="0" smtClean="0"/>
              <a:t>) conveyed by a series of events 1 through N </a:t>
            </a:r>
          </a:p>
          <a:p>
            <a:pPr eaLnBrk="1" hangingPunct="1"/>
            <a:r>
              <a:rPr lang="en-US" altLang="en-US" sz="2800" dirty="0" smtClean="0"/>
              <a:t>Each event has a different probability, p</a:t>
            </a:r>
            <a:r>
              <a:rPr lang="en-US" altLang="en-US" sz="2800" baseline="-25000" dirty="0" smtClean="0"/>
              <a:t>i</a:t>
            </a:r>
            <a:endParaRPr lang="en-US" altLang="en-US" sz="2800" dirty="0" smtClean="0"/>
          </a:p>
          <a:p>
            <a:pPr eaLnBrk="1" hangingPunct="1">
              <a:buFontTx/>
              <a:buNone/>
            </a:pPr>
            <a:r>
              <a:rPr lang="en-US" altLang="en-US" sz="2800" dirty="0" smtClean="0"/>
              <a:t>			</a:t>
            </a:r>
            <a:r>
              <a:rPr lang="en-US" altLang="en-US" sz="2400" i="1" dirty="0" smtClean="0"/>
              <a:t>N</a:t>
            </a:r>
          </a:p>
          <a:p>
            <a:pPr eaLnBrk="1" hangingPunct="1"/>
            <a:r>
              <a:rPr lang="en-US" altLang="en-US" sz="2400" dirty="0" err="1" smtClean="0"/>
              <a:t>H</a:t>
            </a:r>
            <a:r>
              <a:rPr lang="en-US" altLang="en-US" sz="2400" baseline="-25000" dirty="0" err="1" smtClean="0"/>
              <a:t>av</a:t>
            </a:r>
            <a:r>
              <a:rPr lang="en-US" altLang="en-US" sz="2400" dirty="0" smtClean="0"/>
              <a:t> = 	</a:t>
            </a:r>
            <a:r>
              <a:rPr lang="en-US" altLang="en-US" sz="2400" dirty="0" smtClean="0">
                <a:sym typeface="Symbol" panose="05050102010706020507" pitchFamily="18" charset="2"/>
              </a:rPr>
              <a:t></a:t>
            </a:r>
            <a:r>
              <a:rPr lang="en-US" altLang="en-US" sz="2400" dirty="0" smtClean="0"/>
              <a:t>  p</a:t>
            </a:r>
            <a:r>
              <a:rPr lang="en-US" altLang="en-US" sz="2400" baseline="-25000" dirty="0" smtClean="0"/>
              <a:t>i</a:t>
            </a:r>
            <a:r>
              <a:rPr lang="en-US" altLang="en-US" sz="2400" dirty="0" smtClean="0"/>
              <a:t> [log 2 (1 / p</a:t>
            </a:r>
            <a:r>
              <a:rPr lang="en-US" altLang="en-US" sz="2400" baseline="-25000" dirty="0" smtClean="0"/>
              <a:t>i</a:t>
            </a:r>
            <a:r>
              <a:rPr lang="en-US" altLang="en-US" sz="2400" dirty="0" smtClean="0"/>
              <a:t>)]		                                               		</a:t>
            </a:r>
            <a:r>
              <a:rPr lang="en-US" altLang="en-US" sz="2400" i="1" dirty="0" err="1" smtClean="0"/>
              <a:t>i</a:t>
            </a:r>
            <a:r>
              <a:rPr lang="en-US" altLang="en-US" sz="2400" i="1" dirty="0" smtClean="0"/>
              <a:t> =1</a:t>
            </a:r>
          </a:p>
          <a:p>
            <a:pPr eaLnBrk="1" hangingPunct="1"/>
            <a:r>
              <a:rPr lang="en-US" altLang="en-US" sz="2800" dirty="0" smtClean="0"/>
              <a:t>The less likely the event (i.e. less probable) the more information it conveys</a:t>
            </a:r>
          </a:p>
          <a:p>
            <a:pPr eaLnBrk="1" hangingPunct="1"/>
            <a:r>
              <a:rPr lang="en-US" altLang="en-US" sz="2800" dirty="0" smtClean="0"/>
              <a:t>The maximum amount of information is conveyed when the all alternative events are equally likely</a:t>
            </a:r>
          </a:p>
        </p:txBody>
      </p:sp>
    </p:spTree>
    <p:extLst>
      <p:ext uri="{BB962C8B-B14F-4D97-AF65-F5344CB8AC3E}">
        <p14:creationId xmlns:p14="http://schemas.microsoft.com/office/powerpoint/2010/main" val="4097884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4000" smtClean="0"/>
              <a:t>Course Reminders &amp; Deadlines</a:t>
            </a:r>
          </a:p>
        </p:txBody>
      </p:sp>
      <p:sp>
        <p:nvSpPr>
          <p:cNvPr id="6147" name="Content Placeholder 2"/>
          <p:cNvSpPr>
            <a:spLocks noGrp="1"/>
          </p:cNvSpPr>
          <p:nvPr>
            <p:ph idx="1"/>
          </p:nvPr>
        </p:nvSpPr>
        <p:spPr>
          <a:xfrm>
            <a:off x="457200" y="1752600"/>
            <a:ext cx="8534400" cy="4525963"/>
          </a:xfrm>
        </p:spPr>
        <p:txBody>
          <a:bodyPr/>
          <a:lstStyle/>
          <a:p>
            <a:r>
              <a:rPr lang="en-US" altLang="en-US" sz="2800" dirty="0" smtClean="0"/>
              <a:t>Pathfinder </a:t>
            </a:r>
          </a:p>
          <a:p>
            <a:pPr lvl="1"/>
            <a:r>
              <a:rPr lang="en-US" altLang="en-US" sz="2400" dirty="0" smtClean="0"/>
              <a:t>Before exercises on Statistics II due by 11:55 PM on Feb. 12</a:t>
            </a:r>
            <a:r>
              <a:rPr lang="en-US" altLang="en-US" sz="2400" baseline="30000" dirty="0" smtClean="0"/>
              <a:t>th</a:t>
            </a:r>
            <a:endParaRPr lang="en-US" altLang="en-US" sz="2400" dirty="0" smtClean="0"/>
          </a:p>
          <a:p>
            <a:r>
              <a:rPr lang="en-US" altLang="en-US" sz="2800" dirty="0" smtClean="0"/>
              <a:t>3D Game Lab  </a:t>
            </a:r>
          </a:p>
          <a:p>
            <a:pPr lvl="1"/>
            <a:r>
              <a:rPr lang="en-US" altLang="en-US" sz="2400" dirty="0" smtClean="0">
                <a:solidFill>
                  <a:srgbClr val="FF0000"/>
                </a:solidFill>
              </a:rPr>
              <a:t>1</a:t>
            </a:r>
            <a:r>
              <a:rPr lang="en-US" altLang="en-US" sz="2400" baseline="30000" dirty="0" smtClean="0">
                <a:solidFill>
                  <a:srgbClr val="FF0000"/>
                </a:solidFill>
              </a:rPr>
              <a:t>st</a:t>
            </a:r>
            <a:r>
              <a:rPr lang="en-US" altLang="en-US" sz="2400" dirty="0" smtClean="0">
                <a:solidFill>
                  <a:srgbClr val="FF0000"/>
                </a:solidFill>
              </a:rPr>
              <a:t> deadline of 350 XP midnight Feb. 14</a:t>
            </a:r>
            <a:r>
              <a:rPr lang="en-US" altLang="en-US" sz="2400" baseline="30000" dirty="0" smtClean="0">
                <a:solidFill>
                  <a:srgbClr val="FF0000"/>
                </a:solidFill>
              </a:rPr>
              <a:t>th</a:t>
            </a:r>
            <a:r>
              <a:rPr lang="en-US" altLang="en-US" sz="2400" dirty="0" smtClean="0">
                <a:solidFill>
                  <a:srgbClr val="FF0000"/>
                </a:solidFill>
              </a:rPr>
              <a:t> </a:t>
            </a:r>
          </a:p>
          <a:p>
            <a:pPr lvl="1"/>
            <a:r>
              <a:rPr lang="en-US" altLang="en-US" sz="2400" dirty="0" err="1" smtClean="0"/>
              <a:t>GameLab</a:t>
            </a:r>
            <a:r>
              <a:rPr lang="en-US" altLang="en-US" sz="2400" dirty="0" smtClean="0"/>
              <a:t> is 15% of your course grade </a:t>
            </a:r>
          </a:p>
          <a:p>
            <a:pPr lvl="2"/>
            <a:r>
              <a:rPr lang="en-US" altLang="en-US" sz="2000" dirty="0" smtClean="0"/>
              <a:t>No activity on the platform </a:t>
            </a:r>
            <a:r>
              <a:rPr lang="en-US" altLang="en-US" sz="2000" u="sng" dirty="0" smtClean="0"/>
              <a:t>= B or less </a:t>
            </a:r>
            <a:r>
              <a:rPr lang="en-US" altLang="en-US" sz="2000" dirty="0" smtClean="0"/>
              <a:t>for your course grade</a:t>
            </a:r>
          </a:p>
          <a:p>
            <a:pPr lvl="2"/>
            <a:r>
              <a:rPr lang="en-US" altLang="en-US" sz="2000" dirty="0" smtClean="0"/>
              <a:t>Designing a Playground Quest</a:t>
            </a:r>
          </a:p>
          <a:p>
            <a:r>
              <a:rPr lang="en-US" altLang="en-US" sz="2800" dirty="0" smtClean="0"/>
              <a:t>Universal Design Project</a:t>
            </a:r>
          </a:p>
          <a:p>
            <a:pPr lvl="1"/>
            <a:r>
              <a:rPr lang="en-US" altLang="en-US" sz="2400" dirty="0" smtClean="0"/>
              <a:t>Memo Project Lab #2 due by 5 PM on Feb. 14</a:t>
            </a:r>
            <a:r>
              <a:rPr lang="en-US" altLang="en-US" sz="2400" baseline="30000" dirty="0" smtClean="0"/>
              <a:t>th</a:t>
            </a:r>
            <a:r>
              <a:rPr lang="en-US" altLang="en-US" sz="2400" dirty="0" smtClean="0"/>
              <a:t> </a:t>
            </a:r>
          </a:p>
        </p:txBody>
      </p:sp>
    </p:spTree>
    <p:extLst>
      <p:ext uri="{BB962C8B-B14F-4D97-AF65-F5344CB8AC3E}">
        <p14:creationId xmlns:p14="http://schemas.microsoft.com/office/powerpoint/2010/main" val="26634671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990600" y="381000"/>
            <a:ext cx="7162800" cy="1143000"/>
          </a:xfrm>
        </p:spPr>
        <p:txBody>
          <a:bodyPr/>
          <a:lstStyle/>
          <a:p>
            <a:pPr eaLnBrk="1" hangingPunct="1"/>
            <a:r>
              <a:rPr lang="en-US" altLang="en-US" sz="4000" smtClean="0"/>
              <a:t>Four events each with a known probability p</a:t>
            </a:r>
            <a:r>
              <a:rPr lang="en-US" altLang="en-US" sz="4000" baseline="-25000" smtClean="0"/>
              <a:t>i</a:t>
            </a:r>
          </a:p>
        </p:txBody>
      </p:sp>
      <p:sp>
        <p:nvSpPr>
          <p:cNvPr id="9219" name="Rectangle 4"/>
          <p:cNvSpPr>
            <a:spLocks noChangeArrowheads="1"/>
          </p:cNvSpPr>
          <p:nvPr/>
        </p:nvSpPr>
        <p:spPr bwMode="auto">
          <a:xfrm>
            <a:off x="1219200" y="1676400"/>
            <a:ext cx="275272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Event</a:t>
            </a:r>
          </a:p>
        </p:txBody>
      </p:sp>
      <p:sp>
        <p:nvSpPr>
          <p:cNvPr id="9220" name="Rectangle 5"/>
          <p:cNvSpPr>
            <a:spLocks noChangeArrowheads="1"/>
          </p:cNvSpPr>
          <p:nvPr/>
        </p:nvSpPr>
        <p:spPr bwMode="auto">
          <a:xfrm>
            <a:off x="3971925" y="1676400"/>
            <a:ext cx="80962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A</a:t>
            </a:r>
          </a:p>
        </p:txBody>
      </p:sp>
      <p:sp>
        <p:nvSpPr>
          <p:cNvPr id="9221" name="Rectangle 6"/>
          <p:cNvSpPr>
            <a:spLocks noChangeArrowheads="1"/>
          </p:cNvSpPr>
          <p:nvPr/>
        </p:nvSpPr>
        <p:spPr bwMode="auto">
          <a:xfrm>
            <a:off x="4781550" y="1676400"/>
            <a:ext cx="97155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B</a:t>
            </a:r>
          </a:p>
        </p:txBody>
      </p:sp>
      <p:sp>
        <p:nvSpPr>
          <p:cNvPr id="9222" name="Rectangle 7"/>
          <p:cNvSpPr>
            <a:spLocks noChangeArrowheads="1"/>
          </p:cNvSpPr>
          <p:nvPr/>
        </p:nvSpPr>
        <p:spPr bwMode="auto">
          <a:xfrm>
            <a:off x="5753100" y="1676400"/>
            <a:ext cx="11049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C</a:t>
            </a:r>
          </a:p>
        </p:txBody>
      </p:sp>
      <p:sp>
        <p:nvSpPr>
          <p:cNvPr id="9223" name="Rectangle 8"/>
          <p:cNvSpPr>
            <a:spLocks noChangeArrowheads="1"/>
          </p:cNvSpPr>
          <p:nvPr/>
        </p:nvSpPr>
        <p:spPr bwMode="auto">
          <a:xfrm>
            <a:off x="6858000" y="1676400"/>
            <a:ext cx="14478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D</a:t>
            </a:r>
          </a:p>
        </p:txBody>
      </p:sp>
      <p:sp>
        <p:nvSpPr>
          <p:cNvPr id="9224" name="Rectangle 9"/>
          <p:cNvSpPr>
            <a:spLocks noChangeArrowheads="1"/>
          </p:cNvSpPr>
          <p:nvPr/>
        </p:nvSpPr>
        <p:spPr bwMode="auto">
          <a:xfrm>
            <a:off x="1219200" y="2425700"/>
            <a:ext cx="27527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P</a:t>
            </a:r>
            <a:r>
              <a:rPr lang="en-US" altLang="en-US" sz="3200" baseline="-25000">
                <a:latin typeface="Times New Roman" panose="02020603050405020304" pitchFamily="18" charset="0"/>
              </a:rPr>
              <a:t>i</a:t>
            </a:r>
          </a:p>
        </p:txBody>
      </p:sp>
      <p:sp>
        <p:nvSpPr>
          <p:cNvPr id="9225" name="Rectangle 10"/>
          <p:cNvSpPr>
            <a:spLocks noChangeArrowheads="1"/>
          </p:cNvSpPr>
          <p:nvPr/>
        </p:nvSpPr>
        <p:spPr bwMode="auto">
          <a:xfrm>
            <a:off x="3971925" y="2425700"/>
            <a:ext cx="8096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0.5</a:t>
            </a:r>
          </a:p>
        </p:txBody>
      </p:sp>
      <p:sp>
        <p:nvSpPr>
          <p:cNvPr id="9226" name="Rectangle 11"/>
          <p:cNvSpPr>
            <a:spLocks noChangeArrowheads="1"/>
          </p:cNvSpPr>
          <p:nvPr/>
        </p:nvSpPr>
        <p:spPr bwMode="auto">
          <a:xfrm>
            <a:off x="4781550" y="2425700"/>
            <a:ext cx="9715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0.25</a:t>
            </a:r>
          </a:p>
        </p:txBody>
      </p:sp>
      <p:sp>
        <p:nvSpPr>
          <p:cNvPr id="9227" name="Rectangle 12"/>
          <p:cNvSpPr>
            <a:spLocks noChangeArrowheads="1"/>
          </p:cNvSpPr>
          <p:nvPr/>
        </p:nvSpPr>
        <p:spPr bwMode="auto">
          <a:xfrm>
            <a:off x="5753100" y="2425700"/>
            <a:ext cx="11049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0.125</a:t>
            </a:r>
          </a:p>
        </p:txBody>
      </p:sp>
      <p:sp>
        <p:nvSpPr>
          <p:cNvPr id="9228" name="Rectangle 13"/>
          <p:cNvSpPr>
            <a:spLocks noChangeArrowheads="1"/>
          </p:cNvSpPr>
          <p:nvPr/>
        </p:nvSpPr>
        <p:spPr bwMode="auto">
          <a:xfrm>
            <a:off x="6858000" y="2425700"/>
            <a:ext cx="14478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0.125</a:t>
            </a:r>
          </a:p>
        </p:txBody>
      </p:sp>
      <p:sp>
        <p:nvSpPr>
          <p:cNvPr id="9229" name="Rectangle 14"/>
          <p:cNvSpPr>
            <a:spLocks noChangeArrowheads="1"/>
          </p:cNvSpPr>
          <p:nvPr/>
        </p:nvSpPr>
        <p:spPr bwMode="auto">
          <a:xfrm>
            <a:off x="1219200" y="3003550"/>
            <a:ext cx="275272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1 / P</a:t>
            </a:r>
            <a:r>
              <a:rPr lang="en-US" altLang="en-US" sz="3200" baseline="-25000">
                <a:latin typeface="Times New Roman" panose="02020603050405020304" pitchFamily="18" charset="0"/>
              </a:rPr>
              <a:t>i</a:t>
            </a:r>
          </a:p>
        </p:txBody>
      </p:sp>
      <p:sp>
        <p:nvSpPr>
          <p:cNvPr id="14" name="Rectangle 16"/>
          <p:cNvSpPr>
            <a:spLocks noChangeArrowheads="1"/>
          </p:cNvSpPr>
          <p:nvPr/>
        </p:nvSpPr>
        <p:spPr bwMode="auto">
          <a:xfrm>
            <a:off x="4781550" y="3003550"/>
            <a:ext cx="97155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endParaRPr lang="en-US" altLang="en-US" sz="3200">
              <a:latin typeface="Times New Roman" panose="02020603050405020304" pitchFamily="18" charset="0"/>
            </a:endParaRPr>
          </a:p>
        </p:txBody>
      </p:sp>
      <p:sp>
        <p:nvSpPr>
          <p:cNvPr id="15" name="Rectangle 17"/>
          <p:cNvSpPr>
            <a:spLocks noChangeArrowheads="1"/>
          </p:cNvSpPr>
          <p:nvPr/>
        </p:nvSpPr>
        <p:spPr bwMode="auto">
          <a:xfrm>
            <a:off x="5753100" y="3003550"/>
            <a:ext cx="11049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endParaRPr lang="en-US" altLang="en-US" sz="3200">
              <a:latin typeface="Times New Roman" panose="02020603050405020304" pitchFamily="18" charset="0"/>
            </a:endParaRPr>
          </a:p>
        </p:txBody>
      </p:sp>
      <p:sp>
        <p:nvSpPr>
          <p:cNvPr id="16" name="Rectangle 18"/>
          <p:cNvSpPr>
            <a:spLocks noChangeArrowheads="1"/>
          </p:cNvSpPr>
          <p:nvPr/>
        </p:nvSpPr>
        <p:spPr bwMode="auto">
          <a:xfrm>
            <a:off x="6858000" y="3003550"/>
            <a:ext cx="14478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endParaRPr lang="en-US" altLang="en-US" sz="3200">
              <a:latin typeface="Times New Roman" panose="02020603050405020304" pitchFamily="18" charset="0"/>
            </a:endParaRPr>
          </a:p>
        </p:txBody>
      </p:sp>
      <p:sp>
        <p:nvSpPr>
          <p:cNvPr id="9233" name="Rectangle 19"/>
          <p:cNvSpPr>
            <a:spLocks noChangeArrowheads="1"/>
          </p:cNvSpPr>
          <p:nvPr/>
        </p:nvSpPr>
        <p:spPr bwMode="auto">
          <a:xfrm>
            <a:off x="1219200" y="3751263"/>
            <a:ext cx="2752725"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Log</a:t>
            </a:r>
            <a:r>
              <a:rPr lang="en-US" altLang="en-US" sz="3200" baseline="-25000">
                <a:latin typeface="Times New Roman" panose="02020603050405020304" pitchFamily="18" charset="0"/>
              </a:rPr>
              <a:t>2</a:t>
            </a:r>
            <a:r>
              <a:rPr lang="en-US" altLang="en-US" sz="3200">
                <a:latin typeface="Times New Roman" panose="02020603050405020304" pitchFamily="18" charset="0"/>
              </a:rPr>
              <a:t>(1/P</a:t>
            </a:r>
            <a:r>
              <a:rPr lang="en-US" altLang="en-US" sz="3200" baseline="-25000">
                <a:latin typeface="Times New Roman" panose="02020603050405020304" pitchFamily="18" charset="0"/>
              </a:rPr>
              <a:t>i</a:t>
            </a:r>
            <a:r>
              <a:rPr lang="en-US" altLang="en-US" sz="3200">
                <a:latin typeface="Times New Roman" panose="02020603050405020304" pitchFamily="18" charset="0"/>
              </a:rPr>
              <a:t>)</a:t>
            </a:r>
          </a:p>
        </p:txBody>
      </p:sp>
      <p:sp>
        <p:nvSpPr>
          <p:cNvPr id="18" name="Rectangle 20"/>
          <p:cNvSpPr>
            <a:spLocks noChangeArrowheads="1"/>
          </p:cNvSpPr>
          <p:nvPr/>
        </p:nvSpPr>
        <p:spPr bwMode="auto">
          <a:xfrm>
            <a:off x="3971925" y="3751263"/>
            <a:ext cx="809625"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endParaRPr lang="en-US" altLang="en-US" sz="3200">
              <a:latin typeface="Times New Roman" panose="02020603050405020304" pitchFamily="18" charset="0"/>
            </a:endParaRPr>
          </a:p>
        </p:txBody>
      </p:sp>
      <p:sp>
        <p:nvSpPr>
          <p:cNvPr id="20" name="Rectangle 22"/>
          <p:cNvSpPr>
            <a:spLocks noChangeArrowheads="1"/>
          </p:cNvSpPr>
          <p:nvPr/>
        </p:nvSpPr>
        <p:spPr bwMode="auto">
          <a:xfrm>
            <a:off x="5753100" y="3751263"/>
            <a:ext cx="1104900"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endParaRPr lang="en-US" altLang="en-US" sz="3200">
              <a:latin typeface="Times New Roman" panose="02020603050405020304" pitchFamily="18" charset="0"/>
            </a:endParaRPr>
          </a:p>
        </p:txBody>
      </p:sp>
      <p:sp>
        <p:nvSpPr>
          <p:cNvPr id="21" name="Rectangle 23"/>
          <p:cNvSpPr>
            <a:spLocks noChangeArrowheads="1"/>
          </p:cNvSpPr>
          <p:nvPr/>
        </p:nvSpPr>
        <p:spPr bwMode="auto">
          <a:xfrm>
            <a:off x="6858000" y="3751263"/>
            <a:ext cx="1447800"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endParaRPr lang="en-US" altLang="en-US" sz="3200">
              <a:latin typeface="Times New Roman" panose="02020603050405020304" pitchFamily="18" charset="0"/>
            </a:endParaRPr>
          </a:p>
        </p:txBody>
      </p:sp>
      <p:sp>
        <p:nvSpPr>
          <p:cNvPr id="9237" name="Rectangle 24"/>
          <p:cNvSpPr>
            <a:spLocks noChangeArrowheads="1"/>
          </p:cNvSpPr>
          <p:nvPr/>
        </p:nvSpPr>
        <p:spPr bwMode="auto">
          <a:xfrm>
            <a:off x="1219200" y="4502150"/>
            <a:ext cx="2752725"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Pi[Log</a:t>
            </a:r>
            <a:r>
              <a:rPr lang="en-US" altLang="en-US" sz="3200" baseline="-25000">
                <a:latin typeface="Times New Roman" panose="02020603050405020304" pitchFamily="18" charset="0"/>
              </a:rPr>
              <a:t>2</a:t>
            </a:r>
            <a:r>
              <a:rPr lang="en-US" altLang="en-US" sz="3200">
                <a:latin typeface="Times New Roman" panose="02020603050405020304" pitchFamily="18" charset="0"/>
              </a:rPr>
              <a:t>(1/P</a:t>
            </a:r>
            <a:r>
              <a:rPr lang="en-US" altLang="en-US" sz="3200" baseline="-25000">
                <a:latin typeface="Times New Roman" panose="02020603050405020304" pitchFamily="18" charset="0"/>
              </a:rPr>
              <a:t>i</a:t>
            </a:r>
            <a:r>
              <a:rPr lang="en-US" altLang="en-US" sz="3200">
                <a:latin typeface="Times New Roman" panose="02020603050405020304" pitchFamily="18" charset="0"/>
              </a:rPr>
              <a:t>)]</a:t>
            </a:r>
          </a:p>
          <a:p>
            <a:pPr algn="ctr" eaLnBrk="1" hangingPunct="1">
              <a:spcBef>
                <a:spcPct val="20000"/>
              </a:spcBef>
            </a:pPr>
            <a:endParaRPr lang="en-US" altLang="en-US" sz="3200">
              <a:latin typeface="Times New Roman" panose="02020603050405020304" pitchFamily="18" charset="0"/>
            </a:endParaRPr>
          </a:p>
        </p:txBody>
      </p:sp>
      <p:sp>
        <p:nvSpPr>
          <p:cNvPr id="23" name="Rectangle 25"/>
          <p:cNvSpPr>
            <a:spLocks noChangeArrowheads="1"/>
          </p:cNvSpPr>
          <p:nvPr/>
        </p:nvSpPr>
        <p:spPr bwMode="auto">
          <a:xfrm>
            <a:off x="3971925" y="4502150"/>
            <a:ext cx="809625"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endParaRPr lang="en-US" altLang="en-US" sz="3200">
              <a:latin typeface="Times New Roman" panose="02020603050405020304" pitchFamily="18" charset="0"/>
            </a:endParaRPr>
          </a:p>
        </p:txBody>
      </p:sp>
      <p:sp>
        <p:nvSpPr>
          <p:cNvPr id="9239" name="Line 29"/>
          <p:cNvSpPr>
            <a:spLocks noChangeShapeType="1"/>
          </p:cNvSpPr>
          <p:nvPr/>
        </p:nvSpPr>
        <p:spPr bwMode="auto">
          <a:xfrm>
            <a:off x="3971925" y="1676400"/>
            <a:ext cx="0" cy="3987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0" name="Line 30"/>
          <p:cNvSpPr>
            <a:spLocks noChangeShapeType="1"/>
          </p:cNvSpPr>
          <p:nvPr/>
        </p:nvSpPr>
        <p:spPr bwMode="auto">
          <a:xfrm>
            <a:off x="4781550" y="1676400"/>
            <a:ext cx="0" cy="3987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1" name="Line 31"/>
          <p:cNvSpPr>
            <a:spLocks noChangeShapeType="1"/>
          </p:cNvSpPr>
          <p:nvPr/>
        </p:nvSpPr>
        <p:spPr bwMode="auto">
          <a:xfrm>
            <a:off x="5753100" y="1676400"/>
            <a:ext cx="0" cy="3987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2" name="Line 32"/>
          <p:cNvSpPr>
            <a:spLocks noChangeShapeType="1"/>
          </p:cNvSpPr>
          <p:nvPr/>
        </p:nvSpPr>
        <p:spPr bwMode="auto">
          <a:xfrm>
            <a:off x="6858000" y="1676400"/>
            <a:ext cx="0" cy="3987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3" name="Line 33"/>
          <p:cNvSpPr>
            <a:spLocks noChangeShapeType="1"/>
          </p:cNvSpPr>
          <p:nvPr/>
        </p:nvSpPr>
        <p:spPr bwMode="auto">
          <a:xfrm>
            <a:off x="1219200" y="2425700"/>
            <a:ext cx="7086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4" name="Line 34"/>
          <p:cNvSpPr>
            <a:spLocks noChangeShapeType="1"/>
          </p:cNvSpPr>
          <p:nvPr/>
        </p:nvSpPr>
        <p:spPr bwMode="auto">
          <a:xfrm>
            <a:off x="1219200" y="3003550"/>
            <a:ext cx="7086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5" name="Line 35"/>
          <p:cNvSpPr>
            <a:spLocks noChangeShapeType="1"/>
          </p:cNvSpPr>
          <p:nvPr/>
        </p:nvSpPr>
        <p:spPr bwMode="auto">
          <a:xfrm>
            <a:off x="1219200" y="3751263"/>
            <a:ext cx="7086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6" name="Line 36"/>
          <p:cNvSpPr>
            <a:spLocks noChangeShapeType="1"/>
          </p:cNvSpPr>
          <p:nvPr/>
        </p:nvSpPr>
        <p:spPr bwMode="auto">
          <a:xfrm>
            <a:off x="1219200" y="4502150"/>
            <a:ext cx="7086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7" name="Line 37"/>
          <p:cNvSpPr>
            <a:spLocks noChangeShapeType="1"/>
          </p:cNvSpPr>
          <p:nvPr/>
        </p:nvSpPr>
        <p:spPr bwMode="auto">
          <a:xfrm>
            <a:off x="1219200" y="1676400"/>
            <a:ext cx="0" cy="3987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8" name="Line 38"/>
          <p:cNvSpPr>
            <a:spLocks noChangeShapeType="1"/>
          </p:cNvSpPr>
          <p:nvPr/>
        </p:nvSpPr>
        <p:spPr bwMode="auto">
          <a:xfrm>
            <a:off x="8305800" y="1676400"/>
            <a:ext cx="0" cy="3987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9" name="Line 39"/>
          <p:cNvSpPr>
            <a:spLocks noChangeShapeType="1"/>
          </p:cNvSpPr>
          <p:nvPr/>
        </p:nvSpPr>
        <p:spPr bwMode="auto">
          <a:xfrm>
            <a:off x="1219200" y="1676400"/>
            <a:ext cx="7086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50" name="Line 40"/>
          <p:cNvSpPr>
            <a:spLocks noChangeShapeType="1"/>
          </p:cNvSpPr>
          <p:nvPr/>
        </p:nvSpPr>
        <p:spPr bwMode="auto">
          <a:xfrm>
            <a:off x="1219200" y="5664200"/>
            <a:ext cx="7086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51" name="Rectangle 42"/>
          <p:cNvSpPr>
            <a:spLocks noChangeArrowheads="1"/>
          </p:cNvSpPr>
          <p:nvPr/>
        </p:nvSpPr>
        <p:spPr bwMode="auto">
          <a:xfrm>
            <a:off x="1295400" y="5867400"/>
            <a:ext cx="7762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a:t>H</a:t>
            </a:r>
            <a:r>
              <a:rPr lang="en-US" altLang="en-US" sz="1400"/>
              <a:t>av</a:t>
            </a:r>
            <a:r>
              <a:rPr lang="en-US" altLang="en-US"/>
              <a:t>=</a:t>
            </a:r>
          </a:p>
        </p:txBody>
      </p:sp>
    </p:spTree>
    <p:extLst>
      <p:ext uri="{BB962C8B-B14F-4D97-AF65-F5344CB8AC3E}">
        <p14:creationId xmlns:p14="http://schemas.microsoft.com/office/powerpoint/2010/main" val="16509083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nodePh="1">
                                  <p:stCondLst>
                                    <p:cond delay="0"/>
                                  </p:stCondLst>
                                  <p:endCondLst>
                                    <p:cond evt="begin" delay="0">
                                      <p:tn val="5"/>
                                    </p:cond>
                                  </p:end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par>
                                <p:cTn id="8" presetID="3" presetClass="entr" presetSubtype="10" fill="hold" grpId="0" nodeType="withEffect" nodePh="1">
                                  <p:stCondLst>
                                    <p:cond delay="0"/>
                                  </p:stCondLst>
                                  <p:endCondLst>
                                    <p:cond evt="begin" delay="0">
                                      <p:tn val="8"/>
                                    </p:cond>
                                  </p:endCondLst>
                                  <p:childTnLst>
                                    <p:set>
                                      <p:cBhvr>
                                        <p:cTn id="9" dur="1" fill="hold">
                                          <p:stCondLst>
                                            <p:cond delay="0"/>
                                          </p:stCondLst>
                                        </p:cTn>
                                        <p:tgtEl>
                                          <p:spTgt spid="15"/>
                                        </p:tgtEl>
                                        <p:attrNameLst>
                                          <p:attrName>style.visibility</p:attrName>
                                        </p:attrNameLst>
                                      </p:cBhvr>
                                      <p:to>
                                        <p:strVal val="visible"/>
                                      </p:to>
                                    </p:set>
                                    <p:animEffect transition="in" filter="blinds(horizontal)">
                                      <p:cBhvr>
                                        <p:cTn id="10" dur="500"/>
                                        <p:tgtEl>
                                          <p:spTgt spid="15"/>
                                        </p:tgtEl>
                                      </p:cBhvr>
                                    </p:animEffect>
                                  </p:childTnLst>
                                </p:cTn>
                              </p:par>
                              <p:par>
                                <p:cTn id="11" presetID="3" presetClass="entr" presetSubtype="10" fill="hold" grpId="0" nodeType="withEffect" nodePh="1">
                                  <p:stCondLst>
                                    <p:cond delay="0"/>
                                  </p:stCondLst>
                                  <p:endCondLst>
                                    <p:cond evt="begin" delay="0">
                                      <p:tn val="11"/>
                                    </p:cond>
                                  </p:endCondLst>
                                  <p:childTnLst>
                                    <p:set>
                                      <p:cBhvr>
                                        <p:cTn id="12" dur="1" fill="hold">
                                          <p:stCondLst>
                                            <p:cond delay="0"/>
                                          </p:stCondLst>
                                        </p:cTn>
                                        <p:tgtEl>
                                          <p:spTgt spid="16"/>
                                        </p:tgtEl>
                                        <p:attrNameLst>
                                          <p:attrName>style.visibility</p:attrName>
                                        </p:attrNameLst>
                                      </p:cBhvr>
                                      <p:to>
                                        <p:strVal val="visible"/>
                                      </p:to>
                                    </p:set>
                                    <p:animEffect transition="in" filter="blinds(horizontal)">
                                      <p:cBhvr>
                                        <p:cTn id="13" dur="500"/>
                                        <p:tgtEl>
                                          <p:spTgt spid="16"/>
                                        </p:tgtEl>
                                      </p:cBhvr>
                                    </p:animEffect>
                                  </p:childTnLst>
                                </p:cTn>
                              </p:par>
                              <p:par>
                                <p:cTn id="14" presetID="3" presetClass="entr" presetSubtype="10" fill="hold" grpId="0" nodeType="withEffect" nodePh="1">
                                  <p:stCondLst>
                                    <p:cond delay="0"/>
                                  </p:stCondLst>
                                  <p:endCondLst>
                                    <p:cond evt="begin" delay="0">
                                      <p:tn val="14"/>
                                    </p:cond>
                                  </p:endCondLst>
                                  <p:childTnLst>
                                    <p:set>
                                      <p:cBhvr>
                                        <p:cTn id="15" dur="1" fill="hold">
                                          <p:stCondLst>
                                            <p:cond delay="0"/>
                                          </p:stCondLst>
                                        </p:cTn>
                                        <p:tgtEl>
                                          <p:spTgt spid="18"/>
                                        </p:tgtEl>
                                        <p:attrNameLst>
                                          <p:attrName>style.visibility</p:attrName>
                                        </p:attrNameLst>
                                      </p:cBhvr>
                                      <p:to>
                                        <p:strVal val="visible"/>
                                      </p:to>
                                    </p:set>
                                    <p:animEffect transition="in" filter="blinds(horizontal)">
                                      <p:cBhvr>
                                        <p:cTn id="16" dur="500"/>
                                        <p:tgtEl>
                                          <p:spTgt spid="18"/>
                                        </p:tgtEl>
                                      </p:cBhvr>
                                    </p:animEffect>
                                  </p:childTnLst>
                                </p:cTn>
                              </p:par>
                              <p:par>
                                <p:cTn id="17" presetID="3" presetClass="entr" presetSubtype="10" fill="hold" grpId="0" nodeType="withEffect" nodePh="1">
                                  <p:stCondLst>
                                    <p:cond delay="0"/>
                                  </p:stCondLst>
                                  <p:endCondLst>
                                    <p:cond evt="begin" delay="0">
                                      <p:tn val="17"/>
                                    </p:cond>
                                  </p:endCondLst>
                                  <p:childTnLst>
                                    <p:set>
                                      <p:cBhvr>
                                        <p:cTn id="18" dur="1" fill="hold">
                                          <p:stCondLst>
                                            <p:cond delay="0"/>
                                          </p:stCondLst>
                                        </p:cTn>
                                        <p:tgtEl>
                                          <p:spTgt spid="20"/>
                                        </p:tgtEl>
                                        <p:attrNameLst>
                                          <p:attrName>style.visibility</p:attrName>
                                        </p:attrNameLst>
                                      </p:cBhvr>
                                      <p:to>
                                        <p:strVal val="visible"/>
                                      </p:to>
                                    </p:set>
                                    <p:animEffect transition="in" filter="blinds(horizontal)">
                                      <p:cBhvr>
                                        <p:cTn id="19" dur="500"/>
                                        <p:tgtEl>
                                          <p:spTgt spid="20"/>
                                        </p:tgtEl>
                                      </p:cBhvr>
                                    </p:animEffect>
                                  </p:childTnLst>
                                </p:cTn>
                              </p:par>
                              <p:par>
                                <p:cTn id="20" presetID="3" presetClass="entr" presetSubtype="10" fill="hold" grpId="0" nodeType="withEffect" nodePh="1">
                                  <p:stCondLst>
                                    <p:cond delay="0"/>
                                  </p:stCondLst>
                                  <p:endCondLst>
                                    <p:cond evt="begin" delay="0">
                                      <p:tn val="20"/>
                                    </p:cond>
                                  </p:endCondLst>
                                  <p:childTnLst>
                                    <p:set>
                                      <p:cBhvr>
                                        <p:cTn id="21" dur="1" fill="hold">
                                          <p:stCondLst>
                                            <p:cond delay="0"/>
                                          </p:stCondLst>
                                        </p:cTn>
                                        <p:tgtEl>
                                          <p:spTgt spid="21"/>
                                        </p:tgtEl>
                                        <p:attrNameLst>
                                          <p:attrName>style.visibility</p:attrName>
                                        </p:attrNameLst>
                                      </p:cBhvr>
                                      <p:to>
                                        <p:strVal val="visible"/>
                                      </p:to>
                                    </p:set>
                                    <p:animEffect transition="in" filter="blinds(horizontal)">
                                      <p:cBhvr>
                                        <p:cTn id="22" dur="500"/>
                                        <p:tgtEl>
                                          <p:spTgt spid="21"/>
                                        </p:tgtEl>
                                      </p:cBhvr>
                                    </p:animEffect>
                                  </p:childTnLst>
                                </p:cTn>
                              </p:par>
                              <p:par>
                                <p:cTn id="23" presetID="3" presetClass="entr" presetSubtype="10" fill="hold" grpId="0" nodeType="withEffect" nodePh="1">
                                  <p:stCondLst>
                                    <p:cond delay="0"/>
                                  </p:stCondLst>
                                  <p:endCondLst>
                                    <p:cond evt="begin" delay="0">
                                      <p:tn val="23"/>
                                    </p:cond>
                                  </p:endCondLst>
                                  <p:childTnLst>
                                    <p:set>
                                      <p:cBhvr>
                                        <p:cTn id="24" dur="1" fill="hold">
                                          <p:stCondLst>
                                            <p:cond delay="0"/>
                                          </p:stCondLst>
                                        </p:cTn>
                                        <p:tgtEl>
                                          <p:spTgt spid="23"/>
                                        </p:tgtEl>
                                        <p:attrNameLst>
                                          <p:attrName>style.visibility</p:attrName>
                                        </p:attrNameLst>
                                      </p:cBhvr>
                                      <p:to>
                                        <p:strVal val="visible"/>
                                      </p:to>
                                    </p:set>
                                    <p:animEffect transition="in" filter="blinds(horizontal)">
                                      <p:cBhvr>
                                        <p:cTn id="2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8" grpId="0"/>
      <p:bldP spid="20" grpId="0"/>
      <p:bldP spid="21" grpId="0"/>
      <p:bldP spid="2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a:xfrm>
            <a:off x="990600" y="381000"/>
            <a:ext cx="7162800" cy="1143000"/>
          </a:xfrm>
        </p:spPr>
        <p:txBody>
          <a:bodyPr/>
          <a:lstStyle/>
          <a:p>
            <a:pPr eaLnBrk="1" hangingPunct="1"/>
            <a:r>
              <a:rPr lang="en-US" altLang="en-US" sz="4000" smtClean="0"/>
              <a:t>Four events each with the </a:t>
            </a:r>
            <a:r>
              <a:rPr lang="en-US" altLang="en-US" sz="4000" u="sng" smtClean="0"/>
              <a:t>same</a:t>
            </a:r>
            <a:r>
              <a:rPr lang="en-US" altLang="en-US" sz="4000" smtClean="0"/>
              <a:t> probability pi</a:t>
            </a:r>
          </a:p>
        </p:txBody>
      </p:sp>
      <p:sp>
        <p:nvSpPr>
          <p:cNvPr id="10243" name="Rectangle 4"/>
          <p:cNvSpPr>
            <a:spLocks noChangeArrowheads="1"/>
          </p:cNvSpPr>
          <p:nvPr/>
        </p:nvSpPr>
        <p:spPr bwMode="auto">
          <a:xfrm>
            <a:off x="1295400" y="1676400"/>
            <a:ext cx="2914650"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Event</a:t>
            </a:r>
          </a:p>
        </p:txBody>
      </p:sp>
      <p:sp>
        <p:nvSpPr>
          <p:cNvPr id="10244" name="Rectangle 5"/>
          <p:cNvSpPr>
            <a:spLocks noChangeArrowheads="1"/>
          </p:cNvSpPr>
          <p:nvPr/>
        </p:nvSpPr>
        <p:spPr bwMode="auto">
          <a:xfrm>
            <a:off x="4210050" y="1676400"/>
            <a:ext cx="971550"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A</a:t>
            </a:r>
          </a:p>
        </p:txBody>
      </p:sp>
      <p:sp>
        <p:nvSpPr>
          <p:cNvPr id="10245" name="Rectangle 6"/>
          <p:cNvSpPr>
            <a:spLocks noChangeArrowheads="1"/>
          </p:cNvSpPr>
          <p:nvPr/>
        </p:nvSpPr>
        <p:spPr bwMode="auto">
          <a:xfrm>
            <a:off x="5181600" y="1676400"/>
            <a:ext cx="914400"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B</a:t>
            </a:r>
          </a:p>
        </p:txBody>
      </p:sp>
      <p:sp>
        <p:nvSpPr>
          <p:cNvPr id="10246" name="Rectangle 7"/>
          <p:cNvSpPr>
            <a:spLocks noChangeArrowheads="1"/>
          </p:cNvSpPr>
          <p:nvPr/>
        </p:nvSpPr>
        <p:spPr bwMode="auto">
          <a:xfrm>
            <a:off x="6096000" y="1676400"/>
            <a:ext cx="102711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C</a:t>
            </a:r>
          </a:p>
        </p:txBody>
      </p:sp>
      <p:sp>
        <p:nvSpPr>
          <p:cNvPr id="10247" name="Rectangle 8"/>
          <p:cNvSpPr>
            <a:spLocks noChangeArrowheads="1"/>
          </p:cNvSpPr>
          <p:nvPr/>
        </p:nvSpPr>
        <p:spPr bwMode="auto">
          <a:xfrm>
            <a:off x="7123113" y="1676400"/>
            <a:ext cx="1030287"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D</a:t>
            </a:r>
          </a:p>
        </p:txBody>
      </p:sp>
      <p:sp>
        <p:nvSpPr>
          <p:cNvPr id="10248" name="Rectangle 9"/>
          <p:cNvSpPr>
            <a:spLocks noChangeArrowheads="1"/>
          </p:cNvSpPr>
          <p:nvPr/>
        </p:nvSpPr>
        <p:spPr bwMode="auto">
          <a:xfrm>
            <a:off x="1295400" y="2443163"/>
            <a:ext cx="2914650"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P</a:t>
            </a:r>
            <a:r>
              <a:rPr lang="en-US" altLang="en-US" sz="3200" baseline="-25000">
                <a:latin typeface="Times New Roman" panose="02020603050405020304" pitchFamily="18" charset="0"/>
              </a:rPr>
              <a:t>i</a:t>
            </a:r>
          </a:p>
        </p:txBody>
      </p:sp>
      <p:sp>
        <p:nvSpPr>
          <p:cNvPr id="10249" name="Rectangle 10"/>
          <p:cNvSpPr>
            <a:spLocks noChangeArrowheads="1"/>
          </p:cNvSpPr>
          <p:nvPr/>
        </p:nvSpPr>
        <p:spPr bwMode="auto">
          <a:xfrm>
            <a:off x="4210050" y="2443163"/>
            <a:ext cx="971550"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0.25</a:t>
            </a:r>
          </a:p>
        </p:txBody>
      </p:sp>
      <p:sp>
        <p:nvSpPr>
          <p:cNvPr id="10250" name="Rectangle 11"/>
          <p:cNvSpPr>
            <a:spLocks noChangeArrowheads="1"/>
          </p:cNvSpPr>
          <p:nvPr/>
        </p:nvSpPr>
        <p:spPr bwMode="auto">
          <a:xfrm>
            <a:off x="5181600" y="2443163"/>
            <a:ext cx="914400"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0.25</a:t>
            </a:r>
          </a:p>
        </p:txBody>
      </p:sp>
      <p:sp>
        <p:nvSpPr>
          <p:cNvPr id="10251" name="Rectangle 12"/>
          <p:cNvSpPr>
            <a:spLocks noChangeArrowheads="1"/>
          </p:cNvSpPr>
          <p:nvPr/>
        </p:nvSpPr>
        <p:spPr bwMode="auto">
          <a:xfrm>
            <a:off x="6096000" y="2443163"/>
            <a:ext cx="1027113"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0.25</a:t>
            </a:r>
          </a:p>
        </p:txBody>
      </p:sp>
      <p:sp>
        <p:nvSpPr>
          <p:cNvPr id="10252" name="Rectangle 13"/>
          <p:cNvSpPr>
            <a:spLocks noChangeArrowheads="1"/>
          </p:cNvSpPr>
          <p:nvPr/>
        </p:nvSpPr>
        <p:spPr bwMode="auto">
          <a:xfrm>
            <a:off x="7123113" y="2443163"/>
            <a:ext cx="1030287"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0.25</a:t>
            </a:r>
          </a:p>
        </p:txBody>
      </p:sp>
      <p:sp>
        <p:nvSpPr>
          <p:cNvPr id="10253" name="Rectangle 14"/>
          <p:cNvSpPr>
            <a:spLocks noChangeArrowheads="1"/>
          </p:cNvSpPr>
          <p:nvPr/>
        </p:nvSpPr>
        <p:spPr bwMode="auto">
          <a:xfrm>
            <a:off x="1295400" y="3209925"/>
            <a:ext cx="29146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1 / P</a:t>
            </a:r>
            <a:r>
              <a:rPr lang="en-US" altLang="en-US" sz="3200" baseline="-25000">
                <a:latin typeface="Times New Roman" panose="02020603050405020304" pitchFamily="18" charset="0"/>
              </a:rPr>
              <a:t>i</a:t>
            </a:r>
          </a:p>
        </p:txBody>
      </p:sp>
      <p:sp>
        <p:nvSpPr>
          <p:cNvPr id="10254" name="Rectangle 19"/>
          <p:cNvSpPr>
            <a:spLocks noChangeArrowheads="1"/>
          </p:cNvSpPr>
          <p:nvPr/>
        </p:nvSpPr>
        <p:spPr bwMode="auto">
          <a:xfrm>
            <a:off x="1295400" y="3978275"/>
            <a:ext cx="2914650"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Log</a:t>
            </a:r>
            <a:r>
              <a:rPr lang="en-US" altLang="en-US" sz="3200" baseline="-25000">
                <a:latin typeface="Times New Roman" panose="02020603050405020304" pitchFamily="18" charset="0"/>
              </a:rPr>
              <a:t>2</a:t>
            </a:r>
            <a:r>
              <a:rPr lang="en-US" altLang="en-US" sz="3200">
                <a:latin typeface="Times New Roman" panose="02020603050405020304" pitchFamily="18" charset="0"/>
              </a:rPr>
              <a:t>(1/P</a:t>
            </a:r>
            <a:r>
              <a:rPr lang="en-US" altLang="en-US" sz="3200" baseline="-25000">
                <a:latin typeface="Times New Roman" panose="02020603050405020304" pitchFamily="18" charset="0"/>
              </a:rPr>
              <a:t>i</a:t>
            </a:r>
            <a:r>
              <a:rPr lang="en-US" altLang="en-US" sz="3200">
                <a:latin typeface="Times New Roman" panose="02020603050405020304" pitchFamily="18" charset="0"/>
              </a:rPr>
              <a:t>)</a:t>
            </a:r>
          </a:p>
        </p:txBody>
      </p:sp>
      <p:sp>
        <p:nvSpPr>
          <p:cNvPr id="10255" name="Rectangle 24"/>
          <p:cNvSpPr>
            <a:spLocks noChangeArrowheads="1"/>
          </p:cNvSpPr>
          <p:nvPr/>
        </p:nvSpPr>
        <p:spPr bwMode="auto">
          <a:xfrm>
            <a:off x="1295400" y="4745038"/>
            <a:ext cx="2914650"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3200">
                <a:latin typeface="Times New Roman" panose="02020603050405020304" pitchFamily="18" charset="0"/>
              </a:rPr>
              <a:t>Pi[Log</a:t>
            </a:r>
            <a:r>
              <a:rPr lang="en-US" altLang="en-US" sz="3200" baseline="-25000">
                <a:latin typeface="Times New Roman" panose="02020603050405020304" pitchFamily="18" charset="0"/>
              </a:rPr>
              <a:t>2</a:t>
            </a:r>
            <a:r>
              <a:rPr lang="en-US" altLang="en-US" sz="3200">
                <a:latin typeface="Times New Roman" panose="02020603050405020304" pitchFamily="18" charset="0"/>
              </a:rPr>
              <a:t>(1/P</a:t>
            </a:r>
            <a:r>
              <a:rPr lang="en-US" altLang="en-US" sz="3200" baseline="-25000">
                <a:latin typeface="Times New Roman" panose="02020603050405020304" pitchFamily="18" charset="0"/>
              </a:rPr>
              <a:t>i</a:t>
            </a:r>
            <a:r>
              <a:rPr lang="en-US" altLang="en-US" sz="3200">
                <a:latin typeface="Times New Roman" panose="02020603050405020304" pitchFamily="18" charset="0"/>
              </a:rPr>
              <a:t>)]</a:t>
            </a:r>
          </a:p>
        </p:txBody>
      </p:sp>
      <p:sp>
        <p:nvSpPr>
          <p:cNvPr id="10256" name="Line 29"/>
          <p:cNvSpPr>
            <a:spLocks noChangeShapeType="1"/>
          </p:cNvSpPr>
          <p:nvPr/>
        </p:nvSpPr>
        <p:spPr bwMode="auto">
          <a:xfrm>
            <a:off x="4210050" y="1676400"/>
            <a:ext cx="0" cy="3835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7" name="Line 30"/>
          <p:cNvSpPr>
            <a:spLocks noChangeShapeType="1"/>
          </p:cNvSpPr>
          <p:nvPr/>
        </p:nvSpPr>
        <p:spPr bwMode="auto">
          <a:xfrm>
            <a:off x="5181600" y="1676400"/>
            <a:ext cx="0" cy="3835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8" name="Line 31"/>
          <p:cNvSpPr>
            <a:spLocks noChangeShapeType="1"/>
          </p:cNvSpPr>
          <p:nvPr/>
        </p:nvSpPr>
        <p:spPr bwMode="auto">
          <a:xfrm>
            <a:off x="6096000" y="1676400"/>
            <a:ext cx="0" cy="3835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9" name="Line 32"/>
          <p:cNvSpPr>
            <a:spLocks noChangeShapeType="1"/>
          </p:cNvSpPr>
          <p:nvPr/>
        </p:nvSpPr>
        <p:spPr bwMode="auto">
          <a:xfrm>
            <a:off x="7123113" y="1676400"/>
            <a:ext cx="0" cy="3835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0" name="Line 33"/>
          <p:cNvSpPr>
            <a:spLocks noChangeShapeType="1"/>
          </p:cNvSpPr>
          <p:nvPr/>
        </p:nvSpPr>
        <p:spPr bwMode="auto">
          <a:xfrm>
            <a:off x="1295400" y="2443163"/>
            <a:ext cx="6858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1" name="Line 34"/>
          <p:cNvSpPr>
            <a:spLocks noChangeShapeType="1"/>
          </p:cNvSpPr>
          <p:nvPr/>
        </p:nvSpPr>
        <p:spPr bwMode="auto">
          <a:xfrm>
            <a:off x="1295400" y="3209925"/>
            <a:ext cx="6858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2" name="Line 35"/>
          <p:cNvSpPr>
            <a:spLocks noChangeShapeType="1"/>
          </p:cNvSpPr>
          <p:nvPr/>
        </p:nvSpPr>
        <p:spPr bwMode="auto">
          <a:xfrm>
            <a:off x="1295400" y="3978275"/>
            <a:ext cx="6858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3" name="Line 36"/>
          <p:cNvSpPr>
            <a:spLocks noChangeShapeType="1"/>
          </p:cNvSpPr>
          <p:nvPr/>
        </p:nvSpPr>
        <p:spPr bwMode="auto">
          <a:xfrm>
            <a:off x="1295400" y="4745038"/>
            <a:ext cx="6858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4" name="Line 37"/>
          <p:cNvSpPr>
            <a:spLocks noChangeShapeType="1"/>
          </p:cNvSpPr>
          <p:nvPr/>
        </p:nvSpPr>
        <p:spPr bwMode="auto">
          <a:xfrm>
            <a:off x="1295400" y="1676400"/>
            <a:ext cx="0" cy="3835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5" name="Line 38"/>
          <p:cNvSpPr>
            <a:spLocks noChangeShapeType="1"/>
          </p:cNvSpPr>
          <p:nvPr/>
        </p:nvSpPr>
        <p:spPr bwMode="auto">
          <a:xfrm>
            <a:off x="8153400" y="1676400"/>
            <a:ext cx="0" cy="3835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6" name="Line 39"/>
          <p:cNvSpPr>
            <a:spLocks noChangeShapeType="1"/>
          </p:cNvSpPr>
          <p:nvPr/>
        </p:nvSpPr>
        <p:spPr bwMode="auto">
          <a:xfrm>
            <a:off x="1295400" y="1676400"/>
            <a:ext cx="6858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7" name="Line 40"/>
          <p:cNvSpPr>
            <a:spLocks noChangeShapeType="1"/>
          </p:cNvSpPr>
          <p:nvPr/>
        </p:nvSpPr>
        <p:spPr bwMode="auto">
          <a:xfrm>
            <a:off x="1295400" y="5511800"/>
            <a:ext cx="6858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8" name="Rectangle 41"/>
          <p:cNvSpPr>
            <a:spLocks noChangeArrowheads="1"/>
          </p:cNvSpPr>
          <p:nvPr/>
        </p:nvSpPr>
        <p:spPr bwMode="auto">
          <a:xfrm>
            <a:off x="1295400" y="5867400"/>
            <a:ext cx="7762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a:t>H</a:t>
            </a:r>
            <a:r>
              <a:rPr lang="en-US" altLang="en-US" sz="1400"/>
              <a:t>av</a:t>
            </a:r>
            <a:r>
              <a:rPr lang="en-US" altLang="en-US"/>
              <a:t>=</a:t>
            </a:r>
          </a:p>
        </p:txBody>
      </p:sp>
    </p:spTree>
    <p:extLst>
      <p:ext uri="{BB962C8B-B14F-4D97-AF65-F5344CB8AC3E}">
        <p14:creationId xmlns:p14="http://schemas.microsoft.com/office/powerpoint/2010/main" val="5564250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4800" smtClean="0"/>
              <a:t>Redundancy of Information</a:t>
            </a:r>
          </a:p>
        </p:txBody>
      </p:sp>
      <p:sp>
        <p:nvSpPr>
          <p:cNvPr id="12291" name="Rectangle 3"/>
          <p:cNvSpPr>
            <a:spLocks noGrp="1" noChangeArrowheads="1"/>
          </p:cNvSpPr>
          <p:nvPr>
            <p:ph idx="1"/>
          </p:nvPr>
        </p:nvSpPr>
        <p:spPr/>
        <p:txBody>
          <a:bodyPr/>
          <a:lstStyle/>
          <a:p>
            <a:pPr eaLnBrk="1" hangingPunct="1"/>
            <a:r>
              <a:rPr lang="en-US" altLang="en-US" smtClean="0"/>
              <a:t>Given </a:t>
            </a:r>
            <a:r>
              <a:rPr lang="en-US" altLang="en-US" i="1" smtClean="0"/>
              <a:t>N</a:t>
            </a:r>
            <a:r>
              <a:rPr lang="en-US" altLang="en-US" smtClean="0"/>
              <a:t> events, the amount of information conveyed can be decreased by: </a:t>
            </a:r>
          </a:p>
          <a:p>
            <a:pPr lvl="1" eaLnBrk="1" hangingPunct="1"/>
            <a:r>
              <a:rPr lang="en-US" altLang="en-US" sz="3200" smtClean="0"/>
              <a:t>Unequal probabilities across events </a:t>
            </a:r>
          </a:p>
          <a:p>
            <a:pPr lvl="1" eaLnBrk="1" hangingPunct="1"/>
            <a:r>
              <a:rPr lang="en-US" altLang="en-US" sz="3200" smtClean="0"/>
              <a:t>Increases in sequential constraints</a:t>
            </a:r>
            <a:r>
              <a:rPr lang="en-US" altLang="en-US" sz="3600" smtClean="0"/>
              <a:t> </a:t>
            </a:r>
          </a:p>
          <a:p>
            <a:pPr eaLnBrk="1" hangingPunct="1"/>
            <a:r>
              <a:rPr lang="en-US" altLang="en-US" smtClean="0"/>
              <a:t>This decrease can be quantified as </a:t>
            </a:r>
            <a:r>
              <a:rPr lang="en-US" altLang="en-US" i="1" smtClean="0"/>
              <a:t>redundancy</a:t>
            </a:r>
          </a:p>
          <a:p>
            <a:pPr eaLnBrk="1" hangingPunct="1"/>
            <a:r>
              <a:rPr lang="en-US" altLang="en-US" smtClean="0"/>
              <a:t>Redundancy = [1 - (H</a:t>
            </a:r>
            <a:r>
              <a:rPr lang="en-US" altLang="en-US" baseline="-25000" smtClean="0"/>
              <a:t>av</a:t>
            </a:r>
            <a:r>
              <a:rPr lang="en-US" altLang="en-US" smtClean="0"/>
              <a:t> / H</a:t>
            </a:r>
            <a:r>
              <a:rPr lang="en-US" altLang="en-US" baseline="-25000" smtClean="0"/>
              <a:t>max</a:t>
            </a:r>
            <a:r>
              <a:rPr lang="en-US" altLang="en-US" smtClean="0"/>
              <a:t>)] x 100</a:t>
            </a:r>
            <a:endParaRPr lang="en-US" altLang="en-US" u="sng" smtClean="0"/>
          </a:p>
        </p:txBody>
      </p:sp>
    </p:spTree>
    <p:extLst>
      <p:ext uri="{BB962C8B-B14F-4D97-AF65-F5344CB8AC3E}">
        <p14:creationId xmlns:p14="http://schemas.microsoft.com/office/powerpoint/2010/main" val="20377216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Hick-Hyman Law</a:t>
            </a:r>
            <a:endParaRPr lang="en-US" dirty="0"/>
          </a:p>
        </p:txBody>
      </p:sp>
      <p:sp>
        <p:nvSpPr>
          <p:cNvPr id="3" name="Content Placeholder 2"/>
          <p:cNvSpPr>
            <a:spLocks noGrp="1"/>
          </p:cNvSpPr>
          <p:nvPr>
            <p:ph idx="1"/>
          </p:nvPr>
        </p:nvSpPr>
        <p:spPr/>
        <p:txBody>
          <a:bodyPr/>
          <a:lstStyle/>
          <a:p>
            <a:r>
              <a:rPr lang="en-US" sz="2800" dirty="0" smtClean="0"/>
              <a:t>Reaction time often used as a measure of cognitive processes in response to various stimuli</a:t>
            </a:r>
          </a:p>
          <a:p>
            <a:pPr marL="0" indent="0">
              <a:buNone/>
            </a:pPr>
            <a:endParaRPr lang="en-US" sz="2800" dirty="0" smtClean="0"/>
          </a:p>
          <a:p>
            <a:r>
              <a:rPr lang="en-US" sz="2800" dirty="0" smtClean="0"/>
              <a:t>Choice reactions occur when there is more than one potential stimuli</a:t>
            </a:r>
          </a:p>
          <a:p>
            <a:pPr marL="0" indent="0">
              <a:buNone/>
            </a:pPr>
            <a:endParaRPr lang="en-US" sz="2800" dirty="0" smtClean="0"/>
          </a:p>
          <a:p>
            <a:r>
              <a:rPr lang="en-US" sz="2800" dirty="0" smtClean="0"/>
              <a:t>As the number of choices (or stimuli) increases, additional cognitive processing is required </a:t>
            </a:r>
            <a:r>
              <a:rPr lang="en-US" sz="2800" dirty="0" smtClean="0">
                <a:sym typeface="Wingdings" panose="05000000000000000000" pitchFamily="2" charset="2"/>
              </a:rPr>
              <a:t> </a:t>
            </a:r>
            <a:r>
              <a:rPr lang="en-US" sz="2800" b="1" dirty="0" smtClean="0">
                <a:sym typeface="Wingdings" panose="05000000000000000000" pitchFamily="2" charset="2"/>
              </a:rPr>
              <a:t>increase reaction time</a:t>
            </a:r>
            <a:endParaRPr lang="en-US" sz="2800" b="1" dirty="0"/>
          </a:p>
        </p:txBody>
      </p:sp>
      <p:sp>
        <p:nvSpPr>
          <p:cNvPr id="4" name="Slide Number Placeholder 3"/>
          <p:cNvSpPr>
            <a:spLocks noGrp="1"/>
          </p:cNvSpPr>
          <p:nvPr>
            <p:ph type="sldNum" sz="quarter" idx="12"/>
          </p:nvPr>
        </p:nvSpPr>
        <p:spPr/>
        <p:txBody>
          <a:bodyPr/>
          <a:lstStyle/>
          <a:p>
            <a:pPr>
              <a:defRPr/>
            </a:pPr>
            <a:fld id="{B731AF74-69C3-4D5A-A9B3-AEB1A15E7230}" type="slidenum">
              <a:rPr lang="en-US" smtClean="0"/>
              <a:pPr>
                <a:defRPr/>
              </a:pPr>
              <a:t>23</a:t>
            </a:fld>
            <a:endParaRPr lang="en-US" dirty="0"/>
          </a:p>
        </p:txBody>
      </p:sp>
    </p:spTree>
    <p:extLst>
      <p:ext uri="{BB962C8B-B14F-4D97-AF65-F5344CB8AC3E}">
        <p14:creationId xmlns:p14="http://schemas.microsoft.com/office/powerpoint/2010/main" val="233101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381000"/>
            <a:ext cx="8229600" cy="1143000"/>
          </a:xfrm>
        </p:spPr>
        <p:txBody>
          <a:bodyPr/>
          <a:lstStyle/>
          <a:p>
            <a:pPr eaLnBrk="1" hangingPunct="1"/>
            <a:r>
              <a:rPr lang="en-US" altLang="en-US" smtClean="0"/>
              <a:t>Implications of the Hick-Hyman Law</a:t>
            </a:r>
          </a:p>
        </p:txBody>
      </p:sp>
      <p:sp>
        <p:nvSpPr>
          <p:cNvPr id="15363" name="Rectangle 3"/>
          <p:cNvSpPr>
            <a:spLocks noGrp="1" noChangeArrowheads="1"/>
          </p:cNvSpPr>
          <p:nvPr>
            <p:ph idx="1"/>
          </p:nvPr>
        </p:nvSpPr>
        <p:spPr>
          <a:xfrm>
            <a:off x="381000" y="1828800"/>
            <a:ext cx="8229600" cy="4525963"/>
          </a:xfrm>
        </p:spPr>
        <p:txBody>
          <a:bodyPr/>
          <a:lstStyle/>
          <a:p>
            <a:pPr eaLnBrk="1" hangingPunct="1">
              <a:lnSpc>
                <a:spcPct val="90000"/>
              </a:lnSpc>
            </a:pPr>
            <a:r>
              <a:rPr lang="en-US" altLang="en-US" dirty="0" smtClean="0"/>
              <a:t>Reaction time increases by a constant amount each time the number of possible events </a:t>
            </a:r>
            <a:r>
              <a:rPr lang="en-US" altLang="en-US" i="1" dirty="0" smtClean="0"/>
              <a:t>N</a:t>
            </a:r>
            <a:r>
              <a:rPr lang="en-US" altLang="en-US" dirty="0" smtClean="0"/>
              <a:t> is doubled </a:t>
            </a:r>
          </a:p>
          <a:p>
            <a:pPr lvl="1" eaLnBrk="1" hangingPunct="1">
              <a:lnSpc>
                <a:spcPct val="90000"/>
              </a:lnSpc>
            </a:pPr>
            <a:r>
              <a:rPr lang="en-US" altLang="en-US" dirty="0" smtClean="0"/>
              <a:t>Each time the information in the stimulus is increased by one bit</a:t>
            </a:r>
          </a:p>
          <a:p>
            <a:pPr eaLnBrk="1" hangingPunct="1">
              <a:lnSpc>
                <a:spcPct val="90000"/>
              </a:lnSpc>
            </a:pPr>
            <a:r>
              <a:rPr lang="en-US" altLang="en-US" dirty="0" smtClean="0"/>
              <a:t>An increase in redundancy decreases choice reaction time</a:t>
            </a:r>
          </a:p>
          <a:p>
            <a:pPr eaLnBrk="1" hangingPunct="1">
              <a:lnSpc>
                <a:spcPct val="90000"/>
              </a:lnSpc>
            </a:pPr>
            <a:r>
              <a:rPr lang="en-US" altLang="en-US" dirty="0" smtClean="0"/>
              <a:t>Reaction times to low probability stimulus is slower than high probability stimulus</a:t>
            </a:r>
          </a:p>
        </p:txBody>
      </p:sp>
    </p:spTree>
    <p:extLst>
      <p:ext uri="{BB962C8B-B14F-4D97-AF65-F5344CB8AC3E}">
        <p14:creationId xmlns:p14="http://schemas.microsoft.com/office/powerpoint/2010/main" val="1378951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28600"/>
            <a:ext cx="8229600" cy="1143000"/>
          </a:xfrm>
        </p:spPr>
        <p:txBody>
          <a:bodyPr/>
          <a:lstStyle/>
          <a:p>
            <a:pPr eaLnBrk="1" hangingPunct="1"/>
            <a:r>
              <a:rPr lang="en-US" altLang="en-US" sz="4000" smtClean="0"/>
              <a:t>Design Recommendations                                      Based on the Hick-Hyman Law</a:t>
            </a:r>
          </a:p>
        </p:txBody>
      </p:sp>
      <p:sp>
        <p:nvSpPr>
          <p:cNvPr id="16387" name="Rectangle 3"/>
          <p:cNvSpPr>
            <a:spLocks noGrp="1" noChangeArrowheads="1"/>
          </p:cNvSpPr>
          <p:nvPr>
            <p:ph idx="1"/>
          </p:nvPr>
        </p:nvSpPr>
        <p:spPr/>
        <p:txBody>
          <a:bodyPr/>
          <a:lstStyle/>
          <a:p>
            <a:pPr eaLnBrk="1" hangingPunct="1"/>
            <a:r>
              <a:rPr lang="en-US" altLang="en-US" sz="2800" smtClean="0"/>
              <a:t>If minimum choice reaction time is a critical task characteristic within a particular system function then:  </a:t>
            </a:r>
          </a:p>
          <a:p>
            <a:pPr lvl="1" eaLnBrk="1" hangingPunct="1"/>
            <a:r>
              <a:rPr lang="en-US" altLang="en-US" smtClean="0"/>
              <a:t>Reduce the number of possible events </a:t>
            </a:r>
            <a:r>
              <a:rPr lang="en-US" altLang="en-US" i="1" smtClean="0"/>
              <a:t>N</a:t>
            </a:r>
            <a:endParaRPr lang="en-US" altLang="en-US" smtClean="0"/>
          </a:p>
          <a:p>
            <a:pPr lvl="1" eaLnBrk="1" hangingPunct="1"/>
            <a:r>
              <a:rPr lang="en-US" altLang="en-US" smtClean="0"/>
              <a:t>Design the system so that probability of different events are different</a:t>
            </a:r>
          </a:p>
          <a:p>
            <a:pPr lvl="1" eaLnBrk="1" hangingPunct="1"/>
            <a:r>
              <a:rPr lang="en-US" altLang="en-US" smtClean="0"/>
              <a:t>Incorporate sequential expectancy between events</a:t>
            </a:r>
          </a:p>
          <a:p>
            <a:pPr lvl="1" eaLnBrk="1" hangingPunct="1"/>
            <a:r>
              <a:rPr lang="en-US" altLang="en-US" smtClean="0"/>
              <a:t>Reduce the total number of low probability events</a:t>
            </a:r>
          </a:p>
        </p:txBody>
      </p:sp>
    </p:spTree>
    <p:extLst>
      <p:ext uri="{BB962C8B-B14F-4D97-AF65-F5344CB8AC3E}">
        <p14:creationId xmlns:p14="http://schemas.microsoft.com/office/powerpoint/2010/main" val="1805629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457200" y="457200"/>
            <a:ext cx="7772400" cy="1470025"/>
          </a:xfrm>
        </p:spPr>
        <p:txBody>
          <a:bodyPr/>
          <a:lstStyle/>
          <a:p>
            <a:pPr eaLnBrk="1" hangingPunct="1"/>
            <a:r>
              <a:rPr lang="en-US" altLang="en-US" dirty="0" smtClean="0">
                <a:solidFill>
                  <a:schemeClr val="tx1"/>
                </a:solidFill>
                <a:latin typeface="Calibri" panose="020F0502020204030204" pitchFamily="34" charset="0"/>
              </a:rPr>
              <a:t>Universal Design Lab </a:t>
            </a:r>
            <a:r>
              <a:rPr lang="en-US" altLang="en-US" dirty="0" smtClean="0">
                <a:solidFill>
                  <a:schemeClr val="tx1"/>
                </a:solidFill>
                <a:latin typeface="Calibri" panose="020F0502020204030204" pitchFamily="34" charset="0"/>
              </a:rPr>
              <a:t>#3</a:t>
            </a:r>
            <a:endParaRPr lang="en-US" altLang="en-US" dirty="0" smtClean="0">
              <a:solidFill>
                <a:schemeClr val="tx1"/>
              </a:solidFill>
              <a:latin typeface="Calibri" panose="020F0502020204030204" pitchFamily="34" charset="0"/>
            </a:endParaRPr>
          </a:p>
        </p:txBody>
      </p:sp>
      <p:sp>
        <p:nvSpPr>
          <p:cNvPr id="2" name="TextBox 1"/>
          <p:cNvSpPr txBox="1"/>
          <p:nvPr/>
        </p:nvSpPr>
        <p:spPr>
          <a:xfrm>
            <a:off x="1524000" y="2286000"/>
            <a:ext cx="5943600" cy="3970318"/>
          </a:xfrm>
          <a:prstGeom prst="rect">
            <a:avLst/>
          </a:prstGeom>
          <a:noFill/>
        </p:spPr>
        <p:txBody>
          <a:bodyPr wrap="square" rtlCol="0">
            <a:spAutoFit/>
          </a:bodyPr>
          <a:lstStyle/>
          <a:p>
            <a:r>
              <a:rPr lang="en-US" b="1" dirty="0"/>
              <a:t>Objective</a:t>
            </a:r>
            <a:r>
              <a:rPr lang="en-US" dirty="0"/>
              <a:t>:</a:t>
            </a:r>
          </a:p>
          <a:p>
            <a:r>
              <a:rPr lang="en-US" dirty="0"/>
              <a:t>To begin the final steps of the redesign of your hand tool – the toy – by addressing various issues and combining your project labs into a final report. (Refer to the </a:t>
            </a:r>
            <a:r>
              <a:rPr lang="en-US" b="1" dirty="0"/>
              <a:t>Project Description</a:t>
            </a:r>
            <a:r>
              <a:rPr lang="en-US" dirty="0"/>
              <a:t> document on </a:t>
            </a:r>
            <a:r>
              <a:rPr lang="en-US" dirty="0" smtClean="0"/>
              <a:t>for </a:t>
            </a:r>
            <a:r>
              <a:rPr lang="en-US" dirty="0"/>
              <a:t>the format of the final report</a:t>
            </a:r>
            <a:r>
              <a:rPr lang="en-US" dirty="0" smtClean="0"/>
              <a:t>).</a:t>
            </a:r>
          </a:p>
          <a:p>
            <a:r>
              <a:rPr lang="en-US" b="1" dirty="0" smtClean="0"/>
              <a:t>Memo:</a:t>
            </a:r>
            <a:endParaRPr lang="en-US" b="1" dirty="0"/>
          </a:p>
          <a:p>
            <a:endParaRPr lang="en-US" dirty="0"/>
          </a:p>
          <a:p>
            <a:pPr marL="285750" indent="-285750">
              <a:buFont typeface="Arial" panose="020B0604020202020204" pitchFamily="34" charset="0"/>
              <a:buChar char="•"/>
            </a:pPr>
            <a:r>
              <a:rPr lang="en-US" dirty="0" smtClean="0"/>
              <a:t>Include a set of drawings of the new tool </a:t>
            </a:r>
          </a:p>
          <a:p>
            <a:pPr marL="285750" indent="-285750">
              <a:buFont typeface="Arial" panose="020B0604020202020204" pitchFamily="34" charset="0"/>
              <a:buChar char="•"/>
            </a:pPr>
            <a:r>
              <a:rPr lang="en-US" dirty="0" smtClean="0"/>
              <a:t>Rationale of the toy and trade offs</a:t>
            </a:r>
          </a:p>
          <a:p>
            <a:pPr marL="742950" lvl="1" indent="-285750">
              <a:buFont typeface="Arial" panose="020B0604020202020204" pitchFamily="34" charset="0"/>
              <a:buChar char="•"/>
            </a:pPr>
            <a:r>
              <a:rPr lang="en-US" dirty="0" smtClean="0"/>
              <a:t>Important features that need to be changed or improved and why</a:t>
            </a:r>
          </a:p>
          <a:p>
            <a:pPr marL="742950" lvl="1" indent="-285750">
              <a:buFont typeface="Arial" panose="020B0604020202020204" pitchFamily="34" charset="0"/>
              <a:buChar char="•"/>
            </a:pPr>
            <a:r>
              <a:rPr lang="en-US" dirty="0" smtClean="0"/>
              <a:t>Some improvements that were left out because of cost, human factor issues were left out</a:t>
            </a:r>
            <a:endParaRPr lang="en-US" dirty="0"/>
          </a:p>
        </p:txBody>
      </p:sp>
    </p:spTree>
    <p:extLst>
      <p:ext uri="{BB962C8B-B14F-4D97-AF65-F5344CB8AC3E}">
        <p14:creationId xmlns:p14="http://schemas.microsoft.com/office/powerpoint/2010/main" val="27123676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Memo</a:t>
            </a:r>
            <a:endParaRPr lang="en-US" dirty="0"/>
          </a:p>
        </p:txBody>
      </p:sp>
      <p:sp>
        <p:nvSpPr>
          <p:cNvPr id="4" name="Slide Number Placeholder 3"/>
          <p:cNvSpPr>
            <a:spLocks noGrp="1"/>
          </p:cNvSpPr>
          <p:nvPr>
            <p:ph type="sldNum" sz="quarter" idx="12"/>
          </p:nvPr>
        </p:nvSpPr>
        <p:spPr/>
        <p:txBody>
          <a:bodyPr/>
          <a:lstStyle/>
          <a:p>
            <a:pPr>
              <a:defRPr/>
            </a:pPr>
            <a:fld id="{B731AF74-69C3-4D5A-A9B3-AEB1A15E7230}" type="slidenum">
              <a:rPr lang="en-US" smtClean="0"/>
              <a:pPr>
                <a:defRPr/>
              </a:pPr>
              <a:t>27</a:t>
            </a:fld>
            <a:endParaRPr lang="en-US" dirty="0"/>
          </a:p>
        </p:txBody>
      </p:sp>
    </p:spTree>
    <p:extLst>
      <p:ext uri="{BB962C8B-B14F-4D97-AF65-F5344CB8AC3E}">
        <p14:creationId xmlns:p14="http://schemas.microsoft.com/office/powerpoint/2010/main" val="1997992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Activity</a:t>
            </a:r>
            <a:endParaRPr lang="en-US" dirty="0"/>
          </a:p>
        </p:txBody>
      </p:sp>
      <p:sp>
        <p:nvSpPr>
          <p:cNvPr id="3" name="Content Placeholder 2"/>
          <p:cNvSpPr>
            <a:spLocks noGrp="1"/>
          </p:cNvSpPr>
          <p:nvPr>
            <p:ph idx="1"/>
          </p:nvPr>
        </p:nvSpPr>
        <p:spPr/>
        <p:txBody>
          <a:bodyPr/>
          <a:lstStyle/>
          <a:p>
            <a:r>
              <a:rPr lang="en-US" dirty="0" smtClean="0"/>
              <a:t>Last week we talked about calculating measures of center (mean, median, mode) to describe data</a:t>
            </a:r>
          </a:p>
          <a:p>
            <a:pPr marL="0" indent="0">
              <a:buNone/>
            </a:pPr>
            <a:endParaRPr lang="en-US" dirty="0" smtClean="0"/>
          </a:p>
          <a:p>
            <a:r>
              <a:rPr lang="en-US" dirty="0" smtClean="0"/>
              <a:t>What are some of the issues that may arise from this type of analysis?</a:t>
            </a:r>
          </a:p>
          <a:p>
            <a:r>
              <a:rPr lang="en-US" dirty="0" smtClean="0"/>
              <a:t>What are we trying to accomplish?</a:t>
            </a:r>
            <a:endParaRPr lang="en-US" dirty="0"/>
          </a:p>
        </p:txBody>
      </p:sp>
      <p:sp>
        <p:nvSpPr>
          <p:cNvPr id="4" name="Slide Number Placeholder 3"/>
          <p:cNvSpPr>
            <a:spLocks noGrp="1"/>
          </p:cNvSpPr>
          <p:nvPr>
            <p:ph type="sldNum" sz="quarter" idx="12"/>
          </p:nvPr>
        </p:nvSpPr>
        <p:spPr/>
        <p:txBody>
          <a:bodyPr/>
          <a:lstStyle/>
          <a:p>
            <a:pPr>
              <a:defRPr/>
            </a:pPr>
            <a:fld id="{B731AF74-69C3-4D5A-A9B3-AEB1A15E7230}" type="slidenum">
              <a:rPr lang="en-US" smtClean="0"/>
              <a:pPr>
                <a:defRPr/>
              </a:pPr>
              <a:t>3</a:t>
            </a:fld>
            <a:endParaRPr lang="en-US" dirty="0"/>
          </a:p>
        </p:txBody>
      </p:sp>
    </p:spTree>
    <p:extLst>
      <p:ext uri="{BB962C8B-B14F-4D97-AF65-F5344CB8AC3E}">
        <p14:creationId xmlns:p14="http://schemas.microsoft.com/office/powerpoint/2010/main" val="412720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52400"/>
            <a:ext cx="8229600" cy="1143000"/>
          </a:xfrm>
        </p:spPr>
        <p:txBody>
          <a:bodyPr/>
          <a:lstStyle/>
          <a:p>
            <a:r>
              <a:rPr lang="en-US" dirty="0" smtClean="0">
                <a:cs typeface="Arial" charset="0"/>
              </a:rPr>
              <a:t>Interval Estimation</a:t>
            </a:r>
            <a:endParaRPr lang="en-US" dirty="0" smtClean="0">
              <a:latin typeface="Arial" charset="0"/>
              <a:cs typeface="Arial" charset="0"/>
            </a:endParaRPr>
          </a:p>
        </p:txBody>
      </p:sp>
      <p:sp>
        <p:nvSpPr>
          <p:cNvPr id="13315" name="Content Placeholder 2"/>
          <p:cNvSpPr>
            <a:spLocks noGrp="1"/>
          </p:cNvSpPr>
          <p:nvPr>
            <p:ph idx="1"/>
          </p:nvPr>
        </p:nvSpPr>
        <p:spPr>
          <a:xfrm>
            <a:off x="457200" y="1676400"/>
            <a:ext cx="8229600" cy="4754563"/>
          </a:xfrm>
        </p:spPr>
        <p:txBody>
          <a:bodyPr/>
          <a:lstStyle/>
          <a:p>
            <a:r>
              <a:rPr lang="en-US" sz="2800" dirty="0" smtClean="0">
                <a:latin typeface="+mn-lt"/>
                <a:cs typeface="Arial" charset="0"/>
              </a:rPr>
              <a:t>How can we get a more accurate estimator of population?</a:t>
            </a:r>
          </a:p>
          <a:p>
            <a:endParaRPr lang="en-US" sz="2800" dirty="0" smtClean="0">
              <a:latin typeface="+mn-lt"/>
              <a:cs typeface="Arial" charset="0"/>
            </a:endParaRPr>
          </a:p>
          <a:p>
            <a:endParaRPr lang="en-US" sz="2800" dirty="0" smtClean="0">
              <a:latin typeface="+mn-lt"/>
              <a:cs typeface="Arial" charset="0"/>
            </a:endParaRPr>
          </a:p>
          <a:p>
            <a:endParaRPr lang="en-US" sz="2800" dirty="0" smtClean="0">
              <a:latin typeface="+mn-lt"/>
              <a:cs typeface="Arial" charset="0"/>
            </a:endParaRPr>
          </a:p>
          <a:p>
            <a:endParaRPr lang="en-US" sz="2800" dirty="0" smtClean="0">
              <a:latin typeface="+mn-lt"/>
              <a:cs typeface="Arial" charset="0"/>
            </a:endParaRPr>
          </a:p>
          <a:p>
            <a:pPr marL="0" indent="0">
              <a:buNone/>
            </a:pPr>
            <a:endParaRPr lang="en-US" sz="2800" dirty="0" smtClean="0">
              <a:latin typeface="+mn-lt"/>
              <a:cs typeface="Arial" charset="0"/>
            </a:endParaRPr>
          </a:p>
          <a:p>
            <a:endParaRPr lang="en-US" sz="2800" dirty="0" smtClean="0">
              <a:latin typeface="+mn-lt"/>
              <a:cs typeface="Arial" charset="0"/>
            </a:endParaRPr>
          </a:p>
          <a:p>
            <a:r>
              <a:rPr lang="en-US" sz="2800" dirty="0" smtClean="0">
                <a:latin typeface="+mn-lt"/>
                <a:cs typeface="Arial" charset="0"/>
              </a:rPr>
              <a:t>Therefore, better to report an </a:t>
            </a:r>
            <a:r>
              <a:rPr lang="en-US" sz="2800" i="1" dirty="0" smtClean="0">
                <a:latin typeface="+mn-lt"/>
                <a:cs typeface="Arial" charset="0"/>
              </a:rPr>
              <a:t>interval</a:t>
            </a:r>
            <a:r>
              <a:rPr lang="en-US" sz="2800" dirty="0" smtClean="0">
                <a:latin typeface="+mn-lt"/>
                <a:cs typeface="Arial" charset="0"/>
              </a:rPr>
              <a:t> of possible values – </a:t>
            </a:r>
            <a:r>
              <a:rPr lang="en-US" sz="2800" b="1" dirty="0" smtClean="0">
                <a:latin typeface="+mn-lt"/>
                <a:cs typeface="Arial" charset="0"/>
              </a:rPr>
              <a:t>Confidence Interval</a:t>
            </a:r>
          </a:p>
        </p:txBody>
      </p:sp>
      <p:sp>
        <p:nvSpPr>
          <p:cNvPr id="4" name="Slide Number Placeholder 3"/>
          <p:cNvSpPr>
            <a:spLocks noGrp="1"/>
          </p:cNvSpPr>
          <p:nvPr>
            <p:ph type="sldNum" sz="quarter" idx="12"/>
          </p:nvPr>
        </p:nvSpPr>
        <p:spPr/>
        <p:txBody>
          <a:bodyPr/>
          <a:lstStyle/>
          <a:p>
            <a:pPr>
              <a:defRPr/>
            </a:pPr>
            <a:fld id="{498D2329-CAF1-4FEF-B5F5-E21D35C3820E}" type="slidenum">
              <a:rPr lang="en-US" smtClean="0"/>
              <a:pPr>
                <a:defRPr/>
              </a:pPr>
              <a:t>4</a:t>
            </a:fld>
            <a:endParaRPr lang="en-US" dirty="0"/>
          </a:p>
        </p:txBody>
      </p:sp>
      <p:sp>
        <p:nvSpPr>
          <p:cNvPr id="7" name="Freeform 6"/>
          <p:cNvSpPr/>
          <p:nvPr/>
        </p:nvSpPr>
        <p:spPr>
          <a:xfrm>
            <a:off x="3930650" y="2590800"/>
            <a:ext cx="2428875" cy="588963"/>
          </a:xfrm>
          <a:custGeom>
            <a:avLst/>
            <a:gdLst>
              <a:gd name="connsiteX0" fmla="*/ 0 w 2429302"/>
              <a:gd name="connsiteY0" fmla="*/ 590146 h 590146"/>
              <a:gd name="connsiteX1" fmla="*/ 1173708 w 2429302"/>
              <a:gd name="connsiteY1" fmla="*/ 16940 h 590146"/>
              <a:gd name="connsiteX2" fmla="*/ 2429302 w 2429302"/>
              <a:gd name="connsiteY2" fmla="*/ 208009 h 590146"/>
            </a:gdLst>
            <a:ahLst/>
            <a:cxnLst>
              <a:cxn ang="0">
                <a:pos x="connsiteX0" y="connsiteY0"/>
              </a:cxn>
              <a:cxn ang="0">
                <a:pos x="connsiteX1" y="connsiteY1"/>
              </a:cxn>
              <a:cxn ang="0">
                <a:pos x="connsiteX2" y="connsiteY2"/>
              </a:cxn>
            </a:cxnLst>
            <a:rect l="l" t="t" r="r" b="b"/>
            <a:pathLst>
              <a:path w="2429302" h="590146">
                <a:moveTo>
                  <a:pt x="0" y="590146"/>
                </a:moveTo>
                <a:cubicBezTo>
                  <a:pt x="384412" y="335387"/>
                  <a:pt x="768824" y="80629"/>
                  <a:pt x="1173708" y="16940"/>
                </a:cubicBezTo>
                <a:cubicBezTo>
                  <a:pt x="1578592" y="-46749"/>
                  <a:pt x="2003947" y="80630"/>
                  <a:pt x="2429302" y="208009"/>
                </a:cubicBezTo>
              </a:path>
            </a:pathLst>
          </a:custGeom>
          <a:noFill/>
          <a:ln w="381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Oval 8"/>
          <p:cNvSpPr/>
          <p:nvPr/>
        </p:nvSpPr>
        <p:spPr>
          <a:xfrm>
            <a:off x="1349375" y="2832845"/>
            <a:ext cx="2971800" cy="23622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solidFill>
                  <a:schemeClr val="tx1"/>
                </a:solidFill>
              </a:rPr>
              <a:t>Population</a:t>
            </a:r>
          </a:p>
          <a:p>
            <a:pPr algn="ctr">
              <a:defRPr/>
            </a:pPr>
            <a:r>
              <a:rPr lang="en-US" sz="2000" dirty="0">
                <a:solidFill>
                  <a:schemeClr val="tx1"/>
                </a:solidFill>
                <a:cs typeface="Arial" pitchFamily="34" charset="0"/>
              </a:rPr>
              <a:t>mean </a:t>
            </a:r>
            <a:r>
              <a:rPr lang="en-US" sz="2000" i="1" dirty="0">
                <a:solidFill>
                  <a:schemeClr val="tx1"/>
                </a:solidFill>
                <a:latin typeface="Symbol" pitchFamily="18" charset="2"/>
              </a:rPr>
              <a:t>m</a:t>
            </a:r>
          </a:p>
        </p:txBody>
      </p:sp>
      <mc:AlternateContent xmlns:mc="http://schemas.openxmlformats.org/markup-compatibility/2006" xmlns:a14="http://schemas.microsoft.com/office/drawing/2010/main">
        <mc:Choice Requires="a14">
          <p:sp>
            <p:nvSpPr>
              <p:cNvPr id="3" name="TextBox 2"/>
              <p:cNvSpPr txBox="1"/>
              <p:nvPr/>
            </p:nvSpPr>
            <p:spPr>
              <a:xfrm>
                <a:off x="4572000" y="3619500"/>
                <a:ext cx="4419600" cy="1200329"/>
              </a:xfrm>
              <a:prstGeom prst="rect">
                <a:avLst/>
              </a:prstGeom>
              <a:noFill/>
            </p:spPr>
            <p:txBody>
              <a:bodyPr wrap="square" rtlCol="0">
                <a:spAutoFit/>
              </a:bodyPr>
              <a:lstStyle/>
              <a:p>
                <a:pPr marL="285750" indent="-285750">
                  <a:buFont typeface="Arial" panose="020B0604020202020204" pitchFamily="34" charset="0"/>
                  <a:buChar char="•"/>
                </a:pP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a:rPr>
                          <m:t>𝑋</m:t>
                        </m:r>
                      </m:e>
                    </m:acc>
                  </m:oMath>
                </a14:m>
                <a:r>
                  <a:rPr lang="en-US" dirty="0" smtClean="0"/>
                  <a:t> </a:t>
                </a:r>
                <a:r>
                  <a:rPr lang="en-US" dirty="0" smtClean="0">
                    <a:latin typeface="+mn-lt"/>
                  </a:rPr>
                  <a:t>is a point estimate of </a:t>
                </a:r>
                <a14:m>
                  <m:oMath xmlns:m="http://schemas.openxmlformats.org/officeDocument/2006/math">
                    <m:r>
                      <a:rPr lang="en-US" i="1" smtClean="0">
                        <a:latin typeface="Cambria Math"/>
                        <a:ea typeface="Cambria Math"/>
                      </a:rPr>
                      <m:t>𝜇</m:t>
                    </m:r>
                  </m:oMath>
                </a14:m>
                <a:r>
                  <a:rPr lang="en-US" dirty="0" smtClean="0">
                    <a:latin typeface="+mn-lt"/>
                  </a:rPr>
                  <a:t>, from sample</a:t>
                </a:r>
              </a:p>
              <a:p>
                <a:pPr marL="285750" indent="-285750">
                  <a:buFont typeface="Arial" panose="020B0604020202020204" pitchFamily="34" charset="0"/>
                  <a:buChar char="•"/>
                </a:pPr>
                <a:r>
                  <a:rPr lang="en-US" dirty="0" smtClean="0">
                    <a:latin typeface="+mn-lt"/>
                  </a:rPr>
                  <a:t>Single value, not exactly equal to </a:t>
                </a:r>
                <a14:m>
                  <m:oMath xmlns:m="http://schemas.openxmlformats.org/officeDocument/2006/math">
                    <m:r>
                      <a:rPr lang="en-US" i="1">
                        <a:latin typeface="Cambria Math"/>
                        <a:ea typeface="Cambria Math"/>
                      </a:rPr>
                      <m:t>𝜇</m:t>
                    </m:r>
                  </m:oMath>
                </a14:m>
                <a:endParaRPr lang="en-US" dirty="0" smtClean="0"/>
              </a:p>
              <a:p>
                <a:pPr marL="285750" indent="-285750">
                  <a:buFont typeface="Arial" panose="020B0604020202020204" pitchFamily="34" charset="0"/>
                  <a:buChar char="•"/>
                </a:pPr>
                <a:r>
                  <a:rPr lang="en-US" dirty="0" smtClean="0">
                    <a:latin typeface="+mn-lt"/>
                  </a:rPr>
                  <a:t>We have no idea how accurate it actually is…</a:t>
                </a:r>
                <a:endParaRPr lang="en-US" dirty="0">
                  <a:latin typeface="+mn-lt"/>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4572000" y="3619500"/>
                <a:ext cx="4419600" cy="1200329"/>
              </a:xfrm>
              <a:prstGeom prst="rect">
                <a:avLst/>
              </a:prstGeom>
              <a:blipFill rotWithShape="1">
                <a:blip r:embed="rId3"/>
                <a:stretch>
                  <a:fillRect l="-828" t="-2538" b="-710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Oval 9"/>
              <p:cNvSpPr/>
              <p:nvPr/>
            </p:nvSpPr>
            <p:spPr>
              <a:xfrm>
                <a:off x="6359525" y="2328814"/>
                <a:ext cx="1371600" cy="1008063"/>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smtClean="0">
                    <a:solidFill>
                      <a:schemeClr val="tx1"/>
                    </a:solidFill>
                  </a:rPr>
                  <a:t>Sample</a:t>
                </a:r>
                <a:endParaRPr lang="en-US" b="1" dirty="0">
                  <a:solidFill>
                    <a:schemeClr val="tx1"/>
                  </a:solidFill>
                </a:endParaRPr>
              </a:p>
              <a:p>
                <a:pPr algn="ctr">
                  <a:defRPr/>
                </a:pPr>
                <a:r>
                  <a:rPr lang="en-US" sz="1400" dirty="0">
                    <a:solidFill>
                      <a:schemeClr val="tx1"/>
                    </a:solidFill>
                    <a:cs typeface="Arial" pitchFamily="34" charset="0"/>
                  </a:rPr>
                  <a:t>mean </a:t>
                </a:r>
                <a14:m>
                  <m:oMath xmlns:m="http://schemas.openxmlformats.org/officeDocument/2006/math">
                    <m:acc>
                      <m:accPr>
                        <m:chr m:val="̅"/>
                        <m:ctrlPr>
                          <a:rPr lang="en-US" sz="1400" i="1" smtClean="0">
                            <a:solidFill>
                              <a:schemeClr val="tx1"/>
                            </a:solidFill>
                            <a:latin typeface="Cambria Math" panose="02040503050406030204" pitchFamily="18" charset="0"/>
                            <a:cs typeface="Arial" pitchFamily="34" charset="0"/>
                          </a:rPr>
                        </m:ctrlPr>
                      </m:accPr>
                      <m:e>
                        <m:r>
                          <a:rPr lang="en-US" sz="1400" b="0" i="1" smtClean="0">
                            <a:solidFill>
                              <a:schemeClr val="tx1"/>
                            </a:solidFill>
                            <a:latin typeface="Cambria Math"/>
                            <a:cs typeface="Arial" pitchFamily="34" charset="0"/>
                          </a:rPr>
                          <m:t>𝑋</m:t>
                        </m:r>
                      </m:e>
                    </m:acc>
                  </m:oMath>
                </a14:m>
                <a:endParaRPr lang="en-US" sz="1400" i="1" dirty="0">
                  <a:solidFill>
                    <a:schemeClr val="tx1"/>
                  </a:solidFill>
                  <a:latin typeface="Symbol" pitchFamily="18" charset="2"/>
                </a:endParaRPr>
              </a:p>
            </p:txBody>
          </p:sp>
        </mc:Choice>
        <mc:Fallback xmlns="">
          <p:sp>
            <p:nvSpPr>
              <p:cNvPr id="10" name="Oval 9"/>
              <p:cNvSpPr>
                <a:spLocks noRot="1" noChangeAspect="1" noMove="1" noResize="1" noEditPoints="1" noAdjustHandles="1" noChangeArrowheads="1" noChangeShapeType="1" noTextEdit="1"/>
              </p:cNvSpPr>
              <p:nvPr/>
            </p:nvSpPr>
            <p:spPr>
              <a:xfrm>
                <a:off x="6359525" y="2328814"/>
                <a:ext cx="1371600" cy="1008063"/>
              </a:xfrm>
              <a:prstGeom prst="ellipse">
                <a:avLst/>
              </a:prstGeom>
              <a:blipFill rotWithShape="1">
                <a:blip r:embed="rId4"/>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52400"/>
            <a:ext cx="8229600" cy="1143000"/>
          </a:xfrm>
        </p:spPr>
        <p:txBody>
          <a:bodyPr/>
          <a:lstStyle/>
          <a:p>
            <a:r>
              <a:rPr lang="en-US" dirty="0" smtClean="0">
                <a:latin typeface="+mj-lt"/>
                <a:cs typeface="Arial" charset="0"/>
              </a:rPr>
              <a:t>Confidence Interval (CI) Estimation</a:t>
            </a:r>
          </a:p>
        </p:txBody>
      </p:sp>
      <p:sp>
        <p:nvSpPr>
          <p:cNvPr id="4" name="Slide Number Placeholder 3"/>
          <p:cNvSpPr>
            <a:spLocks noGrp="1"/>
          </p:cNvSpPr>
          <p:nvPr>
            <p:ph type="sldNum" sz="quarter" idx="12"/>
          </p:nvPr>
        </p:nvSpPr>
        <p:spPr/>
        <p:txBody>
          <a:bodyPr/>
          <a:lstStyle/>
          <a:p>
            <a:pPr>
              <a:defRPr/>
            </a:pPr>
            <a:fld id="{7CBA79C3-1198-470A-8A9D-882F154777AF}" type="slidenum">
              <a:rPr lang="en-US" smtClean="0"/>
              <a:pPr>
                <a:defRPr/>
              </a:pPr>
              <a:t>5</a:t>
            </a:fld>
            <a:endParaRPr lang="en-US" dirty="0"/>
          </a:p>
        </p:txBody>
      </p:sp>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normAutofit fontScale="92500"/>
              </a:bodyPr>
              <a:lstStyle/>
              <a:p>
                <a:r>
                  <a:rPr lang="en-US" dirty="0" smtClean="0"/>
                  <a:t>An interval estimate of the population              parameter </a:t>
                </a:r>
                <a14:m>
                  <m:oMath xmlns:m="http://schemas.openxmlformats.org/officeDocument/2006/math">
                    <m:r>
                      <a:rPr lang="en-US" i="1">
                        <a:latin typeface="Cambria Math"/>
                        <a:ea typeface="Cambria Math"/>
                      </a:rPr>
                      <m:t>𝜃</m:t>
                    </m:r>
                  </m:oMath>
                </a14:m>
                <a:r>
                  <a:rPr lang="en-US" dirty="0" smtClean="0"/>
                  <a:t> is:   </a:t>
                </a:r>
                <a14:m>
                  <m:oMath xmlns:m="http://schemas.openxmlformats.org/officeDocument/2006/math">
                    <m:sSub>
                      <m:sSubPr>
                        <m:ctrlPr>
                          <a:rPr lang="en-US" i="1" smtClean="0">
                            <a:latin typeface="Cambria Math" panose="02040503050406030204" pitchFamily="18" charset="0"/>
                          </a:rPr>
                        </m:ctrlPr>
                      </m:sSubPr>
                      <m:e>
                        <m:acc>
                          <m:accPr>
                            <m:chr m:val="̂"/>
                            <m:ctrlPr>
                              <a:rPr lang="en-US" i="1" smtClean="0">
                                <a:latin typeface="Cambria Math" panose="02040503050406030204" pitchFamily="18" charset="0"/>
                              </a:rPr>
                            </m:ctrlPr>
                          </m:accPr>
                          <m:e>
                            <m:r>
                              <a:rPr lang="en-US" i="1" smtClean="0">
                                <a:latin typeface="Cambria Math"/>
                                <a:ea typeface="Cambria Math"/>
                              </a:rPr>
                              <m:t>𝜃</m:t>
                            </m:r>
                          </m:e>
                        </m:acc>
                      </m:e>
                      <m:sub>
                        <m:r>
                          <a:rPr lang="en-US" b="0" i="1" smtClean="0">
                            <a:latin typeface="Cambria Math"/>
                          </a:rPr>
                          <m:t>𝐿</m:t>
                        </m:r>
                      </m:sub>
                    </m:sSub>
                    <m:r>
                      <a:rPr lang="en-US" b="0" i="1" smtClean="0">
                        <a:latin typeface="Cambria Math"/>
                      </a:rPr>
                      <m:t>&lt;</m:t>
                    </m:r>
                    <m:r>
                      <a:rPr lang="en-US" b="0" i="1" smtClean="0">
                        <a:latin typeface="Cambria Math"/>
                        <a:ea typeface="Cambria Math"/>
                      </a:rPr>
                      <m:t>𝜃</m:t>
                    </m:r>
                    <m:r>
                      <a:rPr lang="en-US" b="0" i="1" smtClean="0">
                        <a:latin typeface="Cambria Math"/>
                        <a:ea typeface="Cambria Math"/>
                      </a:rPr>
                      <m:t>&lt;</m:t>
                    </m:r>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a:ea typeface="Cambria Math"/>
                              </a:rPr>
                              <m:t>𝜃</m:t>
                            </m:r>
                          </m:e>
                        </m:acc>
                      </m:e>
                      <m:sub>
                        <m:r>
                          <a:rPr lang="en-US" b="0" i="1" smtClean="0">
                            <a:latin typeface="Cambria Math"/>
                            <a:ea typeface="Cambria Math"/>
                          </a:rPr>
                          <m:t>𝑈</m:t>
                        </m:r>
                      </m:sub>
                    </m:sSub>
                  </m:oMath>
                </a14:m>
                <a:r>
                  <a:rPr lang="en-US" dirty="0" smtClean="0"/>
                  <a:t>.</a:t>
                </a:r>
              </a:p>
              <a:p>
                <a:endParaRPr lang="en-US" dirty="0"/>
              </a:p>
              <a:p>
                <a:r>
                  <a:rPr lang="en-US" dirty="0" smtClean="0"/>
                  <a:t>Example: Interested in the true average GPA of all freshman engineering students at Rowan University</a:t>
                </a:r>
              </a:p>
              <a:p>
                <a:pPr lvl="1"/>
                <a:r>
                  <a:rPr lang="en-US" dirty="0" smtClean="0"/>
                  <a:t>A sample gives us an interval of 3.2 to 3.9.</a:t>
                </a:r>
              </a:p>
              <a:p>
                <a:pPr lvl="1"/>
                <a:r>
                  <a:rPr lang="en-US" dirty="0" smtClean="0"/>
                  <a:t>As the sample size increases, the sample variance becomes more accurate so the interval will be shorter.</a:t>
                </a:r>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a:blip r:embed="rId3"/>
                <a:stretch>
                  <a:fillRect l="-1481" t="-1617" r="-1926" b="-404"/>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lang="en-US" dirty="0" smtClean="0">
                <a:latin typeface="+mj-lt"/>
                <a:cs typeface="Arial" charset="0"/>
              </a:rPr>
              <a:t>Confidence Interval</a:t>
            </a:r>
          </a:p>
        </p:txBody>
      </p:sp>
      <p:sp>
        <p:nvSpPr>
          <p:cNvPr id="4" name="Slide Number Placeholder 3"/>
          <p:cNvSpPr>
            <a:spLocks noGrp="1"/>
          </p:cNvSpPr>
          <p:nvPr>
            <p:ph type="sldNum" sz="quarter" idx="12"/>
          </p:nvPr>
        </p:nvSpPr>
        <p:spPr/>
        <p:txBody>
          <a:bodyPr/>
          <a:lstStyle/>
          <a:p>
            <a:pPr>
              <a:defRPr/>
            </a:pPr>
            <a:fld id="{1727F283-F444-4200-AF0B-3C2BC7157017}" type="slidenum">
              <a:rPr lang="en-US" smtClean="0"/>
              <a:pPr>
                <a:defRPr/>
              </a:pPr>
              <a:t>6</a:t>
            </a:fld>
            <a:endParaRPr lang="en-US" dirty="0"/>
          </a:p>
        </p:txBody>
      </p:sp>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457200" y="1600200"/>
                <a:ext cx="8077200" cy="4525963"/>
              </a:xfrm>
            </p:spPr>
            <p:txBody>
              <a:bodyPr/>
              <a:lstStyle/>
              <a:p>
                <a:r>
                  <a:rPr lang="en-US" dirty="0" smtClean="0"/>
                  <a:t>The interval computed is called a:</a:t>
                </a:r>
              </a:p>
              <a:p>
                <a:pPr marL="0" indent="0">
                  <a:buNone/>
                </a:pPr>
                <a:r>
                  <a:rPr lang="en-US" dirty="0" smtClean="0"/>
                  <a:t>	100(1 – </a:t>
                </a:r>
                <a:r>
                  <a:rPr lang="en-US" i="1" dirty="0" smtClean="0">
                    <a:latin typeface="Symbol" panose="05050102010706020507" pitchFamily="18" charset="2"/>
                  </a:rPr>
                  <a:t>a</a:t>
                </a:r>
                <a:r>
                  <a:rPr lang="en-US" dirty="0" smtClean="0"/>
                  <a:t>)% </a:t>
                </a:r>
                <a:r>
                  <a:rPr lang="en-US" b="1" dirty="0" smtClean="0"/>
                  <a:t>Confidence Interval</a:t>
                </a:r>
              </a:p>
              <a:p>
                <a:pPr marL="457200" lvl="1" indent="0">
                  <a:buNone/>
                </a:pPr>
                <a:endParaRPr lang="en-US" dirty="0" smtClean="0"/>
              </a:p>
              <a:p>
                <a:r>
                  <a:rPr lang="en-US" dirty="0" smtClean="0"/>
                  <a:t>A 95% CI on mean is interpreted as follows:</a:t>
                </a:r>
              </a:p>
              <a:p>
                <a:pPr lvl="1"/>
                <a:r>
                  <a:rPr lang="en-US" dirty="0" smtClean="0"/>
                  <a:t>If we were to repeat this experiment a large number of times, and calculate a 95% CI for each experiment, in the long run 95% of those CI would contain the true value of </a:t>
                </a:r>
                <a14:m>
                  <m:oMath xmlns:m="http://schemas.openxmlformats.org/officeDocument/2006/math">
                    <m:r>
                      <a:rPr lang="en-US" i="1">
                        <a:latin typeface="Cambria Math"/>
                        <a:ea typeface="Cambria Math"/>
                      </a:rPr>
                      <m:t>𝜃</m:t>
                    </m:r>
                  </m:oMath>
                </a14:m>
                <a:endParaRPr lang="en-US" dirty="0" smtClean="0"/>
              </a:p>
              <a:p>
                <a:endParaRPr lang="en-US" dirty="0" smtClean="0"/>
              </a:p>
              <a:p>
                <a:pPr lvl="1"/>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457200" y="1600200"/>
                <a:ext cx="8077200" cy="4525963"/>
              </a:xfrm>
              <a:blipFill rotWithShape="1">
                <a:blip r:embed="rId3"/>
                <a:stretch>
                  <a:fillRect l="-1660" t="-1752" r="-1132"/>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Raritan Water System</a:t>
            </a:r>
            <a:endParaRPr lang="en-US" dirty="0"/>
          </a:p>
        </p:txBody>
      </p:sp>
      <p:sp>
        <p:nvSpPr>
          <p:cNvPr id="3" name="Content Placeholder 2"/>
          <p:cNvSpPr>
            <a:spLocks noGrp="1"/>
          </p:cNvSpPr>
          <p:nvPr>
            <p:ph idx="1"/>
          </p:nvPr>
        </p:nvSpPr>
        <p:spPr>
          <a:xfrm>
            <a:off x="381000" y="1600200"/>
            <a:ext cx="8305800" cy="4419600"/>
          </a:xfrm>
        </p:spPr>
        <p:txBody>
          <a:bodyPr/>
          <a:lstStyle/>
          <a:p>
            <a:r>
              <a:rPr lang="en-US" altLang="en-US" sz="2000" dirty="0" smtClean="0"/>
              <a:t>Demands</a:t>
            </a:r>
          </a:p>
          <a:p>
            <a:pPr lvl="1"/>
            <a:r>
              <a:rPr lang="en-US" altLang="en-US" sz="2000" dirty="0" smtClean="0"/>
              <a:t>217,000 customers</a:t>
            </a:r>
          </a:p>
          <a:p>
            <a:pPr lvl="1"/>
            <a:r>
              <a:rPr lang="en-US" altLang="en-US" sz="2000" dirty="0" smtClean="0"/>
              <a:t>ADD 138 MGD (2016)</a:t>
            </a:r>
          </a:p>
          <a:p>
            <a:pPr lvl="1"/>
            <a:r>
              <a:rPr lang="en-US" altLang="en-US" sz="2000" dirty="0" smtClean="0"/>
              <a:t>MDD 190 MGD (2016)</a:t>
            </a:r>
          </a:p>
          <a:p>
            <a:r>
              <a:rPr lang="en-US" altLang="en-US" sz="2000" dirty="0" smtClean="0"/>
              <a:t>Source of Supply/Production</a:t>
            </a:r>
          </a:p>
          <a:p>
            <a:pPr lvl="1"/>
            <a:r>
              <a:rPr lang="en-US" altLang="en-US" sz="2000" dirty="0" smtClean="0"/>
              <a:t>Two WTPs</a:t>
            </a:r>
          </a:p>
          <a:p>
            <a:pPr lvl="2"/>
            <a:r>
              <a:rPr lang="en-US" altLang="en-US" sz="2000" dirty="0" smtClean="0"/>
              <a:t>Raritan Millstone (RMWTP)</a:t>
            </a:r>
          </a:p>
          <a:p>
            <a:pPr lvl="2"/>
            <a:r>
              <a:rPr lang="en-US" altLang="en-US" sz="2000" dirty="0" smtClean="0"/>
              <a:t>Canal Road (CRWTP)</a:t>
            </a:r>
          </a:p>
          <a:p>
            <a:pPr lvl="1"/>
            <a:r>
              <a:rPr lang="en-US" altLang="en-US" sz="2000" dirty="0" smtClean="0"/>
              <a:t>74 permitted wells, 61 active</a:t>
            </a:r>
          </a:p>
          <a:p>
            <a:r>
              <a:rPr lang="en-US" sz="2000" dirty="0" smtClean="0"/>
              <a:t>Distribution System</a:t>
            </a:r>
          </a:p>
          <a:p>
            <a:pPr lvl="1"/>
            <a:r>
              <a:rPr lang="en-US" sz="2000" dirty="0" smtClean="0"/>
              <a:t>28 gradients</a:t>
            </a:r>
          </a:p>
          <a:p>
            <a:pPr lvl="1"/>
            <a:r>
              <a:rPr lang="en-US" sz="2000" dirty="0" smtClean="0"/>
              <a:t>3,200 miles of main</a:t>
            </a:r>
          </a:p>
          <a:p>
            <a:pPr lvl="1"/>
            <a:r>
              <a:rPr lang="en-US" sz="2000" dirty="0" smtClean="0"/>
              <a:t>51 booster stations</a:t>
            </a:r>
          </a:p>
          <a:p>
            <a:pPr lvl="1"/>
            <a:r>
              <a:rPr lang="en-US" sz="2000" dirty="0" smtClean="0"/>
              <a:t>41 active tanks</a:t>
            </a:r>
            <a:endParaRPr lang="en-US" sz="2000" dirty="0"/>
          </a:p>
        </p:txBody>
      </p:sp>
      <p:sp>
        <p:nvSpPr>
          <p:cNvPr id="4" name="Slide Number Placeholder 3"/>
          <p:cNvSpPr>
            <a:spLocks noGrp="1"/>
          </p:cNvSpPr>
          <p:nvPr>
            <p:ph type="sldNum" sz="quarter" idx="10"/>
          </p:nvPr>
        </p:nvSpPr>
        <p:spPr/>
        <p:txBody>
          <a:bodyPr/>
          <a:lstStyle/>
          <a:p>
            <a:fld id="{B183B7C6-6252-4559-AEA9-3893E754AD0E}" type="slidenum">
              <a:rPr lang="en-US" altLang="en-US" smtClean="0"/>
              <a:pPr/>
              <a:t>7</a:t>
            </a:fld>
            <a:endParaRPr lang="en-US" altLang="en-US"/>
          </a:p>
        </p:txBody>
      </p:sp>
      <p:pic>
        <p:nvPicPr>
          <p:cNvPr id="5" name="Picture 4"/>
          <p:cNvPicPr>
            <a:picLocks noChangeAspect="1"/>
          </p:cNvPicPr>
          <p:nvPr/>
        </p:nvPicPr>
        <p:blipFill>
          <a:blip r:embed="rId2"/>
          <a:stretch>
            <a:fillRect/>
          </a:stretch>
        </p:blipFill>
        <p:spPr>
          <a:xfrm>
            <a:off x="4876800" y="1524000"/>
            <a:ext cx="3974011" cy="2819400"/>
          </a:xfrm>
          <a:prstGeom prst="rect">
            <a:avLst/>
          </a:prstGeom>
        </p:spPr>
      </p:pic>
      <p:pic>
        <p:nvPicPr>
          <p:cNvPr id="6" name="Picture 5"/>
          <p:cNvPicPr>
            <a:picLocks noChangeAspect="1"/>
          </p:cNvPicPr>
          <p:nvPr/>
        </p:nvPicPr>
        <p:blipFill>
          <a:blip r:embed="rId3"/>
          <a:stretch>
            <a:fillRect/>
          </a:stretch>
        </p:blipFill>
        <p:spPr>
          <a:xfrm>
            <a:off x="3886200" y="5029200"/>
            <a:ext cx="2411548" cy="1610570"/>
          </a:xfrm>
          <a:prstGeom prst="rect">
            <a:avLst/>
          </a:prstGeom>
        </p:spPr>
      </p:pic>
    </p:spTree>
    <p:extLst>
      <p:ext uri="{BB962C8B-B14F-4D97-AF65-F5344CB8AC3E}">
        <p14:creationId xmlns:p14="http://schemas.microsoft.com/office/powerpoint/2010/main" val="329601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Supply and Demand</a:t>
            </a:r>
            <a:endParaRPr lang="en-US" dirty="0"/>
          </a:p>
        </p:txBody>
      </p:sp>
      <p:sp>
        <p:nvSpPr>
          <p:cNvPr id="4" name="Slide Number Placeholder 3"/>
          <p:cNvSpPr>
            <a:spLocks noGrp="1"/>
          </p:cNvSpPr>
          <p:nvPr>
            <p:ph type="sldNum" sz="quarter" idx="10"/>
          </p:nvPr>
        </p:nvSpPr>
        <p:spPr/>
        <p:txBody>
          <a:bodyPr/>
          <a:lstStyle/>
          <a:p>
            <a:fld id="{B183B7C6-6252-4559-AEA9-3893E754AD0E}" type="slidenum">
              <a:rPr lang="en-US" altLang="en-US" smtClean="0"/>
              <a:pPr/>
              <a:t>8</a:t>
            </a:fld>
            <a:endParaRPr lang="en-US" altLang="en-US"/>
          </a:p>
        </p:txBody>
      </p:sp>
      <p:pic>
        <p:nvPicPr>
          <p:cNvPr id="5" name="Content Placeholder 4" descr="\\njs117\groups\Planning\State Data-Reports\NJ-18-54-55\Raritan\!General\Raritan CPS 2016\Data\SOS-Prod\Capacity Analysis.xlsx"/>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143000"/>
            <a:ext cx="8001000" cy="5410200"/>
          </a:xfrm>
          <a:prstGeom prst="rect">
            <a:avLst/>
          </a:prstGeom>
          <a:noFill/>
          <a:ln>
            <a:noFill/>
          </a:ln>
        </p:spPr>
      </p:pic>
    </p:spTree>
    <p:extLst>
      <p:ext uri="{BB962C8B-B14F-4D97-AF65-F5344CB8AC3E}">
        <p14:creationId xmlns:p14="http://schemas.microsoft.com/office/powerpoint/2010/main" val="2552106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152400"/>
            <a:ext cx="8229600" cy="1143000"/>
          </a:xfrm>
        </p:spPr>
        <p:txBody>
          <a:bodyPr/>
          <a:lstStyle/>
          <a:p>
            <a:r>
              <a:rPr lang="en-US" sz="3600" dirty="0" smtClean="0">
                <a:latin typeface="+mj-lt"/>
                <a:cs typeface="Arial" charset="0"/>
              </a:rPr>
              <a:t>Estimating the Mean</a:t>
            </a:r>
          </a:p>
        </p:txBody>
      </p:sp>
      <p:sp>
        <p:nvSpPr>
          <p:cNvPr id="3" name="Content Placeholder 2"/>
          <p:cNvSpPr>
            <a:spLocks noGrp="1"/>
          </p:cNvSpPr>
          <p:nvPr>
            <p:ph idx="1"/>
          </p:nvPr>
        </p:nvSpPr>
        <p:spPr/>
        <p:txBody>
          <a:bodyPr/>
          <a:lstStyle/>
          <a:p>
            <a:pPr marL="0" indent="0">
              <a:buFont typeface="Arial" charset="0"/>
              <a:buNone/>
              <a:defRPr/>
            </a:pPr>
            <a:r>
              <a:rPr lang="en-US" dirty="0"/>
              <a:t>Scenario 1</a:t>
            </a:r>
            <a:r>
              <a:rPr lang="en-US" dirty="0" smtClean="0"/>
              <a:t>:  Estimate </a:t>
            </a:r>
            <a:r>
              <a:rPr lang="en-US" i="1" dirty="0" smtClean="0">
                <a:latin typeface="Symbol" panose="05050102010706020507" pitchFamily="18" charset="2"/>
              </a:rPr>
              <a:t>m</a:t>
            </a:r>
            <a:endParaRPr lang="en-US" i="1" dirty="0">
              <a:latin typeface="Symbol" panose="05050102010706020507" pitchFamily="18" charset="2"/>
            </a:endParaRPr>
          </a:p>
          <a:p>
            <a:pPr marL="457200" lvl="1" indent="0">
              <a:buFont typeface="Arial" charset="0"/>
              <a:buNone/>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p:txBody>
      </p:sp>
      <p:sp>
        <p:nvSpPr>
          <p:cNvPr id="4" name="Slide Number Placeholder 3"/>
          <p:cNvSpPr>
            <a:spLocks noGrp="1"/>
          </p:cNvSpPr>
          <p:nvPr>
            <p:ph type="sldNum" sz="quarter" idx="12"/>
          </p:nvPr>
        </p:nvSpPr>
        <p:spPr/>
        <p:txBody>
          <a:bodyPr/>
          <a:lstStyle/>
          <a:p>
            <a:pPr>
              <a:defRPr/>
            </a:pPr>
            <a:fld id="{AF0563FA-09A5-4974-8704-71F92388206C}" type="slidenum">
              <a:rPr lang="en-US" smtClean="0"/>
              <a:pPr>
                <a:defRPr/>
              </a:pPr>
              <a:t>9</a:t>
            </a:fld>
            <a:endParaRPr lang="en-US" dirty="0"/>
          </a:p>
        </p:txBody>
      </p:sp>
      <p:sp>
        <p:nvSpPr>
          <p:cNvPr id="5" name="Oval 4"/>
          <p:cNvSpPr/>
          <p:nvPr/>
        </p:nvSpPr>
        <p:spPr>
          <a:xfrm>
            <a:off x="838200" y="2438400"/>
            <a:ext cx="2971800" cy="23622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rPr>
              <a:t>Normally Distributed Population</a:t>
            </a:r>
          </a:p>
          <a:p>
            <a:pPr marL="0" lvl="1" algn="ctr">
              <a:defRPr/>
            </a:pPr>
            <a:r>
              <a:rPr lang="en-US" dirty="0" smtClean="0">
                <a:solidFill>
                  <a:schemeClr val="tx1"/>
                </a:solidFill>
                <a:latin typeface="Symbol" panose="05050102010706020507" pitchFamily="18" charset="2"/>
              </a:rPr>
              <a:t>s</a:t>
            </a:r>
            <a:r>
              <a:rPr lang="en-US" baseline="30000" dirty="0" smtClean="0">
                <a:solidFill>
                  <a:schemeClr val="tx1"/>
                </a:solidFill>
              </a:rPr>
              <a:t>2</a:t>
            </a:r>
            <a:r>
              <a:rPr lang="en-US" dirty="0" smtClean="0">
                <a:solidFill>
                  <a:schemeClr val="tx1"/>
                </a:solidFill>
              </a:rPr>
              <a:t> unknown</a:t>
            </a:r>
            <a:endParaRPr lang="en-US" dirty="0">
              <a:solidFill>
                <a:schemeClr val="tx1"/>
              </a:solidFill>
            </a:endParaRPr>
          </a:p>
          <a:p>
            <a:pPr marL="0" lvl="1" algn="ctr">
              <a:defRPr/>
            </a:pPr>
            <a:r>
              <a:rPr lang="en-US" dirty="0">
                <a:solidFill>
                  <a:schemeClr val="tx1"/>
                </a:solidFill>
                <a:latin typeface="Symbol" panose="05050102010706020507" pitchFamily="18" charset="2"/>
              </a:rPr>
              <a:t>m</a:t>
            </a:r>
            <a:r>
              <a:rPr lang="en-US" dirty="0">
                <a:solidFill>
                  <a:schemeClr val="tx1"/>
                </a:solidFill>
              </a:rPr>
              <a:t> unknown</a:t>
            </a:r>
          </a:p>
        </p:txBody>
      </p:sp>
      <p:sp>
        <p:nvSpPr>
          <p:cNvPr id="6" name="Oval 5"/>
          <p:cNvSpPr/>
          <p:nvPr/>
        </p:nvSpPr>
        <p:spPr>
          <a:xfrm>
            <a:off x="5562600" y="2514600"/>
            <a:ext cx="1143000" cy="9144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Sample</a:t>
            </a:r>
          </a:p>
        </p:txBody>
      </p:sp>
      <p:sp>
        <p:nvSpPr>
          <p:cNvPr id="7" name="Freeform 6"/>
          <p:cNvSpPr/>
          <p:nvPr/>
        </p:nvSpPr>
        <p:spPr>
          <a:xfrm>
            <a:off x="3321050" y="2817813"/>
            <a:ext cx="2428875" cy="588962"/>
          </a:xfrm>
          <a:custGeom>
            <a:avLst/>
            <a:gdLst>
              <a:gd name="connsiteX0" fmla="*/ 0 w 2429302"/>
              <a:gd name="connsiteY0" fmla="*/ 590146 h 590146"/>
              <a:gd name="connsiteX1" fmla="*/ 1173708 w 2429302"/>
              <a:gd name="connsiteY1" fmla="*/ 16940 h 590146"/>
              <a:gd name="connsiteX2" fmla="*/ 2429302 w 2429302"/>
              <a:gd name="connsiteY2" fmla="*/ 208009 h 590146"/>
            </a:gdLst>
            <a:ahLst/>
            <a:cxnLst>
              <a:cxn ang="0">
                <a:pos x="connsiteX0" y="connsiteY0"/>
              </a:cxn>
              <a:cxn ang="0">
                <a:pos x="connsiteX1" y="connsiteY1"/>
              </a:cxn>
              <a:cxn ang="0">
                <a:pos x="connsiteX2" y="connsiteY2"/>
              </a:cxn>
            </a:cxnLst>
            <a:rect l="l" t="t" r="r" b="b"/>
            <a:pathLst>
              <a:path w="2429302" h="590146">
                <a:moveTo>
                  <a:pt x="0" y="590146"/>
                </a:moveTo>
                <a:cubicBezTo>
                  <a:pt x="384412" y="335387"/>
                  <a:pt x="768824" y="80629"/>
                  <a:pt x="1173708" y="16940"/>
                </a:cubicBezTo>
                <a:cubicBezTo>
                  <a:pt x="1578592" y="-46749"/>
                  <a:pt x="2003947" y="80630"/>
                  <a:pt x="2429302" y="208009"/>
                </a:cubicBezTo>
              </a:path>
            </a:pathLst>
          </a:custGeom>
          <a:noFill/>
          <a:ln w="381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mc:AlternateContent xmlns:mc="http://schemas.openxmlformats.org/markup-compatibility/2006" xmlns:a14="http://schemas.microsoft.com/office/drawing/2010/main">
        <mc:Choice Requires="a14">
          <p:sp>
            <p:nvSpPr>
              <p:cNvPr id="2" name="TextBox 1"/>
              <p:cNvSpPr txBox="1"/>
              <p:nvPr/>
            </p:nvSpPr>
            <p:spPr>
              <a:xfrm>
                <a:off x="3962400" y="3792831"/>
                <a:ext cx="4495800"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mn-lt"/>
                  </a:rPr>
                  <a:t>Point Estimate of Population Mean: </a:t>
                </a:r>
                <a14:m>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a:rPr>
                          <m:t>𝑋</m:t>
                        </m:r>
                      </m:e>
                    </m:acc>
                  </m:oMath>
                </a14:m>
                <a:endParaRPr lang="en-US" sz="2000" dirty="0" smtClean="0"/>
              </a:p>
              <a:p>
                <a:pPr marL="285750" indent="-285750">
                  <a:buFont typeface="Arial" panose="020B0604020202020204" pitchFamily="34" charset="0"/>
                  <a:buChar char="•"/>
                </a:pPr>
                <a:r>
                  <a:rPr lang="en-US" sz="2000" dirty="0" smtClean="0">
                    <a:latin typeface="+mn-lt"/>
                  </a:rPr>
                  <a:t>Interval Estimate of Population Mean:</a:t>
                </a:r>
              </a:p>
              <a:p>
                <a:pPr marL="742950" lvl="1" indent="-285750">
                  <a:buFont typeface="Arial" panose="020B0604020202020204" pitchFamily="34" charset="0"/>
                  <a:buChar char="•"/>
                </a:pPr>
                <a:r>
                  <a:rPr lang="en-US" sz="2000" dirty="0" smtClean="0">
                    <a:latin typeface="+mn-lt"/>
                  </a:rPr>
                  <a:t>Central Limit Theorem…….</a:t>
                </a:r>
                <a:endParaRPr lang="en-US" sz="2000" dirty="0">
                  <a:latin typeface="+mn-l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962400" y="3792831"/>
                <a:ext cx="4495800" cy="1015663"/>
              </a:xfrm>
              <a:prstGeom prst="rect">
                <a:avLst/>
              </a:prstGeom>
              <a:blipFill rotWithShape="0">
                <a:blip r:embed="rId3"/>
                <a:stretch>
                  <a:fillRect l="-1220" t="-2994" r="-2439" b="-9581"/>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TotalTime>
  <Words>1529</Words>
  <Application>Microsoft Office PowerPoint</Application>
  <PresentationFormat>On-screen Show (4:3)</PresentationFormat>
  <Paragraphs>247</Paragraphs>
  <Slides>27</Slides>
  <Notes>22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6" baseType="lpstr">
      <vt:lpstr>MS PGothic</vt:lpstr>
      <vt:lpstr>Arial</vt:lpstr>
      <vt:lpstr>Calibri</vt:lpstr>
      <vt:lpstr>Cambria Math</vt:lpstr>
      <vt:lpstr>Symbol</vt:lpstr>
      <vt:lpstr>Times New Roman</vt:lpstr>
      <vt:lpstr>Wingdings</vt:lpstr>
      <vt:lpstr>Office Theme</vt:lpstr>
      <vt:lpstr>Equation</vt:lpstr>
      <vt:lpstr>Engineering Statistics 2</vt:lpstr>
      <vt:lpstr>Course Reminders &amp; Deadlines</vt:lpstr>
      <vt:lpstr>Activity</vt:lpstr>
      <vt:lpstr>Interval Estimation</vt:lpstr>
      <vt:lpstr>Confidence Interval (CI) Estimation</vt:lpstr>
      <vt:lpstr>Confidence Interval</vt:lpstr>
      <vt:lpstr>Raritan Water System</vt:lpstr>
      <vt:lpstr>Supply and Demand</vt:lpstr>
      <vt:lpstr>Estimating the Mean</vt:lpstr>
      <vt:lpstr>Estimating the Mean</vt:lpstr>
      <vt:lpstr>Estimating the Mean</vt:lpstr>
      <vt:lpstr>Estimating the Mean</vt:lpstr>
      <vt:lpstr>Estimating the Mean – Example</vt:lpstr>
      <vt:lpstr>Correlation </vt:lpstr>
      <vt:lpstr>Correlation Coefficient</vt:lpstr>
      <vt:lpstr>Information Processing</vt:lpstr>
      <vt:lpstr> Information Defined </vt:lpstr>
      <vt:lpstr>PowerPoint Presentation</vt:lpstr>
      <vt:lpstr>Information</vt:lpstr>
      <vt:lpstr>Four events each with a known probability pi</vt:lpstr>
      <vt:lpstr>Four events each with the same probability pi</vt:lpstr>
      <vt:lpstr>Redundancy of Information</vt:lpstr>
      <vt:lpstr>Hick-Hyman Law</vt:lpstr>
      <vt:lpstr>Implications of the Hick-Hyman Law</vt:lpstr>
      <vt:lpstr>Design Recommendations                                      Based on the Hick-Hyman Law</vt:lpstr>
      <vt:lpstr>Universal Design Lab #3</vt:lpstr>
      <vt:lpstr>Sample Memo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Erin</dc:creator>
  <cp:lastModifiedBy>Margaret E Hunter</cp:lastModifiedBy>
  <cp:revision>400</cp:revision>
  <cp:lastPrinted>2015-09-25T17:16:04Z</cp:lastPrinted>
  <dcterms:created xsi:type="dcterms:W3CDTF">2003-05-02T20:53:42Z</dcterms:created>
  <dcterms:modified xsi:type="dcterms:W3CDTF">2018-02-08T20:46:47Z</dcterms:modified>
</cp:coreProperties>
</file>