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8" r:id="rId2"/>
    <p:sldId id="312" r:id="rId3"/>
    <p:sldId id="313" r:id="rId4"/>
    <p:sldId id="306" r:id="rId5"/>
    <p:sldId id="259" r:id="rId6"/>
    <p:sldId id="261" r:id="rId7"/>
    <p:sldId id="307" r:id="rId8"/>
    <p:sldId id="309" r:id="rId9"/>
    <p:sldId id="263" r:id="rId10"/>
    <p:sldId id="266" r:id="rId11"/>
    <p:sldId id="267" r:id="rId12"/>
    <p:sldId id="268" r:id="rId13"/>
    <p:sldId id="271" r:id="rId14"/>
    <p:sldId id="273" r:id="rId15"/>
    <p:sldId id="275" r:id="rId16"/>
    <p:sldId id="276" r:id="rId17"/>
    <p:sldId id="278" r:id="rId18"/>
    <p:sldId id="279" r:id="rId19"/>
    <p:sldId id="280" r:id="rId20"/>
    <p:sldId id="282" r:id="rId21"/>
    <p:sldId id="283" r:id="rId22"/>
    <p:sldId id="285" r:id="rId23"/>
    <p:sldId id="286" r:id="rId24"/>
    <p:sldId id="288" r:id="rId25"/>
    <p:sldId id="290" r:id="rId26"/>
    <p:sldId id="291" r:id="rId27"/>
    <p:sldId id="292" r:id="rId28"/>
    <p:sldId id="294" r:id="rId29"/>
    <p:sldId id="295" r:id="rId30"/>
    <p:sldId id="296" r:id="rId31"/>
    <p:sldId id="298" r:id="rId32"/>
    <p:sldId id="299" r:id="rId33"/>
    <p:sldId id="300" r:id="rId34"/>
    <p:sldId id="310" r:id="rId35"/>
    <p:sldId id="311" r:id="rId36"/>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3" autoAdjust="0"/>
  </p:normalViewPr>
  <p:slideViewPr>
    <p:cSldViewPr>
      <p:cViewPr>
        <p:scale>
          <a:sx n="150" d="100"/>
          <a:sy n="150" d="100"/>
        </p:scale>
        <p:origin x="474" y="-18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427DEBCD-E616-43D9-8D96-A1D967CD55AF}" type="datetimeFigureOut">
              <a:rPr lang="en-US" smtClean="0"/>
              <a:pPr/>
              <a:t>1/29/2018</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941E07CC-8AC4-477A-82F7-24246C43D0DF}" type="slidenum">
              <a:rPr lang="en-US" smtClean="0"/>
              <a:pPr/>
              <a:t>‹#›</a:t>
            </a:fld>
            <a:endParaRPr lang="en-US"/>
          </a:p>
        </p:txBody>
      </p:sp>
    </p:spTree>
    <p:extLst>
      <p:ext uri="{BB962C8B-B14F-4D97-AF65-F5344CB8AC3E}">
        <p14:creationId xmlns:p14="http://schemas.microsoft.com/office/powerpoint/2010/main" val="418119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733A894B-EE07-453F-A3D0-794DBDC5D54A}" type="slidenum">
              <a:rPr lang="en-US" smtClean="0"/>
              <a:pPr/>
              <a:t>1</a:t>
            </a:fld>
            <a:endParaRPr lang="en-US" smtClean="0"/>
          </a:p>
        </p:txBody>
      </p:sp>
    </p:spTree>
    <p:extLst>
      <p:ext uri="{BB962C8B-B14F-4D97-AF65-F5344CB8AC3E}">
        <p14:creationId xmlns:p14="http://schemas.microsoft.com/office/powerpoint/2010/main" val="201079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4B565BA-3AD3-4172-944A-6F47628934BA}" type="slidenum">
              <a:rPr lang="en-US" smtClean="0"/>
              <a:pPr/>
              <a:t>10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IE" smtClean="0"/>
              <a:t>Principle 1:	Equitable Use – The design is useful and marketable to any group of users</a:t>
            </a:r>
          </a:p>
          <a:p>
            <a:pPr eaLnBrk="1" hangingPunct="1">
              <a:buFontTx/>
              <a:buChar char="•"/>
            </a:pPr>
            <a:r>
              <a:rPr lang="en-IE" smtClean="0"/>
              <a:t>Provide the same means of use for all users: identical whenever possible; equivalent when not</a:t>
            </a:r>
          </a:p>
          <a:p>
            <a:pPr eaLnBrk="1" hangingPunct="1">
              <a:buFontTx/>
              <a:buChar char="•"/>
            </a:pPr>
            <a:r>
              <a:rPr lang="en-IE" smtClean="0"/>
              <a:t>Avoid segregating or stigmatising any users</a:t>
            </a:r>
          </a:p>
          <a:p>
            <a:pPr eaLnBrk="1" hangingPunct="1">
              <a:buFontTx/>
              <a:buChar char="•"/>
            </a:pPr>
            <a:r>
              <a:rPr lang="en-IE" smtClean="0"/>
              <a:t>Provisions for privacy, security and safety should be equally available to all users</a:t>
            </a:r>
          </a:p>
          <a:p>
            <a:pPr eaLnBrk="1" hangingPunct="1">
              <a:buFontTx/>
              <a:buChar char="•"/>
            </a:pPr>
            <a:r>
              <a:rPr lang="en-IE" smtClean="0"/>
              <a:t>Make the design appealing to all users</a:t>
            </a:r>
            <a:endParaRPr lang="en-US" smtClean="0"/>
          </a:p>
        </p:txBody>
      </p:sp>
    </p:spTree>
    <p:extLst>
      <p:ext uri="{BB962C8B-B14F-4D97-AF65-F5344CB8AC3E}">
        <p14:creationId xmlns:p14="http://schemas.microsoft.com/office/powerpoint/2010/main" val="240387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F74D6F8-AF3F-40A9-9A3C-615312A7AEC8}" type="slidenum">
              <a:rPr lang="en-US" smtClean="0"/>
              <a:pPr/>
              <a:t>11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IE" dirty="0" smtClean="0"/>
              <a:t>Principle1: Equitable Use: The design is useful and marketable to people with diverse abilities:</a:t>
            </a:r>
          </a:p>
          <a:p>
            <a:pPr eaLnBrk="1" hangingPunct="1"/>
            <a:endParaRPr lang="en-IE" dirty="0" smtClean="0"/>
          </a:p>
          <a:p>
            <a:pPr eaLnBrk="1" hangingPunct="1"/>
            <a:r>
              <a:rPr lang="en-IE" dirty="0" smtClean="0"/>
              <a:t>Can everyone use the same entrance?</a:t>
            </a:r>
          </a:p>
          <a:p>
            <a:pPr eaLnBrk="1" hangingPunct="1"/>
            <a:r>
              <a:rPr lang="en-IE" dirty="0" smtClean="0"/>
              <a:t>The image on the left shows the entrance to a college library. There is a metal, stigmatising ramp laid over the front steps – not a very attractive or welcoming entry.</a:t>
            </a:r>
          </a:p>
          <a:p>
            <a:pPr eaLnBrk="1" hangingPunct="1"/>
            <a:r>
              <a:rPr lang="en-IE" dirty="0" smtClean="0"/>
              <a:t>The image on the right shows the renovated entrance. This is a good example of Universal Design. The area surrounding the entrance has been landscaped, eliminating the need for the steps and creating a gentle grade that everyone can use.</a:t>
            </a:r>
          </a:p>
          <a:p>
            <a:pPr eaLnBrk="1" hangingPunct="1"/>
            <a:endParaRPr lang="en-IE" dirty="0" smtClean="0"/>
          </a:p>
        </p:txBody>
      </p:sp>
    </p:spTree>
    <p:extLst>
      <p:ext uri="{BB962C8B-B14F-4D97-AF65-F5344CB8AC3E}">
        <p14:creationId xmlns:p14="http://schemas.microsoft.com/office/powerpoint/2010/main" val="236060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C731598-F2E1-48E8-9B9B-0F3A4D17ABB0}" type="slidenum">
              <a:rPr lang="en-US" smtClean="0"/>
              <a:pPr/>
              <a:t>12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IE" smtClean="0"/>
              <a:t>Principle1: Equitable Use: The design is useful and marketable to people with diverse abilities:</a:t>
            </a:r>
          </a:p>
          <a:p>
            <a:pPr eaLnBrk="1" hangingPunct="1"/>
            <a:endParaRPr lang="en-IE" smtClean="0"/>
          </a:p>
          <a:p>
            <a:pPr eaLnBrk="1" hangingPunct="1"/>
            <a:r>
              <a:rPr lang="en-IE" smtClean="0"/>
              <a:t>Does the design provide the same means of use for everyone?</a:t>
            </a:r>
          </a:p>
          <a:p>
            <a:pPr eaLnBrk="1" hangingPunct="1"/>
            <a:r>
              <a:rPr lang="en-IE" smtClean="0"/>
              <a:t>The height adjustable drinking fountain offers choice for children, adults, wheelchair users and people of very tall and short stature to individualise the drinking height and become part of the larger public.</a:t>
            </a:r>
          </a:p>
          <a:p>
            <a:pPr eaLnBrk="1" hangingPunct="1"/>
            <a:r>
              <a:rPr lang="en-IE" smtClean="0"/>
              <a:t>Unlike ‘accessible’ solutions that segregate users by providing two fountains side by side – one for standing users and one for seated users – this universally designed democratic solution offers the same opportunity to all people</a:t>
            </a:r>
            <a:endParaRPr lang="en-US" smtClean="0"/>
          </a:p>
        </p:txBody>
      </p:sp>
    </p:spTree>
    <p:extLst>
      <p:ext uri="{BB962C8B-B14F-4D97-AF65-F5344CB8AC3E}">
        <p14:creationId xmlns:p14="http://schemas.microsoft.com/office/powerpoint/2010/main" val="386892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CC316A1-1A32-43C3-B0EF-DF9F3ED9051B}" type="slidenum">
              <a:rPr lang="en-US" smtClean="0"/>
              <a:pPr/>
              <a:t>13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buFontTx/>
              <a:buChar char="•"/>
            </a:pPr>
            <a:r>
              <a:rPr lang="en-IE" smtClean="0"/>
              <a:t>Provide choice in method of use</a:t>
            </a:r>
          </a:p>
          <a:p>
            <a:pPr eaLnBrk="1" hangingPunct="1">
              <a:buFontTx/>
              <a:buChar char="•"/>
            </a:pPr>
            <a:r>
              <a:rPr lang="en-IE" smtClean="0"/>
              <a:t>Accommodate right-handed or left-handed access and use</a:t>
            </a:r>
          </a:p>
          <a:p>
            <a:pPr eaLnBrk="1" hangingPunct="1">
              <a:buFontTx/>
              <a:buChar char="•"/>
            </a:pPr>
            <a:r>
              <a:rPr lang="en-IE" smtClean="0"/>
              <a:t>Facilitate the user’s accuracy and precision</a:t>
            </a:r>
          </a:p>
          <a:p>
            <a:pPr eaLnBrk="1" hangingPunct="1">
              <a:buFontTx/>
              <a:buChar char="•"/>
            </a:pPr>
            <a:r>
              <a:rPr lang="en-IE" smtClean="0"/>
              <a:t>Provide adaptability to the user’s pace</a:t>
            </a:r>
            <a:endParaRPr lang="en-US" smtClean="0"/>
          </a:p>
        </p:txBody>
      </p:sp>
    </p:spTree>
    <p:extLst>
      <p:ext uri="{BB962C8B-B14F-4D97-AF65-F5344CB8AC3E}">
        <p14:creationId xmlns:p14="http://schemas.microsoft.com/office/powerpoint/2010/main" val="341665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0CE030F-16DF-4AC8-95F3-A2C600989C0B}" type="slidenum">
              <a:rPr lang="en-US" smtClean="0"/>
              <a:pPr/>
              <a:t>14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endParaRPr lang="en-IE" smtClean="0"/>
          </a:p>
          <a:p>
            <a:pPr eaLnBrk="1" hangingPunct="1"/>
            <a:r>
              <a:rPr lang="en-IE" smtClean="0"/>
              <a:t>Does the park seating accommodate individual preferences?</a:t>
            </a:r>
          </a:p>
          <a:p>
            <a:pPr eaLnBrk="1" hangingPunct="1"/>
            <a:r>
              <a:rPr lang="en-IE" smtClean="0"/>
              <a:t>On the right, a child using a wheelchair joins a group of seated people on a wooden park bench.</a:t>
            </a:r>
          </a:p>
          <a:p>
            <a:pPr eaLnBrk="1" hangingPunct="1"/>
            <a:r>
              <a:rPr lang="en-IE" smtClean="0"/>
              <a:t>There’s a mother with a baby in a pram, and an elderly person and a mother with a baby in her arms using a very high bench with arms to support sitting and standing.</a:t>
            </a:r>
          </a:p>
          <a:p>
            <a:pPr eaLnBrk="1" hangingPunct="1"/>
            <a:endParaRPr lang="en-US" smtClean="0"/>
          </a:p>
        </p:txBody>
      </p:sp>
    </p:spTree>
    <p:extLst>
      <p:ext uri="{BB962C8B-B14F-4D97-AF65-F5344CB8AC3E}">
        <p14:creationId xmlns:p14="http://schemas.microsoft.com/office/powerpoint/2010/main" val="83455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51949BC-D1BF-4044-B461-9B8EFE906E10}" type="slidenum">
              <a:rPr lang="en-US" smtClean="0"/>
              <a:pPr/>
              <a:t>15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IE" dirty="0" smtClean="0"/>
              <a:t>Principle 2: Flexibility in Use – The design accommodates a range of individual preferences and abilities.</a:t>
            </a:r>
          </a:p>
          <a:p>
            <a:pPr eaLnBrk="1" hangingPunct="1"/>
            <a:endParaRPr lang="en-IE" dirty="0" smtClean="0"/>
          </a:p>
          <a:p>
            <a:pPr eaLnBrk="1" hangingPunct="1"/>
            <a:r>
              <a:rPr lang="en-IE" dirty="0" smtClean="0"/>
              <a:t>Can the design be used by left and right-handed people?</a:t>
            </a:r>
          </a:p>
          <a:p>
            <a:pPr eaLnBrk="1" hangingPunct="1"/>
            <a:r>
              <a:rPr lang="en-IE" dirty="0" smtClean="0"/>
              <a:t>The OXO Good Grips Swivel Scissors are used by grasping the non-slip rubber grip handles and by pulling back the spring loaded switch. They can be easily be used by right or left handed people and individuals who have low hand strength or arthritis. They have a swivel handle that absorbs a lot of the pressure from the users hands, which ensures that the scissors are comfortable even when cutting tougher materials.</a:t>
            </a:r>
          </a:p>
          <a:p>
            <a:pPr eaLnBrk="1" hangingPunct="1"/>
            <a:endParaRPr lang="en-IE" dirty="0" smtClean="0"/>
          </a:p>
          <a:p>
            <a:pPr eaLnBrk="1" hangingPunct="1"/>
            <a:r>
              <a:rPr lang="en-IE" dirty="0" smtClean="0"/>
              <a:t>In the image on the left, the standard stairway has a third handrail installed approximately 75cm away from the outer one., meaning the users can steady themselves by using either their right or left hand, or both hands. Lights have also been installed at foot level for safety and visibility. The level landing halfway up the flight of stairs gives people the opportunity to rest before proceeding, and there is seating installed on the top landing.</a:t>
            </a:r>
            <a:endParaRPr lang="en-US" dirty="0" smtClean="0"/>
          </a:p>
        </p:txBody>
      </p:sp>
    </p:spTree>
    <p:extLst>
      <p:ext uri="{BB962C8B-B14F-4D97-AF65-F5344CB8AC3E}">
        <p14:creationId xmlns:p14="http://schemas.microsoft.com/office/powerpoint/2010/main" val="67234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6AADD67-B0B4-41B9-A6D1-2DFA144FB232}" type="slidenum">
              <a:rPr lang="en-US" smtClean="0"/>
              <a:pPr/>
              <a:t>16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endParaRPr lang="en-IE" smtClean="0"/>
          </a:p>
          <a:p>
            <a:pPr eaLnBrk="1" hangingPunct="1"/>
            <a:r>
              <a:rPr lang="en-IE" smtClean="0"/>
              <a:t>Does the design work well for children, adults and older people?</a:t>
            </a:r>
          </a:p>
          <a:p>
            <a:pPr eaLnBrk="1" hangingPunct="1"/>
            <a:r>
              <a:rPr lang="en-IE" smtClean="0"/>
              <a:t>This is a Metaform bathroom,</a:t>
            </a:r>
          </a:p>
          <a:p>
            <a:pPr eaLnBrk="1" hangingPunct="1"/>
            <a:r>
              <a:rPr lang="en-IE" smtClean="0"/>
              <a:t>The modular sink and toilet easily adjust to accommodate the height of a standing or sitting user, allowing access by a small child, a tall adult or a wheelchair user. The arms of the toilet can be separately flipped out to assist with a right or left handed wheelchair transfer, or to provide support for people who are unsteady.</a:t>
            </a:r>
          </a:p>
          <a:p>
            <a:pPr eaLnBrk="1" hangingPunct="1"/>
            <a:r>
              <a:rPr lang="en-IE" smtClean="0"/>
              <a:t>The barrier-free shower and tub are made of forgiving material for enhanced safety, accessibility and ease of living.</a:t>
            </a:r>
          </a:p>
          <a:p>
            <a:pPr eaLnBrk="1" hangingPunct="1"/>
            <a:r>
              <a:rPr lang="en-IE" smtClean="0"/>
              <a:t>The president of the company said ‘We designed a universal system that does not force people to choose between accessibility and dignity’.</a:t>
            </a:r>
          </a:p>
        </p:txBody>
      </p:sp>
    </p:spTree>
    <p:extLst>
      <p:ext uri="{BB962C8B-B14F-4D97-AF65-F5344CB8AC3E}">
        <p14:creationId xmlns:p14="http://schemas.microsoft.com/office/powerpoint/2010/main" val="235111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a:noFill/>
        </p:spPr>
        <p:txBody>
          <a:bodyPr/>
          <a:lstStyle/>
          <a:p>
            <a:fld id="{068D8E15-24C7-4117-A85D-6E7011D0D72A}" type="slidenum">
              <a:rPr lang="en-US" smtClean="0"/>
              <a:pPr/>
              <a:t>17</a:t>
            </a:fld>
            <a:endParaRPr lang="en-US" smtClean="0"/>
          </a:p>
        </p:txBody>
      </p:sp>
    </p:spTree>
    <p:extLst>
      <p:ext uri="{BB962C8B-B14F-4D97-AF65-F5344CB8AC3E}">
        <p14:creationId xmlns:p14="http://schemas.microsoft.com/office/powerpoint/2010/main" val="3774953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62A5689-ED8F-4CA9-9CF7-5D99F0FF6FEB}" type="slidenum">
              <a:rPr lang="en-US" smtClean="0"/>
              <a:pPr/>
              <a:t>18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IE" smtClean="0"/>
              <a:t>Principle 3: Simple and Intuitive</a:t>
            </a:r>
          </a:p>
          <a:p>
            <a:pPr eaLnBrk="1" hangingPunct="1"/>
            <a:endParaRPr lang="en-IE" smtClean="0"/>
          </a:p>
          <a:p>
            <a:pPr eaLnBrk="1" hangingPunct="1"/>
            <a:r>
              <a:rPr lang="en-IE" smtClean="0"/>
              <a:t>Is it easy to understand? Can you make it work?</a:t>
            </a:r>
          </a:p>
          <a:p>
            <a:pPr eaLnBrk="1" hangingPunct="1"/>
            <a:r>
              <a:rPr lang="en-IE" smtClean="0"/>
              <a:t>The photo on the right illustrates the back of a television with colour-coded plugs and receptacles that simplify installation.</a:t>
            </a:r>
            <a:endParaRPr lang="en-US" smtClean="0"/>
          </a:p>
        </p:txBody>
      </p:sp>
    </p:spTree>
    <p:extLst>
      <p:ext uri="{BB962C8B-B14F-4D97-AF65-F5344CB8AC3E}">
        <p14:creationId xmlns:p14="http://schemas.microsoft.com/office/powerpoint/2010/main" val="4182277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EBC83CA-64C2-47D3-A09F-D51E5A28BEAB}" type="slidenum">
              <a:rPr lang="en-US" smtClean="0"/>
              <a:pPr/>
              <a:t>19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IE" smtClean="0"/>
              <a:t>Principle 3: Simple and Intuitive</a:t>
            </a:r>
          </a:p>
          <a:p>
            <a:pPr eaLnBrk="1" hangingPunct="1"/>
            <a:endParaRPr lang="en-IE" smtClean="0"/>
          </a:p>
          <a:p>
            <a:pPr eaLnBrk="1" hangingPunct="1"/>
            <a:r>
              <a:rPr lang="en-IE" smtClean="0"/>
              <a:t>Is it simple to use by most people?</a:t>
            </a:r>
          </a:p>
          <a:p>
            <a:pPr eaLnBrk="1" hangingPunct="1"/>
            <a:r>
              <a:rPr lang="en-IE" smtClean="0"/>
              <a:t>With giant buttons, this extra-large remote is easy to use and impossible to lose. It is simple to program, and controls TV, VCR, DVD player, satellite, cable and auxiliary A/V device. The buttons are large and high-contrast, and glow in the dark, and are therefore useable by people with visual impairments and differently sized hands.</a:t>
            </a:r>
          </a:p>
        </p:txBody>
      </p:sp>
    </p:spTree>
    <p:extLst>
      <p:ext uri="{BB962C8B-B14F-4D97-AF65-F5344CB8AC3E}">
        <p14:creationId xmlns:p14="http://schemas.microsoft.com/office/powerpoint/2010/main" val="317524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Think-Pair-Share. Should take around 5 minutes.</a:t>
            </a:r>
            <a:r>
              <a:rPr lang="en-US" baseline="0" dirty="0" smtClean="0"/>
              <a:t> After the students have had some time to discuss these questions with a neighbor, call on someone randomly. Don’t call for volunteers! This activity provides context for the UD concepts to follow.</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a:t>
            </a:fld>
            <a:endParaRPr lang="en-US"/>
          </a:p>
        </p:txBody>
      </p:sp>
    </p:spTree>
    <p:extLst>
      <p:ext uri="{BB962C8B-B14F-4D97-AF65-F5344CB8AC3E}">
        <p14:creationId xmlns:p14="http://schemas.microsoft.com/office/powerpoint/2010/main" val="385250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E5485198-D32B-46DF-AF51-4B0FFB257DAE}" type="slidenum">
              <a:rPr lang="en-US" smtClean="0"/>
              <a:pPr/>
              <a:t>20</a:t>
            </a:fld>
            <a:endParaRPr lang="en-US" smtClean="0"/>
          </a:p>
        </p:txBody>
      </p:sp>
    </p:spTree>
    <p:extLst>
      <p:ext uri="{BB962C8B-B14F-4D97-AF65-F5344CB8AC3E}">
        <p14:creationId xmlns:p14="http://schemas.microsoft.com/office/powerpoint/2010/main" val="1633775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ED5149-4C71-4EB8-86BB-961170CE2505}" type="slidenum">
              <a:rPr lang="en-US" smtClean="0"/>
              <a:pPr/>
              <a:t>21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IE" smtClean="0"/>
              <a:t>Principle 4: Perceptible Information</a:t>
            </a:r>
          </a:p>
          <a:p>
            <a:pPr eaLnBrk="1" hangingPunct="1"/>
            <a:endParaRPr lang="en-IE" smtClean="0"/>
          </a:p>
          <a:p>
            <a:pPr eaLnBrk="1" hangingPunct="1"/>
            <a:r>
              <a:rPr lang="en-IE" smtClean="0"/>
              <a:t>Does the design use different modes for presentation?</a:t>
            </a:r>
          </a:p>
          <a:p>
            <a:pPr eaLnBrk="1" hangingPunct="1"/>
            <a:r>
              <a:rPr lang="en-IE" smtClean="0"/>
              <a:t>The Honeywell thermostat in these two images provides tactile, visual and audible cues and instructions.</a:t>
            </a:r>
          </a:p>
          <a:p>
            <a:pPr eaLnBrk="1" hangingPunct="1"/>
            <a:r>
              <a:rPr lang="en-IE" smtClean="0"/>
              <a:t>The numerals and arrow pointer are oversized and high contrast.</a:t>
            </a:r>
          </a:p>
          <a:p>
            <a:pPr eaLnBrk="1" hangingPunct="1"/>
            <a:r>
              <a:rPr lang="en-IE" smtClean="0"/>
              <a:t>The clear outer ring cover has 3 dimensional indices that allow tactile feedback for users who may be blind and who rely on counting the degree increments to set the temperature.</a:t>
            </a:r>
          </a:p>
          <a:p>
            <a:pPr eaLnBrk="1" hangingPunct="1"/>
            <a:r>
              <a:rPr lang="en-IE" smtClean="0"/>
              <a:t>The knob is course-knurled for secure gripping, and the thermostat can be positioned on the wall at any height for standing and seated users.</a:t>
            </a:r>
            <a:endParaRPr lang="en-US" smtClean="0"/>
          </a:p>
        </p:txBody>
      </p:sp>
    </p:spTree>
    <p:extLst>
      <p:ext uri="{BB962C8B-B14F-4D97-AF65-F5344CB8AC3E}">
        <p14:creationId xmlns:p14="http://schemas.microsoft.com/office/powerpoint/2010/main" val="505224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414D0BA-46B0-4FF1-9F26-DADFA44E808E}" type="slidenum">
              <a:rPr lang="en-US" smtClean="0"/>
              <a:pPr/>
              <a:t>22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IE" sz="1000" dirty="0"/>
              <a:t>Principle 4: Perceptible Information</a:t>
            </a:r>
          </a:p>
          <a:p>
            <a:pPr eaLnBrk="1" hangingPunct="1"/>
            <a:endParaRPr lang="en-IE" sz="1000" dirty="0"/>
          </a:p>
          <a:p>
            <a:pPr eaLnBrk="1" hangingPunct="1"/>
            <a:r>
              <a:rPr lang="en-IE" sz="1000" dirty="0"/>
              <a:t>Does the environment help you find your way?</a:t>
            </a:r>
          </a:p>
          <a:p>
            <a:pPr eaLnBrk="1" hangingPunct="1"/>
            <a:r>
              <a:rPr lang="en-IE" sz="1000" dirty="0"/>
              <a:t>Designer Coco </a:t>
            </a:r>
            <a:r>
              <a:rPr lang="en-IE" sz="1000" dirty="0" err="1"/>
              <a:t>Raynes</a:t>
            </a:r>
            <a:r>
              <a:rPr lang="en-IE" sz="1000" dirty="0"/>
              <a:t> created a </a:t>
            </a:r>
            <a:r>
              <a:rPr lang="en-IE" sz="1000" dirty="0" err="1"/>
              <a:t>wayfinding</a:t>
            </a:r>
            <a:r>
              <a:rPr lang="en-IE" sz="1000" dirty="0"/>
              <a:t> system in the Charles de Gaulle Airport in Paris, France.</a:t>
            </a:r>
          </a:p>
          <a:p>
            <a:pPr eaLnBrk="1" hangingPunct="1"/>
            <a:r>
              <a:rPr lang="en-IE" sz="1000" dirty="0"/>
              <a:t>It is intrinsically functional and multi-sensory but also compellingly attractive in design and stunningly executed.</a:t>
            </a:r>
          </a:p>
          <a:p>
            <a:pPr eaLnBrk="1" hangingPunct="1"/>
            <a:r>
              <a:rPr lang="en-IE" sz="1000" dirty="0"/>
              <a:t>Upon entering the terminal, the yellow raised floor markings can be followed visually, by foot or wheelchair, and make a sound when tapped.</a:t>
            </a:r>
          </a:p>
          <a:p>
            <a:pPr eaLnBrk="1" hangingPunct="1"/>
            <a:r>
              <a:rPr lang="en-IE" sz="1000" dirty="0"/>
              <a:t>The terminal is introduced with a simplified, tactile floor plan, on an information table angled to permit wheelchair access.</a:t>
            </a:r>
          </a:p>
          <a:p>
            <a:pPr eaLnBrk="1" hangingPunct="1"/>
            <a:r>
              <a:rPr lang="en-IE" sz="1000" dirty="0" err="1"/>
              <a:t>Raynes</a:t>
            </a:r>
            <a:r>
              <a:rPr lang="en-IE" sz="1000" dirty="0"/>
              <a:t> Rail is also installed, a </a:t>
            </a:r>
            <a:r>
              <a:rPr lang="en-IE" sz="1000" dirty="0" err="1"/>
              <a:t>braille</a:t>
            </a:r>
            <a:r>
              <a:rPr lang="en-IE" sz="1000" dirty="0"/>
              <a:t> and audio handrail system that makes public buildings, parks, transportation facilities and museums accessible to everyone. It contains multilingual audio units which are activated by photo sensors that do not require any physical strength or motor control. </a:t>
            </a:r>
            <a:r>
              <a:rPr lang="en-US" sz="1000" dirty="0"/>
              <a:t>The Braille and audio messages provide directions, describe open areas, traffic patterns, and warn of ramps, stairs and turns. In museums, the audio provides cultural information.</a:t>
            </a:r>
          </a:p>
          <a:p>
            <a:pPr eaLnBrk="1" hangingPunct="1"/>
            <a:r>
              <a:rPr lang="en-IE" sz="1000" dirty="0"/>
              <a:t>Even though they’re attention grabbing in bright yellow, the handrails have no handicapped stigma.</a:t>
            </a:r>
          </a:p>
          <a:p>
            <a:pPr eaLnBrk="1" hangingPunct="1"/>
            <a:r>
              <a:rPr lang="en-IE" sz="1000" dirty="0"/>
              <a:t>All travellers benefit from this quality of attention to the critical role of orientation in public transit hubs.</a:t>
            </a:r>
          </a:p>
        </p:txBody>
      </p:sp>
    </p:spTree>
    <p:extLst>
      <p:ext uri="{BB962C8B-B14F-4D97-AF65-F5344CB8AC3E}">
        <p14:creationId xmlns:p14="http://schemas.microsoft.com/office/powerpoint/2010/main" val="217427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B3CC43A-B75F-465B-8FF3-520E818F3123}" type="slidenum">
              <a:rPr lang="en-US" smtClean="0"/>
              <a:pPr/>
              <a:t>23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lnSpc>
                <a:spcPct val="80000"/>
              </a:lnSpc>
            </a:pPr>
            <a:r>
              <a:rPr lang="en-IE" sz="800" dirty="0"/>
              <a:t>Principle 4: Perceptible Information</a:t>
            </a:r>
          </a:p>
          <a:p>
            <a:pPr eaLnBrk="1" hangingPunct="1">
              <a:lnSpc>
                <a:spcPct val="80000"/>
              </a:lnSpc>
            </a:pPr>
            <a:endParaRPr lang="en-IE" sz="800" dirty="0"/>
          </a:p>
          <a:p>
            <a:pPr eaLnBrk="1" hangingPunct="1">
              <a:lnSpc>
                <a:spcPct val="80000"/>
              </a:lnSpc>
            </a:pPr>
            <a:r>
              <a:rPr lang="en-IE" sz="800" dirty="0"/>
              <a:t>Are there different ways to enjoy the experience?</a:t>
            </a:r>
          </a:p>
          <a:p>
            <a:pPr eaLnBrk="1" hangingPunct="1">
              <a:lnSpc>
                <a:spcPct val="80000"/>
              </a:lnSpc>
            </a:pPr>
            <a:r>
              <a:rPr lang="en-IE" sz="800" dirty="0"/>
              <a:t>These photos are of The National Museum of </a:t>
            </a:r>
            <a:r>
              <a:rPr lang="en-IE" sz="800" dirty="0" err="1"/>
              <a:t>Columbig</a:t>
            </a:r>
            <a:r>
              <a:rPr lang="en-IE" sz="800" dirty="0"/>
              <a:t> in Bogota.</a:t>
            </a:r>
          </a:p>
          <a:p>
            <a:pPr eaLnBrk="1" hangingPunct="1">
              <a:lnSpc>
                <a:spcPct val="80000"/>
              </a:lnSpc>
            </a:pPr>
            <a:r>
              <a:rPr lang="en-US" sz="900" dirty="0"/>
              <a:t>Coco </a:t>
            </a:r>
            <a:r>
              <a:rPr lang="en-US" sz="900" dirty="0" err="1"/>
              <a:t>Raynes</a:t>
            </a:r>
            <a:r>
              <a:rPr lang="en-US" sz="900" dirty="0"/>
              <a:t> Associates has worked towards providing equal information to blind and visually impaired travelers in public spaces.</a:t>
            </a:r>
            <a:endParaRPr lang="en-IE" sz="800" dirty="0"/>
          </a:p>
          <a:p>
            <a:pPr eaLnBrk="1" hangingPunct="1">
              <a:lnSpc>
                <a:spcPct val="80000"/>
              </a:lnSpc>
            </a:pPr>
            <a:r>
              <a:rPr lang="en-US" sz="900" dirty="0"/>
              <a:t>Their goal was to address all visitors, including children, visitors using wheelchairs, visually impaired, or illiterate. The added </a:t>
            </a:r>
            <a:r>
              <a:rPr lang="en-US" sz="900" dirty="0" err="1"/>
              <a:t>museography</a:t>
            </a:r>
            <a:r>
              <a:rPr lang="en-US" sz="900" dirty="0"/>
              <a:t> had to complement the existing one, and blend with the Spanish Colonial architecture. The result is a tactile and audio itinerary that allows for an autonomous visit within the general visit, highlighting typical examples of each period. While archeological pieces could be substituted by replicas for tactile discovery, paintings, pieces of equipment or furniture were more problematic. Audio commentaries presenting the pieces in their historical context became the common denominator for sighted and non-sighted visitors.</a:t>
            </a:r>
          </a:p>
          <a:p>
            <a:pPr eaLnBrk="1" hangingPunct="1">
              <a:lnSpc>
                <a:spcPct val="80000"/>
              </a:lnSpc>
            </a:pPr>
            <a:r>
              <a:rPr lang="en-US" sz="900" dirty="0"/>
              <a:t>Tempered glass with etched surface was selected for all maps and display surfaces. The material is unobtrusive and economical, and the etched technique provides raised information including tactile drawings, text and Braille, on a non-glaring surface. Maps can be further enhanced with contrasting colors on the back surface. In the museum lobby, a main directory resting on a console introduces the tactile itinerary on the slanted glass surface. At the entrance of each gallery, maps with raised columns, walls and paths further guide visitors to the exhibits.</a:t>
            </a:r>
          </a:p>
          <a:p>
            <a:pPr eaLnBrk="1" hangingPunct="1">
              <a:lnSpc>
                <a:spcPct val="80000"/>
              </a:lnSpc>
            </a:pPr>
            <a:r>
              <a:rPr lang="en-US" sz="900" dirty="0"/>
              <a:t>Lecterns with adapted height fit within the existing archways of the archeological galleries. Pre-Colombian replicas are displayed on the slanted glass surfaces, along with Braille and bilingual text in large characters. Tactile drawings call attention to the objects significant characteristics. The original pieces are exhibited in the adjacent display cases. A segment of </a:t>
            </a:r>
            <a:r>
              <a:rPr lang="en-US" sz="900" dirty="0" err="1"/>
              <a:t>Raynes</a:t>
            </a:r>
            <a:r>
              <a:rPr lang="en-US" sz="900" dirty="0"/>
              <a:t> Rail, the Braille and audio handrail activated by photo-sensor, further informs all visitors and also protects the edge of the glass lectern.</a:t>
            </a:r>
          </a:p>
          <a:p>
            <a:pPr eaLnBrk="1" hangingPunct="1">
              <a:lnSpc>
                <a:spcPct val="80000"/>
              </a:lnSpc>
            </a:pPr>
            <a:r>
              <a:rPr lang="en-US" sz="900" dirty="0"/>
              <a:t>For the first time we attempted to translate paintings to blind visitors.  In the Founder’s Gallery, two portraits of Bolivar depict the young victorious General and the mature defeated man. Tactile silhouettes depict the contrasting body language and the audio system plays excerpts of Bolivar’s writings from both periods. Nearby, another lectern faces an antique press on which the Bill of Rights was printed. A diagram highlights the machine’s technical features while the audio commentary states the Bill of Rights.</a:t>
            </a:r>
          </a:p>
          <a:p>
            <a:pPr eaLnBrk="1" hangingPunct="1">
              <a:lnSpc>
                <a:spcPct val="80000"/>
              </a:lnSpc>
            </a:pPr>
            <a:r>
              <a:rPr lang="en-US" sz="900" dirty="0"/>
              <a:t>This comprehensive program has been very successful with the public. It has also established new criteria among the museums in Latin America. The tactile translation of paintings, an idea first viewed with skepticism, delighted non-sighted and sighted visitors who were able to appreciate the Bolivar portraits beyond the images, and within the historical context. For Phase Two of the program other paintings ranging from the 18th to 20th Century have already been designated.</a:t>
            </a:r>
          </a:p>
          <a:p>
            <a:pPr eaLnBrk="1" hangingPunct="1">
              <a:lnSpc>
                <a:spcPct val="80000"/>
              </a:lnSpc>
            </a:pPr>
            <a:r>
              <a:rPr lang="en-IE" sz="900" dirty="0"/>
              <a:t>Even though the National Museum of Columbia has very limited funds (there is no admission fee), the fact that it manages to invite all its citizens to come and share in their national heritage shows that they have set new standards in Universal Design</a:t>
            </a:r>
            <a:r>
              <a:rPr lang="en-US" sz="900" dirty="0"/>
              <a:t>.</a:t>
            </a:r>
            <a:endParaRPr lang="en-IE" sz="800" dirty="0"/>
          </a:p>
        </p:txBody>
      </p:sp>
    </p:spTree>
    <p:extLst>
      <p:ext uri="{BB962C8B-B14F-4D97-AF65-F5344CB8AC3E}">
        <p14:creationId xmlns:p14="http://schemas.microsoft.com/office/powerpoint/2010/main" val="1043771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23DBF198-2189-41FC-B5F7-B569A1AB2C6A}" type="slidenum">
              <a:rPr lang="en-US" smtClean="0"/>
              <a:pPr/>
              <a:t>24</a:t>
            </a:fld>
            <a:endParaRPr lang="en-US" smtClean="0"/>
          </a:p>
        </p:txBody>
      </p:sp>
    </p:spTree>
    <p:extLst>
      <p:ext uri="{BB962C8B-B14F-4D97-AF65-F5344CB8AC3E}">
        <p14:creationId xmlns:p14="http://schemas.microsoft.com/office/powerpoint/2010/main" val="2787294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5141DBC-6BE6-4377-BEF9-59B5B2F11EA2}" type="slidenum">
              <a:rPr lang="en-US" smtClean="0"/>
              <a:pPr/>
              <a:t>25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IE" sz="1000" dirty="0"/>
              <a:t>Principle 5: Tolerance for Error</a:t>
            </a:r>
          </a:p>
          <a:p>
            <a:pPr eaLnBrk="1" hangingPunct="1"/>
            <a:endParaRPr lang="en-IE" sz="1000" dirty="0"/>
          </a:p>
          <a:p>
            <a:pPr eaLnBrk="1" hangingPunct="1"/>
            <a:r>
              <a:rPr lang="en-IE" sz="1000" dirty="0"/>
              <a:t>Can you work safely without toxic fumes?</a:t>
            </a:r>
          </a:p>
          <a:p>
            <a:pPr eaLnBrk="1" hangingPunct="1"/>
            <a:r>
              <a:rPr lang="en-IE" sz="1000" dirty="0"/>
              <a:t>Being able to breathe clean and healthy air is part of Universal Design.</a:t>
            </a:r>
          </a:p>
          <a:p>
            <a:pPr eaLnBrk="1" hangingPunct="1"/>
            <a:r>
              <a:rPr lang="en-IE" sz="1000" dirty="0"/>
              <a:t>These photos show extraction hoods designed by </a:t>
            </a:r>
            <a:r>
              <a:rPr lang="en-IE" sz="1000" dirty="0" err="1"/>
              <a:t>Nederman</a:t>
            </a:r>
            <a:r>
              <a:rPr lang="en-IE" sz="1000" dirty="0"/>
              <a:t> Inc. that filter noxious fumes from the air.</a:t>
            </a:r>
          </a:p>
          <a:p>
            <a:pPr eaLnBrk="1" hangingPunct="1"/>
            <a:r>
              <a:rPr lang="en-IE" sz="1000" dirty="0"/>
              <a:t>It was developed to make laboratories and similar environments more usable by people with disabilities, but it actually benefits everyone.</a:t>
            </a:r>
          </a:p>
          <a:p>
            <a:pPr eaLnBrk="1" hangingPunct="1"/>
            <a:endParaRPr lang="en-US" dirty="0" smtClean="0"/>
          </a:p>
        </p:txBody>
      </p:sp>
    </p:spTree>
    <p:extLst>
      <p:ext uri="{BB962C8B-B14F-4D97-AF65-F5344CB8AC3E}">
        <p14:creationId xmlns:p14="http://schemas.microsoft.com/office/powerpoint/2010/main" val="2829777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F47B359-C82A-4733-AA37-ACA0414FB9AE}" type="slidenum">
              <a:rPr lang="en-US" smtClean="0"/>
              <a:pPr/>
              <a:t>26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IE" sz="1000" dirty="0"/>
              <a:t>Principle 5: Tolerance for Error</a:t>
            </a:r>
          </a:p>
          <a:p>
            <a:pPr eaLnBrk="1" hangingPunct="1"/>
            <a:endParaRPr lang="en-IE" sz="1000" dirty="0"/>
          </a:p>
          <a:p>
            <a:pPr eaLnBrk="1" hangingPunct="1"/>
            <a:r>
              <a:rPr lang="en-IE" sz="1000" dirty="0"/>
              <a:t>How can you tell when the water is hot?</a:t>
            </a:r>
          </a:p>
          <a:p>
            <a:pPr eaLnBrk="1" hangingPunct="1"/>
            <a:r>
              <a:rPr lang="en-IE" dirty="0" err="1" smtClean="0"/>
              <a:t>Hansa</a:t>
            </a:r>
            <a:r>
              <a:rPr lang="en-IE" dirty="0" smtClean="0"/>
              <a:t> Canyon have designed these sleek faucets with water ‘canyons’.</a:t>
            </a:r>
          </a:p>
          <a:p>
            <a:pPr eaLnBrk="1" hangingPunct="1"/>
            <a:r>
              <a:rPr lang="en-IE" dirty="0" smtClean="0"/>
              <a:t>These canyons are lined with LEDs that are temperature sensitive, and change colour accordingly.</a:t>
            </a:r>
          </a:p>
          <a:p>
            <a:pPr eaLnBrk="1" hangingPunct="1"/>
            <a:r>
              <a:rPr lang="en-IE" dirty="0" smtClean="0"/>
              <a:t>They are blue for cold, pink for warm and red for hot.</a:t>
            </a:r>
          </a:p>
          <a:p>
            <a:pPr eaLnBrk="1" hangingPunct="1"/>
            <a:r>
              <a:rPr lang="en-IE" dirty="0" smtClean="0"/>
              <a:t>It’s a very functional feature, and also a safety measure.</a:t>
            </a:r>
          </a:p>
          <a:p>
            <a:pPr eaLnBrk="1" hangingPunct="1"/>
            <a:r>
              <a:rPr lang="en-IE" dirty="0" smtClean="0"/>
              <a:t>The colours can help prevent you from scalding yourself white washing your hands or stepping into a really cold bath.</a:t>
            </a:r>
            <a:endParaRPr lang="en-US" dirty="0" smtClean="0"/>
          </a:p>
          <a:p>
            <a:pPr eaLnBrk="1" hangingPunct="1"/>
            <a:endParaRPr lang="en-US" dirty="0" smtClean="0"/>
          </a:p>
        </p:txBody>
      </p:sp>
    </p:spTree>
    <p:extLst>
      <p:ext uri="{BB962C8B-B14F-4D97-AF65-F5344CB8AC3E}">
        <p14:creationId xmlns:p14="http://schemas.microsoft.com/office/powerpoint/2010/main" val="2966585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CA22B29-B0A7-473B-8395-27A310D99126}" type="slidenum">
              <a:rPr lang="en-US" smtClean="0"/>
              <a:pPr/>
              <a:t>27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IE" sz="1000" dirty="0"/>
              <a:t>Principle 5: Tolerance for Error</a:t>
            </a:r>
          </a:p>
          <a:p>
            <a:pPr eaLnBrk="1" hangingPunct="1"/>
            <a:endParaRPr lang="en-IE" sz="1000" dirty="0"/>
          </a:p>
          <a:p>
            <a:pPr eaLnBrk="1" hangingPunct="1"/>
            <a:r>
              <a:rPr lang="en-IE" sz="1000" dirty="0"/>
              <a:t>Is it safe to handle?</a:t>
            </a:r>
          </a:p>
          <a:p>
            <a:pPr eaLnBrk="1" hangingPunct="1"/>
            <a:r>
              <a:rPr lang="en-IE" sz="1000" dirty="0"/>
              <a:t>Allegro cookware has a round base, to suit standard round heated sources.</a:t>
            </a:r>
          </a:p>
          <a:p>
            <a:pPr eaLnBrk="1" hangingPunct="1"/>
            <a:r>
              <a:rPr lang="en-IE" sz="1000" dirty="0"/>
              <a:t>However, the tops and lids have four corners, creating two natural poring spouts.</a:t>
            </a:r>
          </a:p>
          <a:p>
            <a:pPr eaLnBrk="1" hangingPunct="1"/>
            <a:r>
              <a:rPr lang="en-IE" sz="1000" dirty="0"/>
              <a:t>Handles located at the other two corners of the pot, align and lock with the lid handles, providing safe and balanced handling and pouring.</a:t>
            </a:r>
          </a:p>
          <a:p>
            <a:pPr eaLnBrk="1" hangingPunct="1"/>
            <a:r>
              <a:rPr lang="en-IE" sz="1000" dirty="0"/>
              <a:t>The flat lids contain steam vents, designed to prevent boiling over, and injuries caused by steam.</a:t>
            </a:r>
          </a:p>
          <a:p>
            <a:pPr eaLnBrk="1" hangingPunct="1"/>
            <a:r>
              <a:rPr lang="en-IE" sz="1000" dirty="0"/>
              <a:t>They also allow for easier and safer draining and straining while cooking.</a:t>
            </a:r>
            <a:endParaRPr lang="en-US" dirty="0" smtClean="0"/>
          </a:p>
          <a:p>
            <a:pPr eaLnBrk="1" hangingPunct="1"/>
            <a:endParaRPr lang="en-US" dirty="0" smtClean="0"/>
          </a:p>
        </p:txBody>
      </p:sp>
    </p:spTree>
    <p:extLst>
      <p:ext uri="{BB962C8B-B14F-4D97-AF65-F5344CB8AC3E}">
        <p14:creationId xmlns:p14="http://schemas.microsoft.com/office/powerpoint/2010/main" val="2930894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8EA05F79-FCF4-4778-8C0E-E191C6F41612}" type="slidenum">
              <a:rPr lang="en-US" smtClean="0"/>
              <a:pPr/>
              <a:t>28</a:t>
            </a:fld>
            <a:endParaRPr lang="en-US" smtClean="0"/>
          </a:p>
        </p:txBody>
      </p:sp>
    </p:spTree>
    <p:extLst>
      <p:ext uri="{BB962C8B-B14F-4D97-AF65-F5344CB8AC3E}">
        <p14:creationId xmlns:p14="http://schemas.microsoft.com/office/powerpoint/2010/main" val="3142200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E7CD160-CF17-4AAB-865F-ACE38B2FD770}"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IE" dirty="0" smtClean="0"/>
              <a:t>Principle 6: Low Physical Effort</a:t>
            </a:r>
          </a:p>
          <a:p>
            <a:pPr eaLnBrk="1" hangingPunct="1"/>
            <a:endParaRPr lang="en-IE" dirty="0" smtClean="0"/>
          </a:p>
          <a:p>
            <a:pPr eaLnBrk="1" hangingPunct="1"/>
            <a:r>
              <a:rPr lang="en-IE" dirty="0" smtClean="0"/>
              <a:t>Does the design help minimise the effort needed?</a:t>
            </a:r>
          </a:p>
          <a:p>
            <a:pPr eaLnBrk="1" hangingPunct="1"/>
            <a:r>
              <a:rPr lang="en-IE" dirty="0" smtClean="0"/>
              <a:t>Leviton rocker switches on the left are much easier to use than toggle switches.</a:t>
            </a:r>
          </a:p>
          <a:p>
            <a:pPr eaLnBrk="1" hangingPunct="1"/>
            <a:r>
              <a:rPr lang="en-IE" dirty="0" smtClean="0"/>
              <a:t>Lever door handles are much easier to use than round door knobs.</a:t>
            </a:r>
          </a:p>
          <a:p>
            <a:pPr eaLnBrk="1" hangingPunct="1"/>
            <a:r>
              <a:rPr lang="en-IE" dirty="0" err="1" smtClean="0"/>
              <a:t>Windowease</a:t>
            </a:r>
            <a:r>
              <a:rPr lang="en-IE" dirty="0" smtClean="0"/>
              <a:t>, seen in the image on the right, is a retrofit product that can be installed on any window.</a:t>
            </a:r>
          </a:p>
          <a:p>
            <a:pPr eaLnBrk="1" hangingPunct="1"/>
            <a:r>
              <a:rPr lang="en-IE" dirty="0" smtClean="0"/>
              <a:t>It has been designed so that the operating crank is low, and in reach of most users, sitting or standing, and requires minimal force to turn.</a:t>
            </a:r>
          </a:p>
          <a:p>
            <a:pPr eaLnBrk="1" hangingPunct="1"/>
            <a:r>
              <a:rPr lang="en-IE" dirty="0" smtClean="0"/>
              <a:t>Because of its intuitive design, children as young as 3 can use it, and it can be used with little or no instruction.</a:t>
            </a:r>
          </a:p>
          <a:p>
            <a:pPr eaLnBrk="1" hangingPunct="1"/>
            <a:endParaRPr lang="en-US" dirty="0" smtClean="0"/>
          </a:p>
        </p:txBody>
      </p:sp>
    </p:spTree>
    <p:extLst>
      <p:ext uri="{BB962C8B-B14F-4D97-AF65-F5344CB8AC3E}">
        <p14:creationId xmlns:p14="http://schemas.microsoft.com/office/powerpoint/2010/main" val="392582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https://99percentinvisible.org/episode/on-average/</a:t>
            </a:r>
          </a:p>
          <a:p>
            <a:endParaRPr lang="en-US" dirty="0" smtClean="0"/>
          </a:p>
          <a:p>
            <a:r>
              <a:rPr lang="en-US" dirty="0" smtClean="0"/>
              <a:t>When this was researched, it was found that while the cockpit was designed for the “average” pilot, none of the pilots were measured as average on all 10</a:t>
            </a:r>
            <a:r>
              <a:rPr lang="en-US" baseline="0" dirty="0" smtClean="0"/>
              <a:t> dimensions. When you look at just three dimensions, less than 5 percent were average. So by designing something for an average pilot, it was literally designed to fit nobody. Whether its equipment or a work environment, design must accommodate more people outside the average.</a:t>
            </a:r>
          </a:p>
          <a:p>
            <a:endParaRPr lang="en-US" baseline="0" dirty="0" smtClean="0"/>
          </a:p>
          <a:p>
            <a:r>
              <a:rPr lang="en-US" baseline="0" dirty="0" smtClean="0"/>
              <a:t>Equipment should fit a wide range of body sizes rather than being standardized around the “average person”. This situation and research birthed the science of ergonomics – the study of how to match people’s physical capacity to the needs of the job.</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3</a:t>
            </a:fld>
            <a:endParaRPr lang="en-US"/>
          </a:p>
        </p:txBody>
      </p:sp>
    </p:spTree>
    <p:extLst>
      <p:ext uri="{BB962C8B-B14F-4D97-AF65-F5344CB8AC3E}">
        <p14:creationId xmlns:p14="http://schemas.microsoft.com/office/powerpoint/2010/main" val="3231809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3302FE1-787B-4F90-99E2-A85124BCC12B}" type="slidenum">
              <a:rPr lang="en-US" smtClean="0"/>
              <a:pPr/>
              <a:t>30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IE" dirty="0" smtClean="0"/>
              <a:t>Principle 6: Low Physical Effort</a:t>
            </a:r>
          </a:p>
          <a:p>
            <a:pPr eaLnBrk="1" hangingPunct="1"/>
            <a:endParaRPr lang="en-IE" dirty="0" smtClean="0"/>
          </a:p>
          <a:p>
            <a:pPr eaLnBrk="1" hangingPunct="1"/>
            <a:r>
              <a:rPr lang="en-IE" dirty="0" smtClean="0"/>
              <a:t>Can you easily reach and use home products?</a:t>
            </a:r>
          </a:p>
          <a:p>
            <a:pPr eaLnBrk="1" hangingPunct="1"/>
            <a:r>
              <a:rPr lang="en-IE" dirty="0" smtClean="0"/>
              <a:t>In these images, the cooker and sink have knee space provided underneath for wheelchair users, or people who prefer to cook and clean while sitting down.</a:t>
            </a:r>
          </a:p>
          <a:p>
            <a:pPr eaLnBrk="1" hangingPunct="1"/>
            <a:r>
              <a:rPr lang="en-IE" dirty="0" smtClean="0"/>
              <a:t>With this simple design, food preparation, cooking and cleaning can be shared and enjoyed among family members of all ages.</a:t>
            </a:r>
          </a:p>
          <a:p>
            <a:pPr eaLnBrk="1" hangingPunct="1"/>
            <a:endParaRPr lang="en-US" dirty="0" smtClean="0"/>
          </a:p>
        </p:txBody>
      </p:sp>
    </p:spTree>
    <p:extLst>
      <p:ext uri="{BB962C8B-B14F-4D97-AF65-F5344CB8AC3E}">
        <p14:creationId xmlns:p14="http://schemas.microsoft.com/office/powerpoint/2010/main" val="475399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0C2DB465-807C-4934-9A1A-33444936AFE6}" type="slidenum">
              <a:rPr lang="en-US" smtClean="0"/>
              <a:pPr/>
              <a:t>31</a:t>
            </a:fld>
            <a:endParaRPr lang="en-US" smtClean="0"/>
          </a:p>
        </p:txBody>
      </p:sp>
    </p:spTree>
    <p:extLst>
      <p:ext uri="{BB962C8B-B14F-4D97-AF65-F5344CB8AC3E}">
        <p14:creationId xmlns:p14="http://schemas.microsoft.com/office/powerpoint/2010/main" val="3545295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2DB9D34-F28F-43E5-98F7-908178346B2D}" type="slidenum">
              <a:rPr lang="en-US" smtClean="0"/>
              <a:pPr/>
              <a:t>32</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IE" smtClean="0"/>
              <a:t>Principle 7: Size and Space for Approach and Use</a:t>
            </a:r>
          </a:p>
          <a:p>
            <a:pPr eaLnBrk="1" hangingPunct="1"/>
            <a:endParaRPr lang="en-IE" smtClean="0"/>
          </a:p>
          <a:p>
            <a:pPr eaLnBrk="1" hangingPunct="1"/>
            <a:r>
              <a:rPr lang="en-IE" smtClean="0"/>
              <a:t>Is there room to maneuver?</a:t>
            </a:r>
          </a:p>
          <a:p>
            <a:pPr eaLnBrk="1" hangingPunct="1"/>
            <a:r>
              <a:rPr lang="en-IE" smtClean="0"/>
              <a:t>This kitchen offers work spaces, appliances and traffic lanes that are appropriate for all ages and capabilities.</a:t>
            </a:r>
          </a:p>
          <a:p>
            <a:pPr eaLnBrk="1" hangingPunct="1"/>
            <a:r>
              <a:rPr lang="en-IE" smtClean="0"/>
              <a:t>This kitchen has clear floor spaces and knee spaces that offer ease of movement and maneuverability for people in wheelchairs or scooters, and room for several people to share in meal preparation.</a:t>
            </a:r>
            <a:endParaRPr lang="en-US" smtClean="0"/>
          </a:p>
        </p:txBody>
      </p:sp>
    </p:spTree>
    <p:extLst>
      <p:ext uri="{BB962C8B-B14F-4D97-AF65-F5344CB8AC3E}">
        <p14:creationId xmlns:p14="http://schemas.microsoft.com/office/powerpoint/2010/main" val="3239773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8A45367-9725-4513-BF4D-4DF90F717B22}" type="slidenum">
              <a:rPr lang="en-US" smtClean="0"/>
              <a:pPr/>
              <a:t>33</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IE" smtClean="0"/>
              <a:t>Principle 7: Size and Space for Approach and Use</a:t>
            </a:r>
            <a:endParaRPr lang="en-US" smtClean="0"/>
          </a:p>
          <a:p>
            <a:pPr eaLnBrk="1" hangingPunct="1"/>
            <a:endParaRPr lang="en-IE" smtClean="0"/>
          </a:p>
          <a:p>
            <a:pPr eaLnBrk="1" hangingPunct="1"/>
            <a:r>
              <a:rPr lang="en-IE" smtClean="0"/>
              <a:t>Is there space to examine the art exhibit? And to view the retail products?</a:t>
            </a:r>
          </a:p>
          <a:p>
            <a:pPr eaLnBrk="1" hangingPunct="1"/>
            <a:r>
              <a:rPr lang="en-IE" smtClean="0"/>
              <a:t>On the left, a woman and her guide dog are in an exhibition area.</a:t>
            </a:r>
          </a:p>
          <a:p>
            <a:pPr eaLnBrk="1" hangingPunct="1"/>
            <a:r>
              <a:rPr lang="en-IE" smtClean="0"/>
              <a:t>On the right, a girl is reading some books, while sitting down in a book shop.</a:t>
            </a:r>
          </a:p>
          <a:p>
            <a:pPr eaLnBrk="1" hangingPunct="1"/>
            <a:endParaRPr lang="en-US" smtClean="0"/>
          </a:p>
        </p:txBody>
      </p:sp>
    </p:spTree>
    <p:extLst>
      <p:ext uri="{BB962C8B-B14F-4D97-AF65-F5344CB8AC3E}">
        <p14:creationId xmlns:p14="http://schemas.microsoft.com/office/powerpoint/2010/main" val="1508081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1E07CC-8AC4-477A-82F7-24246C43D0DF}" type="slidenum">
              <a:rPr lang="en-US" smtClean="0"/>
              <a:pPr/>
              <a:t>34</a:t>
            </a:fld>
            <a:endParaRPr lang="en-US"/>
          </a:p>
        </p:txBody>
      </p:sp>
    </p:spTree>
    <p:extLst>
      <p:ext uri="{BB962C8B-B14F-4D97-AF65-F5344CB8AC3E}">
        <p14:creationId xmlns:p14="http://schemas.microsoft.com/office/powerpoint/2010/main" val="893385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 time remains in class, assign this for </a:t>
            </a:r>
            <a:r>
              <a:rPr lang="en-US" dirty="0" err="1" smtClean="0"/>
              <a:t>hw</a:t>
            </a:r>
            <a:r>
              <a:rPr lang="en-US" dirty="0" smtClean="0"/>
              <a:t>. This</a:t>
            </a:r>
            <a:r>
              <a:rPr lang="en-US" baseline="0" dirty="0" smtClean="0"/>
              <a:t> assignment should not be longer than 1 page. It should include 2 paragraphs. One paragraph outlining an example of a product that follows UD principles, and one paragraph outlining a product that doesn’t, and how it can be improved.</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35</a:t>
            </a:fld>
            <a:endParaRPr lang="en-US"/>
          </a:p>
        </p:txBody>
      </p:sp>
    </p:spTree>
    <p:extLst>
      <p:ext uri="{BB962C8B-B14F-4D97-AF65-F5344CB8AC3E}">
        <p14:creationId xmlns:p14="http://schemas.microsoft.com/office/powerpoint/2010/main" val="222244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4718" indent="-294122">
              <a:defRPr>
                <a:solidFill>
                  <a:schemeClr val="tx1"/>
                </a:solidFill>
                <a:latin typeface="Arial" panose="020B0604020202020204" pitchFamily="34" charset="0"/>
              </a:defRPr>
            </a:lvl2pPr>
            <a:lvl3pPr marL="1176490" indent="-235298">
              <a:defRPr>
                <a:solidFill>
                  <a:schemeClr val="tx1"/>
                </a:solidFill>
                <a:latin typeface="Arial" panose="020B0604020202020204" pitchFamily="34" charset="0"/>
              </a:defRPr>
            </a:lvl3pPr>
            <a:lvl4pPr marL="1647086" indent="-235298">
              <a:defRPr>
                <a:solidFill>
                  <a:schemeClr val="tx1"/>
                </a:solidFill>
                <a:latin typeface="Arial" panose="020B0604020202020204" pitchFamily="34" charset="0"/>
              </a:defRPr>
            </a:lvl4pPr>
            <a:lvl5pPr marL="2117682" indent="-235298">
              <a:defRPr>
                <a:solidFill>
                  <a:schemeClr val="tx1"/>
                </a:solidFill>
                <a:latin typeface="Arial" panose="020B0604020202020204" pitchFamily="34" charset="0"/>
              </a:defRPr>
            </a:lvl5pPr>
            <a:lvl6pPr marL="2588278" indent="-235298" eaLnBrk="0" fontAlgn="base" hangingPunct="0">
              <a:spcBef>
                <a:spcPct val="0"/>
              </a:spcBef>
              <a:spcAft>
                <a:spcPct val="0"/>
              </a:spcAft>
              <a:defRPr>
                <a:solidFill>
                  <a:schemeClr val="tx1"/>
                </a:solidFill>
                <a:latin typeface="Arial" panose="020B0604020202020204" pitchFamily="34" charset="0"/>
              </a:defRPr>
            </a:lvl6pPr>
            <a:lvl7pPr marL="3058874" indent="-235298" eaLnBrk="0" fontAlgn="base" hangingPunct="0">
              <a:spcBef>
                <a:spcPct val="0"/>
              </a:spcBef>
              <a:spcAft>
                <a:spcPct val="0"/>
              </a:spcAft>
              <a:defRPr>
                <a:solidFill>
                  <a:schemeClr val="tx1"/>
                </a:solidFill>
                <a:latin typeface="Arial" panose="020B0604020202020204" pitchFamily="34" charset="0"/>
              </a:defRPr>
            </a:lvl7pPr>
            <a:lvl8pPr marL="3529470" indent="-235298" eaLnBrk="0" fontAlgn="base" hangingPunct="0">
              <a:spcBef>
                <a:spcPct val="0"/>
              </a:spcBef>
              <a:spcAft>
                <a:spcPct val="0"/>
              </a:spcAft>
              <a:defRPr>
                <a:solidFill>
                  <a:schemeClr val="tx1"/>
                </a:solidFill>
                <a:latin typeface="Arial" panose="020B0604020202020204" pitchFamily="34" charset="0"/>
              </a:defRPr>
            </a:lvl8pPr>
            <a:lvl9pPr marL="4000066" indent="-235298" eaLnBrk="0" fontAlgn="base" hangingPunct="0">
              <a:spcBef>
                <a:spcPct val="0"/>
              </a:spcBef>
              <a:spcAft>
                <a:spcPct val="0"/>
              </a:spcAft>
              <a:defRPr>
                <a:solidFill>
                  <a:schemeClr val="tx1"/>
                </a:solidFill>
                <a:latin typeface="Arial" panose="020B0604020202020204" pitchFamily="34" charset="0"/>
              </a:defRPr>
            </a:lvl9pPr>
          </a:lstStyle>
          <a:p>
            <a:fld id="{56190B2D-D916-4C36-9CE1-57054395F383}" type="slidenum">
              <a:rPr lang="en-US" altLang="en-US"/>
              <a:pPr/>
              <a:t>4</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altLang="en-US" dirty="0" smtClean="0"/>
              <a:t>Title:  The only thing important about design is how it relates to people.”  Victor </a:t>
            </a:r>
            <a:r>
              <a:rPr lang="en-US" altLang="en-US" dirty="0" err="1" smtClean="0"/>
              <a:t>Papenek</a:t>
            </a:r>
            <a:r>
              <a:rPr lang="en-US" altLang="en-US" dirty="0" smtClean="0"/>
              <a:t>, 1968</a:t>
            </a:r>
          </a:p>
          <a:p>
            <a:pPr eaLnBrk="1" hangingPunct="1"/>
            <a:r>
              <a:rPr lang="en-US" altLang="en-US" dirty="0" smtClean="0"/>
              <a:t>Image:  Sculptural interpretation of a chair; attractive but obviously not comfortable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40812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7160B299-E512-441F-82D5-EE9365743436}" type="slidenum">
              <a:rPr lang="en-US" smtClean="0"/>
              <a:pPr/>
              <a:t>5</a:t>
            </a:fld>
            <a:endParaRPr lang="en-US" smtClean="0"/>
          </a:p>
        </p:txBody>
      </p:sp>
    </p:spTree>
    <p:extLst>
      <p:ext uri="{BB962C8B-B14F-4D97-AF65-F5344CB8AC3E}">
        <p14:creationId xmlns:p14="http://schemas.microsoft.com/office/powerpoint/2010/main" val="380746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p>
        </p:txBody>
      </p:sp>
      <p:sp>
        <p:nvSpPr>
          <p:cNvPr id="58372" name="Slide Number Placeholder 3"/>
          <p:cNvSpPr>
            <a:spLocks noGrp="1"/>
          </p:cNvSpPr>
          <p:nvPr>
            <p:ph type="sldNum" sz="quarter" idx="5"/>
          </p:nvPr>
        </p:nvSpPr>
        <p:spPr>
          <a:noFill/>
        </p:spPr>
        <p:txBody>
          <a:bodyPr/>
          <a:lstStyle/>
          <a:p>
            <a:fld id="{09B8C43A-2245-45FA-8094-BBCBE0683D00}" type="slidenum">
              <a:rPr lang="en-US" smtClean="0"/>
              <a:pPr/>
              <a:t>6</a:t>
            </a:fld>
            <a:endParaRPr lang="en-US" smtClean="0"/>
          </a:p>
        </p:txBody>
      </p:sp>
    </p:spTree>
    <p:extLst>
      <p:ext uri="{BB962C8B-B14F-4D97-AF65-F5344CB8AC3E}">
        <p14:creationId xmlns:p14="http://schemas.microsoft.com/office/powerpoint/2010/main" val="242478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Think-Pair-Share.</a:t>
            </a:r>
          </a:p>
          <a:p>
            <a:endParaRPr lang="en-US" dirty="0" smtClean="0"/>
          </a:p>
          <a:p>
            <a:r>
              <a:rPr lang="en-US" dirty="0" smtClean="0"/>
              <a:t>Think – ask your</a:t>
            </a:r>
            <a:r>
              <a:rPr lang="en-US" baseline="0" dirty="0" smtClean="0"/>
              <a:t> class to take a few minutes to think about why universal design is important in their chosen engineering discipline and the benefits of incorporating into design ( 3 minutes)</a:t>
            </a:r>
          </a:p>
          <a:p>
            <a:r>
              <a:rPr lang="en-US" baseline="0" dirty="0" smtClean="0"/>
              <a:t>Pair – instruct your students to pair up and have them discuss their lists of benefits with a partner. Have them write down a comprehensive list.</a:t>
            </a:r>
          </a:p>
          <a:p>
            <a:r>
              <a:rPr lang="en-US" baseline="0" dirty="0" smtClean="0"/>
              <a:t>Share – have the students share their ideas with the class. Keep a list on the board. Some answers are included on the slide.</a:t>
            </a:r>
          </a:p>
          <a:p>
            <a:endParaRPr lang="en-US" baseline="0" dirty="0" smtClean="0"/>
          </a:p>
          <a:p>
            <a:r>
              <a:rPr lang="en-US" baseline="0" dirty="0" smtClean="0"/>
              <a:t>About 1 in 7 Americans has a disability</a:t>
            </a:r>
          </a:p>
          <a:p>
            <a:r>
              <a:rPr lang="en-US" baseline="0" dirty="0" smtClean="0"/>
              <a:t>About 1 in 3 American has a family member or coworker with a disability</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7</a:t>
            </a:fld>
            <a:endParaRPr lang="en-US"/>
          </a:p>
        </p:txBody>
      </p:sp>
    </p:spTree>
    <p:extLst>
      <p:ext uri="{BB962C8B-B14F-4D97-AF65-F5344CB8AC3E}">
        <p14:creationId xmlns:p14="http://schemas.microsoft.com/office/powerpoint/2010/main" val="58071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video to show.</a:t>
            </a:r>
            <a:r>
              <a:rPr lang="en-US" baseline="0" dirty="0" smtClean="0"/>
              <a:t> It’s around 10 minutes</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8</a:t>
            </a:fld>
            <a:endParaRPr lang="en-US"/>
          </a:p>
        </p:txBody>
      </p:sp>
    </p:spTree>
    <p:extLst>
      <p:ext uri="{BB962C8B-B14F-4D97-AF65-F5344CB8AC3E}">
        <p14:creationId xmlns:p14="http://schemas.microsoft.com/office/powerpoint/2010/main" val="319510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6501522A-CB98-438B-ABD6-4620EC4381F2}" type="slidenum">
              <a:rPr lang="en-US" smtClean="0"/>
              <a:pPr/>
              <a:t>9</a:t>
            </a:fld>
            <a:endParaRPr lang="en-US" smtClean="0"/>
          </a:p>
        </p:txBody>
      </p:sp>
    </p:spTree>
    <p:extLst>
      <p:ext uri="{BB962C8B-B14F-4D97-AF65-F5344CB8AC3E}">
        <p14:creationId xmlns:p14="http://schemas.microsoft.com/office/powerpoint/2010/main" val="201984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8319C6AF-1138-4149-91F4-56B1EFCB7487}" type="slidenum">
              <a:rPr lang="en-US" altLang="en-US"/>
              <a:pPr>
                <a:defRPr/>
              </a:pPr>
              <a:t>‹#›</a:t>
            </a:fld>
            <a:endParaRPr lang="en-US" altLang="en-US"/>
          </a:p>
        </p:txBody>
      </p:sp>
    </p:spTree>
    <p:extLst>
      <p:ext uri="{BB962C8B-B14F-4D97-AF65-F5344CB8AC3E}">
        <p14:creationId xmlns:p14="http://schemas.microsoft.com/office/powerpoint/2010/main" val="353070606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ideo" Target="https://www.youtube.com/embed/A88E4DH2asQ" TargetMode="Externa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https://www.youtube.com/embed/bVdPNWMGyZY"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6"/>
          <p:cNvSpPr>
            <a:spLocks noGrp="1"/>
          </p:cNvSpPr>
          <p:nvPr>
            <p:ph type="ctrTitle"/>
          </p:nvPr>
        </p:nvSpPr>
        <p:spPr/>
        <p:txBody>
          <a:bodyPr/>
          <a:lstStyle/>
          <a:p>
            <a:r>
              <a:rPr lang="en-IE" smtClean="0"/>
              <a:t>Universal Design</a:t>
            </a:r>
            <a:endParaRPr lang="en-US" smtClean="0"/>
          </a:p>
        </p:txBody>
      </p:sp>
      <p:sp>
        <p:nvSpPr>
          <p:cNvPr id="50179" name="Rectangle 4"/>
          <p:cNvSpPr>
            <a:spLocks noGrp="1" noChangeArrowheads="1"/>
          </p:cNvSpPr>
          <p:nvPr>
            <p:ph type="subTitle" idx="1"/>
          </p:nvPr>
        </p:nvSpPr>
        <p:spPr>
          <a:xfrm>
            <a:off x="539750" y="5935663"/>
            <a:ext cx="8135938" cy="806450"/>
          </a:xfrm>
        </p:spPr>
        <p:txBody>
          <a:bodyPr/>
          <a:lstStyle/>
          <a:p>
            <a:r>
              <a:rPr lang="en-IE" smtClean="0">
                <a:solidFill>
                  <a:schemeClr val="folHlink"/>
                </a:solidFill>
              </a:rPr>
              <a:t>Good design enables</a:t>
            </a:r>
            <a:r>
              <a:rPr lang="en-IE" smtClean="0">
                <a:solidFill>
                  <a:srgbClr val="5F5F5F"/>
                </a:solidFill>
              </a:rPr>
              <a:t>, bad design disables.</a:t>
            </a:r>
            <a:endParaRPr lang="en-US" smtClean="0">
              <a:solidFill>
                <a:srgbClr val="5F5F5F"/>
              </a:solidFill>
            </a:endParaRPr>
          </a:p>
        </p:txBody>
      </p:sp>
      <p:sp>
        <p:nvSpPr>
          <p:cNvPr id="6" name="Rectangle 4"/>
          <p:cNvSpPr txBox="1">
            <a:spLocks noChangeArrowheads="1"/>
          </p:cNvSpPr>
          <p:nvPr/>
        </p:nvSpPr>
        <p:spPr bwMode="auto">
          <a:xfrm>
            <a:off x="571500" y="3484563"/>
            <a:ext cx="8135938" cy="1744662"/>
          </a:xfrm>
          <a:prstGeom prst="rect">
            <a:avLst/>
          </a:prstGeom>
          <a:noFill/>
          <a:ln w="9525">
            <a:noFill/>
            <a:miter lim="800000"/>
            <a:headEnd/>
            <a:tailEnd/>
          </a:ln>
        </p:spPr>
        <p:txBody>
          <a:bodyPr/>
          <a:lstStyle/>
          <a:p>
            <a:pPr algn="ctr">
              <a:spcBef>
                <a:spcPct val="20000"/>
              </a:spcBef>
              <a:buFont typeface="Arial" charset="0"/>
              <a:buNone/>
              <a:defRPr/>
            </a:pPr>
            <a:r>
              <a:rPr lang="en-IE" sz="3200" b="0" dirty="0">
                <a:solidFill>
                  <a:srgbClr val="5F5F5F"/>
                </a:solidFill>
                <a:latin typeface="+mn-lt"/>
              </a:rPr>
              <a:t>Universal design caters for many users, irrelevant of gender, age, size, strength, mobility, hearing, vision etc.</a:t>
            </a:r>
          </a:p>
        </p:txBody>
      </p:sp>
    </p:spTree>
    <p:extLst>
      <p:ext uri="{BB962C8B-B14F-4D97-AF65-F5344CB8AC3E}">
        <p14:creationId xmlns:p14="http://schemas.microsoft.com/office/powerpoint/2010/main" val="611855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ctrTitle"/>
          </p:nvPr>
        </p:nvSpPr>
        <p:spPr/>
        <p:txBody>
          <a:bodyPr/>
          <a:lstStyle/>
          <a:p>
            <a:r>
              <a:rPr lang="en-IE" smtClean="0"/>
              <a:t>Principle 1: Equitable Use</a:t>
            </a:r>
            <a:endParaRPr lang="en-US" smtClean="0"/>
          </a:p>
        </p:txBody>
      </p:sp>
      <p:sp>
        <p:nvSpPr>
          <p:cNvPr id="12291" name="Text Box 5"/>
          <p:cNvSpPr txBox="1">
            <a:spLocks noChangeArrowheads="1"/>
          </p:cNvSpPr>
          <p:nvPr/>
        </p:nvSpPr>
        <p:spPr bwMode="auto">
          <a:xfrm>
            <a:off x="539750" y="1527175"/>
            <a:ext cx="8064500" cy="461963"/>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The design is useful and marketable to any group of users</a:t>
            </a:r>
            <a:endParaRPr lang="en-US" sz="2400" b="0">
              <a:solidFill>
                <a:srgbClr val="5F5F5F"/>
              </a:solidFill>
            </a:endParaRPr>
          </a:p>
        </p:txBody>
      </p:sp>
      <p:sp>
        <p:nvSpPr>
          <p:cNvPr id="12292" name="Text Box 7"/>
          <p:cNvSpPr txBox="1">
            <a:spLocks noChangeArrowheads="1"/>
          </p:cNvSpPr>
          <p:nvPr/>
        </p:nvSpPr>
        <p:spPr bwMode="auto">
          <a:xfrm>
            <a:off x="539750" y="3429000"/>
            <a:ext cx="7889875" cy="1920875"/>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US" sz="2000" b="0">
                <a:solidFill>
                  <a:srgbClr val="5F5F5F"/>
                </a:solidFill>
              </a:rPr>
              <a:t>Provide the same means of use for all users: identical whenever possible; equivalent when not</a:t>
            </a:r>
          </a:p>
          <a:p>
            <a:pPr marL="457200" indent="-457200">
              <a:buClr>
                <a:schemeClr val="folHlink"/>
              </a:buClr>
              <a:buFont typeface="Arial" charset="0"/>
              <a:buAutoNum type="arabicPeriod"/>
            </a:pPr>
            <a:r>
              <a:rPr lang="en-US" sz="2000" b="0">
                <a:solidFill>
                  <a:srgbClr val="5F5F5F"/>
                </a:solidFill>
              </a:rPr>
              <a:t>Avoid segregating or stigmatising any users</a:t>
            </a:r>
          </a:p>
          <a:p>
            <a:pPr marL="457200" indent="-457200">
              <a:buClr>
                <a:schemeClr val="folHlink"/>
              </a:buClr>
              <a:buFont typeface="Arial" charset="0"/>
              <a:buAutoNum type="arabicPeriod"/>
            </a:pPr>
            <a:r>
              <a:rPr lang="en-US" sz="2000" b="0">
                <a:solidFill>
                  <a:srgbClr val="5F5F5F"/>
                </a:solidFill>
              </a:rPr>
              <a:t>Provisions for privacy, security and safety should be equally available to all users</a:t>
            </a:r>
          </a:p>
          <a:p>
            <a:pPr marL="457200" indent="-457200">
              <a:buClr>
                <a:schemeClr val="folHlink"/>
              </a:buClr>
              <a:buFont typeface="Arial" charset="0"/>
              <a:buAutoNum type="arabicPeriod"/>
            </a:pPr>
            <a:r>
              <a:rPr lang="en-IE" sz="2000" b="0">
                <a:solidFill>
                  <a:srgbClr val="5F5F5F"/>
                </a:solidFill>
              </a:rPr>
              <a:t>Make the design appealing to all users</a:t>
            </a:r>
            <a:endParaRPr lang="en-US" sz="2000" b="0">
              <a:solidFill>
                <a:srgbClr val="5F5F5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0"/>
          <p:cNvSpPr>
            <a:spLocks noGrp="1"/>
          </p:cNvSpPr>
          <p:nvPr>
            <p:ph type="ctrTitle"/>
          </p:nvPr>
        </p:nvSpPr>
        <p:spPr/>
        <p:txBody>
          <a:bodyPr/>
          <a:lstStyle/>
          <a:p>
            <a:r>
              <a:rPr lang="en-IE" smtClean="0"/>
              <a:t>Principle 1: Equitable Use</a:t>
            </a:r>
            <a:endParaRPr lang="en-US" smtClean="0"/>
          </a:p>
        </p:txBody>
      </p:sp>
      <p:sp>
        <p:nvSpPr>
          <p:cNvPr id="13315" name="Text Box 5"/>
          <p:cNvSpPr txBox="1">
            <a:spLocks noChangeArrowheads="1"/>
          </p:cNvSpPr>
          <p:nvPr/>
        </p:nvSpPr>
        <p:spPr bwMode="auto">
          <a:xfrm>
            <a:off x="539750" y="1052513"/>
            <a:ext cx="8064500"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Can everyone use the same entrance?</a:t>
            </a:r>
            <a:endParaRPr lang="en-US" sz="2400" b="0">
              <a:solidFill>
                <a:srgbClr val="5F5F5F"/>
              </a:solidFill>
            </a:endParaRPr>
          </a:p>
        </p:txBody>
      </p:sp>
      <p:pic>
        <p:nvPicPr>
          <p:cNvPr id="13316" name="Picture 10" descr="This image shows the entrance to a church. The area surrounding the entrance has been landscaped, eliminating the need for the steps and creating a gentle grade that everyone can use. This is a good example of Universal Design. "/>
          <p:cNvPicPr>
            <a:picLocks noChangeAspect="1" noChangeArrowheads="1"/>
          </p:cNvPicPr>
          <p:nvPr/>
        </p:nvPicPr>
        <p:blipFill>
          <a:blip r:embed="rId3" cstate="print"/>
          <a:srcRect l="10336" t="12601" r="21742" b="10631"/>
          <a:stretch>
            <a:fillRect/>
          </a:stretch>
        </p:blipFill>
        <p:spPr bwMode="auto">
          <a:xfrm>
            <a:off x="5076825" y="3284538"/>
            <a:ext cx="3240088" cy="2746375"/>
          </a:xfrm>
          <a:prstGeom prst="rect">
            <a:avLst/>
          </a:prstGeom>
          <a:noFill/>
          <a:ln w="38100">
            <a:solidFill>
              <a:schemeClr val="bg2"/>
            </a:solidFill>
            <a:miter lim="800000"/>
            <a:headEnd/>
            <a:tailEnd/>
          </a:ln>
        </p:spPr>
      </p:pic>
      <p:pic>
        <p:nvPicPr>
          <p:cNvPr id="13317" name="Picture 11" descr="This image shows the entrance to a college library. There is a metal, stigmatising ramp laid over the front steps – not a very attractive or welcoming entry."/>
          <p:cNvPicPr>
            <a:picLocks noChangeAspect="1" noChangeArrowheads="1"/>
          </p:cNvPicPr>
          <p:nvPr/>
        </p:nvPicPr>
        <p:blipFill>
          <a:blip r:embed="rId4" cstate="print"/>
          <a:srcRect l="20303" t="11615" r="11037" b="11024"/>
          <a:stretch>
            <a:fillRect/>
          </a:stretch>
        </p:blipFill>
        <p:spPr bwMode="auto">
          <a:xfrm>
            <a:off x="971550" y="3284538"/>
            <a:ext cx="3311525" cy="2798762"/>
          </a:xfrm>
          <a:prstGeom prst="rect">
            <a:avLst/>
          </a:prstGeom>
          <a:noFill/>
          <a:ln w="38100">
            <a:solidFill>
              <a:schemeClr val="bg2"/>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0"/>
          <p:cNvSpPr>
            <a:spLocks noGrp="1"/>
          </p:cNvSpPr>
          <p:nvPr>
            <p:ph type="ctrTitle"/>
          </p:nvPr>
        </p:nvSpPr>
        <p:spPr/>
        <p:txBody>
          <a:bodyPr/>
          <a:lstStyle/>
          <a:p>
            <a:r>
              <a:rPr lang="en-IE" smtClean="0"/>
              <a:t>Principle 1: Equitable Use</a:t>
            </a:r>
            <a:endParaRPr lang="en-US" smtClean="0"/>
          </a:p>
        </p:txBody>
      </p:sp>
      <p:sp>
        <p:nvSpPr>
          <p:cNvPr id="14339" name="Text Box 5"/>
          <p:cNvSpPr txBox="1">
            <a:spLocks noChangeArrowheads="1"/>
          </p:cNvSpPr>
          <p:nvPr/>
        </p:nvSpPr>
        <p:spPr bwMode="auto">
          <a:xfrm>
            <a:off x="539750" y="1125538"/>
            <a:ext cx="8064500"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design provide the same means of use for all?</a:t>
            </a:r>
            <a:endParaRPr lang="en-US" sz="2400" b="0">
              <a:solidFill>
                <a:srgbClr val="5F5F5F"/>
              </a:solidFill>
            </a:endParaRPr>
          </a:p>
        </p:txBody>
      </p:sp>
      <p:pic>
        <p:nvPicPr>
          <p:cNvPr id="14340" name="Picture 10" descr="This image shows a height adjustable drinking fountain which offers choice for children, adults, wheelchair users and people of very tall and short stature to individualise the drinking height and become part of the larger public. Unlike accessible solutions that segregate users by providing two fountains side by side – one for standing users and one for seated users – this universally designed democratic solution offers the same opportunity to all people. This image shows a wheelchair user using the fountain. The other image on this slide shows a child using the fountain."/>
          <p:cNvPicPr>
            <a:picLocks noChangeAspect="1" noChangeArrowheads="1"/>
          </p:cNvPicPr>
          <p:nvPr/>
        </p:nvPicPr>
        <p:blipFill>
          <a:blip r:embed="rId3" cstate="print"/>
          <a:srcRect l="19934" t="19687" r="35068" b="18309"/>
          <a:stretch>
            <a:fillRect/>
          </a:stretch>
        </p:blipFill>
        <p:spPr bwMode="auto">
          <a:xfrm>
            <a:off x="1403350" y="3284538"/>
            <a:ext cx="2717800" cy="2808287"/>
          </a:xfrm>
          <a:prstGeom prst="rect">
            <a:avLst/>
          </a:prstGeom>
          <a:noFill/>
          <a:ln w="38100">
            <a:solidFill>
              <a:schemeClr val="bg2"/>
            </a:solidFill>
            <a:miter lim="800000"/>
            <a:headEnd/>
            <a:tailEnd/>
          </a:ln>
        </p:spPr>
      </p:pic>
      <p:pic>
        <p:nvPicPr>
          <p:cNvPr id="14341" name="Picture 11" descr="This image shows a height adjustable drinking fountain which offers choice for children, adults, wheelchair users and people of very tall and short stature to individualise the drinking height and become part of the larger public. Unlike accessible solutions that segregate users by providing two fountains side by side – one for standing users and one for seated users – this universally designed democratic solution offers the same opportunity to all people. This image shows a child using the fountain. The other image on this slide shows a wheelchair user using the fountain."/>
          <p:cNvPicPr>
            <a:picLocks noChangeAspect="1" noChangeArrowheads="1"/>
          </p:cNvPicPr>
          <p:nvPr/>
        </p:nvPicPr>
        <p:blipFill>
          <a:blip r:embed="rId4" cstate="print"/>
          <a:srcRect l="14766" t="24265" r="8084" b="20622"/>
          <a:stretch>
            <a:fillRect/>
          </a:stretch>
        </p:blipFill>
        <p:spPr bwMode="auto">
          <a:xfrm>
            <a:off x="4859338" y="4292600"/>
            <a:ext cx="3384550" cy="1812925"/>
          </a:xfrm>
          <a:prstGeom prst="rect">
            <a:avLst/>
          </a:prstGeom>
          <a:noFill/>
          <a:ln w="38100">
            <a:solidFill>
              <a:schemeClr val="bg2"/>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ctrTitle"/>
          </p:nvPr>
        </p:nvSpPr>
        <p:spPr/>
        <p:txBody>
          <a:bodyPr/>
          <a:lstStyle/>
          <a:p>
            <a:r>
              <a:rPr lang="en-IE" smtClean="0"/>
              <a:t>Principle 2: Flexibility in Use</a:t>
            </a:r>
            <a:endParaRPr lang="en-US" smtClean="0"/>
          </a:p>
        </p:txBody>
      </p:sp>
      <p:sp>
        <p:nvSpPr>
          <p:cNvPr id="17411" name="Text Box 5"/>
          <p:cNvSpPr txBox="1">
            <a:spLocks noChangeArrowheads="1"/>
          </p:cNvSpPr>
          <p:nvPr/>
        </p:nvSpPr>
        <p:spPr bwMode="auto">
          <a:xfrm>
            <a:off x="539750" y="1196975"/>
            <a:ext cx="8064500" cy="830263"/>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The design accommodates a range of individual preferences and abilities.</a:t>
            </a:r>
            <a:endParaRPr lang="en-US" sz="2400" b="0">
              <a:solidFill>
                <a:srgbClr val="5F5F5F"/>
              </a:solidFill>
            </a:endParaRPr>
          </a:p>
        </p:txBody>
      </p:sp>
      <p:sp>
        <p:nvSpPr>
          <p:cNvPr id="122887" name="Text Box 7"/>
          <p:cNvSpPr txBox="1">
            <a:spLocks noChangeArrowheads="1"/>
          </p:cNvSpPr>
          <p:nvPr/>
        </p:nvSpPr>
        <p:spPr bwMode="auto">
          <a:xfrm>
            <a:off x="714375" y="3429000"/>
            <a:ext cx="8064500" cy="1311275"/>
          </a:xfrm>
          <a:prstGeom prst="rect">
            <a:avLst/>
          </a:prstGeom>
          <a:noFill/>
          <a:ln w="9525">
            <a:noFill/>
            <a:miter lim="800000"/>
            <a:headEnd/>
            <a:tailEnd/>
          </a:ln>
          <a:effectLst/>
        </p:spPr>
        <p:txBody>
          <a:bodyPr>
            <a:spAutoFit/>
          </a:bodyPr>
          <a:lstStyle/>
          <a:p>
            <a:pPr marL="342900" indent="-342900">
              <a:buClr>
                <a:schemeClr val="folHlink"/>
              </a:buClr>
              <a:buFont typeface="+mj-lt"/>
              <a:buAutoNum type="arabicPeriod"/>
              <a:defRPr/>
            </a:pPr>
            <a:r>
              <a:rPr lang="en-US" b="0" dirty="0">
                <a:solidFill>
                  <a:srgbClr val="B2B2B2"/>
                </a:solidFill>
              </a:rPr>
              <a:t>	</a:t>
            </a:r>
            <a:r>
              <a:rPr lang="en-US" sz="2000" b="0" dirty="0">
                <a:solidFill>
                  <a:srgbClr val="5F5F5F"/>
                </a:solidFill>
              </a:rPr>
              <a:t>Provide choice in method of use</a:t>
            </a:r>
          </a:p>
          <a:p>
            <a:pPr marL="457200" indent="-457200">
              <a:buClr>
                <a:schemeClr val="folHlink"/>
              </a:buClr>
              <a:buFont typeface="+mj-lt"/>
              <a:buAutoNum type="arabicPeriod"/>
              <a:defRPr/>
            </a:pPr>
            <a:r>
              <a:rPr lang="en-US" sz="2000" b="0" dirty="0">
                <a:solidFill>
                  <a:srgbClr val="5F5F5F"/>
                </a:solidFill>
              </a:rPr>
              <a:t>	Accommodate right-handed or left-handed access and use</a:t>
            </a:r>
          </a:p>
          <a:p>
            <a:pPr marL="457200" indent="-457200">
              <a:buClr>
                <a:schemeClr val="folHlink"/>
              </a:buClr>
              <a:buFont typeface="+mj-lt"/>
              <a:buAutoNum type="arabicPeriod"/>
              <a:defRPr/>
            </a:pPr>
            <a:r>
              <a:rPr lang="en-US" sz="2000" b="0" dirty="0">
                <a:solidFill>
                  <a:srgbClr val="5F5F5F"/>
                </a:solidFill>
              </a:rPr>
              <a:t>	Facilitate the user’s accuracy and precision</a:t>
            </a:r>
          </a:p>
          <a:p>
            <a:pPr marL="457200" indent="-457200">
              <a:buClr>
                <a:schemeClr val="folHlink"/>
              </a:buClr>
              <a:buFont typeface="+mj-lt"/>
              <a:buAutoNum type="arabicPeriod"/>
              <a:defRPr/>
            </a:pPr>
            <a:r>
              <a:rPr lang="en-IE" sz="2000" b="0" dirty="0">
                <a:solidFill>
                  <a:srgbClr val="5F5F5F"/>
                </a:solidFill>
              </a:rPr>
              <a:t>	Provide adaptability to the user’s pace</a:t>
            </a:r>
            <a:endParaRPr lang="en-US" sz="2000" b="0" dirty="0">
              <a:solidFill>
                <a:srgbClr val="5F5F5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p:cNvSpPr>
            <a:spLocks noGrp="1"/>
          </p:cNvSpPr>
          <p:nvPr>
            <p:ph type="ctrTitle"/>
          </p:nvPr>
        </p:nvSpPr>
        <p:spPr/>
        <p:txBody>
          <a:bodyPr/>
          <a:lstStyle/>
          <a:p>
            <a:r>
              <a:rPr lang="en-IE" smtClean="0"/>
              <a:t>Principle 2: Flexibility in Use</a:t>
            </a:r>
            <a:endParaRPr lang="en-US" smtClean="0"/>
          </a:p>
        </p:txBody>
      </p:sp>
      <p:sp>
        <p:nvSpPr>
          <p:cNvPr id="19459" name="Text Box 5"/>
          <p:cNvSpPr txBox="1">
            <a:spLocks noChangeArrowheads="1"/>
          </p:cNvSpPr>
          <p:nvPr/>
        </p:nvSpPr>
        <p:spPr bwMode="auto">
          <a:xfrm>
            <a:off x="539750" y="1341438"/>
            <a:ext cx="8280400"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park seating accommodate individual preference?</a:t>
            </a:r>
            <a:endParaRPr lang="en-US" sz="2400" b="0">
              <a:solidFill>
                <a:srgbClr val="5F5F5F"/>
              </a:solidFill>
            </a:endParaRPr>
          </a:p>
        </p:txBody>
      </p:sp>
      <p:pic>
        <p:nvPicPr>
          <p:cNvPr id="19460" name="Picture 10" descr="This image shows a park bench. On the right, a child using a wheelchair joins a group of seated people on a wooden park bench. There's a mother with a baby in a pram, and an elderly person and a mother with a baby in her arms using a very high bench with arms to support sitting and standing."/>
          <p:cNvPicPr>
            <a:picLocks noChangeAspect="1" noChangeArrowheads="1"/>
          </p:cNvPicPr>
          <p:nvPr/>
        </p:nvPicPr>
        <p:blipFill>
          <a:blip r:embed="rId3" cstate="print"/>
          <a:srcRect l="11075" t="12798" r="15135" b="12404"/>
          <a:stretch>
            <a:fillRect/>
          </a:stretch>
        </p:blipFill>
        <p:spPr bwMode="auto">
          <a:xfrm>
            <a:off x="2700338" y="3573463"/>
            <a:ext cx="3384550" cy="2571750"/>
          </a:xfrm>
          <a:prstGeom prst="rect">
            <a:avLst/>
          </a:prstGeom>
          <a:noFill/>
          <a:ln w="38100">
            <a:solidFill>
              <a:schemeClr val="bg2"/>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2"/>
          <p:cNvSpPr>
            <a:spLocks noGrp="1"/>
          </p:cNvSpPr>
          <p:nvPr>
            <p:ph type="ctrTitle"/>
          </p:nvPr>
        </p:nvSpPr>
        <p:spPr/>
        <p:txBody>
          <a:bodyPr/>
          <a:lstStyle/>
          <a:p>
            <a:r>
              <a:rPr lang="en-IE" smtClean="0"/>
              <a:t>Principle 2: Flexibility in Use</a:t>
            </a:r>
            <a:endParaRPr lang="en-US" smtClean="0"/>
          </a:p>
        </p:txBody>
      </p:sp>
      <p:sp>
        <p:nvSpPr>
          <p:cNvPr id="21507" name="Text Box 5"/>
          <p:cNvSpPr txBox="1">
            <a:spLocks noChangeArrowheads="1"/>
          </p:cNvSpPr>
          <p:nvPr/>
        </p:nvSpPr>
        <p:spPr bwMode="auto">
          <a:xfrm>
            <a:off x="539750" y="1268413"/>
            <a:ext cx="8280400"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Can the design be used by left and right handed people?</a:t>
            </a:r>
            <a:endParaRPr lang="en-US" sz="2400" b="0">
              <a:solidFill>
                <a:srgbClr val="5F5F5F"/>
              </a:solidFill>
            </a:endParaRPr>
          </a:p>
        </p:txBody>
      </p:sp>
      <p:sp>
        <p:nvSpPr>
          <p:cNvPr id="21508" name="Text Box 9"/>
          <p:cNvSpPr txBox="1">
            <a:spLocks noChangeArrowheads="1"/>
          </p:cNvSpPr>
          <p:nvPr/>
        </p:nvSpPr>
        <p:spPr bwMode="auto">
          <a:xfrm>
            <a:off x="1258888" y="788988"/>
            <a:ext cx="2592387"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1509" name="Picture 11" descr="IThis image shows a standard stairway that has a third handrail installed approximately 75cm away from the outer one, meaning the users can steady themselves by using either their right or left hand, or both hands. Lights have also been installed at foot level for safety and visibility. The level landing halfway up the flight of stairs gives people the opportunity to rest before proceeding, and there is seating installed on the top landing."/>
          <p:cNvPicPr>
            <a:picLocks noChangeAspect="1" noChangeArrowheads="1"/>
          </p:cNvPicPr>
          <p:nvPr/>
        </p:nvPicPr>
        <p:blipFill>
          <a:blip r:embed="rId3" cstate="print"/>
          <a:srcRect l="15135" t="23625" r="53857" b="20229"/>
          <a:stretch>
            <a:fillRect/>
          </a:stretch>
        </p:blipFill>
        <p:spPr bwMode="auto">
          <a:xfrm>
            <a:off x="2051050" y="3357563"/>
            <a:ext cx="2068513" cy="2809875"/>
          </a:xfrm>
          <a:prstGeom prst="rect">
            <a:avLst/>
          </a:prstGeom>
          <a:noFill/>
          <a:ln w="38100">
            <a:solidFill>
              <a:schemeClr val="bg2"/>
            </a:solidFill>
            <a:miter lim="800000"/>
            <a:headEnd/>
            <a:tailEnd/>
          </a:ln>
        </p:spPr>
      </p:pic>
      <p:pic>
        <p:nvPicPr>
          <p:cNvPr id="21510" name="Picture 15" descr="This image shows the OXO Good Grips Swivel Scissors These scissors are used by grasping the non-slip rubber grip handles and by pulling back the spring loaded switch. They can be easily be used by right or left handed people and individuals who have low hand strength or arthritis. They have a swivel handle that absorbs a lot of the pressure from the users hands, which ensures that the scissors are comfortable even when cutting tougher materials.&#10;"/>
          <p:cNvPicPr>
            <a:picLocks noChangeAspect="1" noChangeArrowheads="1"/>
          </p:cNvPicPr>
          <p:nvPr/>
        </p:nvPicPr>
        <p:blipFill>
          <a:blip r:embed="rId4" cstate="print"/>
          <a:srcRect/>
          <a:stretch>
            <a:fillRect/>
          </a:stretch>
        </p:blipFill>
        <p:spPr bwMode="auto">
          <a:xfrm>
            <a:off x="4787900" y="3357563"/>
            <a:ext cx="2857500" cy="2857500"/>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2"/>
          <p:cNvSpPr>
            <a:spLocks noGrp="1"/>
          </p:cNvSpPr>
          <p:nvPr>
            <p:ph type="ctrTitle"/>
          </p:nvPr>
        </p:nvSpPr>
        <p:spPr/>
        <p:txBody>
          <a:bodyPr/>
          <a:lstStyle/>
          <a:p>
            <a:r>
              <a:rPr lang="en-IE" smtClean="0"/>
              <a:t>Principle 2: Flexibility in Use</a:t>
            </a:r>
            <a:endParaRPr lang="en-US" smtClean="0"/>
          </a:p>
        </p:txBody>
      </p:sp>
      <p:sp>
        <p:nvSpPr>
          <p:cNvPr id="22531" name="Text Box 5"/>
          <p:cNvSpPr txBox="1">
            <a:spLocks noChangeArrowheads="1"/>
          </p:cNvSpPr>
          <p:nvPr/>
        </p:nvSpPr>
        <p:spPr bwMode="auto">
          <a:xfrm>
            <a:off x="539750" y="1125538"/>
            <a:ext cx="8280400" cy="8302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design work well for children, adults and older people?</a:t>
            </a:r>
            <a:endParaRPr lang="en-US" sz="2400" b="0">
              <a:solidFill>
                <a:srgbClr val="5F5F5F"/>
              </a:solidFill>
            </a:endParaRPr>
          </a:p>
        </p:txBody>
      </p:sp>
      <p:sp>
        <p:nvSpPr>
          <p:cNvPr id="22532" name="Text Box 9"/>
          <p:cNvSpPr txBox="1">
            <a:spLocks noChangeArrowheads="1"/>
          </p:cNvSpPr>
          <p:nvPr/>
        </p:nvSpPr>
        <p:spPr bwMode="auto">
          <a:xfrm>
            <a:off x="1258888" y="788988"/>
            <a:ext cx="2592387"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2533" name="Picture 13" descr="This image shows a Metaform bathroom. The modular sink and toilet easily adjust to accommodate the height of a standing or sitting user, allowing access by a small child, a tall adult or a wheelchair user. The arms of the toilet can be separately flipped out to assist with a right or left handed wheelchair transfer, or to provide support for people who are unsteady. The barrier-free shower and tub are made of forgiving material for enhanced safety, accessibility and ease of living.&#10;"/>
          <p:cNvPicPr>
            <a:picLocks noChangeAspect="1" noChangeArrowheads="1"/>
          </p:cNvPicPr>
          <p:nvPr/>
        </p:nvPicPr>
        <p:blipFill>
          <a:blip r:embed="rId3" cstate="print"/>
          <a:srcRect/>
          <a:stretch>
            <a:fillRect/>
          </a:stretch>
        </p:blipFill>
        <p:spPr bwMode="auto">
          <a:xfrm>
            <a:off x="2195513" y="3716338"/>
            <a:ext cx="4714875" cy="2286000"/>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0"/>
          <p:cNvSpPr>
            <a:spLocks noGrp="1"/>
          </p:cNvSpPr>
          <p:nvPr>
            <p:ph type="ctrTitle"/>
          </p:nvPr>
        </p:nvSpPr>
        <p:spPr/>
        <p:txBody>
          <a:bodyPr/>
          <a:lstStyle/>
          <a:p>
            <a:r>
              <a:rPr lang="en-IE" smtClean="0"/>
              <a:t>Principle 3: Simple and Intuitive</a:t>
            </a:r>
            <a:endParaRPr lang="en-US" smtClean="0"/>
          </a:p>
        </p:txBody>
      </p:sp>
      <p:sp>
        <p:nvSpPr>
          <p:cNvPr id="24579" name="Text Box 5"/>
          <p:cNvSpPr txBox="1">
            <a:spLocks noChangeArrowheads="1"/>
          </p:cNvSpPr>
          <p:nvPr/>
        </p:nvSpPr>
        <p:spPr bwMode="auto">
          <a:xfrm>
            <a:off x="539750" y="1125538"/>
            <a:ext cx="8064500" cy="1089025"/>
          </a:xfrm>
          <a:prstGeom prst="rect">
            <a:avLst/>
          </a:prstGeom>
          <a:noFill/>
          <a:ln w="9525">
            <a:noFill/>
            <a:miter lim="800000"/>
            <a:headEnd/>
            <a:tailEnd/>
          </a:ln>
        </p:spPr>
        <p:txBody>
          <a:bodyPr>
            <a:spAutoFit/>
          </a:bodyPr>
          <a:lstStyle/>
          <a:p>
            <a:pPr>
              <a:lnSpc>
                <a:spcPct val="90000"/>
              </a:lnSpc>
              <a:spcBef>
                <a:spcPct val="20000"/>
              </a:spcBef>
              <a:buClr>
                <a:schemeClr val="folHlink"/>
              </a:buClr>
            </a:pPr>
            <a:r>
              <a:rPr lang="en-IE" sz="2400" b="0">
                <a:solidFill>
                  <a:srgbClr val="5F5F5F"/>
                </a:solidFill>
              </a:rPr>
              <a:t>Use of the design is easy to understand regardless of the user’s experience, knowledge, language skills, or current concentration level.</a:t>
            </a:r>
            <a:endParaRPr lang="en-US" sz="2400" b="0">
              <a:solidFill>
                <a:srgbClr val="5F5F5F"/>
              </a:solidFill>
            </a:endParaRPr>
          </a:p>
        </p:txBody>
      </p:sp>
      <p:sp>
        <p:nvSpPr>
          <p:cNvPr id="129031" name="Text Box 7"/>
          <p:cNvSpPr txBox="1">
            <a:spLocks noChangeArrowheads="1"/>
          </p:cNvSpPr>
          <p:nvPr/>
        </p:nvSpPr>
        <p:spPr bwMode="auto">
          <a:xfrm>
            <a:off x="571500" y="3429000"/>
            <a:ext cx="8353425" cy="1920875"/>
          </a:xfrm>
          <a:prstGeom prst="rect">
            <a:avLst/>
          </a:prstGeom>
          <a:noFill/>
          <a:ln w="9525">
            <a:noFill/>
            <a:miter lim="800000"/>
            <a:headEnd/>
            <a:tailEnd/>
          </a:ln>
          <a:effectLst/>
        </p:spPr>
        <p:txBody>
          <a:bodyPr>
            <a:spAutoFit/>
          </a:bodyPr>
          <a:lstStyle/>
          <a:p>
            <a:pPr marL="342900" indent="-342900">
              <a:buClr>
                <a:schemeClr val="folHlink"/>
              </a:buClr>
              <a:buFont typeface="+mj-lt"/>
              <a:buAutoNum type="arabicPeriod"/>
              <a:defRPr/>
            </a:pPr>
            <a:r>
              <a:rPr lang="en-US" b="0" dirty="0">
                <a:solidFill>
                  <a:srgbClr val="B2B2B2"/>
                </a:solidFill>
              </a:rPr>
              <a:t>	</a:t>
            </a:r>
            <a:r>
              <a:rPr lang="en-US" sz="2000" b="0" dirty="0">
                <a:solidFill>
                  <a:srgbClr val="5F5F5F"/>
                </a:solidFill>
              </a:rPr>
              <a:t>Eliminate unnecessary complexity</a:t>
            </a:r>
          </a:p>
          <a:p>
            <a:pPr marL="457200" indent="-457200">
              <a:buClr>
                <a:schemeClr val="folHlink"/>
              </a:buClr>
              <a:buFont typeface="+mj-lt"/>
              <a:buAutoNum type="arabicPeriod"/>
              <a:defRPr/>
            </a:pPr>
            <a:r>
              <a:rPr lang="en-IE" sz="2000" b="0" dirty="0">
                <a:solidFill>
                  <a:srgbClr val="5F5F5F"/>
                </a:solidFill>
              </a:rPr>
              <a:t>	Be consistent with user expectations and intuition</a:t>
            </a:r>
          </a:p>
          <a:p>
            <a:pPr marL="457200" indent="-457200">
              <a:buClr>
                <a:schemeClr val="folHlink"/>
              </a:buClr>
              <a:buFont typeface="+mj-lt"/>
              <a:buAutoNum type="arabicPeriod"/>
              <a:defRPr/>
            </a:pPr>
            <a:r>
              <a:rPr lang="en-IE" sz="2000" b="0" dirty="0">
                <a:solidFill>
                  <a:srgbClr val="5F5F5F"/>
                </a:solidFill>
              </a:rPr>
              <a:t>	Accommodate a wide range of literacy and language skills</a:t>
            </a:r>
          </a:p>
          <a:p>
            <a:pPr marL="457200" indent="-457200">
              <a:buClr>
                <a:schemeClr val="folHlink"/>
              </a:buClr>
              <a:buFont typeface="+mj-lt"/>
              <a:buAutoNum type="arabicPeriod"/>
              <a:defRPr/>
            </a:pPr>
            <a:r>
              <a:rPr lang="en-IE" sz="2000" b="0" dirty="0">
                <a:solidFill>
                  <a:srgbClr val="5F5F5F"/>
                </a:solidFill>
              </a:rPr>
              <a:t>	Arrange information consistent with its importance</a:t>
            </a:r>
          </a:p>
          <a:p>
            <a:pPr marL="457200" indent="-457200">
              <a:buClr>
                <a:schemeClr val="folHlink"/>
              </a:buClr>
              <a:buFont typeface="+mj-lt"/>
              <a:buAutoNum type="arabicPeriod"/>
              <a:defRPr/>
            </a:pPr>
            <a:r>
              <a:rPr lang="en-IE" sz="2000" b="0" dirty="0">
                <a:solidFill>
                  <a:srgbClr val="5F5F5F"/>
                </a:solidFill>
              </a:rPr>
              <a:t>	Provide effective prompting and feedback during and after task 	completion</a:t>
            </a:r>
            <a:endParaRPr lang="en-US" sz="2000" b="0" dirty="0">
              <a:solidFill>
                <a:srgbClr val="5F5F5F"/>
              </a:solidFill>
            </a:endParaRPr>
          </a:p>
        </p:txBody>
      </p:sp>
      <p:sp>
        <p:nvSpPr>
          <p:cNvPr id="24581" name="Text Box 10"/>
          <p:cNvSpPr txBox="1">
            <a:spLocks noChangeArrowheads="1"/>
          </p:cNvSpPr>
          <p:nvPr/>
        </p:nvSpPr>
        <p:spPr bwMode="auto">
          <a:xfrm>
            <a:off x="1258888" y="788988"/>
            <a:ext cx="2592387" cy="304800"/>
          </a:xfrm>
          <a:prstGeom prst="rect">
            <a:avLst/>
          </a:prstGeom>
          <a:noFill/>
          <a:ln w="9525">
            <a:noFill/>
            <a:miter lim="800000"/>
            <a:headEnd/>
            <a:tailEnd/>
          </a:ln>
        </p:spPr>
        <p:txBody>
          <a:bodyPr>
            <a:spAutoFit/>
          </a:bodyPr>
          <a:lstStyle/>
          <a:p>
            <a:pPr>
              <a:spcBef>
                <a:spcPct val="50000"/>
              </a:spcBef>
            </a:pPr>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1"/>
          <p:cNvSpPr>
            <a:spLocks noGrp="1"/>
          </p:cNvSpPr>
          <p:nvPr>
            <p:ph type="ctrTitle"/>
          </p:nvPr>
        </p:nvSpPr>
        <p:spPr/>
        <p:txBody>
          <a:bodyPr/>
          <a:lstStyle/>
          <a:p>
            <a:r>
              <a:rPr lang="en-IE" smtClean="0"/>
              <a:t>Principle 3: Simple and Intuitive</a:t>
            </a:r>
            <a:endParaRPr lang="en-US" smtClean="0"/>
          </a:p>
        </p:txBody>
      </p:sp>
      <p:sp>
        <p:nvSpPr>
          <p:cNvPr id="25603" name="Text Box 5"/>
          <p:cNvSpPr txBox="1">
            <a:spLocks noChangeArrowheads="1"/>
          </p:cNvSpPr>
          <p:nvPr/>
        </p:nvSpPr>
        <p:spPr bwMode="auto">
          <a:xfrm>
            <a:off x="539750" y="1347788"/>
            <a:ext cx="8064500"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a:solidFill>
                  <a:srgbClr val="5F5F5F"/>
                </a:solidFill>
              </a:rPr>
              <a:t>Is it easy to understand? Can you make it work?</a:t>
            </a:r>
            <a:endParaRPr lang="en-US" sz="2400" b="0">
              <a:solidFill>
                <a:srgbClr val="5F5F5F"/>
              </a:solidFill>
            </a:endParaRPr>
          </a:p>
        </p:txBody>
      </p:sp>
      <p:sp>
        <p:nvSpPr>
          <p:cNvPr id="25604" name="Text Box 9"/>
          <p:cNvSpPr txBox="1">
            <a:spLocks noChangeArrowheads="1"/>
          </p:cNvSpPr>
          <p:nvPr/>
        </p:nvSpPr>
        <p:spPr bwMode="auto">
          <a:xfrm>
            <a:off x="1258888" y="788988"/>
            <a:ext cx="2592387"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5605" name="Picture 10" descr="This image shows a man attmepting to install a VCR player by attaching leads to a television.&#10;"/>
          <p:cNvPicPr>
            <a:picLocks noChangeAspect="1" noChangeArrowheads="1"/>
          </p:cNvPicPr>
          <p:nvPr/>
        </p:nvPicPr>
        <p:blipFill>
          <a:blip r:embed="rId3" cstate="print"/>
          <a:srcRect t="8070"/>
          <a:stretch>
            <a:fillRect/>
          </a:stretch>
        </p:blipFill>
        <p:spPr bwMode="auto">
          <a:xfrm>
            <a:off x="1439863" y="3357563"/>
            <a:ext cx="2484437" cy="2992437"/>
          </a:xfrm>
          <a:prstGeom prst="rect">
            <a:avLst/>
          </a:prstGeom>
          <a:noFill/>
          <a:ln w="38100">
            <a:solidFill>
              <a:schemeClr val="bg2"/>
            </a:solidFill>
            <a:miter lim="800000"/>
            <a:headEnd/>
            <a:tailEnd/>
          </a:ln>
        </p:spPr>
      </p:pic>
      <p:pic>
        <p:nvPicPr>
          <p:cNvPr id="25606" name="Picture 11" descr="This image shows the back of a television with colour-coded plugs and receptacles that simplify installation.&#10;"/>
          <p:cNvPicPr>
            <a:picLocks noChangeAspect="1" noChangeArrowheads="1"/>
          </p:cNvPicPr>
          <p:nvPr/>
        </p:nvPicPr>
        <p:blipFill>
          <a:blip r:embed="rId4" cstate="print"/>
          <a:srcRect t="8565" r="27002"/>
          <a:stretch>
            <a:fillRect/>
          </a:stretch>
        </p:blipFill>
        <p:spPr bwMode="auto">
          <a:xfrm>
            <a:off x="4572000" y="3330575"/>
            <a:ext cx="3313113" cy="3027363"/>
          </a:xfrm>
          <a:prstGeom prst="rect">
            <a:avLst/>
          </a:prstGeom>
          <a:noFill/>
          <a:ln w="38100">
            <a:solidFill>
              <a:schemeClr val="bg2"/>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0"/>
          <p:cNvSpPr>
            <a:spLocks noGrp="1"/>
          </p:cNvSpPr>
          <p:nvPr>
            <p:ph type="ctrTitle"/>
          </p:nvPr>
        </p:nvSpPr>
        <p:spPr/>
        <p:txBody>
          <a:bodyPr/>
          <a:lstStyle/>
          <a:p>
            <a:r>
              <a:rPr lang="en-IE" smtClean="0"/>
              <a:t>Principle 3: Simple and Intuitive</a:t>
            </a:r>
            <a:endParaRPr lang="en-US" smtClean="0"/>
          </a:p>
        </p:txBody>
      </p:sp>
      <p:sp>
        <p:nvSpPr>
          <p:cNvPr id="26627" name="Text Box 5"/>
          <p:cNvSpPr txBox="1">
            <a:spLocks noChangeArrowheads="1"/>
          </p:cNvSpPr>
          <p:nvPr/>
        </p:nvSpPr>
        <p:spPr bwMode="auto">
          <a:xfrm>
            <a:off x="539750" y="1412875"/>
            <a:ext cx="8064500"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a:solidFill>
                  <a:srgbClr val="5F5F5F"/>
                </a:solidFill>
              </a:rPr>
              <a:t>Is it easy to understand? Can you make it work?</a:t>
            </a:r>
            <a:endParaRPr lang="en-US" sz="2400" b="0">
              <a:solidFill>
                <a:srgbClr val="5F5F5F"/>
              </a:solidFill>
            </a:endParaRPr>
          </a:p>
        </p:txBody>
      </p:sp>
      <p:sp>
        <p:nvSpPr>
          <p:cNvPr id="26628" name="Text Box 8"/>
          <p:cNvSpPr txBox="1">
            <a:spLocks noChangeArrowheads="1"/>
          </p:cNvSpPr>
          <p:nvPr/>
        </p:nvSpPr>
        <p:spPr bwMode="auto">
          <a:xfrm>
            <a:off x="1258888" y="788988"/>
            <a:ext cx="2592387"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6629" name="Picture 9" descr="This image shows a super-size remote control. With giant buttons, this extra-large remote is easy to use and impossible to lose. It is simple to program, and controls TV, VCR, DVD player, satellite, cable and auxiliary A/V device. The buttons are large and high-contrast, and glow in the dark, and are therefore useable by people with visual impairments and differently sized hands.&#10;"/>
          <p:cNvPicPr>
            <a:picLocks noChangeAspect="1" noChangeArrowheads="1"/>
          </p:cNvPicPr>
          <p:nvPr/>
        </p:nvPicPr>
        <p:blipFill>
          <a:blip r:embed="rId3" cstate="print"/>
          <a:srcRect/>
          <a:stretch>
            <a:fillRect/>
          </a:stretch>
        </p:blipFill>
        <p:spPr bwMode="auto">
          <a:xfrm>
            <a:off x="3143250" y="3656013"/>
            <a:ext cx="2652713" cy="2652712"/>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Scenario 1</a:t>
            </a:r>
            <a:endParaRPr lang="en-US" dirty="0"/>
          </a:p>
        </p:txBody>
      </p:sp>
      <p:sp>
        <p:nvSpPr>
          <p:cNvPr id="3" name="Content Placeholder 2"/>
          <p:cNvSpPr>
            <a:spLocks noGrp="1"/>
          </p:cNvSpPr>
          <p:nvPr>
            <p:ph idx="1"/>
          </p:nvPr>
        </p:nvSpPr>
        <p:spPr/>
        <p:txBody>
          <a:bodyPr/>
          <a:lstStyle/>
          <a:p>
            <a:r>
              <a:rPr lang="en-US" dirty="0" smtClean="0"/>
              <a:t>You have been hired by a company to design a kid’s toy, one that could be included in a happy meal</a:t>
            </a:r>
          </a:p>
          <a:p>
            <a:r>
              <a:rPr lang="en-US" dirty="0" smtClean="0"/>
              <a:t>What do you need to know in order to complete this task?</a:t>
            </a:r>
          </a:p>
          <a:p>
            <a:r>
              <a:rPr lang="en-US" dirty="0" smtClean="0"/>
              <a:t>What factors must you consider in your design?</a:t>
            </a:r>
            <a:endParaRPr lang="en-US" dirty="0"/>
          </a:p>
        </p:txBody>
      </p:sp>
      <p:pic>
        <p:nvPicPr>
          <p:cNvPr id="1030" name="Picture 6" descr="Image result for kids toy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381" y="5334000"/>
            <a:ext cx="4314825" cy="10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86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ctrTitle"/>
          </p:nvPr>
        </p:nvSpPr>
        <p:spPr/>
        <p:txBody>
          <a:bodyPr/>
          <a:lstStyle/>
          <a:p>
            <a:r>
              <a:rPr lang="en-IE" sz="4000" smtClean="0"/>
              <a:t>Principle 4: Perceptible Information </a:t>
            </a:r>
            <a:endParaRPr lang="en-US" sz="4000" smtClean="0"/>
          </a:p>
        </p:txBody>
      </p:sp>
      <p:sp>
        <p:nvSpPr>
          <p:cNvPr id="28675" name="Text Box 5"/>
          <p:cNvSpPr txBox="1">
            <a:spLocks noChangeArrowheads="1"/>
          </p:cNvSpPr>
          <p:nvPr/>
        </p:nvSpPr>
        <p:spPr bwMode="auto">
          <a:xfrm>
            <a:off x="250825" y="933450"/>
            <a:ext cx="8785225" cy="1200150"/>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The design communicates necessary information effectively to the user, regardless of ambient conditions or the user’s sensory abilities.</a:t>
            </a:r>
            <a:endParaRPr lang="en-US" sz="2400" b="0">
              <a:solidFill>
                <a:srgbClr val="5F5F5F"/>
              </a:solidFill>
            </a:endParaRPr>
          </a:p>
        </p:txBody>
      </p:sp>
      <p:sp>
        <p:nvSpPr>
          <p:cNvPr id="28676" name="Text Box 7"/>
          <p:cNvSpPr txBox="1">
            <a:spLocks noChangeArrowheads="1"/>
          </p:cNvSpPr>
          <p:nvPr/>
        </p:nvSpPr>
        <p:spPr bwMode="auto">
          <a:xfrm>
            <a:off x="571500" y="3429000"/>
            <a:ext cx="8064500" cy="2862322"/>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IE" sz="2000" b="0" dirty="0">
                <a:solidFill>
                  <a:srgbClr val="5F5F5F"/>
                </a:solidFill>
              </a:rPr>
              <a:t>	Use different modes (pictorial, verbal, tactile) for redundant 	presentation of essential information</a:t>
            </a:r>
          </a:p>
          <a:p>
            <a:pPr marL="457200" indent="-457200">
              <a:buClr>
                <a:schemeClr val="folHlink"/>
              </a:buClr>
              <a:buFont typeface="Arial" charset="0"/>
              <a:buAutoNum type="arabicPeriod"/>
            </a:pPr>
            <a:r>
              <a:rPr lang="en-IE" sz="2000" b="0" dirty="0">
                <a:solidFill>
                  <a:srgbClr val="5F5F5F"/>
                </a:solidFill>
              </a:rPr>
              <a:t>	Provide adequate contrast between essential information and 	its surroundings</a:t>
            </a:r>
          </a:p>
          <a:p>
            <a:pPr marL="457200" indent="-457200">
              <a:buClr>
                <a:schemeClr val="folHlink"/>
              </a:buClr>
              <a:buFont typeface="Arial" charset="0"/>
              <a:buAutoNum type="arabicPeriod"/>
            </a:pPr>
            <a:r>
              <a:rPr lang="en-IE" sz="2000" b="0" dirty="0">
                <a:solidFill>
                  <a:srgbClr val="5F5F5F"/>
                </a:solidFill>
              </a:rPr>
              <a:t>	Maximize ‘legibility’ of essential information and its 	surroundings</a:t>
            </a:r>
          </a:p>
          <a:p>
            <a:pPr marL="457200" indent="-457200">
              <a:buClr>
                <a:schemeClr val="folHlink"/>
              </a:buClr>
              <a:buFont typeface="Arial" charset="0"/>
              <a:buAutoNum type="arabicPeriod"/>
            </a:pPr>
            <a:r>
              <a:rPr lang="en-IE" sz="2000" b="0" dirty="0">
                <a:solidFill>
                  <a:srgbClr val="5F5F5F"/>
                </a:solidFill>
              </a:rPr>
              <a:t>	Differentiate elements in ways that can be described (i.e. 	make </a:t>
            </a:r>
            <a:r>
              <a:rPr lang="en-IE" sz="2000" b="0" dirty="0" smtClean="0">
                <a:solidFill>
                  <a:srgbClr val="5F5F5F"/>
                </a:solidFill>
              </a:rPr>
              <a:t>	it </a:t>
            </a:r>
            <a:r>
              <a:rPr lang="en-IE" sz="2000" b="0" dirty="0">
                <a:solidFill>
                  <a:srgbClr val="5F5F5F"/>
                </a:solidFill>
              </a:rPr>
              <a:t>easy to give instructions or directions)</a:t>
            </a:r>
          </a:p>
          <a:p>
            <a:pPr marL="457200" indent="-457200">
              <a:buClr>
                <a:schemeClr val="folHlink"/>
              </a:buClr>
              <a:buFont typeface="Arial" charset="0"/>
              <a:buAutoNum type="arabicPeriod"/>
            </a:pPr>
            <a:r>
              <a:rPr lang="en-IE" sz="2000" b="0" dirty="0">
                <a:solidFill>
                  <a:srgbClr val="5F5F5F"/>
                </a:solidFill>
              </a:rPr>
              <a:t>	Provide compatibility with a variety of techniques or devices 	used </a:t>
            </a:r>
            <a:r>
              <a:rPr lang="en-IE" sz="2000" b="0" dirty="0" smtClean="0">
                <a:solidFill>
                  <a:srgbClr val="5F5F5F"/>
                </a:solidFill>
              </a:rPr>
              <a:t>	by </a:t>
            </a:r>
            <a:r>
              <a:rPr lang="en-IE" sz="2000" b="0" dirty="0">
                <a:solidFill>
                  <a:srgbClr val="5F5F5F"/>
                </a:solidFill>
              </a:rPr>
              <a:t>people with sensory limitations</a:t>
            </a:r>
          </a:p>
        </p:txBody>
      </p:sp>
      <p:sp>
        <p:nvSpPr>
          <p:cNvPr id="28677" name="Text Box 10"/>
          <p:cNvSpPr txBox="1">
            <a:spLocks noChangeArrowheads="1"/>
          </p:cNvSpPr>
          <p:nvPr/>
        </p:nvSpPr>
        <p:spPr bwMode="auto">
          <a:xfrm>
            <a:off x="1258888" y="788988"/>
            <a:ext cx="2592387" cy="304800"/>
          </a:xfrm>
          <a:prstGeom prst="rect">
            <a:avLst/>
          </a:prstGeom>
          <a:noFill/>
          <a:ln w="9525">
            <a:noFill/>
            <a:miter lim="800000"/>
            <a:headEnd/>
            <a:tailEnd/>
          </a:ln>
        </p:spPr>
        <p:txBody>
          <a:bodyPr>
            <a:spAutoFit/>
          </a:bodyPr>
          <a:lstStyle/>
          <a:p>
            <a:pPr>
              <a:spcBef>
                <a:spcPct val="50000"/>
              </a:spcBef>
            </a:pPr>
            <a:endParaRPr lang="en-US"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ctrTitle"/>
          </p:nvPr>
        </p:nvSpPr>
        <p:spPr/>
        <p:txBody>
          <a:bodyPr/>
          <a:lstStyle/>
          <a:p>
            <a:r>
              <a:rPr lang="en-IE" sz="4000" smtClean="0"/>
              <a:t>Principle 4: Perceptible Information </a:t>
            </a:r>
            <a:endParaRPr lang="en-US" sz="4000" smtClean="0"/>
          </a:p>
        </p:txBody>
      </p:sp>
      <p:sp>
        <p:nvSpPr>
          <p:cNvPr id="29699" name="Text Box 5"/>
          <p:cNvSpPr txBox="1">
            <a:spLocks noChangeArrowheads="1"/>
          </p:cNvSpPr>
          <p:nvPr/>
        </p:nvSpPr>
        <p:spPr bwMode="auto">
          <a:xfrm>
            <a:off x="539750" y="1268413"/>
            <a:ext cx="8280400"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design use different modes for presentation?</a:t>
            </a:r>
            <a:endParaRPr lang="en-US" sz="2400" b="0">
              <a:solidFill>
                <a:srgbClr val="5F5F5F"/>
              </a:solidFill>
            </a:endParaRPr>
          </a:p>
        </p:txBody>
      </p:sp>
      <p:pic>
        <p:nvPicPr>
          <p:cNvPr id="29700" name="Picture 10" descr="This image shows a Honeywell thermostat. It provides tactile, visual and audible cues and instructions. The numerals and arrow pointer are oversized and high contrast.&#10;The clear outer ring cover has 3 dimensional indices that allow tactile feedback for users who may be blind and who rely on counting the degree increments to set the temperature. The knob is course-knurled for secure gripping, and the thermostat can be positioned on the wall at any height for standing and seated users. The other image on this slide shows a closer view.&#10;"/>
          <p:cNvPicPr>
            <a:picLocks noChangeAspect="1" noChangeArrowheads="1"/>
          </p:cNvPicPr>
          <p:nvPr/>
        </p:nvPicPr>
        <p:blipFill>
          <a:blip r:embed="rId3" cstate="print"/>
          <a:srcRect l="21410" t="25397" r="19713" b="23428"/>
          <a:stretch>
            <a:fillRect/>
          </a:stretch>
        </p:blipFill>
        <p:spPr bwMode="auto">
          <a:xfrm>
            <a:off x="755650" y="3573463"/>
            <a:ext cx="4249738" cy="2770187"/>
          </a:xfrm>
          <a:prstGeom prst="rect">
            <a:avLst/>
          </a:prstGeom>
          <a:noFill/>
          <a:ln w="38100">
            <a:solidFill>
              <a:schemeClr val="bg2"/>
            </a:solidFill>
            <a:miter lim="800000"/>
            <a:headEnd/>
            <a:tailEnd/>
          </a:ln>
        </p:spPr>
      </p:pic>
      <p:pic>
        <p:nvPicPr>
          <p:cNvPr id="29701" name="Picture 11" descr="This image shows a Honeywell thermostat. It provides tactile, visual and audible cues and instructions. The numerals and arrow pointer are oversized and high contrast.&#10;The clear outer ring cover has 3 dimensional indices that allow tactile feedback for users who may be blind and who rely on counting the degree increments to set the temperature. The knob is course-knurled for secure gripping, and the thermostat can be positioned on the wall at any height for standing and seated users. The other image on this slide shows a different view."/>
          <p:cNvPicPr>
            <a:picLocks noChangeAspect="1" noChangeArrowheads="1"/>
          </p:cNvPicPr>
          <p:nvPr/>
        </p:nvPicPr>
        <p:blipFill>
          <a:blip r:embed="rId4" cstate="print"/>
          <a:srcRect l="35159" t="23558" r="14766" b="14554"/>
          <a:stretch>
            <a:fillRect/>
          </a:stretch>
        </p:blipFill>
        <p:spPr bwMode="auto">
          <a:xfrm>
            <a:off x="5508625" y="3573463"/>
            <a:ext cx="2952750" cy="2736850"/>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ctrTitle"/>
          </p:nvPr>
        </p:nvSpPr>
        <p:spPr/>
        <p:txBody>
          <a:bodyPr/>
          <a:lstStyle/>
          <a:p>
            <a:r>
              <a:rPr lang="en-IE" sz="4000" smtClean="0"/>
              <a:t>Principle 4: Perceptible Information </a:t>
            </a:r>
            <a:endParaRPr lang="en-US" sz="4000" smtClean="0"/>
          </a:p>
        </p:txBody>
      </p:sp>
      <p:sp>
        <p:nvSpPr>
          <p:cNvPr id="31747" name="Text Box 5"/>
          <p:cNvSpPr txBox="1">
            <a:spLocks noChangeArrowheads="1"/>
          </p:cNvSpPr>
          <p:nvPr/>
        </p:nvSpPr>
        <p:spPr bwMode="auto">
          <a:xfrm>
            <a:off x="539750" y="1196975"/>
            <a:ext cx="8280400" cy="461963"/>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environment help you find your way?</a:t>
            </a:r>
            <a:endParaRPr lang="en-US" sz="2400" b="0">
              <a:solidFill>
                <a:srgbClr val="5F5F5F"/>
              </a:solidFill>
            </a:endParaRPr>
          </a:p>
        </p:txBody>
      </p:sp>
      <p:pic>
        <p:nvPicPr>
          <p:cNvPr id="31748" name="Picture 15"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3" cstate="print"/>
          <a:srcRect/>
          <a:stretch>
            <a:fillRect/>
          </a:stretch>
        </p:blipFill>
        <p:spPr bwMode="auto">
          <a:xfrm>
            <a:off x="1187450" y="3284538"/>
            <a:ext cx="2028825" cy="3257550"/>
          </a:xfrm>
          <a:prstGeom prst="rect">
            <a:avLst/>
          </a:prstGeom>
          <a:noFill/>
          <a:ln w="38100">
            <a:solidFill>
              <a:srgbClr val="808080"/>
            </a:solidFill>
            <a:miter lim="800000"/>
            <a:headEnd/>
            <a:tailEnd/>
          </a:ln>
        </p:spPr>
      </p:pic>
      <p:pic>
        <p:nvPicPr>
          <p:cNvPr id="31749" name="Picture 22"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4" cstate="print"/>
          <a:srcRect l="74208"/>
          <a:stretch>
            <a:fillRect/>
          </a:stretch>
        </p:blipFill>
        <p:spPr bwMode="auto">
          <a:xfrm>
            <a:off x="3635375" y="3284538"/>
            <a:ext cx="1944688" cy="1468437"/>
          </a:xfrm>
          <a:prstGeom prst="rect">
            <a:avLst/>
          </a:prstGeom>
          <a:noFill/>
          <a:ln w="38100">
            <a:solidFill>
              <a:srgbClr val="808080"/>
            </a:solidFill>
            <a:miter lim="800000"/>
            <a:headEnd/>
            <a:tailEnd/>
          </a:ln>
        </p:spPr>
      </p:pic>
      <p:pic>
        <p:nvPicPr>
          <p:cNvPr id="31750" name="Picture 24"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4" cstate="print"/>
          <a:srcRect l="17383" r="55930"/>
          <a:stretch>
            <a:fillRect/>
          </a:stretch>
        </p:blipFill>
        <p:spPr bwMode="auto">
          <a:xfrm>
            <a:off x="3635375" y="5084763"/>
            <a:ext cx="1943100" cy="1417637"/>
          </a:xfrm>
          <a:prstGeom prst="rect">
            <a:avLst/>
          </a:prstGeom>
          <a:noFill/>
          <a:ln w="38100">
            <a:solidFill>
              <a:srgbClr val="808080"/>
            </a:solidFill>
            <a:miter lim="800000"/>
            <a:headEnd/>
            <a:tailEnd/>
          </a:ln>
        </p:spPr>
      </p:pic>
      <p:pic>
        <p:nvPicPr>
          <p:cNvPr id="31751" name="Picture 26"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5" cstate="print"/>
          <a:srcRect r="73199"/>
          <a:stretch>
            <a:fillRect/>
          </a:stretch>
        </p:blipFill>
        <p:spPr bwMode="auto">
          <a:xfrm>
            <a:off x="6011863" y="3284538"/>
            <a:ext cx="2016125" cy="1474787"/>
          </a:xfrm>
          <a:prstGeom prst="rect">
            <a:avLst/>
          </a:prstGeom>
          <a:noFill/>
          <a:ln w="38100">
            <a:solidFill>
              <a:srgbClr val="808080"/>
            </a:solidFill>
            <a:miter lim="800000"/>
            <a:headEnd/>
            <a:tailEnd/>
          </a:ln>
        </p:spPr>
      </p:pic>
      <p:pic>
        <p:nvPicPr>
          <p:cNvPr id="31752" name="Picture 28"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6" cstate="print"/>
          <a:srcRect l="26672" r="45345"/>
          <a:stretch>
            <a:fillRect/>
          </a:stretch>
        </p:blipFill>
        <p:spPr bwMode="auto">
          <a:xfrm>
            <a:off x="6011863" y="5084763"/>
            <a:ext cx="2016125" cy="1400175"/>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ctrTitle"/>
          </p:nvPr>
        </p:nvSpPr>
        <p:spPr/>
        <p:txBody>
          <a:bodyPr/>
          <a:lstStyle/>
          <a:p>
            <a:r>
              <a:rPr lang="en-IE" sz="4000" smtClean="0"/>
              <a:t>Principle 4: Perceptible Information </a:t>
            </a:r>
            <a:endParaRPr lang="en-US" sz="4000" smtClean="0"/>
          </a:p>
        </p:txBody>
      </p:sp>
      <p:sp>
        <p:nvSpPr>
          <p:cNvPr id="32771" name="Text Box 5"/>
          <p:cNvSpPr txBox="1">
            <a:spLocks noChangeArrowheads="1"/>
          </p:cNvSpPr>
          <p:nvPr/>
        </p:nvSpPr>
        <p:spPr bwMode="auto">
          <a:xfrm>
            <a:off x="539750" y="1055688"/>
            <a:ext cx="8280400" cy="1004887"/>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Principle 4:</a:t>
            </a:r>
            <a:r>
              <a:rPr lang="en-IE" sz="2400" b="0">
                <a:solidFill>
                  <a:schemeClr val="bg2"/>
                </a:solidFill>
              </a:rPr>
              <a:t> </a:t>
            </a:r>
            <a:r>
              <a:rPr lang="en-IE" sz="2400" b="0">
                <a:solidFill>
                  <a:schemeClr val="folHlink"/>
                </a:solidFill>
              </a:rPr>
              <a:t>Perceptible Information</a:t>
            </a:r>
          </a:p>
          <a:p>
            <a:pPr algn="ctr">
              <a:spcBef>
                <a:spcPct val="50000"/>
              </a:spcBef>
            </a:pPr>
            <a:r>
              <a:rPr lang="en-IE" sz="2400" b="0">
                <a:solidFill>
                  <a:srgbClr val="5F5F5F"/>
                </a:solidFill>
              </a:rPr>
              <a:t>Are there different ways to enjoy the experience?</a:t>
            </a:r>
            <a:endParaRPr lang="en-US" sz="2400" b="0">
              <a:solidFill>
                <a:srgbClr val="5F5F5F"/>
              </a:solidFill>
            </a:endParaRPr>
          </a:p>
        </p:txBody>
      </p:sp>
      <p:pic>
        <p:nvPicPr>
          <p:cNvPr id="32772" name="Picture 13" descr="This is one of two images on this slide which shows The National Museum of Columbig in Bogota. The designer's goal was to address all visitors, including children, visitors using wheelchairs, visually impaired, or illiterate. The added museography had to complement the existing one, and blend with the Spanish Colonial architecture. The result is a tactile and audio itinerary that allows for an autonomous visit within the general visit, highlighting typical examples of each period. While archeological pieces could be substituted by replicas for tactile discovery, paintings, pieces of equipment or furniture were more problematic. Audio commentaries presenting the pieces in their historical context became the common denominator for sighted and non-sighted visitors. "/>
          <p:cNvPicPr>
            <a:picLocks noChangeAspect="1" noChangeArrowheads="1"/>
          </p:cNvPicPr>
          <p:nvPr/>
        </p:nvPicPr>
        <p:blipFill>
          <a:blip r:embed="rId3" cstate="print"/>
          <a:srcRect l="4750" t="21666" r="2388" b="16415"/>
          <a:stretch>
            <a:fillRect/>
          </a:stretch>
        </p:blipFill>
        <p:spPr bwMode="auto">
          <a:xfrm>
            <a:off x="900113" y="3789363"/>
            <a:ext cx="3816350" cy="1908175"/>
          </a:xfrm>
          <a:prstGeom prst="rect">
            <a:avLst/>
          </a:prstGeom>
          <a:noFill/>
          <a:ln w="38100">
            <a:solidFill>
              <a:srgbClr val="808080"/>
            </a:solidFill>
            <a:miter lim="800000"/>
            <a:headEnd/>
            <a:tailEnd/>
          </a:ln>
        </p:spPr>
      </p:pic>
      <p:pic>
        <p:nvPicPr>
          <p:cNvPr id="32773" name="Picture 14" descr="This is one of two images on this slide which shows The National Museum of Columbig in Bogota. The designer's goal was to address all visitors, including children, visitors using wheelchairs, visually impaired, or illiterate. The added museography had to complement the existing one, and blend with the Spanish Colonial architecture. The result is a tactile and audio itinerary that allows for an autonomous visit within the general visit, highlighting typical examples of each period. While archeological pieces could be substituted by replicas for tactile discovery, paintings, pieces of equipment or furniture were more problematic. Audio commentaries presenting the pieces in their historical context became the common denominator for sighted and non-sighted visitors. "/>
          <p:cNvPicPr>
            <a:picLocks noChangeAspect="1" noChangeArrowheads="1"/>
          </p:cNvPicPr>
          <p:nvPr/>
        </p:nvPicPr>
        <p:blipFill>
          <a:blip r:embed="rId4" cstate="print"/>
          <a:srcRect l="28581" t="11823" r="27058" b="10635"/>
          <a:stretch>
            <a:fillRect/>
          </a:stretch>
        </p:blipFill>
        <p:spPr bwMode="auto">
          <a:xfrm>
            <a:off x="5148263" y="3213100"/>
            <a:ext cx="2471737" cy="3240088"/>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9"/>
          <p:cNvSpPr>
            <a:spLocks noGrp="1"/>
          </p:cNvSpPr>
          <p:nvPr>
            <p:ph type="ctrTitle"/>
          </p:nvPr>
        </p:nvSpPr>
        <p:spPr/>
        <p:txBody>
          <a:bodyPr/>
          <a:lstStyle/>
          <a:p>
            <a:r>
              <a:rPr lang="en-IE" smtClean="0"/>
              <a:t>Principle 5: Tolerance for Error</a:t>
            </a:r>
            <a:endParaRPr lang="en-US" smtClean="0"/>
          </a:p>
        </p:txBody>
      </p:sp>
      <p:sp>
        <p:nvSpPr>
          <p:cNvPr id="34819" name="Text Box 5"/>
          <p:cNvSpPr txBox="1">
            <a:spLocks noChangeArrowheads="1"/>
          </p:cNvSpPr>
          <p:nvPr/>
        </p:nvSpPr>
        <p:spPr bwMode="auto">
          <a:xfrm>
            <a:off x="539750" y="1125538"/>
            <a:ext cx="8064500" cy="830262"/>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The design minimises hazards and the adverse consequences of accidental or unintended actions.</a:t>
            </a:r>
            <a:endParaRPr lang="en-US" sz="2400" b="0">
              <a:solidFill>
                <a:srgbClr val="5F5F5F"/>
              </a:solidFill>
            </a:endParaRPr>
          </a:p>
        </p:txBody>
      </p:sp>
      <p:sp>
        <p:nvSpPr>
          <p:cNvPr id="34820" name="Text Box 7"/>
          <p:cNvSpPr txBox="1">
            <a:spLocks noChangeArrowheads="1"/>
          </p:cNvSpPr>
          <p:nvPr/>
        </p:nvSpPr>
        <p:spPr bwMode="auto">
          <a:xfrm>
            <a:off x="571500" y="3429000"/>
            <a:ext cx="8064500" cy="1631216"/>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IE" sz="2000" b="0" dirty="0">
                <a:solidFill>
                  <a:srgbClr val="5F5F5F"/>
                </a:solidFill>
              </a:rPr>
              <a:t>Arrange elements to </a:t>
            </a:r>
            <a:r>
              <a:rPr lang="en-IE" sz="2000" b="0" dirty="0" smtClean="0">
                <a:solidFill>
                  <a:srgbClr val="5F5F5F"/>
                </a:solidFill>
              </a:rPr>
              <a:t>minimize </a:t>
            </a:r>
            <a:r>
              <a:rPr lang="en-IE" sz="2000" b="0" dirty="0">
                <a:solidFill>
                  <a:srgbClr val="5F5F5F"/>
                </a:solidFill>
              </a:rPr>
              <a:t>hazards and errors: most used elements, most accessible; hazardous elements eliminated, isolated or shielded</a:t>
            </a:r>
          </a:p>
          <a:p>
            <a:pPr marL="457200" indent="-457200">
              <a:buClr>
                <a:schemeClr val="folHlink"/>
              </a:buClr>
              <a:buFont typeface="Arial" charset="0"/>
              <a:buAutoNum type="arabicPeriod"/>
            </a:pPr>
            <a:r>
              <a:rPr lang="en-IE" sz="2000" b="0" dirty="0">
                <a:solidFill>
                  <a:srgbClr val="5F5F5F"/>
                </a:solidFill>
              </a:rPr>
              <a:t>Provide warnings of hazards and errors</a:t>
            </a:r>
          </a:p>
          <a:p>
            <a:pPr marL="457200" indent="-457200">
              <a:buClr>
                <a:schemeClr val="folHlink"/>
              </a:buClr>
              <a:buFont typeface="Arial" charset="0"/>
              <a:buAutoNum type="arabicPeriod"/>
            </a:pPr>
            <a:r>
              <a:rPr lang="en-IE" sz="2000" b="0" dirty="0">
                <a:solidFill>
                  <a:srgbClr val="5F5F5F"/>
                </a:solidFill>
              </a:rPr>
              <a:t>Provide fail safe features</a:t>
            </a:r>
          </a:p>
          <a:p>
            <a:pPr marL="457200" indent="-457200">
              <a:buClr>
                <a:schemeClr val="folHlink"/>
              </a:buClr>
              <a:buFont typeface="Arial" charset="0"/>
              <a:buAutoNum type="arabicPeriod"/>
            </a:pPr>
            <a:r>
              <a:rPr lang="en-IE" sz="2000" b="0" dirty="0">
                <a:solidFill>
                  <a:srgbClr val="5F5F5F"/>
                </a:solidFill>
              </a:rPr>
              <a:t>Discourage unconscious action in tasks that require vigilance</a:t>
            </a:r>
            <a:endParaRPr lang="en-US" sz="2000" b="0" dirty="0">
              <a:solidFill>
                <a:srgbClr val="5F5F5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0"/>
          <p:cNvSpPr>
            <a:spLocks noGrp="1"/>
          </p:cNvSpPr>
          <p:nvPr>
            <p:ph type="ctrTitle"/>
          </p:nvPr>
        </p:nvSpPr>
        <p:spPr/>
        <p:txBody>
          <a:bodyPr/>
          <a:lstStyle/>
          <a:p>
            <a:r>
              <a:rPr lang="en-IE" smtClean="0"/>
              <a:t>Principle 5: Tolerance for Error</a:t>
            </a:r>
            <a:endParaRPr lang="en-US" b="1" smtClean="0"/>
          </a:p>
        </p:txBody>
      </p:sp>
      <p:sp>
        <p:nvSpPr>
          <p:cNvPr id="36867" name="Text Box 5"/>
          <p:cNvSpPr txBox="1">
            <a:spLocks noChangeArrowheads="1"/>
          </p:cNvSpPr>
          <p:nvPr/>
        </p:nvSpPr>
        <p:spPr bwMode="auto">
          <a:xfrm>
            <a:off x="539750" y="1196975"/>
            <a:ext cx="8064500" cy="461963"/>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Can you work safely without toxic fumes?</a:t>
            </a:r>
            <a:endParaRPr lang="en-US" sz="2400" b="0">
              <a:solidFill>
                <a:srgbClr val="5F5F5F"/>
              </a:solidFill>
            </a:endParaRPr>
          </a:p>
        </p:txBody>
      </p:sp>
      <p:pic>
        <p:nvPicPr>
          <p:cNvPr id="36868" name="Picture 14" descr="This is one of two images on this slide which show extraction hoods that filter noxious fumes from the air. It was developed to make laboratories and similar environments more usable by people with disabilities, but it actually benefits everyone.&#10;"/>
          <p:cNvPicPr>
            <a:picLocks noChangeAspect="1" noChangeArrowheads="1"/>
          </p:cNvPicPr>
          <p:nvPr/>
        </p:nvPicPr>
        <p:blipFill>
          <a:blip r:embed="rId3" cstate="print"/>
          <a:srcRect/>
          <a:stretch>
            <a:fillRect/>
          </a:stretch>
        </p:blipFill>
        <p:spPr bwMode="auto">
          <a:xfrm>
            <a:off x="1949450" y="3573463"/>
            <a:ext cx="2190750" cy="2190750"/>
          </a:xfrm>
          <a:prstGeom prst="rect">
            <a:avLst/>
          </a:prstGeom>
          <a:noFill/>
          <a:ln w="38100">
            <a:solidFill>
              <a:srgbClr val="808080"/>
            </a:solidFill>
            <a:miter lim="800000"/>
            <a:headEnd/>
            <a:tailEnd/>
          </a:ln>
        </p:spPr>
      </p:pic>
      <p:pic>
        <p:nvPicPr>
          <p:cNvPr id="36869" name="Picture 16" descr="This is one of two images on this slide which show extraction hoods that filter noxious fumes from the air. It was developed to make laboratories and similar environments more usable by people with disabilities, but it actually benefits everyone."/>
          <p:cNvPicPr>
            <a:picLocks noChangeAspect="1" noChangeArrowheads="1"/>
          </p:cNvPicPr>
          <p:nvPr/>
        </p:nvPicPr>
        <p:blipFill>
          <a:blip r:embed="rId4" cstate="print"/>
          <a:srcRect/>
          <a:stretch>
            <a:fillRect/>
          </a:stretch>
        </p:blipFill>
        <p:spPr bwMode="auto">
          <a:xfrm>
            <a:off x="4686300" y="3573463"/>
            <a:ext cx="2190750" cy="2190750"/>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1"/>
          <p:cNvSpPr>
            <a:spLocks noGrp="1"/>
          </p:cNvSpPr>
          <p:nvPr>
            <p:ph type="ctrTitle"/>
          </p:nvPr>
        </p:nvSpPr>
        <p:spPr/>
        <p:txBody>
          <a:bodyPr/>
          <a:lstStyle/>
          <a:p>
            <a:r>
              <a:rPr lang="en-IE" smtClean="0"/>
              <a:t>Principle 5: Tolerance for Error</a:t>
            </a:r>
            <a:endParaRPr lang="en-US" b="1" smtClean="0"/>
          </a:p>
        </p:txBody>
      </p:sp>
      <p:sp>
        <p:nvSpPr>
          <p:cNvPr id="37891" name="Text Box 5"/>
          <p:cNvSpPr txBox="1">
            <a:spLocks noChangeArrowheads="1"/>
          </p:cNvSpPr>
          <p:nvPr/>
        </p:nvSpPr>
        <p:spPr bwMode="auto">
          <a:xfrm>
            <a:off x="539750" y="1268413"/>
            <a:ext cx="8064500"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How can you tell when the water is hot?</a:t>
            </a:r>
            <a:endParaRPr lang="en-US" sz="2400" b="0">
              <a:solidFill>
                <a:srgbClr val="5F5F5F"/>
              </a:solidFill>
            </a:endParaRPr>
          </a:p>
        </p:txBody>
      </p:sp>
      <p:pic>
        <p:nvPicPr>
          <p:cNvPr id="37892" name="Picture 15"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3" cstate="print"/>
          <a:srcRect l="50676" b="61519"/>
          <a:stretch>
            <a:fillRect/>
          </a:stretch>
        </p:blipFill>
        <p:spPr bwMode="auto">
          <a:xfrm>
            <a:off x="1473200" y="3224213"/>
            <a:ext cx="2235200" cy="1500187"/>
          </a:xfrm>
          <a:prstGeom prst="rect">
            <a:avLst/>
          </a:prstGeom>
          <a:noFill/>
          <a:ln w="38100">
            <a:solidFill>
              <a:srgbClr val="808080"/>
            </a:solidFill>
            <a:miter lim="800000"/>
            <a:headEnd/>
            <a:tailEnd/>
          </a:ln>
        </p:spPr>
      </p:pic>
      <p:pic>
        <p:nvPicPr>
          <p:cNvPr id="37893" name="Picture 18"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3" cstate="print"/>
          <a:srcRect r="52153" b="61519"/>
          <a:stretch>
            <a:fillRect/>
          </a:stretch>
        </p:blipFill>
        <p:spPr bwMode="auto">
          <a:xfrm>
            <a:off x="1476375" y="5018088"/>
            <a:ext cx="2232025" cy="1544637"/>
          </a:xfrm>
          <a:prstGeom prst="rect">
            <a:avLst/>
          </a:prstGeom>
          <a:noFill/>
          <a:ln w="38100">
            <a:solidFill>
              <a:srgbClr val="808080"/>
            </a:solidFill>
            <a:miter lim="800000"/>
            <a:headEnd/>
            <a:tailEnd/>
          </a:ln>
        </p:spPr>
      </p:pic>
      <p:pic>
        <p:nvPicPr>
          <p:cNvPr id="37894" name="Picture 20"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4" cstate="print"/>
          <a:srcRect r="32188"/>
          <a:stretch>
            <a:fillRect/>
          </a:stretch>
        </p:blipFill>
        <p:spPr bwMode="auto">
          <a:xfrm>
            <a:off x="4284663" y="3217863"/>
            <a:ext cx="3540125" cy="3314700"/>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0"/>
          <p:cNvSpPr>
            <a:spLocks noGrp="1"/>
          </p:cNvSpPr>
          <p:nvPr>
            <p:ph type="ctrTitle"/>
          </p:nvPr>
        </p:nvSpPr>
        <p:spPr/>
        <p:txBody>
          <a:bodyPr/>
          <a:lstStyle/>
          <a:p>
            <a:r>
              <a:rPr lang="en-IE" smtClean="0"/>
              <a:t>Principle 5: Tolerance for Error</a:t>
            </a:r>
            <a:endParaRPr lang="en-US" smtClean="0"/>
          </a:p>
        </p:txBody>
      </p:sp>
      <p:sp>
        <p:nvSpPr>
          <p:cNvPr id="38915" name="Text Box 5"/>
          <p:cNvSpPr txBox="1">
            <a:spLocks noChangeArrowheads="1"/>
          </p:cNvSpPr>
          <p:nvPr/>
        </p:nvSpPr>
        <p:spPr bwMode="auto">
          <a:xfrm>
            <a:off x="539750" y="1052513"/>
            <a:ext cx="8064500"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Is it safe to handle?</a:t>
            </a:r>
            <a:endParaRPr lang="en-US" sz="2400" b="0">
              <a:solidFill>
                <a:srgbClr val="5F5F5F"/>
              </a:solidFill>
            </a:endParaRPr>
          </a:p>
        </p:txBody>
      </p:sp>
      <p:pic>
        <p:nvPicPr>
          <p:cNvPr id="38916" name="Picture 12" descr="This is one of two images on this slide which show cookware with a round base, to suit standard round heated sources. However, the tops and lids have four corners, creating two natural poring spouts. Handles located at the other two corners of the pot, align and lock with the lid handles, providing safe and balanced handling and pouring. The flat lids contain steam vents, designed to prevent boiling over, and injuries caused by steam. They also allow for easier and safer draining and straining while cooking."/>
          <p:cNvPicPr>
            <a:picLocks noChangeAspect="1" noChangeArrowheads="1"/>
          </p:cNvPicPr>
          <p:nvPr/>
        </p:nvPicPr>
        <p:blipFill>
          <a:blip r:embed="rId3" cstate="print"/>
          <a:srcRect/>
          <a:stretch>
            <a:fillRect/>
          </a:stretch>
        </p:blipFill>
        <p:spPr bwMode="auto">
          <a:xfrm>
            <a:off x="1400175" y="3357563"/>
            <a:ext cx="2667000" cy="2667000"/>
          </a:xfrm>
          <a:prstGeom prst="rect">
            <a:avLst/>
          </a:prstGeom>
          <a:noFill/>
          <a:ln w="38100">
            <a:solidFill>
              <a:srgbClr val="808080"/>
            </a:solidFill>
            <a:miter lim="800000"/>
            <a:headEnd/>
            <a:tailEnd/>
          </a:ln>
        </p:spPr>
      </p:pic>
      <p:pic>
        <p:nvPicPr>
          <p:cNvPr id="38917" name="Picture 13" descr="This is one of two images on this slide which show cookware with a round base, to suit standard round heated sources. However, the tops and lids have four corners, creating two natural poring spouts. Handles located at the other two corners of the pot, align and lock with the lid handles, providing safe and balanced handling and pouring. The flat lids contain steam vents, designed to prevent boiling over, and injuries caused by steam. They also allow for easier and safer draining and straining while cooking."/>
          <p:cNvPicPr>
            <a:picLocks noChangeAspect="1" noChangeArrowheads="1"/>
          </p:cNvPicPr>
          <p:nvPr/>
        </p:nvPicPr>
        <p:blipFill>
          <a:blip r:embed="rId4" cstate="print"/>
          <a:srcRect l="22702" t="9843" r="16020" b="10484"/>
          <a:stretch>
            <a:fillRect/>
          </a:stretch>
        </p:blipFill>
        <p:spPr bwMode="auto">
          <a:xfrm>
            <a:off x="4714875" y="3359150"/>
            <a:ext cx="2736850" cy="2668588"/>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0"/>
          <p:cNvSpPr>
            <a:spLocks noGrp="1"/>
          </p:cNvSpPr>
          <p:nvPr>
            <p:ph type="ctrTitle"/>
          </p:nvPr>
        </p:nvSpPr>
        <p:spPr/>
        <p:txBody>
          <a:bodyPr/>
          <a:lstStyle/>
          <a:p>
            <a:r>
              <a:rPr lang="en-IE" smtClean="0"/>
              <a:t>Principle 6: Low Physical Effort</a:t>
            </a:r>
            <a:endParaRPr lang="en-US" smtClean="0"/>
          </a:p>
        </p:txBody>
      </p:sp>
      <p:sp>
        <p:nvSpPr>
          <p:cNvPr id="40963" name="Text Box 5"/>
          <p:cNvSpPr txBox="1">
            <a:spLocks noChangeArrowheads="1"/>
          </p:cNvSpPr>
          <p:nvPr/>
        </p:nvSpPr>
        <p:spPr bwMode="auto">
          <a:xfrm>
            <a:off x="539750" y="1196975"/>
            <a:ext cx="8064500" cy="830263"/>
          </a:xfrm>
          <a:prstGeom prst="rect">
            <a:avLst/>
          </a:prstGeom>
          <a:noFill/>
          <a:ln w="9525">
            <a:noFill/>
            <a:miter lim="800000"/>
            <a:headEnd/>
            <a:tailEnd/>
          </a:ln>
        </p:spPr>
        <p:txBody>
          <a:bodyPr>
            <a:spAutoFit/>
          </a:bodyPr>
          <a:lstStyle/>
          <a:p>
            <a:pPr>
              <a:spcBef>
                <a:spcPct val="20000"/>
              </a:spcBef>
              <a:buClr>
                <a:schemeClr val="folHlink"/>
              </a:buClr>
            </a:pPr>
            <a:r>
              <a:rPr lang="en-IE" sz="2400" b="0">
                <a:solidFill>
                  <a:srgbClr val="5F5F5F"/>
                </a:solidFill>
              </a:rPr>
              <a:t>The design can be used efficiently and comfortably and with a minimum of fatigue</a:t>
            </a:r>
          </a:p>
        </p:txBody>
      </p:sp>
      <p:sp>
        <p:nvSpPr>
          <p:cNvPr id="40964" name="Text Box 7"/>
          <p:cNvSpPr txBox="1">
            <a:spLocks noChangeArrowheads="1"/>
          </p:cNvSpPr>
          <p:nvPr/>
        </p:nvSpPr>
        <p:spPr bwMode="auto">
          <a:xfrm>
            <a:off x="642938" y="3429000"/>
            <a:ext cx="8064500" cy="1311275"/>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US" sz="2000" b="0">
                <a:solidFill>
                  <a:srgbClr val="5F5F5F"/>
                </a:solidFill>
              </a:rPr>
              <a:t>Allow user to maintain a neutral body position</a:t>
            </a:r>
          </a:p>
          <a:p>
            <a:pPr marL="457200" indent="-457200">
              <a:buClr>
                <a:schemeClr val="folHlink"/>
              </a:buClr>
              <a:buFont typeface="Arial" charset="0"/>
              <a:buAutoNum type="arabicPeriod"/>
            </a:pPr>
            <a:r>
              <a:rPr lang="en-IE" sz="2000" b="0">
                <a:solidFill>
                  <a:srgbClr val="5F5F5F"/>
                </a:solidFill>
              </a:rPr>
              <a:t>Use reasonable operating forces</a:t>
            </a:r>
          </a:p>
          <a:p>
            <a:pPr marL="457200" indent="-457200">
              <a:buClr>
                <a:schemeClr val="folHlink"/>
              </a:buClr>
              <a:buFont typeface="Arial" charset="0"/>
              <a:buAutoNum type="arabicPeriod"/>
            </a:pPr>
            <a:r>
              <a:rPr lang="en-IE" sz="2000" b="0">
                <a:solidFill>
                  <a:srgbClr val="5F5F5F"/>
                </a:solidFill>
              </a:rPr>
              <a:t>Minimise repetitive actions</a:t>
            </a:r>
          </a:p>
          <a:p>
            <a:pPr marL="457200" indent="-457200">
              <a:buClr>
                <a:schemeClr val="folHlink"/>
              </a:buClr>
              <a:buFont typeface="Arial" charset="0"/>
              <a:buAutoNum type="arabicPeriod"/>
            </a:pPr>
            <a:r>
              <a:rPr lang="en-IE" sz="2000" b="0">
                <a:solidFill>
                  <a:srgbClr val="5F5F5F"/>
                </a:solidFill>
              </a:rPr>
              <a:t>Minimise sustained physical effort</a:t>
            </a:r>
            <a:endParaRPr lang="en-US" sz="2000" b="0">
              <a:solidFill>
                <a:srgbClr val="5F5F5F"/>
              </a:solidFill>
            </a:endParaRPr>
          </a:p>
        </p:txBody>
      </p:sp>
      <p:pic>
        <p:nvPicPr>
          <p:cNvPr id="2" name="Picture 1"/>
          <p:cNvPicPr>
            <a:picLocks noChangeAspect="1"/>
          </p:cNvPicPr>
          <p:nvPr/>
        </p:nvPicPr>
        <p:blipFill>
          <a:blip r:embed="rId3"/>
          <a:stretch>
            <a:fillRect/>
          </a:stretch>
        </p:blipFill>
        <p:spPr>
          <a:xfrm>
            <a:off x="7145320" y="4084637"/>
            <a:ext cx="1312880" cy="203358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9"/>
          <p:cNvSpPr>
            <a:spLocks noGrp="1"/>
          </p:cNvSpPr>
          <p:nvPr>
            <p:ph type="ctrTitle"/>
          </p:nvPr>
        </p:nvSpPr>
        <p:spPr/>
        <p:txBody>
          <a:bodyPr/>
          <a:lstStyle/>
          <a:p>
            <a:r>
              <a:rPr lang="en-IE" smtClean="0"/>
              <a:t>Principle 6: Low Physical Effort</a:t>
            </a:r>
            <a:endParaRPr lang="en-US" b="1" smtClean="0"/>
          </a:p>
        </p:txBody>
      </p:sp>
      <p:sp>
        <p:nvSpPr>
          <p:cNvPr id="41987" name="Text Box 6"/>
          <p:cNvSpPr txBox="1">
            <a:spLocks noChangeArrowheads="1"/>
          </p:cNvSpPr>
          <p:nvPr/>
        </p:nvSpPr>
        <p:spPr bwMode="auto">
          <a:xfrm>
            <a:off x="539750" y="1196975"/>
            <a:ext cx="8064500" cy="904875"/>
          </a:xfrm>
          <a:prstGeom prst="rect">
            <a:avLst/>
          </a:prstGeom>
          <a:noFill/>
          <a:ln w="9525">
            <a:noFill/>
            <a:miter lim="800000"/>
            <a:headEnd/>
            <a:tailEnd/>
          </a:ln>
        </p:spPr>
        <p:txBody>
          <a:bodyPr>
            <a:spAutoFit/>
          </a:bodyPr>
          <a:lstStyle/>
          <a:p>
            <a:pPr algn="ctr">
              <a:spcBef>
                <a:spcPct val="20000"/>
              </a:spcBef>
              <a:buClr>
                <a:schemeClr val="folHlink"/>
              </a:buClr>
            </a:pPr>
            <a:r>
              <a:rPr lang="en-IE" sz="2400" b="0">
                <a:solidFill>
                  <a:srgbClr val="5F5F5F"/>
                </a:solidFill>
              </a:rPr>
              <a:t>Does the design help minimise the effort needed?</a:t>
            </a:r>
          </a:p>
          <a:p>
            <a:pPr algn="ctr">
              <a:spcBef>
                <a:spcPct val="20000"/>
              </a:spcBef>
              <a:buClr>
                <a:schemeClr val="folHlink"/>
              </a:buClr>
            </a:pPr>
            <a:endParaRPr lang="en-IE" sz="2400" b="0">
              <a:solidFill>
                <a:schemeClr val="bg2"/>
              </a:solidFill>
            </a:endParaRPr>
          </a:p>
        </p:txBody>
      </p:sp>
      <p:pic>
        <p:nvPicPr>
          <p:cNvPr id="41988" name="Picture 13" descr="This is an image of a Leviton rocker switche. These larger, low effort switches are much easier to use than toggle switches."/>
          <p:cNvPicPr>
            <a:picLocks noChangeAspect="1" noChangeArrowheads="1"/>
          </p:cNvPicPr>
          <p:nvPr/>
        </p:nvPicPr>
        <p:blipFill>
          <a:blip r:embed="rId3" cstate="print"/>
          <a:srcRect/>
          <a:stretch>
            <a:fillRect/>
          </a:stretch>
        </p:blipFill>
        <p:spPr bwMode="auto">
          <a:xfrm>
            <a:off x="1187450" y="3429000"/>
            <a:ext cx="1660525" cy="2879725"/>
          </a:xfrm>
          <a:prstGeom prst="rect">
            <a:avLst/>
          </a:prstGeom>
          <a:noFill/>
          <a:ln w="38100">
            <a:solidFill>
              <a:srgbClr val="808080"/>
            </a:solidFill>
            <a:miter lim="800000"/>
            <a:headEnd/>
            <a:tailEnd/>
          </a:ln>
        </p:spPr>
      </p:pic>
      <p:pic>
        <p:nvPicPr>
          <p:cNvPr id="41989" name="Picture 17" descr="This image shows a window opening and closing device. It has been designed so that the operating crank is low, and in reach of most users, sitting or standing, and requires minimal force to turn. Because of its intuitive design, children as young as 3 can use it, and it can be used with little or no instruction.&#10;"/>
          <p:cNvPicPr>
            <a:picLocks noChangeAspect="1" noChangeArrowheads="1"/>
          </p:cNvPicPr>
          <p:nvPr/>
        </p:nvPicPr>
        <p:blipFill>
          <a:blip r:embed="rId4" cstate="print"/>
          <a:srcRect/>
          <a:stretch>
            <a:fillRect/>
          </a:stretch>
        </p:blipFill>
        <p:spPr bwMode="auto">
          <a:xfrm>
            <a:off x="3708400" y="3444875"/>
            <a:ext cx="4319588" cy="2876550"/>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Scenario 2</a:t>
            </a:r>
            <a:endParaRPr lang="en-US" dirty="0"/>
          </a:p>
        </p:txBody>
      </p:sp>
      <p:sp>
        <p:nvSpPr>
          <p:cNvPr id="3" name="Content Placeholder 2"/>
          <p:cNvSpPr>
            <a:spLocks noGrp="1"/>
          </p:cNvSpPr>
          <p:nvPr>
            <p:ph idx="1"/>
          </p:nvPr>
        </p:nvSpPr>
        <p:spPr/>
        <p:txBody>
          <a:bodyPr>
            <a:normAutofit/>
          </a:bodyPr>
          <a:lstStyle/>
          <a:p>
            <a:r>
              <a:rPr lang="en-US" sz="2800" dirty="0" smtClean="0"/>
              <a:t>In 1926, the Army designed the first airplane cockpit. It was designed around the average physical dimensions (10) of male pilots in the 1920s</a:t>
            </a:r>
          </a:p>
          <a:p>
            <a:r>
              <a:rPr lang="en-US" sz="2800" dirty="0" smtClean="0"/>
              <a:t>With the expansion of the Air Force in 1947, performance declined and deaths increased?</a:t>
            </a:r>
          </a:p>
          <a:p>
            <a:r>
              <a:rPr lang="en-US" sz="2800" dirty="0" smtClean="0"/>
              <a:t>Why do you think this happened?</a:t>
            </a:r>
            <a:endParaRPr lang="en-US" sz="2800" dirty="0"/>
          </a:p>
        </p:txBody>
      </p:sp>
      <p:pic>
        <p:nvPicPr>
          <p:cNvPr id="2050" name="Picture 2" descr="Circular, steering-wheel type yoke in a Lisunov Li-2 (1940s), image by VargaA (GDF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867" y="4495800"/>
            <a:ext cx="3045007" cy="2025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6521116"/>
            <a:ext cx="3200400" cy="400110"/>
          </a:xfrm>
          <a:prstGeom prst="rect">
            <a:avLst/>
          </a:prstGeom>
          <a:noFill/>
        </p:spPr>
        <p:txBody>
          <a:bodyPr wrap="square" rtlCol="0">
            <a:spAutoFit/>
          </a:bodyPr>
          <a:lstStyle/>
          <a:p>
            <a:pPr algn="ctr"/>
            <a:r>
              <a:rPr lang="en-US" sz="1000" i="1" dirty="0" smtClean="0"/>
              <a:t>Circular, steering-wheel type yoke in a </a:t>
            </a:r>
            <a:r>
              <a:rPr lang="en-US" sz="1000" i="1" dirty="0" err="1" smtClean="0"/>
              <a:t>Lisunov</a:t>
            </a:r>
            <a:r>
              <a:rPr lang="en-US" sz="1000" i="1" dirty="0" smtClean="0"/>
              <a:t> Li-2 (1940s), image by </a:t>
            </a:r>
            <a:r>
              <a:rPr lang="en-US" sz="1000" i="1" dirty="0" err="1" smtClean="0"/>
              <a:t>VargaA</a:t>
            </a:r>
            <a:r>
              <a:rPr lang="en-US" sz="1000" i="1" dirty="0" smtClean="0"/>
              <a:t> (GFDL)</a:t>
            </a:r>
            <a:endParaRPr lang="en-US" sz="1000" i="1" dirty="0"/>
          </a:p>
        </p:txBody>
      </p:sp>
    </p:spTree>
    <p:extLst>
      <p:ext uri="{BB962C8B-B14F-4D97-AF65-F5344CB8AC3E}">
        <p14:creationId xmlns:p14="http://schemas.microsoft.com/office/powerpoint/2010/main" val="1875416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9"/>
          <p:cNvSpPr>
            <a:spLocks noGrp="1"/>
          </p:cNvSpPr>
          <p:nvPr>
            <p:ph type="ctrTitle"/>
          </p:nvPr>
        </p:nvSpPr>
        <p:spPr/>
        <p:txBody>
          <a:bodyPr/>
          <a:lstStyle/>
          <a:p>
            <a:r>
              <a:rPr lang="en-IE" smtClean="0"/>
              <a:t>Principle 6: Low Physical Effort</a:t>
            </a:r>
            <a:endParaRPr lang="en-US" smtClean="0"/>
          </a:p>
        </p:txBody>
      </p:sp>
      <p:sp>
        <p:nvSpPr>
          <p:cNvPr id="43011" name="Text Box 6"/>
          <p:cNvSpPr txBox="1">
            <a:spLocks noChangeArrowheads="1"/>
          </p:cNvSpPr>
          <p:nvPr/>
        </p:nvSpPr>
        <p:spPr bwMode="auto">
          <a:xfrm>
            <a:off x="539750" y="1196975"/>
            <a:ext cx="8064500" cy="904875"/>
          </a:xfrm>
          <a:prstGeom prst="rect">
            <a:avLst/>
          </a:prstGeom>
          <a:noFill/>
          <a:ln w="9525">
            <a:noFill/>
            <a:miter lim="800000"/>
            <a:headEnd/>
            <a:tailEnd/>
          </a:ln>
        </p:spPr>
        <p:txBody>
          <a:bodyPr>
            <a:spAutoFit/>
          </a:bodyPr>
          <a:lstStyle/>
          <a:p>
            <a:pPr algn="ctr">
              <a:spcBef>
                <a:spcPct val="20000"/>
              </a:spcBef>
              <a:buClr>
                <a:schemeClr val="folHlink"/>
              </a:buClr>
            </a:pPr>
            <a:r>
              <a:rPr lang="en-IE" sz="2400" b="0">
                <a:solidFill>
                  <a:srgbClr val="5F5F5F"/>
                </a:solidFill>
              </a:rPr>
              <a:t>Can you easily reach and use home products?</a:t>
            </a:r>
          </a:p>
          <a:p>
            <a:pPr algn="ctr">
              <a:spcBef>
                <a:spcPct val="20000"/>
              </a:spcBef>
              <a:buClr>
                <a:schemeClr val="folHlink"/>
              </a:buClr>
            </a:pPr>
            <a:endParaRPr lang="en-IE" sz="2400" b="0">
              <a:solidFill>
                <a:schemeClr val="bg2"/>
              </a:solidFill>
            </a:endParaRPr>
          </a:p>
        </p:txBody>
      </p:sp>
      <p:pic>
        <p:nvPicPr>
          <p:cNvPr id="43012" name="Picture 14" descr="This is one of two images on this slide which show universally designed kitchens. In these images, the cooker and sink have knee space provided underneath for wheelchair users, or people who prefer to cook and clean while sitting down. With this simple design, food preparation, cooking and cleaning can be shared and enjoyed among family members of all ages.&#10;"/>
          <p:cNvPicPr>
            <a:picLocks noChangeAspect="1" noChangeArrowheads="1"/>
          </p:cNvPicPr>
          <p:nvPr/>
        </p:nvPicPr>
        <p:blipFill>
          <a:blip r:embed="rId3" cstate="print"/>
          <a:srcRect/>
          <a:stretch>
            <a:fillRect/>
          </a:stretch>
        </p:blipFill>
        <p:spPr bwMode="auto">
          <a:xfrm>
            <a:off x="906463" y="3644900"/>
            <a:ext cx="3810000" cy="2495550"/>
          </a:xfrm>
          <a:prstGeom prst="rect">
            <a:avLst/>
          </a:prstGeom>
          <a:noFill/>
          <a:ln w="38100">
            <a:solidFill>
              <a:srgbClr val="808080"/>
            </a:solidFill>
            <a:miter lim="800000"/>
            <a:headEnd/>
            <a:tailEnd/>
          </a:ln>
        </p:spPr>
      </p:pic>
      <p:pic>
        <p:nvPicPr>
          <p:cNvPr id="43013" name="Picture 16" descr="This is one of two images on this slide which show universally designed kitchens. In these images, the cooker and sink have knee space provided underneath for wheelchair users, or people who prefer to cook and clean while sitting down. With this simple design, food preparation, cooking and cleaning can be shared and enjoyed among family members of all ages."/>
          <p:cNvPicPr>
            <a:picLocks noChangeAspect="1" noChangeArrowheads="1"/>
          </p:cNvPicPr>
          <p:nvPr/>
        </p:nvPicPr>
        <p:blipFill>
          <a:blip r:embed="rId4" cstate="print"/>
          <a:srcRect/>
          <a:stretch>
            <a:fillRect/>
          </a:stretch>
        </p:blipFill>
        <p:spPr bwMode="auto">
          <a:xfrm>
            <a:off x="5292725" y="3659188"/>
            <a:ext cx="2808288" cy="2486025"/>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ctrTitle"/>
          </p:nvPr>
        </p:nvSpPr>
        <p:spPr/>
        <p:txBody>
          <a:bodyPr/>
          <a:lstStyle/>
          <a:p>
            <a:r>
              <a:rPr lang="en-IE" sz="2800" dirty="0" smtClean="0"/>
              <a:t>Principle 7: Size and Space for Approach and Use</a:t>
            </a:r>
            <a:endParaRPr lang="en-US" sz="2800" dirty="0" smtClean="0"/>
          </a:p>
        </p:txBody>
      </p:sp>
      <p:sp>
        <p:nvSpPr>
          <p:cNvPr id="45059" name="Text Box 5"/>
          <p:cNvSpPr txBox="1">
            <a:spLocks noChangeArrowheads="1"/>
          </p:cNvSpPr>
          <p:nvPr/>
        </p:nvSpPr>
        <p:spPr bwMode="auto">
          <a:xfrm>
            <a:off x="395288" y="908050"/>
            <a:ext cx="8604250" cy="1089025"/>
          </a:xfrm>
          <a:prstGeom prst="rect">
            <a:avLst/>
          </a:prstGeom>
          <a:noFill/>
          <a:ln w="9525">
            <a:noFill/>
            <a:miter lim="800000"/>
            <a:headEnd/>
            <a:tailEnd/>
          </a:ln>
        </p:spPr>
        <p:txBody>
          <a:bodyPr>
            <a:spAutoFit/>
          </a:bodyPr>
          <a:lstStyle/>
          <a:p>
            <a:pPr>
              <a:lnSpc>
                <a:spcPct val="90000"/>
              </a:lnSpc>
              <a:spcBef>
                <a:spcPct val="20000"/>
              </a:spcBef>
              <a:buClr>
                <a:schemeClr val="folHlink"/>
              </a:buClr>
            </a:pPr>
            <a:r>
              <a:rPr lang="en-IE" sz="2400" b="0" dirty="0">
                <a:solidFill>
                  <a:srgbClr val="5F5F5F"/>
                </a:solidFill>
              </a:rPr>
              <a:t>Appropriate size and space is provided for approach, reach, manipulation, and use regardless of user’s body size, posture, or mobility.</a:t>
            </a:r>
          </a:p>
        </p:txBody>
      </p:sp>
      <p:sp>
        <p:nvSpPr>
          <p:cNvPr id="141319" name="Text Box 7"/>
          <p:cNvSpPr txBox="1">
            <a:spLocks noChangeArrowheads="1"/>
          </p:cNvSpPr>
          <p:nvPr/>
        </p:nvSpPr>
        <p:spPr bwMode="auto">
          <a:xfrm>
            <a:off x="571500" y="3429000"/>
            <a:ext cx="8064500" cy="2225675"/>
          </a:xfrm>
          <a:prstGeom prst="rect">
            <a:avLst/>
          </a:prstGeom>
          <a:noFill/>
          <a:ln w="9525">
            <a:noFill/>
            <a:miter lim="800000"/>
            <a:headEnd/>
            <a:tailEnd/>
          </a:ln>
          <a:effectLst/>
        </p:spPr>
        <p:txBody>
          <a:bodyPr>
            <a:spAutoFit/>
          </a:bodyPr>
          <a:lstStyle/>
          <a:p>
            <a:pPr marL="342900" indent="-342900">
              <a:buClr>
                <a:schemeClr val="folHlink"/>
              </a:buClr>
              <a:buFont typeface="+mj-lt"/>
              <a:buAutoNum type="arabicPeriod"/>
              <a:defRPr/>
            </a:pPr>
            <a:r>
              <a:rPr lang="en-US" b="0" dirty="0">
                <a:solidFill>
                  <a:srgbClr val="B2B2B2"/>
                </a:solidFill>
              </a:rPr>
              <a:t>	</a:t>
            </a:r>
            <a:r>
              <a:rPr lang="en-US" sz="2000" b="0" dirty="0">
                <a:solidFill>
                  <a:srgbClr val="5F5F5F"/>
                </a:solidFill>
              </a:rPr>
              <a:t>Provide a clear line of sight to important elements for any 	seated or standing user</a:t>
            </a:r>
          </a:p>
          <a:p>
            <a:pPr marL="457200" indent="-457200">
              <a:buClr>
                <a:schemeClr val="folHlink"/>
              </a:buClr>
              <a:buFont typeface="+mj-lt"/>
              <a:buAutoNum type="arabicPeriod"/>
              <a:defRPr/>
            </a:pPr>
            <a:r>
              <a:rPr lang="en-IE" sz="2000" b="0" dirty="0">
                <a:solidFill>
                  <a:srgbClr val="5F5F5F"/>
                </a:solidFill>
              </a:rPr>
              <a:t>	Make reach to all components comfortable for any seated or 	standing user</a:t>
            </a:r>
          </a:p>
          <a:p>
            <a:pPr marL="457200" indent="-457200">
              <a:buClr>
                <a:schemeClr val="folHlink"/>
              </a:buClr>
              <a:buFont typeface="+mj-lt"/>
              <a:buAutoNum type="arabicPeriod"/>
              <a:defRPr/>
            </a:pPr>
            <a:r>
              <a:rPr lang="en-IE" sz="2000" b="0" dirty="0">
                <a:solidFill>
                  <a:srgbClr val="5F5F5F"/>
                </a:solidFill>
              </a:rPr>
              <a:t>	Accommodate variations in hand and grip size</a:t>
            </a:r>
          </a:p>
          <a:p>
            <a:pPr marL="457200" indent="-457200">
              <a:buClr>
                <a:schemeClr val="folHlink"/>
              </a:buClr>
              <a:buFont typeface="+mj-lt"/>
              <a:buAutoNum type="arabicPeriod"/>
              <a:defRPr/>
            </a:pPr>
            <a:r>
              <a:rPr lang="en-IE" sz="2000" b="0" dirty="0">
                <a:solidFill>
                  <a:srgbClr val="5F5F5F"/>
                </a:solidFill>
              </a:rPr>
              <a:t>	Provide adequate space for the use of assistive devices or 	personal assistance</a:t>
            </a:r>
            <a:endParaRPr lang="en-US" sz="2000" b="0" dirty="0">
              <a:solidFill>
                <a:srgbClr val="5F5F5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p:cNvSpPr>
            <a:spLocks noGrp="1"/>
          </p:cNvSpPr>
          <p:nvPr>
            <p:ph type="ctrTitle"/>
          </p:nvPr>
        </p:nvSpPr>
        <p:spPr/>
        <p:txBody>
          <a:bodyPr/>
          <a:lstStyle/>
          <a:p>
            <a:r>
              <a:rPr lang="en-IE" sz="2800" dirty="0" smtClean="0"/>
              <a:t>Principle 7: Size and Space for Approach and Use</a:t>
            </a:r>
            <a:endParaRPr lang="en-US" sz="2800" dirty="0" smtClean="0"/>
          </a:p>
        </p:txBody>
      </p:sp>
      <p:sp>
        <p:nvSpPr>
          <p:cNvPr id="46083" name="Text Box 5"/>
          <p:cNvSpPr txBox="1">
            <a:spLocks noChangeArrowheads="1"/>
          </p:cNvSpPr>
          <p:nvPr/>
        </p:nvSpPr>
        <p:spPr bwMode="auto">
          <a:xfrm>
            <a:off x="539750" y="981075"/>
            <a:ext cx="8604250"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dirty="0">
                <a:solidFill>
                  <a:srgbClr val="5F5F5F"/>
                </a:solidFill>
              </a:rPr>
              <a:t>Is there room to </a:t>
            </a:r>
            <a:r>
              <a:rPr lang="en-IE" sz="2400" b="0" dirty="0" err="1" smtClean="0">
                <a:solidFill>
                  <a:srgbClr val="5F5F5F"/>
                </a:solidFill>
              </a:rPr>
              <a:t>maneuver</a:t>
            </a:r>
            <a:r>
              <a:rPr lang="en-IE" sz="2400" b="0" dirty="0" smtClean="0">
                <a:solidFill>
                  <a:srgbClr val="5F5F5F"/>
                </a:solidFill>
              </a:rPr>
              <a:t>?</a:t>
            </a:r>
            <a:endParaRPr lang="en-IE" sz="2400" b="0" dirty="0">
              <a:solidFill>
                <a:srgbClr val="5F5F5F"/>
              </a:solidFill>
            </a:endParaRPr>
          </a:p>
        </p:txBody>
      </p:sp>
      <p:pic>
        <p:nvPicPr>
          <p:cNvPr id="46084" name="Picture 12" descr="This image shows a spacious kitchen, This kitchen offers work spaces, appliances and traffic lanes that are appropriate for all ages and capabilities. This kitchen has clear floor spaces and knee spaces that offer ease of movement and maneuverability for people in wheelchairs or scooters, and room for several people to share in meal preparation.&#10;"/>
          <p:cNvPicPr>
            <a:picLocks noChangeAspect="1" noChangeArrowheads="1"/>
          </p:cNvPicPr>
          <p:nvPr/>
        </p:nvPicPr>
        <p:blipFill>
          <a:blip r:embed="rId3" cstate="print"/>
          <a:srcRect/>
          <a:stretch>
            <a:fillRect/>
          </a:stretch>
        </p:blipFill>
        <p:spPr bwMode="auto">
          <a:xfrm>
            <a:off x="2627313" y="3141663"/>
            <a:ext cx="4000500" cy="3257550"/>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6"/>
          <p:cNvSpPr>
            <a:spLocks noGrp="1"/>
          </p:cNvSpPr>
          <p:nvPr>
            <p:ph type="ctrTitle"/>
          </p:nvPr>
        </p:nvSpPr>
        <p:spPr/>
        <p:txBody>
          <a:bodyPr/>
          <a:lstStyle/>
          <a:p>
            <a:r>
              <a:rPr lang="en-IE" sz="2800" smtClean="0"/>
              <a:t>Principle 7: Size and Space for Approach and Use</a:t>
            </a:r>
            <a:endParaRPr lang="en-US" sz="2800" smtClean="0"/>
          </a:p>
        </p:txBody>
      </p:sp>
      <p:sp>
        <p:nvSpPr>
          <p:cNvPr id="47107" name="Text Box 5"/>
          <p:cNvSpPr txBox="1">
            <a:spLocks noChangeArrowheads="1"/>
          </p:cNvSpPr>
          <p:nvPr/>
        </p:nvSpPr>
        <p:spPr bwMode="auto">
          <a:xfrm>
            <a:off x="539750" y="1058863"/>
            <a:ext cx="8604250"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a:solidFill>
                  <a:srgbClr val="5F5F5F"/>
                </a:solidFill>
              </a:rPr>
              <a:t>Is there space to examine the art exhibit?</a:t>
            </a:r>
          </a:p>
        </p:txBody>
      </p:sp>
      <p:pic>
        <p:nvPicPr>
          <p:cNvPr id="47108" name="Picture 13" descr="This image shows a woman and her guide dog in an exhibition area.&#10;"/>
          <p:cNvPicPr>
            <a:picLocks noChangeAspect="1" noChangeArrowheads="1"/>
          </p:cNvPicPr>
          <p:nvPr/>
        </p:nvPicPr>
        <p:blipFill>
          <a:blip r:embed="rId3" cstate="print"/>
          <a:srcRect l="3258" t="2159" r="2281" b="2808"/>
          <a:stretch>
            <a:fillRect/>
          </a:stretch>
        </p:blipFill>
        <p:spPr bwMode="auto">
          <a:xfrm>
            <a:off x="2124075" y="3140075"/>
            <a:ext cx="2087563" cy="3168650"/>
          </a:xfrm>
          <a:prstGeom prst="rect">
            <a:avLst/>
          </a:prstGeom>
          <a:noFill/>
          <a:ln w="38100">
            <a:solidFill>
              <a:srgbClr val="808080"/>
            </a:solidFill>
            <a:miter lim="800000"/>
            <a:headEnd/>
            <a:tailEnd/>
          </a:ln>
        </p:spPr>
      </p:pic>
      <p:pic>
        <p:nvPicPr>
          <p:cNvPr id="47109" name="Picture 15" descr="This image shows a girl reading some books, while sitting down in a book shop.&#10;"/>
          <p:cNvPicPr>
            <a:picLocks noChangeAspect="1" noChangeArrowheads="1"/>
          </p:cNvPicPr>
          <p:nvPr/>
        </p:nvPicPr>
        <p:blipFill>
          <a:blip r:embed="rId4" cstate="print"/>
          <a:srcRect/>
          <a:stretch>
            <a:fillRect/>
          </a:stretch>
        </p:blipFill>
        <p:spPr bwMode="auto">
          <a:xfrm>
            <a:off x="5003800" y="3141663"/>
            <a:ext cx="2108200" cy="3167062"/>
          </a:xfrm>
          <a:prstGeom prst="rect">
            <a:avLst/>
          </a:prstGeom>
          <a:noFill/>
          <a:ln w="38100">
            <a:solidFill>
              <a:srgbClr val="808080"/>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 The </a:t>
            </a:r>
            <a:r>
              <a:rPr lang="en-US" dirty="0" err="1" smtClean="0"/>
              <a:t>Normals</a:t>
            </a:r>
            <a:r>
              <a:rPr lang="en-US" dirty="0" smtClean="0"/>
              <a:t> – Adventures in Universal Design</a:t>
            </a:r>
            <a:endParaRPr lang="en-US" dirty="0"/>
          </a:p>
        </p:txBody>
      </p:sp>
      <p:pic>
        <p:nvPicPr>
          <p:cNvPr id="3" name="A88E4DH2asQ"/>
          <p:cNvPicPr>
            <a:picLocks noRot="1" noChangeAspect="1"/>
          </p:cNvPicPr>
          <p:nvPr>
            <a:videoFile r:link="rId1"/>
          </p:nvPr>
        </p:nvPicPr>
        <p:blipFill>
          <a:blip r:embed="rId4"/>
          <a:stretch>
            <a:fillRect/>
          </a:stretch>
        </p:blipFill>
        <p:spPr>
          <a:xfrm>
            <a:off x="1464733" y="2133600"/>
            <a:ext cx="6214533" cy="3495675"/>
          </a:xfrm>
          <a:prstGeom prst="rect">
            <a:avLst/>
          </a:prstGeom>
        </p:spPr>
      </p:pic>
    </p:spTree>
    <p:extLst>
      <p:ext uri="{BB962C8B-B14F-4D97-AF65-F5344CB8AC3E}">
        <p14:creationId xmlns:p14="http://schemas.microsoft.com/office/powerpoint/2010/main" val="610685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 Case Study Assignment</a:t>
            </a:r>
            <a:endParaRPr lang="en-US" dirty="0"/>
          </a:p>
        </p:txBody>
      </p:sp>
      <p:sp>
        <p:nvSpPr>
          <p:cNvPr id="3" name="Content Placeholder 2"/>
          <p:cNvSpPr>
            <a:spLocks noGrp="1"/>
          </p:cNvSpPr>
          <p:nvPr>
            <p:ph idx="1"/>
          </p:nvPr>
        </p:nvSpPr>
        <p:spPr/>
        <p:txBody>
          <a:bodyPr/>
          <a:lstStyle/>
          <a:p>
            <a:r>
              <a:rPr lang="en-US" dirty="0" smtClean="0"/>
              <a:t>Using online and library resources, research a product and describe how it conforms to the Principles of Universal Design (1 paragraph)</a:t>
            </a:r>
          </a:p>
          <a:p>
            <a:r>
              <a:rPr lang="en-US" dirty="0" smtClean="0"/>
              <a:t>Then, research a product </a:t>
            </a:r>
            <a:r>
              <a:rPr lang="en-US" i="1" dirty="0" smtClean="0"/>
              <a:t>in your engineering discipline</a:t>
            </a:r>
            <a:r>
              <a:rPr lang="en-US" dirty="0" smtClean="0"/>
              <a:t> that does not conform to the Principles of Universal Design. State why it doesn’t and how you could improve the design (1 paragraph)</a:t>
            </a:r>
          </a:p>
          <a:p>
            <a:pPr marL="0" indent="0">
              <a:buNone/>
            </a:pPr>
            <a:endParaRPr lang="en-US" dirty="0"/>
          </a:p>
        </p:txBody>
      </p:sp>
    </p:spTree>
    <p:extLst>
      <p:ext uri="{BB962C8B-B14F-4D97-AF65-F5344CB8AC3E}">
        <p14:creationId xmlns:p14="http://schemas.microsoft.com/office/powerpoint/2010/main" val="1861316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p:txBody>
          <a:bodyPr>
            <a:normAutofit fontScale="90000"/>
          </a:bodyPr>
          <a:lstStyle/>
          <a:p>
            <a:pPr eaLnBrk="1" hangingPunct="1">
              <a:defRPr/>
            </a:pPr>
            <a:r>
              <a:rPr lang="en-US" altLang="en-US" sz="2400" b="1" smtClean="0"/>
              <a:t>"The only important thing about design is </a:t>
            </a:r>
            <a:br>
              <a:rPr lang="en-US" altLang="en-US" sz="2400" b="1" smtClean="0"/>
            </a:br>
            <a:r>
              <a:rPr lang="en-US" altLang="en-US" sz="2400" b="1" smtClean="0"/>
              <a:t>how it relates to people.”</a:t>
            </a:r>
            <a:br>
              <a:rPr lang="en-US" altLang="en-US" sz="2400" b="1" smtClean="0"/>
            </a:br>
            <a:r>
              <a:rPr lang="en-US" altLang="en-US" sz="2400" b="1" smtClean="0"/>
              <a:t>(Pananek, 1968)</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endParaRPr lang="en-US" altLang="en-US" sz="2400" b="1" smtClean="0"/>
          </a:p>
        </p:txBody>
      </p:sp>
      <p:sp>
        <p:nvSpPr>
          <p:cNvPr id="16394" name="Rectangle 10"/>
          <p:cNvSpPr>
            <a:spLocks noGrp="1" noChangeArrowheads="1"/>
          </p:cNvSpPr>
          <p:nvPr>
            <p:ph type="body" sz="half" idx="2"/>
          </p:nvPr>
        </p:nvSpPr>
        <p:spPr>
          <a:xfrm>
            <a:off x="5181600" y="3124200"/>
            <a:ext cx="3581400" cy="3505200"/>
          </a:xfrm>
        </p:spPr>
        <p:txBody>
          <a:bodyPr/>
          <a:lstStyle/>
          <a:p>
            <a:pPr eaLnBrk="1" hangingPunct="1">
              <a:lnSpc>
                <a:spcPct val="90000"/>
              </a:lnSpc>
              <a:buClr>
                <a:schemeClr val="tx1"/>
              </a:buClr>
              <a:buFont typeface="Wingdings" panose="05000000000000000000" pitchFamily="2" charset="2"/>
              <a:buNone/>
              <a:defRPr/>
            </a:pPr>
            <a:r>
              <a:rPr lang="en-US" altLang="en-US" sz="2800" smtClean="0"/>
              <a:t>“The only thing important about design is how it relates to people.”</a:t>
            </a:r>
          </a:p>
          <a:p>
            <a:pPr eaLnBrk="1" hangingPunct="1">
              <a:lnSpc>
                <a:spcPct val="90000"/>
              </a:lnSpc>
              <a:buClr>
                <a:schemeClr val="tx1"/>
              </a:buClr>
              <a:buFont typeface="Wingdings" panose="05000000000000000000" pitchFamily="2" charset="2"/>
              <a:buNone/>
              <a:defRPr/>
            </a:pPr>
            <a:endParaRPr lang="en-US" altLang="en-US" sz="2800" smtClean="0"/>
          </a:p>
          <a:p>
            <a:pPr eaLnBrk="1" hangingPunct="1">
              <a:lnSpc>
                <a:spcPct val="90000"/>
              </a:lnSpc>
              <a:buClr>
                <a:schemeClr val="tx1"/>
              </a:buClr>
              <a:buFont typeface="Wingdings" panose="05000000000000000000" pitchFamily="2" charset="2"/>
              <a:buNone/>
              <a:defRPr/>
            </a:pPr>
            <a:endParaRPr lang="en-US" altLang="en-US" sz="2800" smtClean="0"/>
          </a:p>
          <a:p>
            <a:pPr eaLnBrk="1" hangingPunct="1">
              <a:lnSpc>
                <a:spcPct val="90000"/>
              </a:lnSpc>
              <a:buClr>
                <a:schemeClr val="tx1"/>
              </a:buClr>
              <a:buFont typeface="Wingdings" panose="05000000000000000000" pitchFamily="2" charset="2"/>
              <a:buNone/>
              <a:defRPr/>
            </a:pPr>
            <a:r>
              <a:rPr lang="en-US" altLang="en-US" sz="1800" smtClean="0"/>
              <a:t>Victor Papanek, 1968</a:t>
            </a:r>
          </a:p>
        </p:txBody>
      </p:sp>
      <p:pic>
        <p:nvPicPr>
          <p:cNvPr id="6148" name="Picture 11" descr="chai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609600"/>
            <a:ext cx="452755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1021853"/>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IE" smtClean="0"/>
              <a:t>Universal Design</a:t>
            </a:r>
            <a:endParaRPr lang="en-US" smtClean="0"/>
          </a:p>
        </p:txBody>
      </p:sp>
      <p:sp>
        <p:nvSpPr>
          <p:cNvPr id="5123" name="Content Placeholder 2"/>
          <p:cNvSpPr>
            <a:spLocks noGrp="1"/>
          </p:cNvSpPr>
          <p:nvPr>
            <p:ph idx="1"/>
          </p:nvPr>
        </p:nvSpPr>
        <p:spPr/>
        <p:txBody>
          <a:bodyPr/>
          <a:lstStyle/>
          <a:p>
            <a:r>
              <a:rPr lang="en-US" sz="2400" dirty="0" smtClean="0"/>
              <a:t>Inclusive Design</a:t>
            </a:r>
          </a:p>
          <a:p>
            <a:r>
              <a:rPr lang="en-US" sz="2400" dirty="0" smtClean="0"/>
              <a:t>Design for All</a:t>
            </a:r>
          </a:p>
          <a:p>
            <a:r>
              <a:rPr lang="en-US" sz="2400" dirty="0" smtClean="0"/>
              <a:t>User Needs Design</a:t>
            </a:r>
          </a:p>
          <a:p>
            <a:r>
              <a:rPr lang="en-US" sz="2400" dirty="0" smtClean="0"/>
              <a:t>User-Centered Design</a:t>
            </a:r>
          </a:p>
          <a:p>
            <a:r>
              <a:rPr lang="en-US" sz="2400" dirty="0" smtClean="0"/>
              <a:t>Human-Centered Design</a:t>
            </a:r>
          </a:p>
          <a:p>
            <a:r>
              <a:rPr lang="en-US" sz="2400" dirty="0" smtClean="0"/>
              <a:t>Barrier-Free Design</a:t>
            </a:r>
          </a:p>
          <a:p>
            <a:r>
              <a:rPr lang="en-US" sz="2400" dirty="0" smtClean="0"/>
              <a:t>Accessible Design</a:t>
            </a:r>
          </a:p>
          <a:p>
            <a:r>
              <a:rPr lang="en-US" sz="2400" dirty="0" smtClean="0"/>
              <a:t>Adaptable Design</a:t>
            </a:r>
          </a:p>
          <a:p>
            <a:r>
              <a:rPr lang="en-US" sz="2400" dirty="0" smtClean="0"/>
              <a:t>Transgenerational design</a:t>
            </a:r>
          </a:p>
          <a:p>
            <a:r>
              <a:rPr lang="en-US" sz="2400" dirty="0" smtClean="0"/>
              <a:t>Design for a Broader Average</a:t>
            </a:r>
          </a:p>
          <a:p>
            <a:endParaRPr lang="en-US" sz="2400" dirty="0" smtClean="0"/>
          </a:p>
        </p:txBody>
      </p:sp>
      <p:pic>
        <p:nvPicPr>
          <p:cNvPr id="4" name="Picture 7" descr="PrimerCoverPhoto_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95800" y="2286000"/>
            <a:ext cx="3951712" cy="2664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IE" dirty="0" smtClean="0"/>
              <a:t>What is Universal Design?</a:t>
            </a:r>
            <a:endParaRPr lang="en-US" dirty="0" smtClean="0"/>
          </a:p>
        </p:txBody>
      </p:sp>
      <p:sp>
        <p:nvSpPr>
          <p:cNvPr id="7171" name="Content Placeholder 2"/>
          <p:cNvSpPr>
            <a:spLocks noGrp="1"/>
          </p:cNvSpPr>
          <p:nvPr>
            <p:ph idx="1"/>
          </p:nvPr>
        </p:nvSpPr>
        <p:spPr/>
        <p:txBody>
          <a:bodyPr>
            <a:normAutofit/>
          </a:bodyPr>
          <a:lstStyle/>
          <a:p>
            <a:r>
              <a:rPr lang="en-US" sz="2600" dirty="0"/>
              <a:t>D</a:t>
            </a:r>
            <a:r>
              <a:rPr lang="en-US" sz="2600" dirty="0" smtClean="0"/>
              <a:t>esign and composition of an environment so that it can be accessed, understood and used to the greatest extent possible by all people regardless of their age, size or disability</a:t>
            </a:r>
          </a:p>
          <a:p>
            <a:r>
              <a:rPr lang="en-US" sz="2600" dirty="0"/>
              <a:t>A</a:t>
            </a:r>
            <a:r>
              <a:rPr lang="en-US" sz="2600" dirty="0" smtClean="0"/>
              <a:t>pproach </a:t>
            </a:r>
            <a:r>
              <a:rPr lang="en-US" sz="2600" dirty="0"/>
              <a:t>to design that </a:t>
            </a:r>
            <a:r>
              <a:rPr lang="en-US" sz="2600" dirty="0" smtClean="0"/>
              <a:t>honors </a:t>
            </a:r>
            <a:r>
              <a:rPr lang="en-US" sz="2600" dirty="0"/>
              <a:t>human diversity. It addresses the right for everyone </a:t>
            </a:r>
            <a:r>
              <a:rPr lang="en-US" sz="2600" dirty="0" smtClean="0"/>
              <a:t>to </a:t>
            </a:r>
            <a:r>
              <a:rPr lang="en-US" sz="2600" dirty="0"/>
              <a:t>use all spaces, products and information, in an independent, inclusive and equal </a:t>
            </a:r>
            <a:r>
              <a:rPr lang="en-US" sz="2600" dirty="0" smtClean="0"/>
              <a:t>way</a:t>
            </a:r>
          </a:p>
          <a:p>
            <a:r>
              <a:rPr lang="en-US" sz="2600" dirty="0"/>
              <a:t>I</a:t>
            </a:r>
            <a:r>
              <a:rPr lang="en-US" sz="2600" dirty="0" smtClean="0"/>
              <a:t>nvites engineers </a:t>
            </a:r>
            <a:r>
              <a:rPr lang="en-US" sz="2600" dirty="0"/>
              <a:t>to go beyond compliance with access codes, to create excellent, </a:t>
            </a:r>
            <a:r>
              <a:rPr lang="en-US" sz="2600" dirty="0" smtClean="0"/>
              <a:t>people-centered design</a:t>
            </a:r>
            <a:endParaRPr lang="en-US" sz="2600" dirty="0"/>
          </a:p>
          <a:p>
            <a:pPr marL="0" indent="0">
              <a:buNone/>
            </a:pPr>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Universal Design?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Individual benefits</a:t>
            </a:r>
          </a:p>
          <a:p>
            <a:r>
              <a:rPr lang="en-US" dirty="0" smtClean="0"/>
              <a:t>Social benefits</a:t>
            </a:r>
          </a:p>
          <a:p>
            <a:pPr lvl="1"/>
            <a:r>
              <a:rPr lang="en-US" dirty="0" smtClean="0"/>
              <a:t>Aging population</a:t>
            </a:r>
          </a:p>
          <a:p>
            <a:pPr lvl="1"/>
            <a:r>
              <a:rPr lang="en-US" dirty="0" smtClean="0"/>
              <a:t>Home healthcare</a:t>
            </a:r>
          </a:p>
          <a:p>
            <a:pPr lvl="1"/>
            <a:r>
              <a:rPr lang="en-US" dirty="0" smtClean="0"/>
              <a:t>Independent living</a:t>
            </a:r>
          </a:p>
          <a:p>
            <a:pPr lvl="1"/>
            <a:r>
              <a:rPr lang="en-US" dirty="0" smtClean="0"/>
              <a:t>Participation in society</a:t>
            </a:r>
          </a:p>
          <a:p>
            <a:endParaRPr lang="en-US" dirty="0" smtClean="0"/>
          </a:p>
          <a:p>
            <a:endParaRPr lang="en-US" dirty="0" smtClean="0"/>
          </a:p>
          <a:p>
            <a:pPr marL="0" indent="0">
              <a:buNone/>
            </a:pPr>
            <a:endParaRPr lang="en-US" dirty="0"/>
          </a:p>
        </p:txBody>
      </p:sp>
      <p:sp>
        <p:nvSpPr>
          <p:cNvPr id="4" name="Content Placeholder 3"/>
          <p:cNvSpPr>
            <a:spLocks noGrp="1"/>
          </p:cNvSpPr>
          <p:nvPr>
            <p:ph sz="half" idx="2"/>
          </p:nvPr>
        </p:nvSpPr>
        <p:spPr/>
        <p:txBody>
          <a:bodyPr>
            <a:normAutofit lnSpcReduction="10000"/>
          </a:bodyPr>
          <a:lstStyle/>
          <a:p>
            <a:r>
              <a:rPr lang="en-US" dirty="0" smtClean="0"/>
              <a:t>Business benefits</a:t>
            </a:r>
          </a:p>
          <a:p>
            <a:pPr lvl="1"/>
            <a:r>
              <a:rPr lang="en-US" dirty="0" smtClean="0"/>
              <a:t>Increased market reach</a:t>
            </a:r>
          </a:p>
          <a:p>
            <a:pPr lvl="1"/>
            <a:r>
              <a:rPr lang="en-US" dirty="0" smtClean="0"/>
              <a:t>Enhanced customer satisfaction and retention</a:t>
            </a:r>
          </a:p>
          <a:p>
            <a:pPr lvl="1"/>
            <a:r>
              <a:rPr lang="en-US" dirty="0" smtClean="0"/>
              <a:t>Market crossover</a:t>
            </a:r>
          </a:p>
          <a:p>
            <a:pPr lvl="1"/>
            <a:r>
              <a:rPr lang="en-US" dirty="0" smtClean="0"/>
              <a:t>Increased customer expectations</a:t>
            </a:r>
          </a:p>
          <a:p>
            <a:r>
              <a:rPr lang="en-US" dirty="0" smtClean="0"/>
              <a:t>Compliance with legislation and standards</a:t>
            </a:r>
          </a:p>
          <a:p>
            <a:pPr marL="457200" lvl="1" indent="0">
              <a:buNone/>
            </a:pPr>
            <a:endParaRPr lang="en-US" dirty="0"/>
          </a:p>
        </p:txBody>
      </p:sp>
      <p:pic>
        <p:nvPicPr>
          <p:cNvPr id="5" name="Picture 5" descr="LowEff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5800" y="4343400"/>
            <a:ext cx="3273425" cy="20714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265112" y="6380826"/>
            <a:ext cx="4114800" cy="369332"/>
          </a:xfrm>
          <a:prstGeom prst="rect">
            <a:avLst/>
          </a:prstGeom>
          <a:noFill/>
        </p:spPr>
        <p:txBody>
          <a:bodyPr wrap="square" rtlCol="0">
            <a:spAutoFit/>
          </a:bodyPr>
          <a:lstStyle/>
          <a:p>
            <a:pPr algn="ctr"/>
            <a:r>
              <a:rPr lang="en-US" b="1" i="1" dirty="0" smtClean="0"/>
              <a:t>Better products for everyone!</a:t>
            </a:r>
            <a:endParaRPr lang="en-US" b="1" i="1" dirty="0"/>
          </a:p>
        </p:txBody>
      </p:sp>
    </p:spTree>
    <p:extLst>
      <p:ext uri="{BB962C8B-B14F-4D97-AF65-F5344CB8AC3E}">
        <p14:creationId xmlns:p14="http://schemas.microsoft.com/office/powerpoint/2010/main" val="30355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1000"/>
                                        <p:tgtEl>
                                          <p:spTgt spid="4">
                                            <p:txEl>
                                              <p:pRg st="3" end="3"/>
                                            </p:txEl>
                                          </p:spTgt>
                                        </p:tgtEl>
                                      </p:cBhvr>
                                    </p:animEffect>
                                    <p:anim calcmode="lin" valueType="num">
                                      <p:cBhvr>
                                        <p:cTn id="5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1000"/>
                                        <p:tgtEl>
                                          <p:spTgt spid="4">
                                            <p:txEl>
                                              <p:pRg st="4" end="4"/>
                                            </p:txEl>
                                          </p:spTgt>
                                        </p:tgtEl>
                                      </p:cBhvr>
                                    </p:animEffect>
                                    <p:anim calcmode="lin" valueType="num">
                                      <p:cBhvr>
                                        <p:cTn id="5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1000"/>
                                        <p:tgtEl>
                                          <p:spTgt spid="4">
                                            <p:txEl>
                                              <p:pRg st="5" end="5"/>
                                            </p:txEl>
                                          </p:spTgt>
                                        </p:tgtEl>
                                      </p:cBhvr>
                                    </p:animEffect>
                                    <p:anim calcmode="lin" valueType="num">
                                      <p:cBhvr>
                                        <p:cTn id="6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Need Universal Design</a:t>
            </a:r>
            <a:endParaRPr lang="en-US" dirty="0"/>
          </a:p>
        </p:txBody>
      </p:sp>
      <p:pic>
        <p:nvPicPr>
          <p:cNvPr id="3" name="bVdPNWMGyZY"/>
          <p:cNvPicPr>
            <a:picLocks noRot="1" noChangeAspect="1"/>
          </p:cNvPicPr>
          <p:nvPr>
            <a:videoFile r:link="rId1"/>
          </p:nvPr>
        </p:nvPicPr>
        <p:blipFill>
          <a:blip r:embed="rId4"/>
          <a:stretch>
            <a:fillRect/>
          </a:stretch>
        </p:blipFill>
        <p:spPr>
          <a:xfrm>
            <a:off x="2074333" y="2133600"/>
            <a:ext cx="4995333" cy="2809875"/>
          </a:xfrm>
          <a:prstGeom prst="rect">
            <a:avLst/>
          </a:prstGeom>
        </p:spPr>
      </p:pic>
    </p:spTree>
    <p:extLst>
      <p:ext uri="{BB962C8B-B14F-4D97-AF65-F5344CB8AC3E}">
        <p14:creationId xmlns:p14="http://schemas.microsoft.com/office/powerpoint/2010/main" val="398178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The Principles of Universal Design</a:t>
            </a:r>
          </a:p>
        </p:txBody>
      </p:sp>
      <p:sp>
        <p:nvSpPr>
          <p:cNvPr id="9219" name="Content Placeholder 2"/>
          <p:cNvSpPr>
            <a:spLocks noGrp="1"/>
          </p:cNvSpPr>
          <p:nvPr>
            <p:ph idx="1"/>
          </p:nvPr>
        </p:nvSpPr>
        <p:spPr/>
        <p:txBody>
          <a:bodyPr/>
          <a:lstStyle/>
          <a:p>
            <a:pPr marL="514350" indent="-514350">
              <a:buFont typeface="Calibri" pitchFamily="34" charset="0"/>
              <a:buAutoNum type="arabicPeriod"/>
            </a:pPr>
            <a:r>
              <a:rPr lang="en-US" smtClean="0"/>
              <a:t>Equitable Use</a:t>
            </a:r>
          </a:p>
          <a:p>
            <a:pPr marL="514350" indent="-514350">
              <a:buFont typeface="Calibri" pitchFamily="34" charset="0"/>
              <a:buAutoNum type="arabicPeriod"/>
            </a:pPr>
            <a:r>
              <a:rPr lang="en-US" smtClean="0"/>
              <a:t>Flexibility in Use</a:t>
            </a:r>
          </a:p>
          <a:p>
            <a:pPr marL="514350" indent="-514350">
              <a:buFont typeface="Calibri" pitchFamily="34" charset="0"/>
              <a:buAutoNum type="arabicPeriod"/>
            </a:pPr>
            <a:r>
              <a:rPr lang="en-US" smtClean="0"/>
              <a:t>Simple and Intuitive</a:t>
            </a:r>
          </a:p>
          <a:p>
            <a:pPr marL="514350" indent="-514350">
              <a:buFont typeface="Calibri" pitchFamily="34" charset="0"/>
              <a:buAutoNum type="arabicPeriod"/>
            </a:pPr>
            <a:r>
              <a:rPr lang="en-US" smtClean="0"/>
              <a:t>Perceptible Information</a:t>
            </a:r>
          </a:p>
          <a:p>
            <a:pPr marL="514350" indent="-514350">
              <a:buFont typeface="Calibri" pitchFamily="34" charset="0"/>
              <a:buAutoNum type="arabicPeriod"/>
            </a:pPr>
            <a:r>
              <a:rPr lang="en-US" smtClean="0"/>
              <a:t>Tolerance for Error</a:t>
            </a:r>
          </a:p>
          <a:p>
            <a:pPr marL="514350" indent="-514350">
              <a:buFont typeface="Calibri" pitchFamily="34" charset="0"/>
              <a:buAutoNum type="arabicPeriod"/>
            </a:pPr>
            <a:r>
              <a:rPr lang="en-US" smtClean="0"/>
              <a:t>Low Physical Effort</a:t>
            </a:r>
          </a:p>
          <a:p>
            <a:pPr marL="514350" indent="-514350">
              <a:buFont typeface="Calibri" pitchFamily="34" charset="0"/>
              <a:buAutoNum type="arabicPeriod"/>
            </a:pPr>
            <a:r>
              <a:rPr lang="en-US" smtClean="0"/>
              <a:t>Size and Space for Approach and Use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3618</Words>
  <Application>Microsoft Office PowerPoint</Application>
  <PresentationFormat>On-screen Show (4:3)</PresentationFormat>
  <Paragraphs>323</Paragraphs>
  <Slides>35</Slides>
  <Notes>35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Universal Design</vt:lpstr>
      <vt:lpstr>Scenario 1</vt:lpstr>
      <vt:lpstr>Scenario 2</vt:lpstr>
      <vt:lpstr>"The only important thing about design is  how it relates to people.” (Pananek, 1968)           </vt:lpstr>
      <vt:lpstr>Universal Design</vt:lpstr>
      <vt:lpstr>What is Universal Design?</vt:lpstr>
      <vt:lpstr>Why Universal Design?</vt:lpstr>
      <vt:lpstr>Why We Need Universal Design</vt:lpstr>
      <vt:lpstr>The Principles of Universal Design</vt:lpstr>
      <vt:lpstr>Principle 1: Equitable Use</vt:lpstr>
      <vt:lpstr>Principle 1: Equitable Use</vt:lpstr>
      <vt:lpstr>Principle 1: Equitable Use</vt:lpstr>
      <vt:lpstr>Principle 2: Flexibility in Use</vt:lpstr>
      <vt:lpstr>Principle 2: Flexibility in Use</vt:lpstr>
      <vt:lpstr>Principle 2: Flexibility in Use</vt:lpstr>
      <vt:lpstr>Principle 2: Flexibility in Use</vt:lpstr>
      <vt:lpstr>Principle 3: Simple and Intuitive</vt:lpstr>
      <vt:lpstr>Principle 3: Simple and Intuitive</vt:lpstr>
      <vt:lpstr>Principle 3: Simple and Intuitive</vt:lpstr>
      <vt:lpstr>Principle 4: Perceptible Information </vt:lpstr>
      <vt:lpstr>Principle 4: Perceptible Information </vt:lpstr>
      <vt:lpstr>Principle 4: Perceptible Information </vt:lpstr>
      <vt:lpstr>Principle 4: Perceptible Information </vt:lpstr>
      <vt:lpstr>Principle 5: Tolerance for Error</vt:lpstr>
      <vt:lpstr>Principle 5: Tolerance for Error</vt:lpstr>
      <vt:lpstr>Principle 5: Tolerance for Error</vt:lpstr>
      <vt:lpstr>Principle 5: Tolerance for Error</vt:lpstr>
      <vt:lpstr>Principle 6: Low Physical Effort</vt:lpstr>
      <vt:lpstr>Principle 6: Low Physical Effort</vt:lpstr>
      <vt:lpstr>Principle 6: Low Physical Effort</vt:lpstr>
      <vt:lpstr>Principle 7: Size and Space for Approach and Use</vt:lpstr>
      <vt:lpstr>Principle 7: Size and Space for Approach and Use</vt:lpstr>
      <vt:lpstr>Principle 7: Size and Space for Approach and Use</vt:lpstr>
      <vt:lpstr>Meet The Normals – Adventures in Universal Design</vt:lpstr>
      <vt:lpstr>UD Case Study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dc:title>
  <dc:creator>Damian Gordon Staff</dc:creator>
  <cp:lastModifiedBy>Margaret E Hunter</cp:lastModifiedBy>
  <cp:revision>65</cp:revision>
  <cp:lastPrinted>2018-01-29T03:00:46Z</cp:lastPrinted>
  <dcterms:created xsi:type="dcterms:W3CDTF">2006-08-16T00:00:00Z</dcterms:created>
  <dcterms:modified xsi:type="dcterms:W3CDTF">2018-01-29T20:45:41Z</dcterms:modified>
</cp:coreProperties>
</file>